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451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60" r:id="rId11"/>
    <p:sldId id="459" r:id="rId12"/>
    <p:sldId id="461" r:id="rId13"/>
    <p:sldId id="462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0" autoAdjust="0"/>
  </p:normalViewPr>
  <p:slideViewPr>
    <p:cSldViewPr>
      <p:cViewPr varScale="1">
        <p:scale>
          <a:sx n="63" d="100"/>
          <a:sy n="63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32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baseline="0" dirty="0" smtClean="0"/>
              <a:t>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  <a:endParaRPr lang="es-ES" sz="1400" i="1" dirty="0"/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Funções de Transferência de Sistemas Elétricos e Servossistemas</a:t>
            </a:r>
            <a:endParaRPr lang="es-ES" sz="32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</a:t>
            </a: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Elétricos</a:t>
            </a:r>
            <a:endParaRPr lang="es-ES" sz="2800" b="1" dirty="0"/>
          </a:p>
        </p:txBody>
      </p:sp>
      <p:sp>
        <p:nvSpPr>
          <p:cNvPr id="2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2</a:t>
            </a:r>
            <a:r>
              <a:rPr lang="af-ZA" sz="2400" dirty="0" smtClean="0"/>
              <a:t>: Servosistema com motor CC.</a:t>
            </a:r>
            <a:endParaRPr lang="pt-BR" sz="2400" dirty="0" smtClean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2483768" y="1675085"/>
            <a:ext cx="42484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Modelagem do Motor CC</a:t>
            </a:r>
            <a:r>
              <a:rPr lang="pt-BR" dirty="0" smtClean="0"/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3203848" y="2107133"/>
            <a:ext cx="547260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pt-BR" noProof="0" dirty="0" smtClean="0"/>
              <a:t>Quando a armadura gira, uma </a:t>
            </a:r>
            <a:r>
              <a:rPr lang="pt-BR" b="1" noProof="0" dirty="0" smtClean="0">
                <a:solidFill>
                  <a:srgbClr val="C32D2E"/>
                </a:solidFill>
              </a:rPr>
              <a:t>tensão</a:t>
            </a:r>
            <a:r>
              <a:rPr lang="pt-BR" noProof="0" dirty="0" smtClean="0"/>
              <a:t> </a:t>
            </a:r>
            <a:r>
              <a:rPr lang="pt-BR" b="1" noProof="0" dirty="0" smtClean="0">
                <a:solidFill>
                  <a:srgbClr val="C32D2E"/>
                </a:solidFill>
              </a:rPr>
              <a:t>proporcional</a:t>
            </a:r>
            <a:r>
              <a:rPr lang="pt-BR" noProof="0" dirty="0" smtClean="0"/>
              <a:t> ao produto do fluxo pela </a:t>
            </a:r>
            <a:r>
              <a:rPr lang="pt-BR" b="1" noProof="0" dirty="0" smtClean="0">
                <a:solidFill>
                  <a:srgbClr val="C32D2E"/>
                </a:solidFill>
              </a:rPr>
              <a:t>velocidade angular </a:t>
            </a:r>
            <a:r>
              <a:rPr lang="pt-BR" noProof="0" dirty="0" smtClean="0"/>
              <a:t>é induzida na armadura. Assim, para um fluxo constante: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5426075" y="3500438"/>
          <a:ext cx="1582738" cy="407987"/>
        </p:xfrm>
        <a:graphic>
          <a:graphicData uri="http://schemas.openxmlformats.org/presentationml/2006/ole">
            <p:oleObj spid="_x0000_s133122" name="Εξίσωση" r:id="rId3" imgW="939600" imgH="241200" progId="Equation.3">
              <p:embed/>
            </p:oleObj>
          </a:graphicData>
        </a:graphic>
      </p:graphicFrame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483768" y="4221088"/>
            <a:ext cx="619268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Modelagem do Sistema Mecânico de Rotação</a:t>
            </a:r>
            <a:r>
              <a:rPr lang="pt-BR" dirty="0" smtClean="0"/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1187624" y="4869160"/>
          <a:ext cx="4249738" cy="1004888"/>
        </p:xfrm>
        <a:graphic>
          <a:graphicData uri="http://schemas.openxmlformats.org/presentationml/2006/ole">
            <p:oleObj spid="_x0000_s133123" name="Εξίσωση" r:id="rId4" imgW="2514600" imgH="596880" progId="Equation.3">
              <p:embed/>
            </p:oleObj>
          </a:graphicData>
        </a:graphic>
      </p:graphicFrame>
      <p:sp>
        <p:nvSpPr>
          <p:cNvPr id="12" name="Seta para a direita 11"/>
          <p:cNvSpPr/>
          <p:nvPr/>
        </p:nvSpPr>
        <p:spPr>
          <a:xfrm>
            <a:off x="5796136" y="530120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6444208" y="4911725"/>
          <a:ext cx="2317750" cy="919163"/>
        </p:xfrm>
        <a:graphic>
          <a:graphicData uri="http://schemas.openxmlformats.org/presentationml/2006/ole">
            <p:oleObj spid="_x0000_s133124" name="Εξίσωση" r:id="rId5" imgW="1371600" imgH="54576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 advAuto="0"/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Elétricos</a:t>
            </a:r>
            <a:endParaRPr lang="es-ES" sz="2800" b="1" dirty="0"/>
          </a:p>
        </p:txBody>
      </p:sp>
      <p:sp>
        <p:nvSpPr>
          <p:cNvPr id="2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2</a:t>
            </a:r>
            <a:r>
              <a:rPr lang="af-ZA" sz="2400" dirty="0" smtClean="0"/>
              <a:t>: Servosistema com motor CC.</a:t>
            </a:r>
            <a:endParaRPr lang="pt-BR" sz="2400" dirty="0" smtClean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483768" y="1690969"/>
            <a:ext cx="619268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Lei das Tensões para o Motor CC</a:t>
            </a:r>
            <a:r>
              <a:rPr lang="pt-BR" dirty="0" smtClean="0"/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3707904" y="2420888"/>
          <a:ext cx="2801938" cy="407988"/>
        </p:xfrm>
        <a:graphic>
          <a:graphicData uri="http://schemas.openxmlformats.org/presentationml/2006/ole">
            <p:oleObj spid="_x0000_s132101" name="Εξίσωση" r:id="rId3" imgW="1663560" imgH="241200" progId="Equation.3">
              <p:embed/>
            </p:oleObj>
          </a:graphicData>
        </a:graphic>
      </p:graphicFrame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2483768" y="3212976"/>
            <a:ext cx="619268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Aplicando as equações do modelo do motor CC</a:t>
            </a:r>
            <a:r>
              <a:rPr lang="pt-BR" dirty="0" smtClean="0"/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1619672" y="3861048"/>
          <a:ext cx="1541463" cy="385762"/>
        </p:xfrm>
        <a:graphic>
          <a:graphicData uri="http://schemas.openxmlformats.org/presentationml/2006/ole">
            <p:oleObj spid="_x0000_s132102" name="Εξίσωση" r:id="rId4" imgW="914400" imgH="228600" progId="Equation.3">
              <p:embed/>
            </p:oleObj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1547664" y="4437112"/>
          <a:ext cx="1582738" cy="407987"/>
        </p:xfrm>
        <a:graphic>
          <a:graphicData uri="http://schemas.openxmlformats.org/presentationml/2006/ole">
            <p:oleObj spid="_x0000_s132103" name="Εξίσωση" r:id="rId5" imgW="939600" imgH="241200" progId="Equation.3">
              <p:embed/>
            </p:oleObj>
          </a:graphicData>
        </a:graphic>
      </p:graphicFrame>
      <p:sp>
        <p:nvSpPr>
          <p:cNvPr id="18" name="Seta para a direita 17"/>
          <p:cNvSpPr/>
          <p:nvPr/>
        </p:nvSpPr>
        <p:spPr>
          <a:xfrm>
            <a:off x="3707904" y="414908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4427984" y="3933056"/>
          <a:ext cx="3784600" cy="730250"/>
        </p:xfrm>
        <a:graphic>
          <a:graphicData uri="http://schemas.openxmlformats.org/presentationml/2006/ole">
            <p:oleObj spid="_x0000_s132104" name="Εξίσωση" r:id="rId6" imgW="2247840" imgH="431640" progId="Equation.3">
              <p:embed/>
            </p:oleObj>
          </a:graphicData>
        </a:graphic>
      </p:graphicFrame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483768" y="5157192"/>
            <a:ext cx="619268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Aplicando </a:t>
            </a:r>
            <a:r>
              <a:rPr lang="pt-BR" b="1" dirty="0" err="1" smtClean="0">
                <a:solidFill>
                  <a:srgbClr val="0070C0"/>
                </a:solidFill>
              </a:rPr>
              <a:t>Laplace</a:t>
            </a:r>
            <a:r>
              <a:rPr lang="pt-BR" b="1" dirty="0" smtClean="0">
                <a:solidFill>
                  <a:srgbClr val="0070C0"/>
                </a:solidFill>
              </a:rPr>
              <a:t> com condições iniciais nulas</a:t>
            </a:r>
            <a:r>
              <a:rPr lang="pt-BR" dirty="0" smtClean="0"/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3697288" y="5589588"/>
          <a:ext cx="3806825" cy="730250"/>
        </p:xfrm>
        <a:graphic>
          <a:graphicData uri="http://schemas.openxmlformats.org/presentationml/2006/ole">
            <p:oleObj spid="_x0000_s132105" name="Εξίσωση" r:id="rId7" imgW="226044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Elétricos</a:t>
            </a:r>
            <a:endParaRPr lang="es-ES" sz="2800" b="1" dirty="0"/>
          </a:p>
        </p:txBody>
      </p:sp>
      <p:sp>
        <p:nvSpPr>
          <p:cNvPr id="2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2</a:t>
            </a:r>
            <a:r>
              <a:rPr lang="af-ZA" sz="2400" dirty="0" smtClean="0"/>
              <a:t>: Servosistema com motor CC.</a:t>
            </a:r>
            <a:endParaRPr lang="pt-BR" sz="2400" dirty="0" smtClean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483768" y="1690969"/>
            <a:ext cx="619268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Substituindo no modelo mecânico de rotação</a:t>
            </a:r>
            <a:r>
              <a:rPr lang="pt-BR" dirty="0" smtClean="0"/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3095625" y="2389188"/>
          <a:ext cx="4119563" cy="984250"/>
        </p:xfrm>
        <a:graphic>
          <a:graphicData uri="http://schemas.openxmlformats.org/presentationml/2006/ole">
            <p:oleObj spid="_x0000_s134151" name="Εξίσωση" r:id="rId3" imgW="2438280" imgH="58392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850064"/>
            <a:ext cx="6427440" cy="786848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Blocos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Elétricos</a:t>
            </a:r>
            <a:endParaRPr lang="es-ES" sz="2800" b="1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dirty="0" smtClean="0"/>
              <a:t>As leis fundamentais que governam os circuitos elétricos são as leis de </a:t>
            </a:r>
            <a:r>
              <a:rPr lang="af-ZA" sz="2400" b="1" dirty="0" smtClean="0">
                <a:solidFill>
                  <a:srgbClr val="0070C0"/>
                </a:solidFill>
              </a:rPr>
              <a:t>Kirchhoff</a:t>
            </a:r>
            <a:r>
              <a:rPr lang="af-ZA" sz="2400" dirty="0" smtClean="0"/>
              <a:t> das correntes e tensões.</a:t>
            </a:r>
            <a:endParaRPr lang="pt-BR" sz="2400" dirty="0" smtClean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051720" y="2420888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C00000"/>
                </a:solidFill>
              </a:rPr>
              <a:t>Lei das Correntes (lei dos nós)</a:t>
            </a:r>
            <a:r>
              <a:rPr lang="pt-BR" dirty="0" smtClean="0"/>
              <a:t>: A soma algébrica de todas as correntes que entram e saem de um nó é zero.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717032"/>
            <a:ext cx="3248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652120" y="4221088"/>
          <a:ext cx="1738313" cy="387350"/>
        </p:xfrm>
        <a:graphic>
          <a:graphicData uri="http://schemas.openxmlformats.org/presentationml/2006/ole">
            <p:oleObj spid="_x0000_s123906" name="Εξίσωση" r:id="rId4" imgW="102852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Elétricos</a:t>
            </a:r>
            <a:endParaRPr lang="es-ES" sz="2800" b="1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dirty="0" smtClean="0"/>
              <a:t>As leis fundamentais que governam os circuitos elétricos são as leis de </a:t>
            </a:r>
            <a:r>
              <a:rPr lang="af-ZA" sz="2400" b="1" dirty="0" smtClean="0">
                <a:solidFill>
                  <a:srgbClr val="0070C0"/>
                </a:solidFill>
              </a:rPr>
              <a:t>Kirchhoff</a:t>
            </a:r>
            <a:r>
              <a:rPr lang="af-ZA" sz="2400" dirty="0" smtClean="0"/>
              <a:t> das correntes e tensões.</a:t>
            </a:r>
            <a:endParaRPr lang="pt-BR" sz="2400" dirty="0" smtClean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051720" y="2420888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C00000"/>
                </a:solidFill>
              </a:rPr>
              <a:t>Lei das Tensões (lei das malhas)</a:t>
            </a:r>
            <a:r>
              <a:rPr lang="pt-BR" dirty="0" smtClean="0"/>
              <a:t>: A soma algébrica de todas as tensões ao longo da malha de um circuito elétrico é zero.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717032"/>
            <a:ext cx="2552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267325" y="4303713"/>
          <a:ext cx="1931988" cy="365125"/>
        </p:xfrm>
        <a:graphic>
          <a:graphicData uri="http://schemas.openxmlformats.org/presentationml/2006/ole">
            <p:oleObj spid="_x0000_s124930" name="Εξίσωση" r:id="rId4" imgW="1143000" imgH="215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Elétricos</a:t>
            </a:r>
            <a:endParaRPr lang="es-ES" sz="2800" b="1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435608" y="1036211"/>
            <a:ext cx="7456872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af-ZA" sz="2400" b="1" dirty="0" smtClean="0">
                <a:solidFill>
                  <a:srgbClr val="C32D2E"/>
                </a:solidFill>
              </a:rPr>
              <a:t>Elementos elétricos passivos</a:t>
            </a:r>
            <a:r>
              <a:rPr lang="af-ZA" sz="2400" dirty="0" smtClean="0"/>
              <a:t>: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2411760" y="1540267"/>
            <a:ext cx="6264696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Resistor</a:t>
            </a:r>
            <a:r>
              <a:rPr lang="pt-BR" dirty="0" smtClean="0"/>
              <a:t>: A queda de tensão é proporcional à </a:t>
            </a:r>
            <a:r>
              <a:rPr lang="pt-BR" b="1" dirty="0" smtClean="0">
                <a:solidFill>
                  <a:srgbClr val="C00000"/>
                </a:solidFill>
              </a:rPr>
              <a:t>corrente</a:t>
            </a:r>
            <a:r>
              <a:rPr lang="pt-BR" dirty="0" smtClean="0"/>
              <a:t>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1331640" y="2348880"/>
          <a:ext cx="2230437" cy="365125"/>
        </p:xfrm>
        <a:graphic>
          <a:graphicData uri="http://schemas.openxmlformats.org/presentationml/2006/ole">
            <p:oleObj spid="_x0000_s125954" name="Εξίσωση" r:id="rId3" imgW="1320480" imgH="21564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2411760" y="3124443"/>
            <a:ext cx="6336704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Indutor</a:t>
            </a:r>
            <a:r>
              <a:rPr lang="pt-BR" dirty="0" smtClean="0"/>
              <a:t>: A queda de tensão é proporcional à </a:t>
            </a:r>
            <a:r>
              <a:rPr lang="pt-BR" b="1" dirty="0" smtClean="0">
                <a:solidFill>
                  <a:srgbClr val="C00000"/>
                </a:solidFill>
              </a:rPr>
              <a:t>variação</a:t>
            </a:r>
            <a:r>
              <a:rPr lang="pt-BR" dirty="0" smtClean="0"/>
              <a:t> de corrente.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060848"/>
            <a:ext cx="16921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4097" y="3861048"/>
            <a:ext cx="1764407" cy="63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043608" y="3861048"/>
          <a:ext cx="2509837" cy="665163"/>
        </p:xfrm>
        <a:graphic>
          <a:graphicData uri="http://schemas.openxmlformats.org/presentationml/2006/ole">
            <p:oleObj spid="_x0000_s125955" name="Εξίσωση" r:id="rId6" imgW="1485720" imgH="393480" progId="Equation.3">
              <p:embed/>
            </p:oleObj>
          </a:graphicData>
        </a:graphic>
      </p:graphicFrame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411760" y="4691528"/>
            <a:ext cx="6336704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Capacitor</a:t>
            </a:r>
            <a:r>
              <a:rPr lang="pt-BR" dirty="0" smtClean="0"/>
              <a:t>: A queda de tensão é proporcional à </a:t>
            </a:r>
            <a:r>
              <a:rPr lang="pt-BR" b="1" dirty="0" smtClean="0">
                <a:solidFill>
                  <a:srgbClr val="C00000"/>
                </a:solidFill>
              </a:rPr>
              <a:t>integração</a:t>
            </a:r>
            <a:r>
              <a:rPr lang="pt-BR" dirty="0" smtClean="0"/>
              <a:t> de corrente.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1115616" y="5446713"/>
          <a:ext cx="2636837" cy="815975"/>
        </p:xfrm>
        <a:graphic>
          <a:graphicData uri="http://schemas.openxmlformats.org/presentationml/2006/ole">
            <p:oleObj spid="_x0000_s125956" name="Εξίσωση" r:id="rId7" imgW="1562040" imgH="482400" progId="Equation.3">
              <p:embed/>
            </p:oleObj>
          </a:graphicData>
        </a:graphic>
      </p:graphicFrame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96385" y="5373216"/>
            <a:ext cx="161211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eta para a direita 16"/>
          <p:cNvSpPr/>
          <p:nvPr/>
        </p:nvSpPr>
        <p:spPr>
          <a:xfrm>
            <a:off x="3851920" y="242088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644008" y="2200275"/>
          <a:ext cx="1995488" cy="665163"/>
        </p:xfrm>
        <a:graphic>
          <a:graphicData uri="http://schemas.openxmlformats.org/presentationml/2006/ole">
            <p:oleObj spid="_x0000_s125957" name="Εξίσωση" r:id="rId9" imgW="1180800" imgH="393480" progId="Equation.3">
              <p:embed/>
            </p:oleObj>
          </a:graphicData>
        </a:graphic>
      </p:graphicFrame>
      <p:sp>
        <p:nvSpPr>
          <p:cNvPr id="18" name="Seta para a direita 17"/>
          <p:cNvSpPr/>
          <p:nvPr/>
        </p:nvSpPr>
        <p:spPr>
          <a:xfrm>
            <a:off x="3851920" y="4081661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508500" y="3786188"/>
          <a:ext cx="2659063" cy="815975"/>
        </p:xfrm>
        <a:graphic>
          <a:graphicData uri="http://schemas.openxmlformats.org/presentationml/2006/ole">
            <p:oleObj spid="_x0000_s125958" name="Εξίσωση" r:id="rId10" imgW="1574640" imgH="482400" progId="Equation.3">
              <p:embed/>
            </p:oleObj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3992661" y="571681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630738" y="5519738"/>
          <a:ext cx="2573337" cy="665162"/>
        </p:xfrm>
        <a:graphic>
          <a:graphicData uri="http://schemas.openxmlformats.org/presentationml/2006/ole">
            <p:oleObj spid="_x0000_s125959" name="Εξίσωση" r:id="rId11" imgW="1523880" imgH="393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 autoUpdateAnimBg="0" advAuto="0"/>
      <p:bldP spid="16" grpId="0" build="p" autoUpdateAnimBg="0" advAuto="0"/>
      <p:bldP spid="19" grpId="0" build="p" autoUpdateAnimBg="0" advAuto="0"/>
      <p:bldP spid="17" grpId="0" animBg="1"/>
      <p:bldP spid="18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Elétricos</a:t>
            </a:r>
            <a:endParaRPr lang="es-ES" sz="2800" b="1" dirty="0"/>
          </a:p>
        </p:txBody>
      </p:sp>
      <p:sp>
        <p:nvSpPr>
          <p:cNvPr id="2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1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2411760" y="1628800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Determinar o modelo matemático para o sistema abaixo: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843808" y="2132856"/>
            <a:ext cx="4697413" cy="1606550"/>
            <a:chOff x="1235" y="1933"/>
            <a:chExt cx="2959" cy="1012"/>
          </a:xfrm>
        </p:grpSpPr>
        <p:pic>
          <p:nvPicPr>
            <p:cNvPr id="100" name="Picture 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82" y="2160"/>
              <a:ext cx="456" cy="2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sp>
          <p:nvSpPr>
            <p:cNvPr id="101" name="Line 5"/>
            <p:cNvSpPr>
              <a:spLocks noChangeShapeType="1"/>
            </p:cNvSpPr>
            <p:nvPr/>
          </p:nvSpPr>
          <p:spPr bwMode="auto">
            <a:xfrm flipV="1">
              <a:off x="1396" y="2296"/>
              <a:ext cx="486" cy="5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2308" y="2301"/>
              <a:ext cx="384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 flipV="1">
              <a:off x="2692" y="2205"/>
              <a:ext cx="48" cy="96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2740" y="2205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 flipV="1">
              <a:off x="2788" y="2205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2836" y="2205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Line 11"/>
            <p:cNvSpPr>
              <a:spLocks noChangeShapeType="1"/>
            </p:cNvSpPr>
            <p:nvPr/>
          </p:nvSpPr>
          <p:spPr bwMode="auto">
            <a:xfrm flipV="1">
              <a:off x="2884" y="2205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Line 12"/>
            <p:cNvSpPr>
              <a:spLocks noChangeShapeType="1"/>
            </p:cNvSpPr>
            <p:nvPr/>
          </p:nvSpPr>
          <p:spPr bwMode="auto">
            <a:xfrm>
              <a:off x="2932" y="2205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 flipV="1">
              <a:off x="2980" y="2301"/>
              <a:ext cx="48" cy="96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Line 14"/>
            <p:cNvSpPr>
              <a:spLocks noChangeShapeType="1"/>
            </p:cNvSpPr>
            <p:nvPr/>
          </p:nvSpPr>
          <p:spPr bwMode="auto">
            <a:xfrm>
              <a:off x="3028" y="2301"/>
              <a:ext cx="864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Line 15"/>
            <p:cNvSpPr>
              <a:spLocks noChangeShapeType="1"/>
            </p:cNvSpPr>
            <p:nvPr/>
          </p:nvSpPr>
          <p:spPr bwMode="auto">
            <a:xfrm>
              <a:off x="3556" y="2301"/>
              <a:ext cx="0" cy="288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>
              <a:off x="3412" y="2589"/>
              <a:ext cx="288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H="1">
              <a:off x="3412" y="2637"/>
              <a:ext cx="288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>
              <a:off x="3556" y="2637"/>
              <a:ext cx="0" cy="288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H="1">
              <a:off x="1396" y="2925"/>
              <a:ext cx="2496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Text Box 21"/>
            <p:cNvSpPr txBox="1">
              <a:spLocks noChangeArrowheads="1"/>
            </p:cNvSpPr>
            <p:nvPr/>
          </p:nvSpPr>
          <p:spPr bwMode="auto">
            <a:xfrm>
              <a:off x="2018" y="1933"/>
              <a:ext cx="224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17" name="Text Box 22"/>
            <p:cNvSpPr txBox="1">
              <a:spLocks noChangeArrowheads="1"/>
            </p:cNvSpPr>
            <p:nvPr/>
          </p:nvSpPr>
          <p:spPr bwMode="auto">
            <a:xfrm>
              <a:off x="2747" y="1984"/>
              <a:ext cx="233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18" name="Text Box 23"/>
            <p:cNvSpPr txBox="1">
              <a:spLocks noChangeArrowheads="1"/>
            </p:cNvSpPr>
            <p:nvPr/>
          </p:nvSpPr>
          <p:spPr bwMode="auto">
            <a:xfrm>
              <a:off x="3700" y="2445"/>
              <a:ext cx="233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9" name="Oval 24"/>
            <p:cNvSpPr>
              <a:spLocks noChangeArrowheads="1"/>
            </p:cNvSpPr>
            <p:nvPr/>
          </p:nvSpPr>
          <p:spPr bwMode="auto">
            <a:xfrm>
              <a:off x="1353" y="2281"/>
              <a:ext cx="48" cy="48"/>
            </a:xfrm>
            <a:prstGeom prst="ellips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0" name="Oval 25"/>
            <p:cNvSpPr>
              <a:spLocks noChangeArrowheads="1"/>
            </p:cNvSpPr>
            <p:nvPr/>
          </p:nvSpPr>
          <p:spPr bwMode="auto">
            <a:xfrm>
              <a:off x="1358" y="2897"/>
              <a:ext cx="48" cy="48"/>
            </a:xfrm>
            <a:prstGeom prst="ellips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1" name="Oval 26"/>
            <p:cNvSpPr>
              <a:spLocks noChangeArrowheads="1"/>
            </p:cNvSpPr>
            <p:nvPr/>
          </p:nvSpPr>
          <p:spPr bwMode="auto">
            <a:xfrm>
              <a:off x="3892" y="2273"/>
              <a:ext cx="48" cy="48"/>
            </a:xfrm>
            <a:prstGeom prst="ellips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2" name="Oval 27"/>
            <p:cNvSpPr>
              <a:spLocks noChangeArrowheads="1"/>
            </p:cNvSpPr>
            <p:nvPr/>
          </p:nvSpPr>
          <p:spPr bwMode="auto">
            <a:xfrm>
              <a:off x="3892" y="2897"/>
              <a:ext cx="48" cy="48"/>
            </a:xfrm>
            <a:prstGeom prst="ellips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3" name="Text Box 28"/>
            <p:cNvSpPr txBox="1">
              <a:spLocks noChangeArrowheads="1"/>
            </p:cNvSpPr>
            <p:nvPr/>
          </p:nvSpPr>
          <p:spPr bwMode="auto">
            <a:xfrm>
              <a:off x="1235" y="2417"/>
              <a:ext cx="227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e</a:t>
              </a:r>
              <a:r>
                <a:rPr kumimoji="0" lang="pt-BR" sz="2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endPara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4" name="Text Box 29"/>
            <p:cNvSpPr txBox="1">
              <a:spLocks noChangeArrowheads="1"/>
            </p:cNvSpPr>
            <p:nvPr/>
          </p:nvSpPr>
          <p:spPr bwMode="auto">
            <a:xfrm>
              <a:off x="3940" y="2436"/>
              <a:ext cx="254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e</a:t>
              </a:r>
              <a:r>
                <a:rPr kumimoji="0" lang="pt-BR" sz="2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o</a:t>
              </a:r>
              <a:endPara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5" name="Line 30"/>
            <p:cNvSpPr>
              <a:spLocks noChangeShapeType="1"/>
            </p:cNvSpPr>
            <p:nvPr/>
          </p:nvSpPr>
          <p:spPr bwMode="auto">
            <a:xfrm>
              <a:off x="1924" y="2561"/>
              <a:ext cx="1152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2431" y="2336"/>
              <a:ext cx="165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Elétricos</a:t>
            </a:r>
            <a:endParaRPr lang="es-ES" sz="2800" b="1" dirty="0"/>
          </a:p>
        </p:txBody>
      </p:sp>
      <p:sp>
        <p:nvSpPr>
          <p:cNvPr id="2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1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58" name="Espaço Reservado para Conteúdo 2"/>
          <p:cNvSpPr txBox="1">
            <a:spLocks/>
          </p:cNvSpPr>
          <p:nvPr/>
        </p:nvSpPr>
        <p:spPr>
          <a:xfrm>
            <a:off x="2411760" y="1628800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1º Passo</a:t>
            </a:r>
            <a:r>
              <a:rPr lang="pt-BR" dirty="0" smtClean="0"/>
              <a:t>: Identificar todas as correntes e quedas de tensão presentes no sistema.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2885356" y="2348880"/>
            <a:ext cx="4783138" cy="2027238"/>
            <a:chOff x="1092" y="1522"/>
            <a:chExt cx="3013" cy="127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17" y="1819"/>
              <a:ext cx="2587" cy="980"/>
              <a:chOff x="1301" y="2880"/>
              <a:chExt cx="2587" cy="980"/>
            </a:xfrm>
          </p:grpSpPr>
          <p:sp>
            <p:nvSpPr>
              <p:cNvPr id="49" name="Line 5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6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7"/>
              <p:cNvSpPr>
                <a:spLocks noChangeShapeType="1"/>
              </p:cNvSpPr>
              <p:nvPr/>
            </p:nvSpPr>
            <p:spPr bwMode="auto">
              <a:xfrm flipV="1">
                <a:off x="2640" y="3120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>
                <a:off x="2688" y="3120"/>
                <a:ext cx="48" cy="192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 flipV="1">
                <a:off x="2736" y="3120"/>
                <a:ext cx="48" cy="192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>
                <a:off x="2784" y="3120"/>
                <a:ext cx="48" cy="192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Line 11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48" cy="192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Line 12"/>
              <p:cNvSpPr>
                <a:spLocks noChangeShapeType="1"/>
              </p:cNvSpPr>
              <p:nvPr/>
            </p:nvSpPr>
            <p:spPr bwMode="auto">
              <a:xfrm>
                <a:off x="2880" y="3120"/>
                <a:ext cx="48" cy="192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V="1">
                <a:off x="2928" y="3216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Line 1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15"/>
              <p:cNvSpPr>
                <a:spLocks noChangeShapeType="1"/>
              </p:cNvSpPr>
              <p:nvPr/>
            </p:nvSpPr>
            <p:spPr bwMode="auto">
              <a:xfrm>
                <a:off x="3504" y="321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16"/>
              <p:cNvSpPr>
                <a:spLocks noChangeShapeType="1"/>
              </p:cNvSpPr>
              <p:nvPr/>
            </p:nvSpPr>
            <p:spPr bwMode="auto">
              <a:xfrm flipH="1">
                <a:off x="3360" y="350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 flipH="1">
                <a:off x="3360" y="355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Line 18"/>
              <p:cNvSpPr>
                <a:spLocks noChangeShapeType="1"/>
              </p:cNvSpPr>
              <p:nvPr/>
            </p:nvSpPr>
            <p:spPr bwMode="auto">
              <a:xfrm>
                <a:off x="3504" y="355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Line 19"/>
              <p:cNvSpPr>
                <a:spLocks noChangeShapeType="1"/>
              </p:cNvSpPr>
              <p:nvPr/>
            </p:nvSpPr>
            <p:spPr bwMode="auto">
              <a:xfrm flipH="1">
                <a:off x="1344" y="3840"/>
                <a:ext cx="2496" cy="0"/>
              </a:xfrm>
              <a:prstGeom prst="lin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65" name="Object 20"/>
              <p:cNvGraphicFramePr>
                <a:graphicFrameLocks noChangeAspect="1"/>
              </p:cNvGraphicFramePr>
              <p:nvPr/>
            </p:nvGraphicFramePr>
            <p:xfrm>
              <a:off x="1896" y="3087"/>
              <a:ext cx="456" cy="282"/>
            </p:xfrm>
            <a:graphic>
              <a:graphicData uri="http://schemas.openxmlformats.org/presentationml/2006/ole">
                <p:oleObj spid="_x0000_s126978" name="Imagem de bitmap" r:id="rId3" imgW="800212" imgH="495369" progId="PBrush">
                  <p:embed/>
                </p:oleObj>
              </a:graphicData>
            </a:graphic>
          </p:graphicFrame>
          <p:sp>
            <p:nvSpPr>
              <p:cNvPr id="66" name="Text Box 21"/>
              <p:cNvSpPr txBox="1">
                <a:spLocks noChangeArrowheads="1"/>
              </p:cNvSpPr>
              <p:nvPr/>
            </p:nvSpPr>
            <p:spPr bwMode="auto">
              <a:xfrm>
                <a:off x="2037" y="2880"/>
                <a:ext cx="214" cy="26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C1F00"/>
                    </a:solidFill>
                    <a:effectLst/>
                    <a:uLnTx/>
                    <a:uFillTx/>
                  </a:rPr>
                  <a:t>L</a:t>
                </a:r>
              </a:p>
            </p:txBody>
          </p:sp>
          <p:sp>
            <p:nvSpPr>
              <p:cNvPr id="67" name="Text Box 22"/>
              <p:cNvSpPr txBox="1">
                <a:spLocks noChangeArrowheads="1"/>
              </p:cNvSpPr>
              <p:nvPr/>
            </p:nvSpPr>
            <p:spPr bwMode="auto">
              <a:xfrm>
                <a:off x="2690" y="2899"/>
                <a:ext cx="243" cy="26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C1F00"/>
                    </a:solidFill>
                    <a:effectLst/>
                    <a:uLnTx/>
                    <a:uFillTx/>
                  </a:rPr>
                  <a:t>R</a:t>
                </a:r>
              </a:p>
            </p:txBody>
          </p:sp>
          <p:sp>
            <p:nvSpPr>
              <p:cNvPr id="68" name="Text Box 23"/>
              <p:cNvSpPr txBox="1">
                <a:spLocks noChangeArrowheads="1"/>
              </p:cNvSpPr>
              <p:nvPr/>
            </p:nvSpPr>
            <p:spPr bwMode="auto">
              <a:xfrm>
                <a:off x="3643" y="3360"/>
                <a:ext cx="243" cy="26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C1F00"/>
                    </a:solidFill>
                    <a:effectLst/>
                    <a:uLnTx/>
                    <a:uFillTx/>
                  </a:rPr>
                  <a:t>C</a:t>
                </a:r>
              </a:p>
            </p:txBody>
          </p:sp>
          <p:sp>
            <p:nvSpPr>
              <p:cNvPr id="69" name="Oval 24"/>
              <p:cNvSpPr>
                <a:spLocks noChangeArrowheads="1"/>
              </p:cNvSpPr>
              <p:nvPr/>
            </p:nvSpPr>
            <p:spPr bwMode="auto">
              <a:xfrm>
                <a:off x="1301" y="3196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Oval 25"/>
              <p:cNvSpPr>
                <a:spLocks noChangeArrowheads="1"/>
              </p:cNvSpPr>
              <p:nvPr/>
            </p:nvSpPr>
            <p:spPr bwMode="auto">
              <a:xfrm>
                <a:off x="1306" y="3812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Oval 26"/>
              <p:cNvSpPr>
                <a:spLocks noChangeArrowheads="1"/>
              </p:cNvSpPr>
              <p:nvPr/>
            </p:nvSpPr>
            <p:spPr bwMode="auto">
              <a:xfrm>
                <a:off x="3840" y="3188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Oval 27"/>
              <p:cNvSpPr>
                <a:spLocks noChangeArrowheads="1"/>
              </p:cNvSpPr>
              <p:nvPr/>
            </p:nvSpPr>
            <p:spPr bwMode="auto">
              <a:xfrm>
                <a:off x="3840" y="3812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5C1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1092" y="2271"/>
              <a:ext cx="241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rPr>
                <a:t>e</a:t>
              </a:r>
              <a:r>
                <a:rPr kumimoji="0" lang="pt-BR" sz="2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rPr>
                <a:t>i</a:t>
              </a:r>
              <a:endPara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29"/>
            <p:cNvSpPr txBox="1">
              <a:spLocks noChangeArrowheads="1"/>
            </p:cNvSpPr>
            <p:nvPr/>
          </p:nvSpPr>
          <p:spPr bwMode="auto">
            <a:xfrm>
              <a:off x="3804" y="2289"/>
              <a:ext cx="301" cy="2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rPr>
                <a:t>e</a:t>
              </a:r>
              <a:r>
                <a:rPr kumimoji="0" lang="pt-BR" sz="2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rPr>
                <a:t>o</a:t>
              </a:r>
              <a:endPara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788" y="2415"/>
              <a:ext cx="1152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2300" y="2190"/>
              <a:ext cx="155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42" name="Freeform 33"/>
            <p:cNvSpPr>
              <a:spLocks/>
            </p:cNvSpPr>
            <p:nvPr/>
          </p:nvSpPr>
          <p:spPr bwMode="auto">
            <a:xfrm>
              <a:off x="1702" y="1791"/>
              <a:ext cx="672" cy="288"/>
            </a:xfrm>
            <a:custGeom>
              <a:avLst/>
              <a:gdLst>
                <a:gd name="T0" fmla="*/ 672 w 672"/>
                <a:gd name="T1" fmla="*/ 288 h 288"/>
                <a:gd name="T2" fmla="*/ 336 w 672"/>
                <a:gd name="T3" fmla="*/ 0 h 288"/>
                <a:gd name="T4" fmla="*/ 0 w 672"/>
                <a:gd name="T5" fmla="*/ 288 h 288"/>
                <a:gd name="T6" fmla="*/ 0 60000 65536"/>
                <a:gd name="T7" fmla="*/ 0 60000 65536"/>
                <a:gd name="T8" fmla="*/ 0 60000 65536"/>
                <a:gd name="T9" fmla="*/ 0 w 672"/>
                <a:gd name="T10" fmla="*/ 0 h 288"/>
                <a:gd name="T11" fmla="*/ 672 w 67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288">
                  <a:moveTo>
                    <a:pt x="672" y="288"/>
                  </a:moveTo>
                  <a:cubicBezTo>
                    <a:pt x="560" y="144"/>
                    <a:pt x="448" y="0"/>
                    <a:pt x="336" y="0"/>
                  </a:cubicBezTo>
                  <a:cubicBezTo>
                    <a:pt x="224" y="0"/>
                    <a:pt x="112" y="144"/>
                    <a:pt x="0" y="288"/>
                  </a:cubicBezTo>
                </a:path>
              </a:pathLst>
            </a:cu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>
              <a:off x="2412" y="1791"/>
              <a:ext cx="672" cy="288"/>
            </a:xfrm>
            <a:custGeom>
              <a:avLst/>
              <a:gdLst>
                <a:gd name="T0" fmla="*/ 672 w 672"/>
                <a:gd name="T1" fmla="*/ 288 h 288"/>
                <a:gd name="T2" fmla="*/ 336 w 672"/>
                <a:gd name="T3" fmla="*/ 0 h 288"/>
                <a:gd name="T4" fmla="*/ 0 w 672"/>
                <a:gd name="T5" fmla="*/ 288 h 288"/>
                <a:gd name="T6" fmla="*/ 0 60000 65536"/>
                <a:gd name="T7" fmla="*/ 0 60000 65536"/>
                <a:gd name="T8" fmla="*/ 0 60000 65536"/>
                <a:gd name="T9" fmla="*/ 0 w 672"/>
                <a:gd name="T10" fmla="*/ 0 h 288"/>
                <a:gd name="T11" fmla="*/ 672 w 67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288">
                  <a:moveTo>
                    <a:pt x="672" y="288"/>
                  </a:moveTo>
                  <a:cubicBezTo>
                    <a:pt x="560" y="144"/>
                    <a:pt x="448" y="0"/>
                    <a:pt x="336" y="0"/>
                  </a:cubicBezTo>
                  <a:cubicBezTo>
                    <a:pt x="224" y="0"/>
                    <a:pt x="112" y="144"/>
                    <a:pt x="0" y="288"/>
                  </a:cubicBezTo>
                </a:path>
              </a:pathLst>
            </a:cu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auto">
            <a:xfrm>
              <a:off x="3205" y="2294"/>
              <a:ext cx="170" cy="314"/>
            </a:xfrm>
            <a:custGeom>
              <a:avLst/>
              <a:gdLst>
                <a:gd name="T0" fmla="*/ 170 w 170"/>
                <a:gd name="T1" fmla="*/ 314 h 314"/>
                <a:gd name="T2" fmla="*/ 5 w 170"/>
                <a:gd name="T3" fmla="*/ 184 h 314"/>
                <a:gd name="T4" fmla="*/ 138 w 170"/>
                <a:gd name="T5" fmla="*/ 0 h 314"/>
                <a:gd name="T6" fmla="*/ 0 60000 65536"/>
                <a:gd name="T7" fmla="*/ 0 60000 65536"/>
                <a:gd name="T8" fmla="*/ 0 60000 65536"/>
                <a:gd name="T9" fmla="*/ 0 w 170"/>
                <a:gd name="T10" fmla="*/ 0 h 314"/>
                <a:gd name="T11" fmla="*/ 170 w 170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314">
                  <a:moveTo>
                    <a:pt x="170" y="314"/>
                  </a:moveTo>
                  <a:cubicBezTo>
                    <a:pt x="142" y="293"/>
                    <a:pt x="10" y="236"/>
                    <a:pt x="5" y="184"/>
                  </a:cubicBezTo>
                  <a:cubicBezTo>
                    <a:pt x="0" y="132"/>
                    <a:pt x="110" y="38"/>
                    <a:pt x="138" y="0"/>
                  </a:cubicBezTo>
                </a:path>
              </a:pathLst>
            </a:cu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Text Box 36"/>
            <p:cNvSpPr txBox="1">
              <a:spLocks noChangeArrowheads="1"/>
            </p:cNvSpPr>
            <p:nvPr/>
          </p:nvSpPr>
          <p:spPr bwMode="auto">
            <a:xfrm>
              <a:off x="1884" y="1522"/>
              <a:ext cx="336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rPr>
                <a:t>v</a:t>
              </a:r>
              <a:r>
                <a:rPr kumimoji="0" lang="pt-BR" sz="2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rPr>
                <a:t>L</a:t>
              </a:r>
              <a:endPara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2604" y="1522"/>
              <a:ext cx="336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rPr>
                <a:t>v</a:t>
              </a:r>
              <a:r>
                <a:rPr kumimoji="0" lang="pt-BR" sz="2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rPr>
                <a:t>R</a:t>
              </a:r>
              <a:endPara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2940" y="2280"/>
              <a:ext cx="336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rPr>
                <a:t>v</a:t>
              </a:r>
              <a:r>
                <a:rPr kumimoji="0" lang="pt-BR" sz="2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</a:rPr>
                <a:t>C</a:t>
              </a:r>
              <a:endPara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3" name="Espaço Reservado para Conteúdo 2"/>
          <p:cNvSpPr txBox="1">
            <a:spLocks/>
          </p:cNvSpPr>
          <p:nvPr/>
        </p:nvSpPr>
        <p:spPr>
          <a:xfrm>
            <a:off x="2411760" y="4725144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2º Passo</a:t>
            </a:r>
            <a:r>
              <a:rPr lang="pt-BR" dirty="0" smtClean="0"/>
              <a:t>: Identificar a entrada e saída e selecionar qual lei aplicar (tensões ou correntes).</a:t>
            </a:r>
          </a:p>
        </p:txBody>
      </p:sp>
      <p:sp>
        <p:nvSpPr>
          <p:cNvPr id="74" name="Espaço Reservado para Conteúdo 2"/>
          <p:cNvSpPr txBox="1">
            <a:spLocks/>
          </p:cNvSpPr>
          <p:nvPr/>
        </p:nvSpPr>
        <p:spPr>
          <a:xfrm>
            <a:off x="5940152" y="5733256"/>
            <a:ext cx="2304256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b="1" dirty="0" smtClean="0">
                <a:solidFill>
                  <a:srgbClr val="C00000"/>
                </a:solidFill>
              </a:rPr>
              <a:t>Lei das Malhas</a:t>
            </a:r>
            <a:endParaRPr lang="pt-BR" dirty="0" smtClean="0">
              <a:solidFill>
                <a:srgbClr val="C00000"/>
              </a:solidFill>
            </a:endParaRPr>
          </a:p>
        </p:txBody>
      </p:sp>
      <p:sp>
        <p:nvSpPr>
          <p:cNvPr id="75" name="Espaço Reservado para Conteúdo 2"/>
          <p:cNvSpPr txBox="1">
            <a:spLocks/>
          </p:cNvSpPr>
          <p:nvPr/>
        </p:nvSpPr>
        <p:spPr>
          <a:xfrm>
            <a:off x="3203848" y="5517232"/>
            <a:ext cx="2304256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dirty="0" smtClean="0"/>
              <a:t>Entrada</a:t>
            </a:r>
          </a:p>
        </p:txBody>
      </p:sp>
      <p:sp>
        <p:nvSpPr>
          <p:cNvPr id="76" name="Espaço Reservado para Conteúdo 2"/>
          <p:cNvSpPr txBox="1">
            <a:spLocks/>
          </p:cNvSpPr>
          <p:nvPr/>
        </p:nvSpPr>
        <p:spPr>
          <a:xfrm>
            <a:off x="3432935" y="6021288"/>
            <a:ext cx="2304256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dirty="0" smtClean="0"/>
              <a:t>Saída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427984" y="5517232"/>
          <a:ext cx="492125" cy="385763"/>
        </p:xfrm>
        <a:graphic>
          <a:graphicData uri="http://schemas.openxmlformats.org/presentationml/2006/ole">
            <p:oleObj spid="_x0000_s126979" name="Εξίσωση" r:id="rId4" imgW="291960" imgH="228600" progId="Equation.3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407446" y="5994971"/>
          <a:ext cx="534987" cy="385762"/>
        </p:xfrm>
        <a:graphic>
          <a:graphicData uri="http://schemas.openxmlformats.org/presentationml/2006/ole">
            <p:oleObj spid="_x0000_s126980" name="Εξίσωση" r:id="rId5" imgW="317160" imgH="228600" progId="Equation.3">
              <p:embed/>
            </p:oleObj>
          </a:graphicData>
        </a:graphic>
      </p:graphicFrame>
      <p:sp>
        <p:nvSpPr>
          <p:cNvPr id="78" name="Seta para a direita 77"/>
          <p:cNvSpPr/>
          <p:nvPr/>
        </p:nvSpPr>
        <p:spPr>
          <a:xfrm>
            <a:off x="5364088" y="5805264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  <p:bldP spid="73" grpId="0" build="p"/>
      <p:bldP spid="74" grpId="0" build="p"/>
      <p:bldP spid="75" grpId="0" build="p"/>
      <p:bldP spid="76" grpId="0" build="p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Elétricos</a:t>
            </a:r>
            <a:endParaRPr lang="es-ES" sz="2800" b="1" dirty="0"/>
          </a:p>
        </p:txBody>
      </p:sp>
      <p:sp>
        <p:nvSpPr>
          <p:cNvPr id="2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1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58" name="Espaço Reservado para Conteúdo 2"/>
          <p:cNvSpPr txBox="1">
            <a:spLocks/>
          </p:cNvSpPr>
          <p:nvPr/>
        </p:nvSpPr>
        <p:spPr>
          <a:xfrm>
            <a:off x="2411760" y="1628800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3º Passo</a:t>
            </a:r>
            <a:r>
              <a:rPr lang="pt-BR" dirty="0" smtClean="0"/>
              <a:t>: Escrever as equações para cada ramo do circuito elétrico de acordo com a lei escolhida.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211960" y="2564904"/>
          <a:ext cx="2632075" cy="385763"/>
        </p:xfrm>
        <a:graphic>
          <a:graphicData uri="http://schemas.openxmlformats.org/presentationml/2006/ole">
            <p:oleObj spid="_x0000_s128002" name="Εξίσωση" r:id="rId3" imgW="1562040" imgH="228600" progId="Equation.3">
              <p:embed/>
            </p:oleObj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180210" y="2996704"/>
          <a:ext cx="1263650" cy="385763"/>
        </p:xfrm>
        <a:graphic>
          <a:graphicData uri="http://schemas.openxmlformats.org/presentationml/2006/ole">
            <p:oleObj spid="_x0000_s128003" name="Εξίσωση" r:id="rId4" imgW="749160" imgH="228600" progId="Equation.3">
              <p:embed/>
            </p:oleObj>
          </a:graphicData>
        </a:graphic>
      </p:graphicFrame>
      <p:sp>
        <p:nvSpPr>
          <p:cNvPr id="77" name="Espaço Reservado para Conteúdo 2"/>
          <p:cNvSpPr txBox="1">
            <a:spLocks/>
          </p:cNvSpPr>
          <p:nvPr/>
        </p:nvSpPr>
        <p:spPr>
          <a:xfrm>
            <a:off x="2411760" y="3717032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4º Passo</a:t>
            </a:r>
            <a:r>
              <a:rPr lang="pt-BR" dirty="0" smtClean="0"/>
              <a:t>: Substituir os sinais pelas relações de cada componente elétrico.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979712" y="4797549"/>
          <a:ext cx="1414463" cy="365125"/>
        </p:xfrm>
        <a:graphic>
          <a:graphicData uri="http://schemas.openxmlformats.org/presentationml/2006/ole">
            <p:oleObj spid="_x0000_s128004" name="Εξίσωση" r:id="rId5" imgW="838080" imgH="215640" progId="Equation.3">
              <p:embed/>
            </p:oleObj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330006" y="4653087"/>
          <a:ext cx="1695450" cy="665162"/>
        </p:xfrm>
        <a:graphic>
          <a:graphicData uri="http://schemas.openxmlformats.org/presentationml/2006/ole">
            <p:oleObj spid="_x0000_s128005" name="Εξίσωση" r:id="rId6" imgW="1002960" imgH="393480" progId="Equation.3">
              <p:embed/>
            </p:oleObj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6804248" y="4581128"/>
          <a:ext cx="1822450" cy="815975"/>
        </p:xfrm>
        <a:graphic>
          <a:graphicData uri="http://schemas.openxmlformats.org/presentationml/2006/ole">
            <p:oleObj spid="_x0000_s128006" name="Εξίσωση" r:id="rId7" imgW="1079280" imgH="4824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  <p:bldP spid="7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Elétricos</a:t>
            </a:r>
            <a:endParaRPr lang="es-ES" sz="2800" b="1" dirty="0"/>
          </a:p>
        </p:txBody>
      </p:sp>
      <p:sp>
        <p:nvSpPr>
          <p:cNvPr id="2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1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58" name="Espaço Reservado para Conteúdo 2"/>
          <p:cNvSpPr txBox="1">
            <a:spLocks/>
          </p:cNvSpPr>
          <p:nvPr/>
        </p:nvSpPr>
        <p:spPr>
          <a:xfrm>
            <a:off x="2411760" y="1628800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5º Passo</a:t>
            </a:r>
            <a:r>
              <a:rPr lang="pt-BR" dirty="0" smtClean="0"/>
              <a:t>: Escrever as equações diferencial do sistema relacionando entrada e saída.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738339" y="2565400"/>
          <a:ext cx="3209925" cy="385763"/>
        </p:xfrm>
        <a:graphic>
          <a:graphicData uri="http://schemas.openxmlformats.org/presentationml/2006/ole">
            <p:oleObj spid="_x0000_s129026" name="Εξίσωση" r:id="rId3" imgW="1904760" imgH="228600" progId="Equation.3">
              <p:embed/>
            </p:oleObj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411760" y="3284984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6º Passo</a:t>
            </a:r>
            <a:r>
              <a:rPr lang="pt-BR" dirty="0" smtClean="0"/>
              <a:t>: Aplicar a Transformada de </a:t>
            </a:r>
            <a:r>
              <a:rPr lang="pt-BR" dirty="0" err="1" smtClean="0"/>
              <a:t>Laplace</a:t>
            </a:r>
            <a:r>
              <a:rPr lang="pt-BR" dirty="0" smtClean="0"/>
              <a:t>, considerando condições iniciais nulas e escrever a relação entre a saída e entrada do sistema.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4355976" y="4509120"/>
          <a:ext cx="2481262" cy="728663"/>
        </p:xfrm>
        <a:graphic>
          <a:graphicData uri="http://schemas.openxmlformats.org/presentationml/2006/ole">
            <p:oleObj spid="_x0000_s129028" name="Εξίσωση" r:id="rId4" imgW="147312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Elétricos</a:t>
            </a:r>
            <a:endParaRPr lang="es-ES" sz="2800" b="1" dirty="0"/>
          </a:p>
        </p:txBody>
      </p:sp>
      <p:sp>
        <p:nvSpPr>
          <p:cNvPr id="2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2</a:t>
            </a:r>
            <a:r>
              <a:rPr lang="af-ZA" sz="2400" dirty="0" smtClean="0"/>
              <a:t>: Servosistema com motor CC.</a:t>
            </a:r>
            <a:endParaRPr lang="pt-BR" sz="2400" dirty="0" smtClean="0"/>
          </a:p>
        </p:txBody>
      </p:sp>
      <p:pic>
        <p:nvPicPr>
          <p:cNvPr id="131074" name="Picture 2" descr="C:\NILO RODRIGUES\UNIFOR\LIVROS\ENG. CONTROLE MODERNO - OGATA\FIGURAS\Figura 3.9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700808"/>
            <a:ext cx="6292291" cy="2114847"/>
          </a:xfrm>
          <a:prstGeom prst="rect">
            <a:avLst/>
          </a:prstGeom>
          <a:noFill/>
        </p:spPr>
      </p:pic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2483768" y="3933056"/>
            <a:ext cx="42484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Modelagem do Motor CC</a:t>
            </a:r>
            <a:r>
              <a:rPr lang="pt-BR" dirty="0" smtClean="0"/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3203848" y="4365104"/>
            <a:ext cx="547260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pt-BR" noProof="0" dirty="0" smtClean="0"/>
              <a:t>Para uma corrente de campo constante, o </a:t>
            </a:r>
            <a:r>
              <a:rPr lang="pt-BR" b="1" noProof="0" dirty="0" smtClean="0">
                <a:solidFill>
                  <a:srgbClr val="C32D2E"/>
                </a:solidFill>
              </a:rPr>
              <a:t>conjugado</a:t>
            </a:r>
            <a:r>
              <a:rPr lang="pt-BR" noProof="0" dirty="0" smtClean="0"/>
              <a:t> desenvolvido pelo motor é </a:t>
            </a:r>
            <a:r>
              <a:rPr lang="pt-BR" b="1" noProof="0" dirty="0" smtClean="0">
                <a:solidFill>
                  <a:srgbClr val="C32D2E"/>
                </a:solidFill>
              </a:rPr>
              <a:t>proporcional</a:t>
            </a:r>
            <a:r>
              <a:rPr lang="pt-BR" noProof="0" dirty="0" smtClean="0"/>
              <a:t> à </a:t>
            </a:r>
            <a:r>
              <a:rPr lang="pt-BR" b="1" noProof="0" dirty="0" smtClean="0">
                <a:solidFill>
                  <a:srgbClr val="C32D2E"/>
                </a:solidFill>
              </a:rPr>
              <a:t>corrente</a:t>
            </a:r>
            <a:r>
              <a:rPr lang="pt-BR" noProof="0" dirty="0" smtClean="0"/>
              <a:t> da armadura.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5343525" y="5589588"/>
          <a:ext cx="1541463" cy="385762"/>
        </p:xfrm>
        <a:graphic>
          <a:graphicData uri="http://schemas.openxmlformats.org/presentationml/2006/ole">
            <p:oleObj spid="_x0000_s131075" name="Εξίσωση" r:id="rId4" imgW="91440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36" grpId="0" build="p" autoUpdateAnimBg="0" advAuto="0"/>
      <p:bldP spid="37" grpId="0" build="p" autoUpdateAnimBg="0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3038</TotalTime>
  <Words>485</Words>
  <Application>Microsoft Office PowerPoint</Application>
  <PresentationFormat>Apresentação na tela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Solstício</vt:lpstr>
      <vt:lpstr>Εξίσωση</vt:lpstr>
      <vt:lpstr>Imagem de bitmap</vt:lpstr>
      <vt:lpstr>Funções de Transferência de Sistemas Elétricos e Servossistemas</vt:lpstr>
      <vt:lpstr>Modelagem de Sistemas Elétricos</vt:lpstr>
      <vt:lpstr>Modelagem de Sistemas Elétricos</vt:lpstr>
      <vt:lpstr>Modelagem de Sistemas Elétricos</vt:lpstr>
      <vt:lpstr>Modelagem de Sistemas Elétricos</vt:lpstr>
      <vt:lpstr>Modelagem de Sistemas Elétricos</vt:lpstr>
      <vt:lpstr>Modelagem de Sistemas Elétricos</vt:lpstr>
      <vt:lpstr>Modelagem de Sistemas Elétricos</vt:lpstr>
      <vt:lpstr>Modelagem de Sistemas Elétricos</vt:lpstr>
      <vt:lpstr>Modelagem de Sistemas Elétricos</vt:lpstr>
      <vt:lpstr>Modelagem de Sistemas Elétricos</vt:lpstr>
      <vt:lpstr>Modelagem de Sistemas Elétricos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412</cp:revision>
  <dcterms:created xsi:type="dcterms:W3CDTF">2012-09-17T02:27:37Z</dcterms:created>
  <dcterms:modified xsi:type="dcterms:W3CDTF">2013-09-19T20:20:32Z</dcterms:modified>
</cp:coreProperties>
</file>