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0" autoAdjust="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16.wmf"/><Relationship Id="rId16" Type="http://schemas.openxmlformats.org/officeDocument/2006/relationships/image" Target="../media/image34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3.bin"/><Relationship Id="rId27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Diagrama de Blocos</a:t>
            </a:r>
            <a:endParaRPr lang="es-ES" sz="4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180656" y="1412776"/>
            <a:ext cx="8215880" cy="2880320"/>
            <a:chOff x="604592" y="1700808"/>
            <a:chExt cx="8215880" cy="288032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592" y="1700808"/>
              <a:ext cx="7711824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CaixaDeTexto 14"/>
            <p:cNvSpPr txBox="1"/>
            <p:nvPr/>
          </p:nvSpPr>
          <p:spPr>
            <a:xfrm>
              <a:off x="611560" y="25813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R(s)</a:t>
              </a:r>
              <a:endParaRPr lang="es-ES" sz="1400" i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288735" y="276118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1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139952" y="352751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</a:t>
              </a:r>
              <a:r>
                <a:rPr lang="pt-BR" sz="1400" i="1" baseline="-25000" dirty="0" smtClean="0"/>
                <a:t>1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8064" y="2748304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2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173822" y="1824332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</a:t>
              </a:r>
              <a:r>
                <a:rPr lang="pt-BR" sz="1400" i="1" baseline="-25000" dirty="0" smtClean="0"/>
                <a:t>2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634474" y="2734678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3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668344" y="254515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C(s)</a:t>
              </a:r>
              <a:endParaRPr lang="es-ES" sz="1400" i="1" dirty="0"/>
            </a:p>
          </p:txBody>
        </p:sp>
      </p:grp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eliminar as </a:t>
            </a:r>
            <a:r>
              <a:rPr lang="pt-BR" dirty="0" smtClean="0">
                <a:solidFill>
                  <a:srgbClr val="C32D2E"/>
                </a:solidFill>
              </a:rPr>
              <a:t>ramificações</a:t>
            </a:r>
            <a:r>
              <a:rPr lang="pt-BR" dirty="0" smtClean="0"/>
              <a:t> internas de sinais.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dirty="0" smtClean="0"/>
              <a:t>Neste caso, o bloco </a:t>
            </a:r>
            <a:r>
              <a:rPr lang="pt-BR" dirty="0" smtClean="0">
                <a:solidFill>
                  <a:srgbClr val="C32D2E"/>
                </a:solidFill>
              </a:rPr>
              <a:t>somador</a:t>
            </a:r>
            <a:r>
              <a:rPr lang="pt-BR" dirty="0" smtClean="0"/>
              <a:t> no meio da malha de </a:t>
            </a:r>
            <a:r>
              <a:rPr lang="pt-BR" i="1" dirty="0" smtClean="0"/>
              <a:t>G</a:t>
            </a:r>
            <a:r>
              <a:rPr lang="pt-BR" i="1" baseline="-25000" dirty="0" smtClean="0"/>
              <a:t>1</a:t>
            </a:r>
            <a:r>
              <a:rPr lang="pt-BR" i="1" dirty="0" smtClean="0"/>
              <a:t>(s)</a:t>
            </a:r>
            <a:r>
              <a:rPr lang="pt-BR" dirty="0" smtClean="0"/>
              <a:t> e </a:t>
            </a:r>
            <a:r>
              <a:rPr lang="pt-BR" i="1" dirty="0" smtClean="0"/>
              <a:t>G</a:t>
            </a:r>
            <a:r>
              <a:rPr lang="pt-BR" i="1" baseline="-25000" dirty="0" smtClean="0"/>
              <a:t>2</a:t>
            </a:r>
            <a:r>
              <a:rPr lang="pt-BR" i="1" dirty="0" smtClean="0"/>
              <a:t>(s)</a:t>
            </a:r>
            <a:r>
              <a:rPr lang="pt-BR" dirty="0" smtClean="0"/>
              <a:t> precisa ser </a:t>
            </a:r>
            <a:r>
              <a:rPr lang="pt-BR" dirty="0" smtClean="0">
                <a:solidFill>
                  <a:srgbClr val="C32D2E"/>
                </a:solidFill>
              </a:rPr>
              <a:t>deslocado</a:t>
            </a:r>
            <a:r>
              <a:rPr lang="pt-BR" dirty="0" smtClean="0"/>
              <a:t> para antes do bloco </a:t>
            </a:r>
            <a:r>
              <a:rPr lang="pt-BR" i="1" dirty="0" smtClean="0"/>
              <a:t>G</a:t>
            </a:r>
            <a:r>
              <a:rPr lang="pt-BR" i="1" baseline="-25000" dirty="0" smtClean="0"/>
              <a:t>1</a:t>
            </a:r>
            <a:r>
              <a:rPr lang="pt-BR" i="1" dirty="0" smtClean="0"/>
              <a:t>(s)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44008" y="2204864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eta em curva para baixo 23"/>
          <p:cNvSpPr/>
          <p:nvPr/>
        </p:nvSpPr>
        <p:spPr>
          <a:xfrm flipH="1">
            <a:off x="3707904" y="1700808"/>
            <a:ext cx="936104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22" grpId="0" uiExpand="1" build="p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7848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eliminar as </a:t>
            </a:r>
            <a:r>
              <a:rPr lang="pt-BR" dirty="0" smtClean="0">
                <a:solidFill>
                  <a:srgbClr val="C32D2E"/>
                </a:solidFill>
              </a:rPr>
              <a:t>ramificações</a:t>
            </a:r>
            <a:r>
              <a:rPr lang="pt-BR" dirty="0" smtClean="0"/>
              <a:t> internas de sinais.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dirty="0" smtClean="0"/>
              <a:t>O </a:t>
            </a:r>
            <a:r>
              <a:rPr lang="pt-BR" dirty="0" smtClean="0">
                <a:solidFill>
                  <a:srgbClr val="C32D2E"/>
                </a:solidFill>
              </a:rPr>
              <a:t>somador</a:t>
            </a:r>
            <a:r>
              <a:rPr lang="pt-BR" dirty="0" smtClean="0"/>
              <a:t> de entrada do bloco </a:t>
            </a:r>
            <a:r>
              <a:rPr lang="pt-BR" i="1" dirty="0" smtClean="0"/>
              <a:t>G</a:t>
            </a:r>
            <a:r>
              <a:rPr lang="pt-BR" i="1" baseline="-25000" dirty="0" smtClean="0"/>
              <a:t>1</a:t>
            </a:r>
            <a:r>
              <a:rPr lang="pt-BR" i="1" dirty="0" smtClean="0"/>
              <a:t>(s)</a:t>
            </a:r>
            <a:r>
              <a:rPr lang="pt-BR" dirty="0" smtClean="0"/>
              <a:t> ainda impede a formação das malhas fechadas no sistema. Neste caso, é necessário deslocar o bloco somador para a </a:t>
            </a:r>
            <a:r>
              <a:rPr lang="pt-BR" dirty="0" smtClean="0">
                <a:solidFill>
                  <a:srgbClr val="C32D2E"/>
                </a:solidFill>
              </a:rPr>
              <a:t>direita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707904" y="2204864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eta em curva para baixo 26"/>
          <p:cNvSpPr/>
          <p:nvPr/>
        </p:nvSpPr>
        <p:spPr>
          <a:xfrm flipH="1">
            <a:off x="2771800" y="1700808"/>
            <a:ext cx="936104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349" y="1287732"/>
            <a:ext cx="7667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simplificar os blocos em </a:t>
            </a:r>
            <a:r>
              <a:rPr lang="pt-BR" dirty="0" smtClean="0">
                <a:solidFill>
                  <a:srgbClr val="C32D2E"/>
                </a:solidFill>
              </a:rPr>
              <a:t>série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32D2E"/>
                </a:solidFill>
              </a:rPr>
              <a:t>paralelo</a:t>
            </a:r>
            <a:r>
              <a:rPr lang="pt-BR" dirty="0" smtClean="0"/>
              <a:t> e em </a:t>
            </a:r>
            <a:r>
              <a:rPr lang="pt-BR" dirty="0" smtClean="0">
                <a:solidFill>
                  <a:srgbClr val="C32D2E"/>
                </a:solidFill>
              </a:rPr>
              <a:t>realimentação</a:t>
            </a:r>
            <a:r>
              <a:rPr lang="pt-BR" dirty="0" smtClean="0"/>
              <a:t>, iniciando a partir das malhas internas. </a:t>
            </a:r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27984" y="2276872"/>
            <a:ext cx="208823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718050" y="5445125"/>
          <a:ext cx="1327150" cy="433388"/>
        </p:xfrm>
        <a:graphic>
          <a:graphicData uri="http://schemas.openxmlformats.org/presentationml/2006/ole">
            <p:oleObj spid="_x0000_s156675" name="Εξίσωση" r:id="rId4" imgW="736560" imgH="241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87388"/>
            <a:ext cx="70389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simplificar os blocos em </a:t>
            </a:r>
            <a:r>
              <a:rPr lang="pt-BR" dirty="0" smtClean="0">
                <a:solidFill>
                  <a:srgbClr val="C32D2E"/>
                </a:solidFill>
              </a:rPr>
              <a:t>série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32D2E"/>
                </a:solidFill>
              </a:rPr>
              <a:t>paralelo</a:t>
            </a:r>
            <a:r>
              <a:rPr lang="pt-BR" dirty="0" smtClean="0"/>
              <a:t> e em </a:t>
            </a:r>
            <a:r>
              <a:rPr lang="pt-BR" dirty="0" smtClean="0">
                <a:solidFill>
                  <a:srgbClr val="C32D2E"/>
                </a:solidFill>
              </a:rPr>
              <a:t>realimentação</a:t>
            </a:r>
            <a:r>
              <a:rPr lang="pt-BR" dirty="0" smtClean="0"/>
              <a:t>, iniciando a partir das malhas internas. </a:t>
            </a:r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421188" y="5240338"/>
          <a:ext cx="1920875" cy="844550"/>
        </p:xfrm>
        <a:graphic>
          <a:graphicData uri="http://schemas.openxmlformats.org/presentationml/2006/ole">
            <p:oleObj spid="_x0000_s157698" name="Εξίσωση" r:id="rId4" imgW="1066680" imgH="46980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3851920" y="2276872"/>
            <a:ext cx="2736304" cy="151216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simplificar os blocos em </a:t>
            </a:r>
            <a:r>
              <a:rPr lang="pt-BR" dirty="0" smtClean="0">
                <a:solidFill>
                  <a:srgbClr val="C32D2E"/>
                </a:solidFill>
              </a:rPr>
              <a:t>série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32D2E"/>
                </a:solidFill>
              </a:rPr>
              <a:t>paralelo</a:t>
            </a:r>
            <a:r>
              <a:rPr lang="pt-BR" dirty="0" smtClean="0"/>
              <a:t> e em </a:t>
            </a:r>
            <a:r>
              <a:rPr lang="pt-BR" dirty="0" smtClean="0">
                <a:solidFill>
                  <a:srgbClr val="C32D2E"/>
                </a:solidFill>
              </a:rPr>
              <a:t>realimentação</a:t>
            </a:r>
            <a:r>
              <a:rPr lang="pt-BR" dirty="0" smtClean="0"/>
              <a:t>, iniciando a partir das malhas internas. </a:t>
            </a:r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614863" y="5373688"/>
          <a:ext cx="1531937" cy="433387"/>
        </p:xfrm>
        <a:graphic>
          <a:graphicData uri="http://schemas.openxmlformats.org/presentationml/2006/ole">
            <p:oleObj spid="_x0000_s158722" name="Εξίσωση" r:id="rId3" imgW="850680" imgH="241200" progId="Equation.3">
              <p:embed/>
            </p:oleObj>
          </a:graphicData>
        </a:graphic>
      </p:graphicFrame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556792"/>
            <a:ext cx="5753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4716016" y="2492896"/>
            <a:ext cx="2160240" cy="79208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939664" y="4437112"/>
            <a:ext cx="702482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e simplificar os blocos em </a:t>
            </a:r>
            <a:r>
              <a:rPr lang="pt-BR" dirty="0" smtClean="0">
                <a:solidFill>
                  <a:srgbClr val="C32D2E"/>
                </a:solidFill>
              </a:rPr>
              <a:t>série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32D2E"/>
                </a:solidFill>
              </a:rPr>
              <a:t>paralelo</a:t>
            </a:r>
            <a:r>
              <a:rPr lang="pt-BR" dirty="0" smtClean="0"/>
              <a:t> e em </a:t>
            </a:r>
            <a:r>
              <a:rPr lang="pt-BR" dirty="0" smtClean="0">
                <a:solidFill>
                  <a:srgbClr val="C32D2E"/>
                </a:solidFill>
              </a:rPr>
              <a:t>realimentação</a:t>
            </a:r>
            <a:r>
              <a:rPr lang="pt-BR" dirty="0" smtClean="0"/>
              <a:t>, iniciando a partir das malhas internas. </a:t>
            </a:r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443413" y="5145088"/>
          <a:ext cx="2081212" cy="1163637"/>
        </p:xfrm>
        <a:graphic>
          <a:graphicData uri="http://schemas.openxmlformats.org/presentationml/2006/ole">
            <p:oleObj spid="_x0000_s159746" name="Εξίσωση" r:id="rId3" imgW="1155600" imgH="647640" progId="Equation.3">
              <p:embed/>
            </p:oleObj>
          </a:graphicData>
        </a:graphic>
      </p:graphicFrame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49244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3923928" y="1628800"/>
            <a:ext cx="2952328" cy="172819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281488" y="3357563"/>
          <a:ext cx="1576387" cy="844550"/>
        </p:xfrm>
        <a:graphic>
          <a:graphicData uri="http://schemas.openxmlformats.org/presentationml/2006/ole">
            <p:oleObj spid="_x0000_s160770" name="Εξίσωση" r:id="rId3" imgW="876240" imgH="469800" progId="Equation.3">
              <p:embed/>
            </p:oleObj>
          </a:graphicData>
        </a:graphic>
      </p:graphicFrame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700808"/>
            <a:ext cx="3876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ta para a direita 12"/>
          <p:cNvSpPr/>
          <p:nvPr/>
        </p:nvSpPr>
        <p:spPr>
          <a:xfrm rot="5400000">
            <a:off x="5184068" y="454512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3135313" y="5085184"/>
          <a:ext cx="4160837" cy="774700"/>
        </p:xfrm>
        <a:graphic>
          <a:graphicData uri="http://schemas.openxmlformats.org/presentationml/2006/ole">
            <p:oleObj spid="_x0000_s160772" name="Εξίσωση" r:id="rId5" imgW="2311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939664" y="1628800"/>
            <a:ext cx="7024824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Importante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O produto das funções de transferência no ramo direto e ao redor da malha permanece </a:t>
            </a:r>
            <a:r>
              <a:rPr lang="pt-BR" b="1" dirty="0" smtClean="0">
                <a:solidFill>
                  <a:srgbClr val="C32D2E"/>
                </a:solidFill>
              </a:rPr>
              <a:t>inalterado</a:t>
            </a:r>
            <a:r>
              <a:rPr lang="pt-BR" dirty="0" smtClean="0"/>
              <a:t>!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939664" y="2564904"/>
            <a:ext cx="7024824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Conseqüência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pt-BR" dirty="0" smtClean="0"/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pt-BR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numerador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função de transferência completa será o 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produto das funções de transferência do ramo direto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dirty="0" smtClean="0"/>
              <a:t>O </a:t>
            </a:r>
            <a:r>
              <a:rPr lang="pt-BR" dirty="0" smtClean="0">
                <a:solidFill>
                  <a:srgbClr val="C00000"/>
                </a:solidFill>
              </a:rPr>
              <a:t>denominador</a:t>
            </a:r>
            <a:r>
              <a:rPr lang="pt-BR" dirty="0" smtClean="0"/>
              <a:t> da função de transferência completa  será     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dirty="0" smtClean="0"/>
              <a:t>  </a:t>
            </a:r>
            <a:r>
              <a:rPr lang="pt-BR" dirty="0" smtClean="0">
                <a:solidFill>
                  <a:srgbClr val="0070C0"/>
                </a:solidFill>
              </a:rPr>
              <a:t>             (produto das FT em torno de cada malha);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915816" y="4005064"/>
          <a:ext cx="723900" cy="381000"/>
        </p:xfrm>
        <a:graphic>
          <a:graphicData uri="http://schemas.openxmlformats.org/presentationml/2006/ole">
            <p:oleObj spid="_x0000_s161796" name="Εξίσωση" r:id="rId3" imgW="482400" imgH="253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180656" y="1412776"/>
            <a:ext cx="8215880" cy="2880320"/>
            <a:chOff x="604592" y="1700808"/>
            <a:chExt cx="8215880" cy="288032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4592" y="1700808"/>
              <a:ext cx="7711824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CaixaDeTexto 15"/>
            <p:cNvSpPr txBox="1"/>
            <p:nvPr/>
          </p:nvSpPr>
          <p:spPr>
            <a:xfrm>
              <a:off x="611560" y="25813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R(s)</a:t>
              </a:r>
              <a:endParaRPr lang="es-ES" sz="1400" i="1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288735" y="276118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1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139952" y="352751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</a:t>
              </a:r>
              <a:r>
                <a:rPr lang="pt-BR" sz="1400" i="1" baseline="-25000" dirty="0" smtClean="0"/>
                <a:t>1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148064" y="2748304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2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73822" y="1824332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</a:t>
              </a:r>
              <a:r>
                <a:rPr lang="pt-BR" sz="1400" i="1" baseline="-25000" dirty="0" smtClean="0"/>
                <a:t>2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634474" y="2734678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</a:t>
              </a:r>
              <a:r>
                <a:rPr lang="pt-BR" sz="1400" i="1" baseline="-25000" dirty="0" smtClean="0"/>
                <a:t>3</a:t>
              </a:r>
              <a:r>
                <a:rPr lang="pt-BR" sz="1400" i="1" dirty="0" smtClean="0"/>
                <a:t>(s)</a:t>
              </a:r>
              <a:endParaRPr lang="es-ES" sz="1400" i="1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668344" y="254515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C(s)</a:t>
              </a:r>
              <a:endParaRPr lang="es-ES" sz="1400" i="1" dirty="0"/>
            </a:p>
          </p:txBody>
        </p:sp>
      </p:grp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3135313" y="5084763"/>
          <a:ext cx="4160837" cy="774700"/>
        </p:xfrm>
        <a:graphic>
          <a:graphicData uri="http://schemas.openxmlformats.org/presentationml/2006/ole">
            <p:oleObj spid="_x0000_s162819" name="Εξίσωση" r:id="rId4" imgW="2311200" imgH="431640" progId="Equation.3">
              <p:embed/>
            </p:oleObj>
          </a:graphicData>
        </a:graphic>
      </p:graphicFrame>
      <p:sp>
        <p:nvSpPr>
          <p:cNvPr id="23" name="Retângulo 22"/>
          <p:cNvSpPr/>
          <p:nvPr/>
        </p:nvSpPr>
        <p:spPr>
          <a:xfrm>
            <a:off x="3779912" y="2204864"/>
            <a:ext cx="4104456" cy="8640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tângulo 23"/>
          <p:cNvSpPr/>
          <p:nvPr/>
        </p:nvSpPr>
        <p:spPr>
          <a:xfrm>
            <a:off x="5039544" y="5092204"/>
            <a:ext cx="972616" cy="360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tângulo 24"/>
          <p:cNvSpPr/>
          <p:nvPr/>
        </p:nvSpPr>
        <p:spPr>
          <a:xfrm>
            <a:off x="2771800" y="2276872"/>
            <a:ext cx="4104456" cy="151216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tângulo 25"/>
          <p:cNvSpPr/>
          <p:nvPr/>
        </p:nvSpPr>
        <p:spPr>
          <a:xfrm>
            <a:off x="3952956" y="5488204"/>
            <a:ext cx="1080000" cy="36004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tângulo 26"/>
          <p:cNvSpPr/>
          <p:nvPr/>
        </p:nvSpPr>
        <p:spPr>
          <a:xfrm>
            <a:off x="4572000" y="1412776"/>
            <a:ext cx="3816424" cy="151216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tângulo 27"/>
          <p:cNvSpPr/>
          <p:nvPr/>
        </p:nvSpPr>
        <p:spPr>
          <a:xfrm>
            <a:off x="5076618" y="5488766"/>
            <a:ext cx="1080000" cy="3600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tângulo 28"/>
          <p:cNvSpPr/>
          <p:nvPr/>
        </p:nvSpPr>
        <p:spPr>
          <a:xfrm>
            <a:off x="1691680" y="2161322"/>
            <a:ext cx="6768752" cy="213177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tângulo 29"/>
          <p:cNvSpPr/>
          <p:nvPr/>
        </p:nvSpPr>
        <p:spPr>
          <a:xfrm>
            <a:off x="6214232" y="5474252"/>
            <a:ext cx="1080000" cy="36004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Resposta Temporal de Sistemas de Primeira Ordem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Um sistema de controle tem vários componentes. Para mostrar as funções que são executadas por cada um desses componentes e o fluxo de sinais entre eles se utiliza o </a:t>
            </a:r>
            <a:r>
              <a:rPr lang="pt-BR" sz="2000" b="1" dirty="0" smtClean="0">
                <a:solidFill>
                  <a:srgbClr val="C00000"/>
                </a:solidFill>
              </a:rPr>
              <a:t>diagrama de blocos</a:t>
            </a:r>
            <a:r>
              <a:rPr lang="af-ZA" sz="2000" dirty="0" smtClean="0"/>
              <a:t>.</a:t>
            </a:r>
            <a:endParaRPr lang="pt-BR" sz="2000" dirty="0" smtClean="0"/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435608" y="2564904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O bloco é um </a:t>
            </a:r>
            <a:r>
              <a:rPr lang="pt-BR" sz="2000" b="1" dirty="0" smtClean="0">
                <a:solidFill>
                  <a:srgbClr val="C00000"/>
                </a:solidFill>
              </a:rPr>
              <a:t>símbolo</a:t>
            </a:r>
            <a:r>
              <a:rPr lang="pt-BR" sz="2000" dirty="0" smtClean="0"/>
              <a:t> da operação matemática que é aplicada ao sinal de entrada, produzindo o sinal de saída. O bloco que representa as funções de transferência operam como </a:t>
            </a:r>
            <a:r>
              <a:rPr lang="pt-BR" sz="2000" b="1" dirty="0" smtClean="0">
                <a:solidFill>
                  <a:srgbClr val="C00000"/>
                </a:solidFill>
              </a:rPr>
              <a:t>multiplicadores </a:t>
            </a:r>
            <a:r>
              <a:rPr lang="pt-BR" sz="2000" dirty="0" smtClean="0"/>
              <a:t>do sinal de entrada.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1259631" y="4005808"/>
            <a:ext cx="5049814" cy="1295400"/>
            <a:chOff x="1259631" y="4005808"/>
            <a:chExt cx="5049814" cy="1295400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272307" y="4005808"/>
              <a:ext cx="5037138" cy="1295400"/>
            </a:xfrm>
            <a:prstGeom prst="rect">
              <a:avLst/>
            </a:prstGeom>
          </p:spPr>
        </p:pic>
        <p:sp>
          <p:nvSpPr>
            <p:cNvPr id="51" name="CaixaDeTexto 9"/>
            <p:cNvSpPr txBox="1">
              <a:spLocks noChangeArrowheads="1"/>
            </p:cNvSpPr>
            <p:nvPr/>
          </p:nvSpPr>
          <p:spPr bwMode="auto">
            <a:xfrm>
              <a:off x="1259631" y="4430243"/>
              <a:ext cx="1003275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X(s</a:t>
              </a:r>
              <a:r>
                <a:rPr lang="pt-BR" dirty="0"/>
                <a:t>)</a:t>
              </a:r>
              <a:endParaRPr lang="en-US" dirty="0"/>
            </a:p>
          </p:txBody>
        </p:sp>
        <p:sp>
          <p:nvSpPr>
            <p:cNvPr id="52" name="CaixaDeTexto 51"/>
            <p:cNvSpPr txBox="1">
              <a:spLocks noChangeArrowheads="1"/>
            </p:cNvSpPr>
            <p:nvPr/>
          </p:nvSpPr>
          <p:spPr bwMode="auto">
            <a:xfrm>
              <a:off x="5310907" y="4428564"/>
              <a:ext cx="91727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Y(s</a:t>
              </a:r>
              <a:r>
                <a:rPr lang="pt-BR" dirty="0"/>
                <a:t>)</a:t>
              </a:r>
              <a:endParaRPr lang="en-US" dirty="0"/>
            </a:p>
          </p:txBody>
        </p:sp>
        <p:sp>
          <p:nvSpPr>
            <p:cNvPr id="53" name="CaixaDeTexto 9"/>
            <p:cNvSpPr txBox="1">
              <a:spLocks noChangeArrowheads="1"/>
            </p:cNvSpPr>
            <p:nvPr/>
          </p:nvSpPr>
          <p:spPr bwMode="auto">
            <a:xfrm>
              <a:off x="3141370" y="4428564"/>
              <a:ext cx="1295400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dirty="0" smtClean="0"/>
                <a:t>G(s)</a:t>
              </a:r>
              <a:endParaRPr lang="en-US" dirty="0"/>
            </a:p>
          </p:txBody>
        </p:sp>
      </p:grpSp>
      <p:graphicFrame>
        <p:nvGraphicFramePr>
          <p:cNvPr id="54" name="Objeto 53"/>
          <p:cNvGraphicFramePr>
            <a:graphicFrameLocks noChangeAspect="1"/>
          </p:cNvGraphicFramePr>
          <p:nvPr/>
        </p:nvGraphicFramePr>
        <p:xfrm>
          <a:off x="6804248" y="4437856"/>
          <a:ext cx="1800200" cy="382440"/>
        </p:xfrm>
        <a:graphic>
          <a:graphicData uri="http://schemas.openxmlformats.org/presentationml/2006/ole">
            <p:oleObj spid="_x0000_s119817" name="Εξίσωση" r:id="rId4" imgW="1015920" imgH="215640" progId="Equation.3">
              <p:embed/>
            </p:oleObj>
          </a:graphicData>
        </a:graphic>
      </p:graphicFrame>
      <p:sp>
        <p:nvSpPr>
          <p:cNvPr id="55" name="Espaço Reservado para Conteúdo 2"/>
          <p:cNvSpPr txBox="1">
            <a:spLocks/>
          </p:cNvSpPr>
          <p:nvPr/>
        </p:nvSpPr>
        <p:spPr>
          <a:xfrm>
            <a:off x="1435608" y="5229200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C00000"/>
                </a:solidFill>
              </a:rPr>
              <a:t>operação funcional </a:t>
            </a:r>
            <a:r>
              <a:rPr lang="pt-BR" sz="2000" dirty="0" smtClean="0"/>
              <a:t>do sistema pode ser visualizada mais facilmente pelo exame do diagrama de blocos do que pelo exame do próprio sistema físico.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45" grpId="0" build="p"/>
      <p:bldP spid="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Operadores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72008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construção do diagrama de blocos utiliza alguns </a:t>
            </a:r>
            <a:r>
              <a:rPr lang="pt-BR" sz="2000" b="1" dirty="0" smtClean="0">
                <a:solidFill>
                  <a:srgbClr val="C00000"/>
                </a:solidFill>
              </a:rPr>
              <a:t>operadores de sinais</a:t>
            </a:r>
            <a:r>
              <a:rPr lang="pt-BR" sz="2000" dirty="0" smtClean="0"/>
              <a:t>: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939664" y="1870582"/>
            <a:ext cx="44325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Somador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O sinal de saída é relacionado à soma ou subtração dos sinais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entrada.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6660232" y="1691449"/>
            <a:ext cx="1956211" cy="1089479"/>
            <a:chOff x="2771800" y="2420888"/>
            <a:chExt cx="2244243" cy="1249894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4706" y="2420888"/>
              <a:ext cx="1584176" cy="919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CaixaDeTexto 18"/>
            <p:cNvSpPr txBox="1"/>
            <p:nvPr/>
          </p:nvSpPr>
          <p:spPr>
            <a:xfrm>
              <a:off x="2771800" y="2492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a</a:t>
              </a:r>
              <a:endParaRPr lang="es-ES" i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563888" y="33014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b</a:t>
              </a:r>
              <a:endParaRPr lang="es-ES" i="1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497952" y="2505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a-b</a:t>
              </a:r>
              <a:endParaRPr lang="es-ES" i="1" dirty="0"/>
            </a:p>
          </p:txBody>
        </p:sp>
      </p:grp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1939664" y="3068960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Ponto de ramificação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Ponto onde o sinal que vem de um bloco avança simultaneamente em direção a outros blocos ou somadores.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3491880" y="4077072"/>
            <a:ext cx="3951659" cy="1440160"/>
            <a:chOff x="2051720" y="5013176"/>
            <a:chExt cx="3951659" cy="1440160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5013176"/>
              <a:ext cx="3951659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CaixaDeTexto 25"/>
            <p:cNvSpPr txBox="1"/>
            <p:nvPr/>
          </p:nvSpPr>
          <p:spPr>
            <a:xfrm>
              <a:off x="2195736" y="50851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a</a:t>
              </a:r>
              <a:endParaRPr lang="es-ES" i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843808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b</a:t>
              </a:r>
              <a:endParaRPr lang="es-ES" i="1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923928" y="525495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smtClean="0"/>
                <a:t>G(s)</a:t>
              </a:r>
              <a:endParaRPr lang="es-ES" i="1" dirty="0"/>
            </a:p>
          </p:txBody>
        </p:sp>
      </p:grp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435608" y="5589240"/>
            <a:ext cx="7456872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sistema pode ser representado por diagramas formados por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blocos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somadores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lang="pt-BR" sz="2000" dirty="0" smtClean="0"/>
              <a:t>pontos de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ramificação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4" grpId="0" build="p"/>
      <p:bldP spid="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Malha Fechada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1026032" y="1475492"/>
            <a:ext cx="3617976" cy="1521460"/>
            <a:chOff x="3203848" y="1115452"/>
            <a:chExt cx="3960440" cy="1665476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1124744"/>
              <a:ext cx="3815718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CaixaDeTexto 32"/>
            <p:cNvSpPr txBox="1"/>
            <p:nvPr/>
          </p:nvSpPr>
          <p:spPr>
            <a:xfrm>
              <a:off x="3347864" y="111545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R(s)</a:t>
              </a:r>
              <a:endParaRPr lang="es-ES" sz="1400" i="1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648775" y="1759937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B(s)</a:t>
              </a:r>
              <a:endParaRPr lang="es-ES" sz="1400" i="1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55976" y="1124745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E(s)</a:t>
              </a:r>
              <a:endParaRPr lang="es-ES" sz="1400" i="1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1307397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G(s)</a:t>
              </a:r>
              <a:endParaRPr lang="es-ES" sz="1400" i="1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19161" y="2107098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H(s)</a:t>
              </a:r>
              <a:endParaRPr lang="es-ES" sz="1400" i="1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84167" y="111545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C(s)</a:t>
              </a:r>
              <a:endParaRPr lang="es-ES" sz="1400" i="1" dirty="0"/>
            </a:p>
          </p:txBody>
        </p:sp>
      </p:grp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4387936" y="1052736"/>
            <a:ext cx="4576552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R(s)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Sinal de entrada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(referência);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B(s)</a:t>
            </a:r>
            <a:r>
              <a:rPr lang="pt-BR" sz="1600" baseline="0" dirty="0" smtClean="0"/>
              <a:t>: Sinal de realimentação;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E(s)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Sinal de erro atuante;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C(s)</a:t>
            </a:r>
            <a:r>
              <a:rPr lang="pt-BR" sz="1600" dirty="0" smtClean="0"/>
              <a:t>: Sinal de saída;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G(s)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FT do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sistema (planta ou processo);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H(s)</a:t>
            </a:r>
            <a:r>
              <a:rPr lang="pt-BR" sz="1600" dirty="0" smtClean="0"/>
              <a:t>: FT do elemento sensor do sinal de saída.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3356992"/>
            <a:ext cx="7456872" cy="108012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FT de Malha Aberta</a:t>
            </a:r>
            <a:r>
              <a:rPr lang="pt-BR" sz="2000" dirty="0" smtClean="0"/>
              <a:t>: Relação entre o sinal de </a:t>
            </a:r>
            <a:r>
              <a:rPr lang="pt-BR" sz="2000" b="1" dirty="0" smtClean="0">
                <a:solidFill>
                  <a:srgbClr val="0070C0"/>
                </a:solidFill>
              </a:rPr>
              <a:t>realimentação</a:t>
            </a:r>
            <a:r>
              <a:rPr lang="pt-BR" sz="2000" dirty="0" smtClean="0"/>
              <a:t> e o sinal de </a:t>
            </a:r>
            <a:r>
              <a:rPr lang="pt-BR" sz="2000" b="1" dirty="0" smtClean="0">
                <a:solidFill>
                  <a:srgbClr val="0070C0"/>
                </a:solidFill>
              </a:rPr>
              <a:t>erro atuante</a:t>
            </a:r>
            <a:r>
              <a:rPr lang="pt-BR" sz="2000" dirty="0" smtClean="0"/>
              <a:t>.</a:t>
            </a:r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3995936" y="4221088"/>
          <a:ext cx="1800000" cy="682069"/>
        </p:xfrm>
        <a:graphic>
          <a:graphicData uri="http://schemas.openxmlformats.org/presentationml/2006/ole">
            <p:oleObj spid="_x0000_s149506" name="Εξίσωση" r:id="rId4" imgW="1104840" imgH="419040" progId="Equation.3">
              <p:embed/>
            </p:oleObj>
          </a:graphicData>
        </a:graphic>
      </p:graphicFrame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 do Ramo Direto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sz="2000" dirty="0" smtClean="0"/>
              <a:t>Relação entre o sinal de </a:t>
            </a:r>
            <a:r>
              <a:rPr lang="pt-BR" sz="2000" b="1" dirty="0" smtClean="0">
                <a:solidFill>
                  <a:srgbClr val="0070C0"/>
                </a:solidFill>
              </a:rPr>
              <a:t>saída </a:t>
            </a:r>
            <a:r>
              <a:rPr lang="pt-BR" sz="2000" dirty="0" smtClean="0"/>
              <a:t>e o sinal de </a:t>
            </a:r>
            <a:r>
              <a:rPr lang="pt-BR" sz="2000" b="1" dirty="0" smtClean="0">
                <a:solidFill>
                  <a:srgbClr val="0070C0"/>
                </a:solidFill>
              </a:rPr>
              <a:t>erro atuante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4320104" y="5661248"/>
          <a:ext cx="1260000" cy="670108"/>
        </p:xfrm>
        <a:graphic>
          <a:graphicData uri="http://schemas.openxmlformats.org/presentationml/2006/ole">
            <p:oleObj spid="_x0000_s149507" name="Εξίσωση" r:id="rId5" imgW="78732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1" grpId="0" build="p"/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Malha Fechada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" name="Grupo 38"/>
          <p:cNvGrpSpPr/>
          <p:nvPr/>
        </p:nvGrpSpPr>
        <p:grpSpPr>
          <a:xfrm>
            <a:off x="1026032" y="1475492"/>
            <a:ext cx="3617976" cy="1521460"/>
            <a:chOff x="3203848" y="1115452"/>
            <a:chExt cx="3960440" cy="1665476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1124744"/>
              <a:ext cx="3815718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CaixaDeTexto 32"/>
            <p:cNvSpPr txBox="1"/>
            <p:nvPr/>
          </p:nvSpPr>
          <p:spPr>
            <a:xfrm>
              <a:off x="3347864" y="111545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R(s)</a:t>
              </a:r>
              <a:endParaRPr lang="es-ES" sz="1400" i="1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648775" y="1759937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B(s)</a:t>
              </a:r>
              <a:endParaRPr lang="es-ES" sz="1400" i="1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55976" y="1124745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E(s)</a:t>
              </a:r>
              <a:endParaRPr lang="es-ES" sz="1400" i="1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1307397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G(s)</a:t>
              </a:r>
              <a:endParaRPr lang="es-ES" sz="1400" i="1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19161" y="2107098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H(s)</a:t>
              </a:r>
              <a:endParaRPr lang="es-ES" sz="1400" i="1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84167" y="111545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 smtClean="0"/>
                <a:t>C(s)</a:t>
              </a:r>
              <a:endParaRPr lang="es-ES" sz="1400" i="1" dirty="0"/>
            </a:p>
          </p:txBody>
        </p:sp>
      </p:grp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4387936" y="1052736"/>
            <a:ext cx="4576552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R(s)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Sinal de entrada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(referência);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B(s)</a:t>
            </a:r>
            <a:r>
              <a:rPr lang="pt-BR" sz="1600" baseline="0" dirty="0" smtClean="0"/>
              <a:t>: Sinal de realimentação;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E(s)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Sinal de erro atuante;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C(s)</a:t>
            </a:r>
            <a:r>
              <a:rPr lang="pt-BR" sz="1600" dirty="0" smtClean="0"/>
              <a:t>: Sinal de saída;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G(s)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FT do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sistema (planta ou processo);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1600" b="1" i="1" baseline="0" dirty="0" smtClean="0">
                <a:solidFill>
                  <a:srgbClr val="0070C0"/>
                </a:solidFill>
              </a:rPr>
              <a:t>H(s)</a:t>
            </a:r>
            <a:r>
              <a:rPr lang="pt-BR" sz="1600" dirty="0" smtClean="0"/>
              <a:t>: FT do elemento sensor do sinal de saída.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3356992"/>
            <a:ext cx="7456872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32D2E"/>
                </a:solidFill>
              </a:rPr>
              <a:t>FT de Malha Fechada</a:t>
            </a:r>
            <a:r>
              <a:rPr lang="pt-BR" sz="2000" dirty="0" smtClean="0"/>
              <a:t>: Relação entre o sinal de </a:t>
            </a:r>
            <a:r>
              <a:rPr lang="pt-BR" sz="2000" b="1" dirty="0" smtClean="0">
                <a:solidFill>
                  <a:srgbClr val="0070C0"/>
                </a:solidFill>
              </a:rPr>
              <a:t>saída</a:t>
            </a:r>
            <a:r>
              <a:rPr lang="pt-BR" sz="2000" dirty="0" smtClean="0"/>
              <a:t> e o sinal de </a:t>
            </a:r>
            <a:r>
              <a:rPr lang="pt-BR" sz="2000" b="1" dirty="0" smtClean="0">
                <a:solidFill>
                  <a:srgbClr val="0070C0"/>
                </a:solidFill>
              </a:rPr>
              <a:t>entrada</a:t>
            </a:r>
            <a:r>
              <a:rPr lang="pt-BR" sz="2000" dirty="0" smtClean="0"/>
              <a:t>.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843808" y="4149080"/>
          <a:ext cx="2124000" cy="680029"/>
        </p:xfrm>
        <a:graphic>
          <a:graphicData uri="http://schemas.openxmlformats.org/presentationml/2006/ole">
            <p:oleObj spid="_x0000_s150532" name="Εξίσωση" r:id="rId4" imgW="1307880" imgH="419040" progId="Equation.3">
              <p:embed/>
            </p:oleObj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939664" y="5013176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dirty="0" smtClean="0"/>
              <a:t>A construção da FT de Malha Fechada pode ser obtida a partir da </a:t>
            </a:r>
            <a:r>
              <a:rPr lang="pt-BR" b="1" dirty="0" smtClean="0">
                <a:solidFill>
                  <a:srgbClr val="0070C0"/>
                </a:solidFill>
              </a:rPr>
              <a:t>FT do Ramo Direto </a:t>
            </a:r>
            <a:r>
              <a:rPr lang="pt-BR" dirty="0" smtClean="0"/>
              <a:t>e da </a:t>
            </a:r>
            <a:r>
              <a:rPr lang="pt-BR" b="1" dirty="0" smtClean="0">
                <a:solidFill>
                  <a:srgbClr val="0070C0"/>
                </a:solidFill>
              </a:rPr>
              <a:t>FT de Malha Aberta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923928" y="4162142"/>
            <a:ext cx="648072" cy="301095"/>
          </a:xfrm>
          <a:prstGeom prst="rect">
            <a:avLst/>
          </a:prstGeom>
          <a:noFill/>
          <a:ln>
            <a:solidFill>
              <a:srgbClr val="C32D2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tângulo 21"/>
          <p:cNvSpPr/>
          <p:nvPr/>
        </p:nvSpPr>
        <p:spPr>
          <a:xfrm>
            <a:off x="3897802" y="4522183"/>
            <a:ext cx="1044000" cy="301095"/>
          </a:xfrm>
          <a:prstGeom prst="rect">
            <a:avLst/>
          </a:prstGeom>
          <a:noFill/>
          <a:ln>
            <a:solidFill>
              <a:srgbClr val="C32D2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aixaDeTexto 22"/>
          <p:cNvSpPr txBox="1"/>
          <p:nvPr/>
        </p:nvSpPr>
        <p:spPr>
          <a:xfrm>
            <a:off x="4716016" y="40770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FTRD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932040" y="44998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FTMA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68144" y="400506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O sinal </a:t>
            </a:r>
            <a:r>
              <a:rPr lang="pt-BR" sz="1600" b="1" dirty="0" smtClean="0">
                <a:solidFill>
                  <a:srgbClr val="C00000"/>
                </a:solidFill>
              </a:rPr>
              <a:t>“+”</a:t>
            </a:r>
            <a:r>
              <a:rPr lang="pt-BR" sz="1600" dirty="0" smtClean="0"/>
              <a:t> refere-se ao sistema com realimentação </a:t>
            </a:r>
            <a:r>
              <a:rPr lang="pt-BR" sz="1600" b="1" dirty="0" smtClean="0">
                <a:solidFill>
                  <a:srgbClr val="C00000"/>
                </a:solidFill>
              </a:rPr>
              <a:t>negativa</a:t>
            </a:r>
            <a:r>
              <a:rPr lang="pt-BR" sz="1600" dirty="0" smtClean="0"/>
              <a:t>.</a:t>
            </a:r>
            <a:endParaRPr lang="es-E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0" grpId="0" build="p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Construção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construção do diagrama de blocos é realizada a partir das </a:t>
            </a:r>
            <a:r>
              <a:rPr lang="pt-BR" sz="2000" b="1" dirty="0" smtClean="0">
                <a:solidFill>
                  <a:srgbClr val="C32D2E"/>
                </a:solidFill>
              </a:rPr>
              <a:t>equações diferenciais </a:t>
            </a:r>
            <a:r>
              <a:rPr lang="pt-BR" sz="2000" dirty="0" smtClean="0"/>
              <a:t>que descrevem o comportamento do modelo.</a:t>
            </a: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35608" y="2204864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1558" name="Picture 6" descr="http://www.dt.fee.unicamp.br/~www/ea612/img76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708920"/>
            <a:ext cx="3876675" cy="1790701"/>
          </a:xfrm>
          <a:prstGeom prst="rect">
            <a:avLst/>
          </a:prstGeom>
          <a:noFill/>
        </p:spPr>
      </p:pic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939664" y="4725144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Escrever as equações diferenciais que modelam o sistema, reservando </a:t>
            </a:r>
            <a:r>
              <a:rPr lang="pt-BR" dirty="0" smtClean="0">
                <a:solidFill>
                  <a:srgbClr val="C32D2E"/>
                </a:solidFill>
              </a:rPr>
              <a:t>derivadas de 1ª ordem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915816" y="5661248"/>
          <a:ext cx="2516187" cy="390525"/>
        </p:xfrm>
        <a:graphic>
          <a:graphicData uri="http://schemas.openxmlformats.org/presentationml/2006/ole">
            <p:oleObj spid="_x0000_s151559" name="Εξίσωση" r:id="rId4" imgW="1549080" imgH="241200" progId="Equation.3">
              <p:embed/>
            </p:oleObj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6378724" y="5687374"/>
          <a:ext cx="1217612" cy="371475"/>
        </p:xfrm>
        <a:graphic>
          <a:graphicData uri="http://schemas.openxmlformats.org/presentationml/2006/ole">
            <p:oleObj spid="_x0000_s151560" name="Εξίσωση" r:id="rId5" imgW="74916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 advAuto="0"/>
      <p:bldP spid="28" grpId="0" build="p" autoUpdateAnimBg="0" advAuto="0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Construção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939664" y="1134293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Identificar os </a:t>
            </a:r>
            <a:r>
              <a:rPr lang="pt-BR" b="1" dirty="0" smtClean="0">
                <a:solidFill>
                  <a:srgbClr val="C32D2E"/>
                </a:solidFill>
              </a:rPr>
              <a:t>estados</a:t>
            </a:r>
            <a:r>
              <a:rPr lang="pt-BR" dirty="0" smtClean="0"/>
              <a:t> do sistema.</a:t>
            </a:r>
          </a:p>
          <a:p>
            <a:pPr marL="1280160" lvl="2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estados estão associados às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integrais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necessárias para se obter um sinal qualquer.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1907704" y="2370857"/>
          <a:ext cx="371475" cy="371475"/>
        </p:xfrm>
        <a:graphic>
          <a:graphicData uri="http://schemas.openxmlformats.org/presentationml/2006/ole">
            <p:oleObj spid="_x0000_s152578" name="Εξίσωση" r:id="rId3" imgW="228600" imgH="228600" progId="Equation.3">
              <p:embed/>
            </p:oleObj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940152" y="2442272"/>
          <a:ext cx="515938" cy="371475"/>
        </p:xfrm>
        <a:graphic>
          <a:graphicData uri="http://schemas.openxmlformats.org/presentationml/2006/ole">
            <p:oleObj spid="_x0000_s152579" name="Εξίσωση" r:id="rId4" imgW="317160" imgH="228600" progId="Equation.3">
              <p:embed/>
            </p:oleObj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161680" y="2348880"/>
          <a:ext cx="330200" cy="454025"/>
        </p:xfrm>
        <a:graphic>
          <a:graphicData uri="http://schemas.openxmlformats.org/presentationml/2006/ole">
            <p:oleObj spid="_x0000_s152580" name="Εξίσωση" r:id="rId5" imgW="203040" imgH="279360" progId="Equation.3">
              <p:embed/>
            </p:oleObj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4211960" y="2442865"/>
          <a:ext cx="371475" cy="350838"/>
        </p:xfrm>
        <a:graphic>
          <a:graphicData uri="http://schemas.openxmlformats.org/presentationml/2006/ole">
            <p:oleObj spid="_x0000_s152581" name="Εξίσωση" r:id="rId6" imgW="228600" imgH="21564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2555776" y="2514873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Seta para a direita 16"/>
          <p:cNvSpPr/>
          <p:nvPr/>
        </p:nvSpPr>
        <p:spPr>
          <a:xfrm>
            <a:off x="3563888" y="2514873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254701" y="2348880"/>
          <a:ext cx="330200" cy="454025"/>
        </p:xfrm>
        <a:graphic>
          <a:graphicData uri="http://schemas.openxmlformats.org/presentationml/2006/ole">
            <p:oleObj spid="_x0000_s152583" name="Εξίσωση" r:id="rId7" imgW="203040" imgH="279360" progId="Equation.3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8232775" y="2433638"/>
          <a:ext cx="515938" cy="371475"/>
        </p:xfrm>
        <a:graphic>
          <a:graphicData uri="http://schemas.openxmlformats.org/presentationml/2006/ole">
            <p:oleObj spid="_x0000_s152584" name="Εξίσωση" r:id="rId8" imgW="317160" imgH="22860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6648797" y="2514873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eta para a direita 21"/>
          <p:cNvSpPr/>
          <p:nvPr/>
        </p:nvSpPr>
        <p:spPr>
          <a:xfrm>
            <a:off x="7656909" y="2514873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939664" y="3140968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3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Escrever as equações diferenciais em </a:t>
            </a:r>
            <a:r>
              <a:rPr lang="pt-BR" dirty="0" smtClean="0">
                <a:solidFill>
                  <a:srgbClr val="C32D2E"/>
                </a:solidFill>
              </a:rPr>
              <a:t>função</a:t>
            </a:r>
            <a:r>
              <a:rPr lang="pt-BR" dirty="0" smtClean="0"/>
              <a:t> dos estados.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3635896" y="3861048"/>
          <a:ext cx="2990850" cy="1355725"/>
        </p:xfrm>
        <a:graphic>
          <a:graphicData uri="http://schemas.openxmlformats.org/presentationml/2006/ole">
            <p:oleObj spid="_x0000_s152585" name="Εξίσωση" r:id="rId9" imgW="1841400" imgH="8380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16" grpId="0" animBg="1"/>
      <p:bldP spid="17" grpId="0" animBg="1"/>
      <p:bldP spid="21" grpId="0" animBg="1"/>
      <p:bldP spid="22" grpId="0" animBg="1"/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Construção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939664" y="1134293"/>
            <a:ext cx="7024824" cy="4945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noProof="0" dirty="0" smtClean="0">
                <a:solidFill>
                  <a:srgbClr val="0070C0"/>
                </a:solidFill>
              </a:rPr>
              <a:t>4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Escrever as equações na forma de </a:t>
            </a:r>
            <a:r>
              <a:rPr lang="pt-BR" dirty="0" smtClean="0">
                <a:solidFill>
                  <a:srgbClr val="C32D2E"/>
                </a:solidFill>
              </a:rPr>
              <a:t>blocos</a:t>
            </a:r>
            <a:r>
              <a:rPr lang="pt-BR" dirty="0" smtClean="0"/>
              <a:t>.</a:t>
            </a:r>
          </a:p>
        </p:txBody>
      </p:sp>
      <p:grpSp>
        <p:nvGrpSpPr>
          <p:cNvPr id="80" name="Grupo 79"/>
          <p:cNvGrpSpPr/>
          <p:nvPr/>
        </p:nvGrpSpPr>
        <p:grpSpPr>
          <a:xfrm>
            <a:off x="1547664" y="1844824"/>
            <a:ext cx="7109036" cy="1690948"/>
            <a:chOff x="1043608" y="3212977"/>
            <a:chExt cx="7109036" cy="1690948"/>
          </a:xfrm>
        </p:grpSpPr>
        <p:sp>
          <p:nvSpPr>
            <p:cNvPr id="25" name="Retângulo 24"/>
            <p:cNvSpPr/>
            <p:nvPr/>
          </p:nvSpPr>
          <p:spPr>
            <a:xfrm>
              <a:off x="5962384" y="3256728"/>
              <a:ext cx="578194" cy="5781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153610" name="Object 10"/>
            <p:cNvGraphicFramePr>
              <a:graphicFrameLocks noChangeAspect="1"/>
            </p:cNvGraphicFramePr>
            <p:nvPr/>
          </p:nvGraphicFramePr>
          <p:xfrm>
            <a:off x="6131806" y="3256728"/>
            <a:ext cx="256356" cy="569364"/>
          </p:xfrm>
          <a:graphic>
            <a:graphicData uri="http://schemas.openxmlformats.org/presentationml/2006/ole">
              <p:oleObj spid="_x0000_s153610" name="Εξίσωση" r:id="rId3" imgW="177480" imgH="393480" progId="Equation.3">
                <p:embed/>
              </p:oleObj>
            </a:graphicData>
          </a:graphic>
        </p:graphicFrame>
        <p:sp>
          <p:nvSpPr>
            <p:cNvPr id="26" name="Retângulo 25"/>
            <p:cNvSpPr/>
            <p:nvPr/>
          </p:nvSpPr>
          <p:spPr>
            <a:xfrm>
              <a:off x="7054528" y="3256728"/>
              <a:ext cx="578194" cy="5781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153611" name="Object 11"/>
            <p:cNvGraphicFramePr>
              <a:graphicFrameLocks noChangeAspect="1"/>
            </p:cNvGraphicFramePr>
            <p:nvPr/>
          </p:nvGraphicFramePr>
          <p:xfrm>
            <a:off x="7267911" y="3355935"/>
            <a:ext cx="294596" cy="405070"/>
          </p:xfrm>
          <a:graphic>
            <a:graphicData uri="http://schemas.openxmlformats.org/presentationml/2006/ole">
              <p:oleObj spid="_x0000_s153611" name="Εξίσωση" r:id="rId4" imgW="203040" imgH="279360" progId="Equation.3">
                <p:embed/>
              </p:oleObj>
            </a:graphicData>
          </a:graphic>
        </p:graphicFrame>
        <p:graphicFrame>
          <p:nvGraphicFramePr>
            <p:cNvPr id="153612" name="Object 12"/>
            <p:cNvGraphicFramePr>
              <a:graphicFrameLocks noChangeAspect="1"/>
            </p:cNvGraphicFramePr>
            <p:nvPr/>
          </p:nvGraphicFramePr>
          <p:xfrm>
            <a:off x="6581513" y="3245073"/>
            <a:ext cx="458891" cy="330005"/>
          </p:xfrm>
          <a:graphic>
            <a:graphicData uri="http://schemas.openxmlformats.org/presentationml/2006/ole">
              <p:oleObj spid="_x0000_s153612" name="Εξίσωση" r:id="rId5" imgW="317160" imgH="228600" progId="Equation.3">
                <p:embed/>
              </p:oleObj>
            </a:graphicData>
          </a:graphic>
        </p:graphicFrame>
        <p:cxnSp>
          <p:nvCxnSpPr>
            <p:cNvPr id="33" name="Conector de seta reta 32"/>
            <p:cNvCxnSpPr/>
            <p:nvPr/>
          </p:nvCxnSpPr>
          <p:spPr>
            <a:xfrm>
              <a:off x="6540578" y="3554638"/>
              <a:ext cx="513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7679628" y="3247942"/>
            <a:ext cx="458891" cy="330005"/>
          </p:xfrm>
          <a:graphic>
            <a:graphicData uri="http://schemas.openxmlformats.org/presentationml/2006/ole">
              <p:oleObj spid="_x0000_s153614" name="Εξίσωση" r:id="rId6" imgW="317160" imgH="228600" progId="Equation.3">
                <p:embed/>
              </p:oleObj>
            </a:graphicData>
          </a:graphic>
        </p:graphicFrame>
        <p:cxnSp>
          <p:nvCxnSpPr>
            <p:cNvPr id="35" name="Conector de seta reta 34"/>
            <p:cNvCxnSpPr/>
            <p:nvPr/>
          </p:nvCxnSpPr>
          <p:spPr>
            <a:xfrm>
              <a:off x="7638694" y="3557506"/>
              <a:ext cx="513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2531805" y="3261563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2709648" y="3260900"/>
            <a:ext cx="237773" cy="568957"/>
          </p:xfrm>
          <a:graphic>
            <a:graphicData uri="http://schemas.openxmlformats.org/presentationml/2006/ole">
              <p:oleObj spid="_x0000_s153615" name="Εξίσωση" r:id="rId7" imgW="164880" imgH="393480" progId="Equation.3">
                <p:embed/>
              </p:oleObj>
            </a:graphicData>
          </a:graphic>
        </p:graphicFrame>
        <p:sp>
          <p:nvSpPr>
            <p:cNvPr id="41" name="Retângulo 40"/>
            <p:cNvSpPr/>
            <p:nvPr/>
          </p:nvSpPr>
          <p:spPr>
            <a:xfrm>
              <a:off x="4393543" y="3256729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42" name="Object 11"/>
            <p:cNvGraphicFramePr>
              <a:graphicFrameLocks noChangeAspect="1"/>
            </p:cNvGraphicFramePr>
            <p:nvPr/>
          </p:nvGraphicFramePr>
          <p:xfrm>
            <a:off x="4606773" y="3355866"/>
            <a:ext cx="294386" cy="404780"/>
          </p:xfrm>
          <a:graphic>
            <a:graphicData uri="http://schemas.openxmlformats.org/presentationml/2006/ole">
              <p:oleObj spid="_x0000_s153616" name="Εξίσωση" r:id="rId8" imgW="203040" imgH="279360" progId="Equation.3">
                <p:embed/>
              </p:oleObj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3984326" y="3245530"/>
            <a:ext cx="331184" cy="329768"/>
          </p:xfrm>
          <a:graphic>
            <a:graphicData uri="http://schemas.openxmlformats.org/presentationml/2006/ole">
              <p:oleObj spid="_x0000_s153617" name="Εξίσωση" r:id="rId9" imgW="228600" imgH="228600" progId="Equation.3">
                <p:embed/>
              </p:oleObj>
            </a:graphicData>
          </a:graphic>
        </p:graphicFrame>
        <p:cxnSp>
          <p:nvCxnSpPr>
            <p:cNvPr id="44" name="Conector de seta reta 43"/>
            <p:cNvCxnSpPr/>
            <p:nvPr/>
          </p:nvCxnSpPr>
          <p:spPr>
            <a:xfrm>
              <a:off x="1043608" y="3542492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13"/>
            <p:cNvGraphicFramePr>
              <a:graphicFrameLocks noChangeAspect="1"/>
            </p:cNvGraphicFramePr>
            <p:nvPr/>
          </p:nvGraphicFramePr>
          <p:xfrm>
            <a:off x="1074436" y="3212977"/>
            <a:ext cx="423179" cy="329769"/>
          </p:xfrm>
          <a:graphic>
            <a:graphicData uri="http://schemas.openxmlformats.org/presentationml/2006/ole">
              <p:oleObj spid="_x0000_s153618" name="Εξίσωση" r:id="rId10" imgW="291960" imgH="228600" progId="Equation.3">
                <p:embed/>
              </p:oleObj>
            </a:graphicData>
          </a:graphic>
        </p:graphicFrame>
        <p:cxnSp>
          <p:nvCxnSpPr>
            <p:cNvPr id="46" name="Conector de seta reta 45"/>
            <p:cNvCxnSpPr/>
            <p:nvPr/>
          </p:nvCxnSpPr>
          <p:spPr>
            <a:xfrm>
              <a:off x="3879960" y="3554426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5320936" y="3256852"/>
            <a:ext cx="331184" cy="311370"/>
          </p:xfrm>
          <a:graphic>
            <a:graphicData uri="http://schemas.openxmlformats.org/presentationml/2006/ole">
              <p:oleObj spid="_x0000_s153619" name="Εξίσωση" r:id="rId11" imgW="228600" imgH="215640" progId="Equation.3">
                <p:embed/>
              </p:oleObj>
            </a:graphicData>
          </a:graphic>
        </p:graphicFrame>
        <p:cxnSp>
          <p:nvCxnSpPr>
            <p:cNvPr id="48" name="Conector de seta reta 47"/>
            <p:cNvCxnSpPr/>
            <p:nvPr/>
          </p:nvCxnSpPr>
          <p:spPr>
            <a:xfrm>
              <a:off x="4977291" y="3557292"/>
              <a:ext cx="9628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/>
            <p:cNvSpPr/>
            <p:nvPr/>
          </p:nvSpPr>
          <p:spPr>
            <a:xfrm>
              <a:off x="4393543" y="4009490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50" name="Object 10"/>
            <p:cNvGraphicFramePr>
              <a:graphicFrameLocks noChangeAspect="1"/>
            </p:cNvGraphicFramePr>
            <p:nvPr/>
          </p:nvGraphicFramePr>
          <p:xfrm>
            <a:off x="4562844" y="4009490"/>
            <a:ext cx="256173" cy="568957"/>
          </p:xfrm>
          <a:graphic>
            <a:graphicData uri="http://schemas.openxmlformats.org/presentationml/2006/ole">
              <p:oleObj spid="_x0000_s153620" name="Εξίσωση" r:id="rId12" imgW="177480" imgH="393480" progId="Equation.3">
                <p:embed/>
              </p:oleObj>
            </a:graphicData>
          </a:graphic>
        </p:graphicFrame>
        <p:cxnSp>
          <p:nvCxnSpPr>
            <p:cNvPr id="51" name="Conector de seta reta 50"/>
            <p:cNvCxnSpPr/>
            <p:nvPr/>
          </p:nvCxnSpPr>
          <p:spPr>
            <a:xfrm flipH="1">
              <a:off x="4991809" y="4301220"/>
              <a:ext cx="4493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5444001" y="3560105"/>
              <a:ext cx="0" cy="738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3430575" y="3326606"/>
              <a:ext cx="462637" cy="449385"/>
              <a:chOff x="8316416" y="3429000"/>
              <a:chExt cx="518920" cy="504056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316416" y="3429000"/>
                <a:ext cx="504056" cy="504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5" name="Conector reto 54"/>
              <p:cNvCxnSpPr/>
              <p:nvPr/>
            </p:nvCxnSpPr>
            <p:spPr>
              <a:xfrm rot="2700000">
                <a:off x="8583336" y="3440262"/>
                <a:ext cx="0" cy="50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 rot="18900000" flipH="1">
                <a:off x="8587344" y="3452227"/>
                <a:ext cx="0" cy="46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3621" name="Object 21"/>
            <p:cNvGraphicFramePr>
              <a:graphicFrameLocks noChangeAspect="1"/>
            </p:cNvGraphicFramePr>
            <p:nvPr/>
          </p:nvGraphicFramePr>
          <p:xfrm>
            <a:off x="3438392" y="3443356"/>
            <a:ext cx="202390" cy="200975"/>
          </p:xfrm>
          <a:graphic>
            <a:graphicData uri="http://schemas.openxmlformats.org/presentationml/2006/ole">
              <p:oleObj spid="_x0000_s153621" name="Εξίσωση" r:id="rId13" imgW="139680" imgH="139680" progId="Equation.3">
                <p:embed/>
              </p:oleObj>
            </a:graphicData>
          </a:graphic>
        </p:graphicFrame>
        <p:graphicFrame>
          <p:nvGraphicFramePr>
            <p:cNvPr id="153622" name="Object 22"/>
            <p:cNvGraphicFramePr>
              <a:graphicFrameLocks noChangeAspect="1"/>
            </p:cNvGraphicFramePr>
            <p:nvPr/>
          </p:nvGraphicFramePr>
          <p:xfrm>
            <a:off x="3573540" y="3653950"/>
            <a:ext cx="183991" cy="110395"/>
          </p:xfrm>
          <a:graphic>
            <a:graphicData uri="http://schemas.openxmlformats.org/presentationml/2006/ole">
              <p:oleObj spid="_x0000_s153622" name="Εξίσωση" r:id="rId14" imgW="126720" imgH="75960" progId="Equation.3">
                <p:embed/>
              </p:oleObj>
            </a:graphicData>
          </a:graphic>
        </p:graphicFrame>
        <p:cxnSp>
          <p:nvCxnSpPr>
            <p:cNvPr id="62" name="Conector de seta reta 61"/>
            <p:cNvCxnSpPr/>
            <p:nvPr/>
          </p:nvCxnSpPr>
          <p:spPr>
            <a:xfrm rot="5400000" flipH="1">
              <a:off x="3407311" y="4038721"/>
              <a:ext cx="51352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4025579" y="3941221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2018222" y="3560392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o 65"/>
            <p:cNvGrpSpPr/>
            <p:nvPr/>
          </p:nvGrpSpPr>
          <p:grpSpPr>
            <a:xfrm>
              <a:off x="1568837" y="3332572"/>
              <a:ext cx="462637" cy="449385"/>
              <a:chOff x="8316416" y="3429000"/>
              <a:chExt cx="518920" cy="504056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8316416" y="3429000"/>
                <a:ext cx="504056" cy="504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8" name="Conector reto 67"/>
              <p:cNvCxnSpPr/>
              <p:nvPr/>
            </p:nvCxnSpPr>
            <p:spPr>
              <a:xfrm rot="2700000">
                <a:off x="8583336" y="3440262"/>
                <a:ext cx="0" cy="50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/>
              <p:cNvCxnSpPr/>
              <p:nvPr/>
            </p:nvCxnSpPr>
            <p:spPr>
              <a:xfrm rot="18900000" flipH="1">
                <a:off x="8587344" y="3452227"/>
                <a:ext cx="0" cy="46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0" name="Object 21"/>
            <p:cNvGraphicFramePr>
              <a:graphicFrameLocks noChangeAspect="1"/>
            </p:cNvGraphicFramePr>
            <p:nvPr/>
          </p:nvGraphicFramePr>
          <p:xfrm>
            <a:off x="1576654" y="3449322"/>
            <a:ext cx="202390" cy="200975"/>
          </p:xfrm>
          <a:graphic>
            <a:graphicData uri="http://schemas.openxmlformats.org/presentationml/2006/ole">
              <p:oleObj spid="_x0000_s153624" name="Εξίσωση" r:id="rId15" imgW="139680" imgH="139680" progId="Equation.3">
                <p:embed/>
              </p:oleObj>
            </a:graphicData>
          </a:graphic>
        </p:graphicFrame>
        <p:graphicFrame>
          <p:nvGraphicFramePr>
            <p:cNvPr id="71" name="Object 22"/>
            <p:cNvGraphicFramePr>
              <a:graphicFrameLocks noChangeAspect="1"/>
            </p:cNvGraphicFramePr>
            <p:nvPr/>
          </p:nvGraphicFramePr>
          <p:xfrm>
            <a:off x="1711802" y="3659917"/>
            <a:ext cx="183991" cy="110395"/>
          </p:xfrm>
          <a:graphic>
            <a:graphicData uri="http://schemas.openxmlformats.org/presentationml/2006/ole">
              <p:oleObj spid="_x0000_s153625" name="Εξίσωση" r:id="rId16" imgW="126720" imgH="75960" progId="Equation.3">
                <p:embed/>
              </p:oleObj>
            </a:graphicData>
          </a:graphic>
        </p:graphicFrame>
        <p:cxnSp>
          <p:nvCxnSpPr>
            <p:cNvPr id="72" name="Conector de seta reta 71"/>
            <p:cNvCxnSpPr/>
            <p:nvPr/>
          </p:nvCxnSpPr>
          <p:spPr>
            <a:xfrm rot="5400000" flipH="1">
              <a:off x="1244336" y="4345925"/>
              <a:ext cx="11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109629" y="3560105"/>
              <a:ext cx="3209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6200000">
              <a:off x="4856699" y="1835286"/>
              <a:ext cx="0" cy="61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7910494" y="3559952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Espaço Reservado para Conteúdo 2"/>
          <p:cNvSpPr txBox="1">
            <a:spLocks/>
          </p:cNvSpPr>
          <p:nvPr/>
        </p:nvSpPr>
        <p:spPr>
          <a:xfrm>
            <a:off x="1939664" y="3798589"/>
            <a:ext cx="7024824" cy="4945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noProof="0" dirty="0" smtClean="0">
                <a:solidFill>
                  <a:srgbClr val="0070C0"/>
                </a:solidFill>
              </a:rPr>
              <a:t>5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Aplicar a </a:t>
            </a:r>
            <a:r>
              <a:rPr lang="pt-BR" dirty="0" smtClean="0">
                <a:solidFill>
                  <a:srgbClr val="C32D2E"/>
                </a:solidFill>
              </a:rPr>
              <a:t>Transformada de </a:t>
            </a:r>
            <a:r>
              <a:rPr lang="pt-BR" dirty="0" err="1" smtClean="0">
                <a:solidFill>
                  <a:srgbClr val="C32D2E"/>
                </a:solidFill>
              </a:rPr>
              <a:t>Laplace</a:t>
            </a:r>
            <a:r>
              <a:rPr lang="pt-BR" dirty="0" smtClean="0"/>
              <a:t>.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1535113" y="4473736"/>
            <a:ext cx="7137400" cy="1691568"/>
            <a:chOff x="1037427" y="3212357"/>
            <a:chExt cx="7137400" cy="1691568"/>
          </a:xfrm>
        </p:grpSpPr>
        <p:sp>
          <p:nvSpPr>
            <p:cNvPr id="83" name="Retângulo 82"/>
            <p:cNvSpPr/>
            <p:nvPr/>
          </p:nvSpPr>
          <p:spPr>
            <a:xfrm>
              <a:off x="5962384" y="3256728"/>
              <a:ext cx="578194" cy="5781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84" name="Object 10"/>
            <p:cNvGraphicFramePr>
              <a:graphicFrameLocks noChangeAspect="1"/>
            </p:cNvGraphicFramePr>
            <p:nvPr/>
          </p:nvGraphicFramePr>
          <p:xfrm>
            <a:off x="6131806" y="3256728"/>
            <a:ext cx="256356" cy="569364"/>
          </p:xfrm>
          <a:graphic>
            <a:graphicData uri="http://schemas.openxmlformats.org/presentationml/2006/ole">
              <p:oleObj spid="_x0000_s153627" name="Εξίσωση" r:id="rId17" imgW="177480" imgH="393480" progId="Equation.3">
                <p:embed/>
              </p:oleObj>
            </a:graphicData>
          </a:graphic>
        </p:graphicFrame>
        <p:sp>
          <p:nvSpPr>
            <p:cNvPr id="85" name="Retângulo 84"/>
            <p:cNvSpPr/>
            <p:nvPr/>
          </p:nvSpPr>
          <p:spPr>
            <a:xfrm>
              <a:off x="7054528" y="3256728"/>
              <a:ext cx="578194" cy="5781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86" name="Object 11"/>
            <p:cNvGraphicFramePr>
              <a:graphicFrameLocks noChangeAspect="1"/>
            </p:cNvGraphicFramePr>
            <p:nvPr/>
          </p:nvGraphicFramePr>
          <p:xfrm>
            <a:off x="7257078" y="3272682"/>
            <a:ext cx="201612" cy="571500"/>
          </p:xfrm>
          <a:graphic>
            <a:graphicData uri="http://schemas.openxmlformats.org/presentationml/2006/ole">
              <p:oleObj spid="_x0000_s153628" name="Εξίσωση" r:id="rId18" imgW="139680" imgH="393480" progId="Equation.3">
                <p:embed/>
              </p:oleObj>
            </a:graphicData>
          </a:graphic>
        </p:graphicFrame>
        <p:cxnSp>
          <p:nvCxnSpPr>
            <p:cNvPr id="88" name="Conector de seta reta 87"/>
            <p:cNvCxnSpPr/>
            <p:nvPr/>
          </p:nvCxnSpPr>
          <p:spPr>
            <a:xfrm>
              <a:off x="6540578" y="3554638"/>
              <a:ext cx="513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9" name="Object 12"/>
            <p:cNvGraphicFramePr>
              <a:graphicFrameLocks noChangeAspect="1"/>
            </p:cNvGraphicFramePr>
            <p:nvPr/>
          </p:nvGraphicFramePr>
          <p:xfrm>
            <a:off x="7643014" y="3247282"/>
            <a:ext cx="531813" cy="330200"/>
          </p:xfrm>
          <a:graphic>
            <a:graphicData uri="http://schemas.openxmlformats.org/presentationml/2006/ole">
              <p:oleObj spid="_x0000_s153630" name="Εξίσωση" r:id="rId19" imgW="368280" imgH="228600" progId="Equation.3">
                <p:embed/>
              </p:oleObj>
            </a:graphicData>
          </a:graphic>
        </p:graphicFrame>
        <p:cxnSp>
          <p:nvCxnSpPr>
            <p:cNvPr id="90" name="Conector de seta reta 89"/>
            <p:cNvCxnSpPr/>
            <p:nvPr/>
          </p:nvCxnSpPr>
          <p:spPr>
            <a:xfrm>
              <a:off x="7638694" y="3557506"/>
              <a:ext cx="513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/>
            <p:cNvSpPr/>
            <p:nvPr/>
          </p:nvSpPr>
          <p:spPr>
            <a:xfrm>
              <a:off x="2531805" y="3261563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92" name="Object 10"/>
            <p:cNvGraphicFramePr>
              <a:graphicFrameLocks noChangeAspect="1"/>
            </p:cNvGraphicFramePr>
            <p:nvPr/>
          </p:nvGraphicFramePr>
          <p:xfrm>
            <a:off x="2709648" y="3260900"/>
            <a:ext cx="237773" cy="568957"/>
          </p:xfrm>
          <a:graphic>
            <a:graphicData uri="http://schemas.openxmlformats.org/presentationml/2006/ole">
              <p:oleObj spid="_x0000_s153631" name="Εξίσωση" r:id="rId20" imgW="164880" imgH="393480" progId="Equation.3">
                <p:embed/>
              </p:oleObj>
            </a:graphicData>
          </a:graphic>
        </p:graphicFrame>
        <p:sp>
          <p:nvSpPr>
            <p:cNvPr id="93" name="Retângulo 92"/>
            <p:cNvSpPr/>
            <p:nvPr/>
          </p:nvSpPr>
          <p:spPr>
            <a:xfrm>
              <a:off x="4393543" y="3256729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94" name="Object 11"/>
            <p:cNvGraphicFramePr>
              <a:graphicFrameLocks noChangeAspect="1"/>
            </p:cNvGraphicFramePr>
            <p:nvPr/>
          </p:nvGraphicFramePr>
          <p:xfrm>
            <a:off x="4578370" y="3272682"/>
            <a:ext cx="203200" cy="569913"/>
          </p:xfrm>
          <a:graphic>
            <a:graphicData uri="http://schemas.openxmlformats.org/presentationml/2006/ole">
              <p:oleObj spid="_x0000_s153632" name="Εξίσωση" r:id="rId21" imgW="139680" imgH="393480" progId="Equation.3">
                <p:embed/>
              </p:oleObj>
            </a:graphicData>
          </a:graphic>
        </p:graphicFrame>
        <p:cxnSp>
          <p:nvCxnSpPr>
            <p:cNvPr id="96" name="Conector de seta reta 95"/>
            <p:cNvCxnSpPr/>
            <p:nvPr/>
          </p:nvCxnSpPr>
          <p:spPr>
            <a:xfrm>
              <a:off x="1043608" y="3542492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13"/>
            <p:cNvGraphicFramePr>
              <a:graphicFrameLocks noChangeAspect="1"/>
            </p:cNvGraphicFramePr>
            <p:nvPr/>
          </p:nvGraphicFramePr>
          <p:xfrm>
            <a:off x="1037427" y="3212357"/>
            <a:ext cx="498475" cy="330200"/>
          </p:xfrm>
          <a:graphic>
            <a:graphicData uri="http://schemas.openxmlformats.org/presentationml/2006/ole">
              <p:oleObj spid="_x0000_s153634" name="Εξίσωση" r:id="rId22" imgW="342720" imgH="228600" progId="Equation.3">
                <p:embed/>
              </p:oleObj>
            </a:graphicData>
          </a:graphic>
        </p:graphicFrame>
        <p:cxnSp>
          <p:nvCxnSpPr>
            <p:cNvPr id="98" name="Conector de seta reta 97"/>
            <p:cNvCxnSpPr/>
            <p:nvPr/>
          </p:nvCxnSpPr>
          <p:spPr>
            <a:xfrm>
              <a:off x="3879960" y="3554426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12"/>
            <p:cNvGraphicFramePr>
              <a:graphicFrameLocks noChangeAspect="1"/>
            </p:cNvGraphicFramePr>
            <p:nvPr/>
          </p:nvGraphicFramePr>
          <p:xfrm>
            <a:off x="5283989" y="3256807"/>
            <a:ext cx="406400" cy="311150"/>
          </p:xfrm>
          <a:graphic>
            <a:graphicData uri="http://schemas.openxmlformats.org/presentationml/2006/ole">
              <p:oleObj spid="_x0000_s153635" name="Εξίσωση" r:id="rId23" imgW="279360" imgH="215640" progId="Equation.3">
                <p:embed/>
              </p:oleObj>
            </a:graphicData>
          </a:graphic>
        </p:graphicFrame>
        <p:cxnSp>
          <p:nvCxnSpPr>
            <p:cNvPr id="100" name="Conector de seta reta 99"/>
            <p:cNvCxnSpPr/>
            <p:nvPr/>
          </p:nvCxnSpPr>
          <p:spPr>
            <a:xfrm>
              <a:off x="4977291" y="3557292"/>
              <a:ext cx="9628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/>
            <p:cNvSpPr/>
            <p:nvPr/>
          </p:nvSpPr>
          <p:spPr>
            <a:xfrm>
              <a:off x="4393543" y="4009490"/>
              <a:ext cx="577781" cy="5777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aphicFrame>
          <p:nvGraphicFramePr>
            <p:cNvPr id="102" name="Object 10"/>
            <p:cNvGraphicFramePr>
              <a:graphicFrameLocks noChangeAspect="1"/>
            </p:cNvGraphicFramePr>
            <p:nvPr/>
          </p:nvGraphicFramePr>
          <p:xfrm>
            <a:off x="4562844" y="4009490"/>
            <a:ext cx="256173" cy="568957"/>
          </p:xfrm>
          <a:graphic>
            <a:graphicData uri="http://schemas.openxmlformats.org/presentationml/2006/ole">
              <p:oleObj spid="_x0000_s153636" name="Εξίσωση" r:id="rId24" imgW="177480" imgH="393480" progId="Equation.3">
                <p:embed/>
              </p:oleObj>
            </a:graphicData>
          </a:graphic>
        </p:graphicFrame>
        <p:cxnSp>
          <p:nvCxnSpPr>
            <p:cNvPr id="103" name="Conector de seta reta 102"/>
            <p:cNvCxnSpPr/>
            <p:nvPr/>
          </p:nvCxnSpPr>
          <p:spPr>
            <a:xfrm flipH="1">
              <a:off x="4991809" y="4301220"/>
              <a:ext cx="4493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5444001" y="3560105"/>
              <a:ext cx="0" cy="738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upo 58"/>
            <p:cNvGrpSpPr/>
            <p:nvPr/>
          </p:nvGrpSpPr>
          <p:grpSpPr>
            <a:xfrm>
              <a:off x="3430575" y="3326606"/>
              <a:ext cx="462637" cy="449385"/>
              <a:chOff x="8316416" y="3429000"/>
              <a:chExt cx="518920" cy="504056"/>
            </a:xfrm>
          </p:grpSpPr>
          <p:sp>
            <p:nvSpPr>
              <p:cNvPr id="121" name="Elipse 120"/>
              <p:cNvSpPr/>
              <p:nvPr/>
            </p:nvSpPr>
            <p:spPr>
              <a:xfrm>
                <a:off x="8316416" y="3429000"/>
                <a:ext cx="504056" cy="504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2" name="Conector reto 121"/>
              <p:cNvCxnSpPr/>
              <p:nvPr/>
            </p:nvCxnSpPr>
            <p:spPr>
              <a:xfrm rot="2700000">
                <a:off x="8583336" y="3440262"/>
                <a:ext cx="0" cy="50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>
              <a:xfrm rot="18900000" flipH="1">
                <a:off x="8587344" y="3452227"/>
                <a:ext cx="0" cy="46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6" name="Object 21"/>
            <p:cNvGraphicFramePr>
              <a:graphicFrameLocks noChangeAspect="1"/>
            </p:cNvGraphicFramePr>
            <p:nvPr/>
          </p:nvGraphicFramePr>
          <p:xfrm>
            <a:off x="3438392" y="3443356"/>
            <a:ext cx="202390" cy="200975"/>
          </p:xfrm>
          <a:graphic>
            <a:graphicData uri="http://schemas.openxmlformats.org/presentationml/2006/ole">
              <p:oleObj spid="_x0000_s153637" name="Εξίσωση" r:id="rId25" imgW="139680" imgH="139680" progId="Equation.3">
                <p:embed/>
              </p:oleObj>
            </a:graphicData>
          </a:graphic>
        </p:graphicFrame>
        <p:graphicFrame>
          <p:nvGraphicFramePr>
            <p:cNvPr id="107" name="Object 22"/>
            <p:cNvGraphicFramePr>
              <a:graphicFrameLocks noChangeAspect="1"/>
            </p:cNvGraphicFramePr>
            <p:nvPr/>
          </p:nvGraphicFramePr>
          <p:xfrm>
            <a:off x="3573540" y="3653950"/>
            <a:ext cx="183991" cy="110395"/>
          </p:xfrm>
          <a:graphic>
            <a:graphicData uri="http://schemas.openxmlformats.org/presentationml/2006/ole">
              <p:oleObj spid="_x0000_s153638" name="Εξίσωση" r:id="rId26" imgW="126720" imgH="75960" progId="Equation.3">
                <p:embed/>
              </p:oleObj>
            </a:graphicData>
          </a:graphic>
        </p:graphicFrame>
        <p:cxnSp>
          <p:nvCxnSpPr>
            <p:cNvPr id="108" name="Conector de seta reta 107"/>
            <p:cNvCxnSpPr/>
            <p:nvPr/>
          </p:nvCxnSpPr>
          <p:spPr>
            <a:xfrm rot="5400000" flipH="1">
              <a:off x="3407311" y="4038721"/>
              <a:ext cx="51352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rot="16200000">
              <a:off x="4025579" y="3941221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/>
            <p:cNvCxnSpPr/>
            <p:nvPr/>
          </p:nvCxnSpPr>
          <p:spPr>
            <a:xfrm>
              <a:off x="2018222" y="3560392"/>
              <a:ext cx="5135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65"/>
            <p:cNvGrpSpPr/>
            <p:nvPr/>
          </p:nvGrpSpPr>
          <p:grpSpPr>
            <a:xfrm>
              <a:off x="1568837" y="3332572"/>
              <a:ext cx="462637" cy="449385"/>
              <a:chOff x="8316416" y="3429000"/>
              <a:chExt cx="518920" cy="504056"/>
            </a:xfrm>
          </p:grpSpPr>
          <p:sp>
            <p:nvSpPr>
              <p:cNvPr id="118" name="Elipse 117"/>
              <p:cNvSpPr/>
              <p:nvPr/>
            </p:nvSpPr>
            <p:spPr>
              <a:xfrm>
                <a:off x="8316416" y="3429000"/>
                <a:ext cx="504056" cy="5040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9" name="Conector reto 118"/>
              <p:cNvCxnSpPr/>
              <p:nvPr/>
            </p:nvCxnSpPr>
            <p:spPr>
              <a:xfrm rot="2700000">
                <a:off x="8583336" y="3440262"/>
                <a:ext cx="0" cy="50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/>
              <p:cNvCxnSpPr/>
              <p:nvPr/>
            </p:nvCxnSpPr>
            <p:spPr>
              <a:xfrm rot="18900000" flipH="1">
                <a:off x="8587344" y="3452227"/>
                <a:ext cx="0" cy="46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2" name="Object 21"/>
            <p:cNvGraphicFramePr>
              <a:graphicFrameLocks noChangeAspect="1"/>
            </p:cNvGraphicFramePr>
            <p:nvPr/>
          </p:nvGraphicFramePr>
          <p:xfrm>
            <a:off x="1576654" y="3449322"/>
            <a:ext cx="202390" cy="200975"/>
          </p:xfrm>
          <a:graphic>
            <a:graphicData uri="http://schemas.openxmlformats.org/presentationml/2006/ole">
              <p:oleObj spid="_x0000_s153639" name="Εξίσωση" r:id="rId27" imgW="139680" imgH="139680" progId="Equation.3">
                <p:embed/>
              </p:oleObj>
            </a:graphicData>
          </a:graphic>
        </p:graphicFrame>
        <p:graphicFrame>
          <p:nvGraphicFramePr>
            <p:cNvPr id="113" name="Object 22"/>
            <p:cNvGraphicFramePr>
              <a:graphicFrameLocks noChangeAspect="1"/>
            </p:cNvGraphicFramePr>
            <p:nvPr/>
          </p:nvGraphicFramePr>
          <p:xfrm>
            <a:off x="1711802" y="3659917"/>
            <a:ext cx="183991" cy="110395"/>
          </p:xfrm>
          <a:graphic>
            <a:graphicData uri="http://schemas.openxmlformats.org/presentationml/2006/ole">
              <p:oleObj spid="_x0000_s153640" name="Εξίσωση" r:id="rId28" imgW="126720" imgH="75960" progId="Equation.3">
                <p:embed/>
              </p:oleObj>
            </a:graphicData>
          </a:graphic>
        </p:graphicFrame>
        <p:cxnSp>
          <p:nvCxnSpPr>
            <p:cNvPr id="114" name="Conector de seta reta 113"/>
            <p:cNvCxnSpPr/>
            <p:nvPr/>
          </p:nvCxnSpPr>
          <p:spPr>
            <a:xfrm rot="5400000" flipH="1">
              <a:off x="1244336" y="4345925"/>
              <a:ext cx="11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3109629" y="3560105"/>
              <a:ext cx="3209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 rot="16200000">
              <a:off x="4856699" y="1835286"/>
              <a:ext cx="0" cy="61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>
              <a:off x="7910494" y="3559952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Diagrama de Blocos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556" name="AutoShape 4" descr="data:image/jpeg;base64,/9j/4AAQSkZJRgABAQAAAQABAAD/2wCEAAkGBhQGEBAIBxAQDxAQEA8QERUSFhoPFxYQFRwYFhoSEhUjJzIgFxkkGRUVITsgIycrOCwsFR4xNTwqOiorLC0BCQoKBQUFDQUFDSkYEhgpKSkpKSkpKSkpKSkpKSkpKSkpKSkpKSkpKSkpKSkpKSkpKSkpKSkpKSkpKSkpKSkpKf/AABEIAJYBRQMBIgACEQEDEQH/xAAbAAEBAAMBAQEAAAAAAAAAAAAABQEEBgMCB//EAD4QAAEDAgMEBgcHBAEFAAAAAAEAAgMEEQUSIQYWMZQTMkFU0tMiM1FVdLTRFBUjUmFxsgc0gZNCJCVDU5H/xAAUAQEAAAAAAAAAAAAAAAAAAAAA/8QAFBEBAAAAAAAAAAAAAAAAAAAAAP/aAAwDAQACEQMRAD8A/cUREBERAREQEREBERAREQfme14jrsZE1TRRVsOHYa+WXSIkPlc+zZnSODAGsjLmtN/WOPbcdH/TihNNRCqcBH9rlkrGxMBZHCyW2WGJpALWhoBOmrnOI0K2m7FU4dWyPMzziERiqc8jnZmZSwBv5bMcQLdhW/guDjBIzTxySyguuDK7NlaA1jY2AABrWtY0WA11JuSSQoIiICIiAiIgIiICIiAiLxqaxlHk+0yMj6R7Y2Z3BmaR3Bjb8XG3AIPR7gwFzjYAXJOlh7VwX9LcHjo6eXaCWGNk1fV1EgLIrFsMkuSONh1PRHKH3FhZ4PAZl22IUYxCJ9NI57GvFiY3ZHWuNA7svw/YlRcI2Rp6X7LUUc1RLHSt/wClaZ3SxNaWGIFreDrRuIBN7X0QdGi8m1bHPNM17DI1oe5mYZgw3AcW8QCWnX9CvVAREQEREBERAREQEREBERAREQEREBEWvX4jFhbPtGISxwx3AzSvbE254DMSBdBsIom+9B7woeYi8Sb70HvCh5iLxILaKJvvQe8KHmIvEm+9B7woeYi8SC0XW4rGce1cnBR0m1GIVFTJHS1sYoaARvLY6lo/FrQ7I7UcW629iq7mUPcKLl4vCgr5x7Uzj2qRuZQ9wouXi8KbmUPcKLl4vCgr5x7VkG/BR9zKHuFFy8XhUenqaLZLEKmBz6OgZJR0Dw0mKlDnCSsBcBpmNsov+yDsUUTfeg94UPMReJN96D3hQ8xF4kFtFE33oPeFDzEXiTfeg94UPMReJBbRRN96D3hQ8xF4k33oPeFDzEXiQW0UTfeg94UPMReJN96D3hQ8xF4kFWrqm0Mb6moIayNrnuJ7GtFyVKwrChXNdiGLxtdNUxkOZI0PEUDgB9laCOrpd1+s4uJAGVrdaTEotrZW0GHTRT08ZZNVOie2VrrE9HTktPa5ocRfVseUgh6vVdQKSN87gSI2OeQOJDQTYfrog5KCkZXVsmAVjhNSU4EscTxnaZCxt6eTNcStibIyQA8PtEf/AK2lNrXbsujqcGAhfVPdFUZB6LIS1zn15jGhfGQ27v8AkHBp1LLfcVMcOp6DF3EOnNRA6cjjL9vc2F4LjqGh0sLwLcKZjBYWI3qmlGM1tRT1PUioWRgaH+5L8zhfQG0LRrfs9mobM+y8LoegpGNhkaXPjla0GRk5ABmz8XPNhck+mLh1wVtYJiRxKIPmaGTMLop2fkmbo5uuuU6OBPWa5rhoQV5bM1bqumjM/rI3S08h1IdJTvfA5wJ1sXRki+tiLrUr527P1X3hUObHTVDAyZ7jkZHOwfhySOPotDm3ZmNtWxN1u0AL6KJvvQe8KHmIvEm+9B7woeYi8SC2iib70HvCh5iLxJvvQe8KHmIvEgtovCiro8RY2poZI5o3XyvjcJGmxINnDQ6gj/C90BERAREQEREBERAREQFE2l61D8fF/CVW1E2l61D8fD/CRBaslllEGLJZZRBz9UyegrZa2lpjURy0tJEC2RkZa+J9S4ghxGlpmcP1Xr98VPu6T/dD4lbRBE++Kn3dJ/uh8SffFT7uk/3Q+JW0ugiffFT7uk/3Q+JYwiGaeqqMQrYDTtfBSQsaXtkJMTqhznHLoB+M3/4Vcul0GLJZZul0GLJZZul0GLJZZul0GLJZLrRosep8Rc6GknifIzrsDhnYeFpI+sw30s4BBv2svOogFSx0EurXtc13Z6JFjr+xXoiDloKWashp8FqI3NdTyUj5piLRltNJHKzofzl5jAtpkGYnUNa7ZqHuwesmrHxSSxVEFPGzommR3TRGX8NwAswOEgs9xDRlNyNL9AiCds9h7sLpoqaosZQ0umI1Dpnkvkf+7nucf3KooiDFkssogxZYIX0sO4IIuyPqJPjsV+bqFbUTZH1Enx2K/N1CtoCIiAiIgIiICIiAiIgKJtL1qH4+H+EitqJtL1qH4+H+EiC2iIgIiICIiD4ni6droiXNzNc27SWuFxa7XDUH9VI3Vb3mv5mX6q0iCLuq3vNfzMv1TdVvea/mZfqrSIIu6re81/My/VN1W95r+Zl+qtIgi7qt7zX8zL9U3Vb3mv5mX6qrTTGcF0kboyHyNAcQSWtcWh4sTo4AOHbYi9jovVBF3Vb3mv5mX6puq3vNfzMv1VpEEXdVvea/mZfqoVV/T1+MG2J1crYwSWsY51S9p4A9LNmbqNfRiaRoATYl3bogmYFs/Hs8wwUj6h4cQSZ5n1BuBa4Lict/YLBU0RAREQEREBERAWHcFlYdwQRdkfUSfHYr83UK2omyPqJPjsV+bqFbQEREBERAREQERYDgSWgi44oMosZxfLcXte36e1ZQFE2l61D8fD/CRbWIYoYXCkoGCacgOLc2VsbDcCSZ2uUEg2FiXZXWByutMr8DlqxHPjGIGIxSxuj+zxQ08fSH0GkiUSuLy5+XrAG7QBfUh0iKLmqsJ1ktXRD8rWw1AHYTqI5SSewR2A0DlUo6xlextTTOzMeLg8P0sQdQQbgg6gggoPZERAREQEREBERAU/aA2pKo5JZf+nn9CEkSP9B3oREah54C2tyFQRBA2EY+LD6eOrNQ6Roka41DDE8kOdqGEBzWflBF8uVX0RAREQEREBERAREQEREBERAWHcFlYdwQRdkfUSfHYr83UK2omyPqJPjsV+bqFbQEKKfiWBQ4sWvrY85aLD0nN049hCD7wTEfvemp8Qc3IZ4IZst82XpGh2W9he17Xst1c9sZs0zA6alLouiqBSQRzekXWeGszN4lvWb2ezRdCgIiIOYodu48Tqn4bRRmQMmfTucxzXOD2aOe6EemyIOBb0jrC/C9xfnpsafDg1TtHg8bpqmvMxa8WilAe50NPlABLixpjAYLm/bqSuqo9kW0UnSw1FUIhUS1QgzMEfTSFznEkNEjm5nudlc8i9tNBaXh+zQrKd+ztU2WmFFWMmp5IWgNdGJDUQuiL2Fhy3yFljYx66EXDFY1+DRYViWJ+jWMkpKGoe3LI6Rs1o3Mc+13MMuR/ZYi/tB7Im2q5arwmzsO2fpo5JIacx1Mss2ZwywWDGl9sr5nSEOtcWyOcey/UuFxZBG2QHTUrMRf16y1W89p6QAsDuy7YhGzT8im7ZSVXR2ijpei+10GUukkD/7iG2ZoZYela9idPbwVLY45KKnpXdenjbSvHA54PwiSOIvkzAHscFu4vLHDHnro3yMD43ZWRPqTna4Pa4MY0u0c1pvbSwQfeHOme0nEmxMfm0ETnSNy2GpLmg3vfs9im4f/ANtrZ8PGkU0TKqEeyTMWTtYBo1oJp32I1dO83PBvrBtRFUObEyOsBc4NGajqmC5NvScYwGj9SQB2rzpz9vxCWcdSkp2U7SNPxpiJZWO9uVkdKQRYfiuGp0aFtERAREQEREBERAREQEREBERAREQEREBERARF4V8Rnikih0c6N7W629Igga9mqCAzauTGelfstDFVxwPlifJJL0DXzMDT0VOQ05+sRnNm3GhI1FLZnGHY/Sw4lNCafpg57WFweRGXOyOJGl3MDXW7M1uxQNj8abR0NLg9OyR1bBBBDLD0T2OjnyNLnz5g0MYSS7O4gPscpcdF2EEfQtbGA0ZQBZoyjT2N7B+iDFQ90bHPgbneAS1t8uY+zN2fupBxSrOn3eOYZ9FXqC4McaYNL7HKHktaXdmYgEgf4UgzV4/8VB/tl8tBo4M6swuN0L6Fri6orJriobwnmkmA4cQJAP8ACsYfWz1Di2tpRA3KSHdK2W7rj0bAey+v6KXhmLV2KMdNFBRNDZqmGxml60Mj4SfV8CYyf2KqYe+qc4jEmUzWZTYxPe92a40Ic0C1r9vsQUUREBEXlVVTKJjqireyONgu5zyGNaPa5x0AQeqLShxuCot0NRA+7GSDLI134b75X8eq6xse2xRBuoiICIiCVV4e+kkdX4TlzvsZonktbLYBoeDrklDWhua1iAA7g0t1pdro6TK3EoKync9waxpp31GYnhZ0Iey+jvRLr+je1rE3lE2lHpUPx8P8JED7ynxP0MLgdA069NVMyi3YWU+YSOPEWf0dtDrwVHDcPbhcTaaEuIGYlztXOe4lznuPC5cSdABrpYaLaRAREQEREBERAREQEREBERAREQEREBERAREQEREGLLKIgLDuCysO4IIuyPqJPjsV+bqFbUTZH1Enx2K/N1CtoCIvCtro8OYamtkZFG22Zz3BjRc2FydBqQP8oPdaWN0jq+mnpae2eSGVjCdAJC0hpJ7LOsb/AKLUj2xopSI466kc5xAAEzCSToABfirCDhaD+m8NaGjGKSnZHDDFBTw/3GQNMj5JDIeLnukudP8AjckkrC7tEBERAREQFE2l61D8fD/CRW1E2l61D8fD/CRBbREQEREBERAREQEREBERAREQEREBERAREQEREBERAREQFh3BZWHcEEXZH1Enx2K/N1CtqJsj6iT47Ffm6hW0BERBiyyiICIiAiIgIiICibS9ah+Ph/hIraibS9ah+Ph/hIgtoiICIiAiIgIiICIiAiIgIiICIiAiIgIiICIiAiIgIiICw7gsrDuCCLsj6iT47Ffm6hW1E2R9RJ8divzdQraAiIgIiICIiDXw6ubicMVbCCGzRxytDtCGvAcAR7bH2rYREBERAUbaeB8jIJ6RrHOgqY5i17jECAHttmDXWPpDs7FhEGnvJU91p+Zf5KbyVPdafmX+SiIG8lT3Wn5l/kpvJU91p+Zf5KIgbyVPdafmX+Sm8lT3Wn5l/koiBvJU91p+Zf5KbyVPdafmX+SiIG8lT3Wn5l/kpvJU91p+Zf5KIgbyVPdafmX+Sm8lT3Wn5l/koiBvJU91p+Zf5KbyVPdafmX+SiIG8lT3Wn5l/kpvJU91p+Zf5KIgbyVPdafmX+Sm8lT3Wn5l/koiBvJU91p+Zf5KbyVPdafmX+SiIG8lT3Wn5l/kpvJU91p+Zf5KIgbyVPdafmX+Sm8lT3Wn5l/koiBvJU91p+Zf5KbyVPdafmX+SiIG8lT3Wn5l/kodo6k6fZafmX+SiIN/ZalfS09qoMD3z1k5DHF7QJp5Zg0OIBNhIBwGoKroiAiIgIiICIiD/9k="/>
          <p:cNvSpPr>
            <a:spLocks noChangeAspect="1" noChangeArrowheads="1"/>
          </p:cNvSpPr>
          <p:nvPr/>
        </p:nvSpPr>
        <p:spPr bwMode="auto">
          <a:xfrm>
            <a:off x="0" y="-698500"/>
            <a:ext cx="3095625" cy="1428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Blocos em </a:t>
            </a:r>
            <a:r>
              <a:rPr lang="pt-BR" sz="2000" b="1" dirty="0" smtClean="0">
                <a:solidFill>
                  <a:srgbClr val="C32D2E"/>
                </a:solidFill>
              </a:rPr>
              <a:t>série </a:t>
            </a:r>
            <a:r>
              <a:rPr lang="pt-BR" sz="2000" dirty="0" smtClean="0"/>
              <a:t>podem ser substituídos por um </a:t>
            </a:r>
            <a:r>
              <a:rPr lang="pt-BR" sz="2000" b="1" dirty="0" smtClean="0">
                <a:solidFill>
                  <a:srgbClr val="C32D2E"/>
                </a:solidFill>
              </a:rPr>
              <a:t>único bloco </a:t>
            </a:r>
            <a:r>
              <a:rPr lang="pt-BR" sz="2000" dirty="0" smtClean="0"/>
              <a:t>com função de transferência dada pelo </a:t>
            </a:r>
            <a:r>
              <a:rPr lang="pt-BR" sz="2000" b="1" dirty="0" smtClean="0">
                <a:solidFill>
                  <a:srgbClr val="C32D2E"/>
                </a:solidFill>
              </a:rPr>
              <a:t>produto</a:t>
            </a:r>
            <a:r>
              <a:rPr lang="pt-BR" sz="2000" dirty="0" smtClean="0"/>
              <a:t> das funções de transferência individuais</a:t>
            </a:r>
            <a:r>
              <a:rPr lang="af-ZA" sz="2000" dirty="0" smtClean="0"/>
              <a:t>.</a:t>
            </a:r>
            <a:endParaRPr lang="pt-BR" sz="2000" dirty="0" smtClean="0"/>
          </a:p>
        </p:txBody>
      </p:sp>
      <p:sp>
        <p:nvSpPr>
          <p:cNvPr id="105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Blocos em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paralelo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 ser substituídos por um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único bloco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função de transferência dada pela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das funções de transferência individuais</a:t>
            </a:r>
            <a:r>
              <a:rPr kumimoji="0" lang="af-Z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Espaço Reservado para Conteúdo 2"/>
          <p:cNvSpPr txBox="1">
            <a:spLocks/>
          </p:cNvSpPr>
          <p:nvPr/>
        </p:nvSpPr>
        <p:spPr>
          <a:xfrm>
            <a:off x="1435608" y="3573016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Blocos com </a:t>
            </a:r>
            <a:r>
              <a:rPr lang="pt-BR" sz="2000" b="1" dirty="0" smtClean="0">
                <a:solidFill>
                  <a:srgbClr val="C32D2E"/>
                </a:solidFill>
              </a:rPr>
              <a:t>realimentação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 ser substituídos por um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único bloco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função de transferência dada pela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relação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sistemas de malha fechada</a:t>
            </a:r>
            <a:r>
              <a:rPr kumimoji="0" lang="af-Z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Espaço Reservado para Conteúdo 2"/>
          <p:cNvSpPr txBox="1">
            <a:spLocks/>
          </p:cNvSpPr>
          <p:nvPr/>
        </p:nvSpPr>
        <p:spPr>
          <a:xfrm>
            <a:off x="1435608" y="479715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Desafio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Organizar o diagrama de blocos na forma de malhas com realimentação sem derivação interna de sinais.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5" grpId="0" build="p"/>
      <p:bldP spid="111" grpId="0" build="p"/>
      <p:bldP spid="1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3483</TotalTime>
  <Words>964</Words>
  <Application>Microsoft Office PowerPoint</Application>
  <PresentationFormat>Apresentação na tela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Solstício</vt:lpstr>
      <vt:lpstr>Εξίσωση</vt:lpstr>
      <vt:lpstr>Diagrama de Blocos</vt:lpstr>
      <vt:lpstr>Introdução</vt:lpstr>
      <vt:lpstr>Operadores</vt:lpstr>
      <vt:lpstr>Sistemas de Malha Fechada</vt:lpstr>
      <vt:lpstr>Sistemas de Malha Fechada</vt:lpstr>
      <vt:lpstr>Construção de Diagrama de Blocos</vt:lpstr>
      <vt:lpstr>Construção de Diagrama de Blocos</vt:lpstr>
      <vt:lpstr>Construção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Redução de Diagrama de Blocos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448</cp:revision>
  <dcterms:created xsi:type="dcterms:W3CDTF">2012-09-17T02:27:37Z</dcterms:created>
  <dcterms:modified xsi:type="dcterms:W3CDTF">2013-09-19T20:22:05Z</dcterms:modified>
</cp:coreProperties>
</file>