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447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9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89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D2E"/>
    <a:srgbClr val="D7DDE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3000" autoAdjust="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4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44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44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3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58.wmf"/><Relationship Id="rId1" Type="http://schemas.openxmlformats.org/officeDocument/2006/relationships/image" Target="../media/image78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1259632" y="6381328"/>
            <a:ext cx="7776864" cy="0"/>
          </a:xfrm>
          <a:prstGeom prst="line">
            <a:avLst/>
          </a:prstGeom>
          <a:ln w="95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6876256" y="643359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Prof. </a:t>
            </a:r>
            <a:r>
              <a:rPr lang="pt-BR" sz="1400" i="1" baseline="0" dirty="0" smtClean="0"/>
              <a:t>Nilo Rodrigues</a:t>
            </a:r>
            <a:endParaRPr lang="es-ES" sz="1400" i="1" dirty="0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2051720" y="6433591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Automação</a:t>
            </a:r>
          </a:p>
        </p:txBody>
      </p:sp>
      <p:pic>
        <p:nvPicPr>
          <p:cNvPr id="17" name="Picture 6" descr="https://encrypted-tbn1.google.com/images?q=tbn:ANd9GcRPTPCQUkO7VkV3K7aJ3zkOVMm25BBikxboR-fBslNOKnDc_7U36Q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59632" y="6440703"/>
            <a:ext cx="360040" cy="360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46.png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5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5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9.bin"/><Relationship Id="rId12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77.bin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3.png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4.png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Resposta Temporal de Sistemas de Primeira Ordem</a:t>
            </a:r>
            <a:endParaRPr lang="es-ES" sz="3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37274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1196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42798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Subtítulo 2"/>
          <p:cNvSpPr txBox="1">
            <a:spLocks/>
          </p:cNvSpPr>
          <p:nvPr/>
        </p:nvSpPr>
        <p:spPr>
          <a:xfrm>
            <a:off x="4355976" y="3717032"/>
            <a:ext cx="4968552" cy="936104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16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Automação</a:t>
            </a:r>
            <a:endParaRPr lang="pt-BR" sz="1600" i="1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Sinais de Entrada</a:t>
            </a:r>
            <a:endParaRPr lang="es-ES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>
                <a:solidFill>
                  <a:srgbClr val="C00000"/>
                </a:solidFill>
              </a:rPr>
              <a:t>Função Impulso</a:t>
            </a:r>
            <a:endParaRPr lang="es-ES" sz="22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2155688" y="1556792"/>
            <a:ext cx="6664784" cy="23762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função impulso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não ocorre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 sistemas físicos. Entretanto, se a magnitude de um pulso de entrada de um sistema for muito grande e sua duração for muito curta em comparação às constantes de tempo do sistema, então pode-se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aproximar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pulso de entrada por uma função impulso.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2155688" y="3789040"/>
            <a:ext cx="6664784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Transformada de </a:t>
            </a: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 função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impulso unitário: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Objeto 12"/>
          <p:cNvGraphicFramePr>
            <a:graphicFrameLocks noChangeAspect="1"/>
          </p:cNvGraphicFramePr>
          <p:nvPr/>
        </p:nvGraphicFramePr>
        <p:xfrm>
          <a:off x="4716016" y="4293096"/>
          <a:ext cx="1584000" cy="847782"/>
        </p:xfrm>
        <a:graphic>
          <a:graphicData uri="http://schemas.openxmlformats.org/presentationml/2006/ole">
            <p:oleObj spid="_x0000_s173058" name="Εξίσωση" r:id="rId3" imgW="901440" imgH="482400" progId="Equation.3">
              <p:embed/>
            </p:oleObj>
          </a:graphicData>
        </a:graphic>
      </p:graphicFrame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155688" y="5229200"/>
            <a:ext cx="6664784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função de transferência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um sistema representa o comportamento ao mesmo a uma entrada do tipo impulso unitário.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12" grpId="0" build="p"/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Sinais de Entrada</a:t>
            </a:r>
            <a:endParaRPr lang="es-ES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>
                <a:solidFill>
                  <a:srgbClr val="C00000"/>
                </a:solidFill>
              </a:rPr>
              <a:t>Função Degrau</a:t>
            </a:r>
            <a:endParaRPr lang="es-ES" sz="22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155688" y="1556792"/>
            <a:ext cx="666478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função degrau que ocorre em </a:t>
            </a:r>
            <a:r>
              <a:rPr kumimoji="0" lang="pt-B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t=0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corresponde a um sinal constante subitamente aplicado ao sistema, no instante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igual a zero.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064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492896"/>
            <a:ext cx="282385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0648" name="Object 8"/>
          <p:cNvGraphicFramePr>
            <a:graphicFrameLocks noChangeAspect="1"/>
          </p:cNvGraphicFramePr>
          <p:nvPr/>
        </p:nvGraphicFramePr>
        <p:xfrm>
          <a:off x="3419872" y="3068960"/>
          <a:ext cx="1982787" cy="320675"/>
        </p:xfrm>
        <a:graphic>
          <a:graphicData uri="http://schemas.openxmlformats.org/presentationml/2006/ole">
            <p:oleObj spid="_x0000_s174082" name="Εξίσωση" r:id="rId4" imgW="1333440" imgH="215640" progId="Equation.3">
              <p:embed/>
            </p:oleObj>
          </a:graphicData>
        </a:graphic>
      </p:graphicFrame>
      <p:graphicFrame>
        <p:nvGraphicFramePr>
          <p:cNvPr id="240649" name="Object 9"/>
          <p:cNvGraphicFramePr>
            <a:graphicFrameLocks noChangeAspect="1"/>
          </p:cNvGraphicFramePr>
          <p:nvPr/>
        </p:nvGraphicFramePr>
        <p:xfrm>
          <a:off x="3419872" y="3573016"/>
          <a:ext cx="2020888" cy="320675"/>
        </p:xfrm>
        <a:graphic>
          <a:graphicData uri="http://schemas.openxmlformats.org/presentationml/2006/ole">
            <p:oleObj spid="_x0000_s174083" name="Εξίσωση" r:id="rId5" imgW="1358640" imgH="215640" progId="Equation.3">
              <p:embed/>
            </p:oleObj>
          </a:graphicData>
        </a:graphic>
      </p:graphicFrame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155688" y="4365104"/>
            <a:ext cx="6664784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De forma semelhante, a </a:t>
            </a:r>
            <a:r>
              <a:rPr lang="pt-BR" sz="2000" dirty="0"/>
              <a:t>função </a:t>
            </a:r>
            <a:r>
              <a:rPr lang="pt-BR" sz="2000" dirty="0" smtClean="0"/>
              <a:t>degrau </a:t>
            </a:r>
            <a:r>
              <a:rPr lang="pt-BR" sz="2000" dirty="0"/>
              <a:t>em que </a:t>
            </a:r>
            <a:r>
              <a:rPr lang="pt-BR" sz="2000" i="1" dirty="0"/>
              <a:t>A=1 </a:t>
            </a:r>
            <a:r>
              <a:rPr lang="pt-BR" sz="2000" dirty="0"/>
              <a:t>é </a:t>
            </a:r>
            <a:r>
              <a:rPr lang="pt-BR" sz="2000" dirty="0" smtClean="0"/>
              <a:t>chamada de </a:t>
            </a:r>
            <a:r>
              <a:rPr lang="pt-BR" sz="2000" b="1" dirty="0" smtClean="0">
                <a:solidFill>
                  <a:srgbClr val="C00000"/>
                </a:solidFill>
              </a:rPr>
              <a:t>função degrau unitário</a:t>
            </a:r>
            <a:r>
              <a:rPr lang="pt-BR" sz="2000" dirty="0" smtClean="0"/>
              <a:t>.</a:t>
            </a:r>
            <a:endParaRPr lang="es-ES" sz="2000" i="1" baseline="-25000" dirty="0"/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2155688" y="5245514"/>
            <a:ext cx="4432536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Transformada de </a:t>
            </a: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 função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degrau unitário: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" name="Objeto 21"/>
          <p:cNvGraphicFramePr>
            <a:graphicFrameLocks noChangeAspect="1"/>
          </p:cNvGraphicFramePr>
          <p:nvPr/>
        </p:nvGraphicFramePr>
        <p:xfrm>
          <a:off x="7025456" y="5317579"/>
          <a:ext cx="1651000" cy="847725"/>
        </p:xfrm>
        <a:graphic>
          <a:graphicData uri="http://schemas.openxmlformats.org/presentationml/2006/ole">
            <p:oleObj spid="_x0000_s174084" name="Εξίσωση" r:id="rId6" imgW="939600" imgH="4824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20" grpId="0" build="p"/>
      <p:bldP spid="2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Sinais de Entrada</a:t>
            </a:r>
            <a:endParaRPr lang="es-ES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>
                <a:solidFill>
                  <a:srgbClr val="C00000"/>
                </a:solidFill>
              </a:rPr>
              <a:t>Função Rampa</a:t>
            </a:r>
            <a:endParaRPr lang="es-ES" sz="22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155688" y="1556792"/>
            <a:ext cx="666478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função rampa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corresponde a um sinal que cresce linearmente com o tempo.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0648" name="Object 8"/>
          <p:cNvGraphicFramePr>
            <a:graphicFrameLocks noChangeAspect="1"/>
          </p:cNvGraphicFramePr>
          <p:nvPr/>
        </p:nvGraphicFramePr>
        <p:xfrm>
          <a:off x="2747417" y="2708920"/>
          <a:ext cx="1944688" cy="320675"/>
        </p:xfrm>
        <a:graphic>
          <a:graphicData uri="http://schemas.openxmlformats.org/presentationml/2006/ole">
            <p:oleObj spid="_x0000_s175106" name="Εξίσωση" r:id="rId3" imgW="1307880" imgH="215640" progId="Equation.3">
              <p:embed/>
            </p:oleObj>
          </a:graphicData>
        </a:graphic>
      </p:graphicFrame>
      <p:graphicFrame>
        <p:nvGraphicFramePr>
          <p:cNvPr id="240649" name="Object 9"/>
          <p:cNvGraphicFramePr>
            <a:graphicFrameLocks noChangeAspect="1"/>
          </p:cNvGraphicFramePr>
          <p:nvPr/>
        </p:nvGraphicFramePr>
        <p:xfrm>
          <a:off x="2699792" y="3213745"/>
          <a:ext cx="2078038" cy="320675"/>
        </p:xfrm>
        <a:graphic>
          <a:graphicData uri="http://schemas.openxmlformats.org/presentationml/2006/ole">
            <p:oleObj spid="_x0000_s175107" name="Εξίσωση" r:id="rId4" imgW="1396800" imgH="215640" progId="Equation.3">
              <p:embed/>
            </p:oleObj>
          </a:graphicData>
        </a:graphic>
      </p:graphicFrame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2155688" y="4365104"/>
            <a:ext cx="6448760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Transformada de </a:t>
            </a: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 função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rampa: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" name="Objeto 21"/>
          <p:cNvGraphicFramePr>
            <a:graphicFrameLocks noChangeAspect="1"/>
          </p:cNvGraphicFramePr>
          <p:nvPr/>
        </p:nvGraphicFramePr>
        <p:xfrm>
          <a:off x="4427984" y="4941168"/>
          <a:ext cx="1741487" cy="847725"/>
        </p:xfrm>
        <a:graphic>
          <a:graphicData uri="http://schemas.openxmlformats.org/presentationml/2006/ole">
            <p:oleObj spid="_x0000_s175108" name="Εξίσωση" r:id="rId5" imgW="990360" imgH="482400" progId="Equation.3">
              <p:embed/>
            </p:oleObj>
          </a:graphicData>
        </a:graphic>
      </p:graphicFrame>
      <p:pic>
        <p:nvPicPr>
          <p:cNvPr id="24166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64" y="2276872"/>
            <a:ext cx="3026104" cy="166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1670" name="Object 6"/>
          <p:cNvGraphicFramePr>
            <a:graphicFrameLocks noChangeAspect="1"/>
          </p:cNvGraphicFramePr>
          <p:nvPr/>
        </p:nvGraphicFramePr>
        <p:xfrm>
          <a:off x="7812360" y="2996952"/>
          <a:ext cx="925513" cy="263525"/>
        </p:xfrm>
        <a:graphic>
          <a:graphicData uri="http://schemas.openxmlformats.org/presentationml/2006/ole">
            <p:oleObj spid="_x0000_s175109" name="Εξίσωση" r:id="rId7" imgW="622080" imgH="17748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2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Resposta transitória e estacionária</a:t>
            </a:r>
            <a:endParaRPr lang="es-ES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79208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00000"/>
                </a:solidFill>
              </a:rPr>
              <a:t>Resposta transitória</a:t>
            </a:r>
            <a:r>
              <a:rPr lang="pt-BR" sz="2000" dirty="0" smtClean="0"/>
              <a:t>: Aquela que vai do estado inicial ao estado final.</a:t>
            </a:r>
            <a:endParaRPr lang="es-ES" sz="2000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435608" y="1916832"/>
            <a:ext cx="7456872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Resposta estacionária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Comportamento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sinal de saída do sistema à medida em que </a:t>
            </a:r>
            <a:r>
              <a:rPr kumimoji="0" lang="pt-B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tende ao infinito.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2690" name="Picture 2" descr="http://s3.amazonaws.com/magoo/ABAAAe6lIAE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852936"/>
            <a:ext cx="4210050" cy="3171826"/>
          </a:xfrm>
          <a:prstGeom prst="rect">
            <a:avLst/>
          </a:prstGeom>
          <a:noFill/>
        </p:spPr>
      </p:pic>
      <p:sp>
        <p:nvSpPr>
          <p:cNvPr id="11" name="Elipse 10"/>
          <p:cNvSpPr/>
          <p:nvPr/>
        </p:nvSpPr>
        <p:spPr>
          <a:xfrm rot="2109414">
            <a:off x="1705762" y="3074214"/>
            <a:ext cx="2213088" cy="32198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3203848" y="4653136"/>
          <a:ext cx="612000" cy="393430"/>
        </p:xfrm>
        <a:graphic>
          <a:graphicData uri="http://schemas.openxmlformats.org/presentationml/2006/ole">
            <p:oleObj spid="_x0000_s176130" name="Εξίσωση" r:id="rId4" imgW="355320" imgH="228600" progId="Equation.3">
              <p:embed/>
            </p:oleObj>
          </a:graphicData>
        </a:graphic>
      </p:graphicFrame>
      <p:sp>
        <p:nvSpPr>
          <p:cNvPr id="13" name="Elipse 12"/>
          <p:cNvSpPr/>
          <p:nvPr/>
        </p:nvSpPr>
        <p:spPr>
          <a:xfrm>
            <a:off x="4067944" y="3789040"/>
            <a:ext cx="1152128" cy="35498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4994275" y="4076700"/>
          <a:ext cx="633413" cy="393700"/>
        </p:xfrm>
        <a:graphic>
          <a:graphicData uri="http://schemas.openxmlformats.org/presentationml/2006/ole">
            <p:oleObj spid="_x0000_s176131" name="Εξίσωση" r:id="rId5" imgW="368280" imgH="228600" progId="Equation.3">
              <p:embed/>
            </p:oleObj>
          </a:graphicData>
        </a:graphic>
      </p:graphicFrame>
      <p:graphicFrame>
        <p:nvGraphicFramePr>
          <p:cNvPr id="242693" name="Object 5"/>
          <p:cNvGraphicFramePr>
            <a:graphicFrameLocks noChangeAspect="1"/>
          </p:cNvGraphicFramePr>
          <p:nvPr/>
        </p:nvGraphicFramePr>
        <p:xfrm>
          <a:off x="6228184" y="3645024"/>
          <a:ext cx="2030413" cy="393700"/>
        </p:xfrm>
        <a:graphic>
          <a:graphicData uri="http://schemas.openxmlformats.org/presentationml/2006/ole">
            <p:oleObj spid="_x0000_s176132" name="Εξίσωση" r:id="rId6" imgW="1180800" imgH="228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Estabilidade e Erro Estacionário</a:t>
            </a:r>
            <a:endParaRPr lang="es-ES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15212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00000"/>
                </a:solidFill>
              </a:rPr>
              <a:t>Equilíbrio</a:t>
            </a:r>
            <a:r>
              <a:rPr lang="pt-BR" sz="2000" dirty="0" smtClean="0"/>
              <a:t>: Um sistema de controle está em equilíbrio se, na ausência de qualquer distúrbio ou sinal de entrada, a saída permanece no mesmo estado.</a:t>
            </a:r>
            <a:endParaRPr lang="es-ES" sz="2000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435608" y="2204864"/>
            <a:ext cx="7456872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Sistema Estável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Um sistema é estável se a saída sempre retorna ao estado de equilíbrio quando o sistema é submetido a uma condição inicial.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1435608" y="3356992"/>
            <a:ext cx="7456872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Sistema Criticamente Estável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Um sistema é criticamente estável se as oscilações do sinal de saída se repetirem de maneira contínua.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35608" y="4509120"/>
            <a:ext cx="7456872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Sistema Instável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Um sistema é instável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a saída divergir sem limites a partir do estado de equilíbrio quando o sistema for sujeito a uma condição inicial.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build="p"/>
      <p:bldP spid="15" grpId="0" build="p"/>
      <p:bldP spid="1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Estabilidade e Erro Estacionário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Semicírculos 10"/>
          <p:cNvSpPr/>
          <p:nvPr/>
        </p:nvSpPr>
        <p:spPr>
          <a:xfrm>
            <a:off x="7092280" y="2492896"/>
            <a:ext cx="1512168" cy="1800200"/>
          </a:xfrm>
          <a:prstGeom prst="blockArc">
            <a:avLst>
              <a:gd name="adj1" fmla="val 10800000"/>
              <a:gd name="adj2" fmla="val 0"/>
              <a:gd name="adj3" fmla="val 6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511856" y="3068960"/>
            <a:ext cx="176400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emicírculos 12"/>
          <p:cNvSpPr/>
          <p:nvPr/>
        </p:nvSpPr>
        <p:spPr>
          <a:xfrm rot="10800000">
            <a:off x="4355976" y="1628800"/>
            <a:ext cx="1512168" cy="1800200"/>
          </a:xfrm>
          <a:prstGeom prst="blockArc">
            <a:avLst>
              <a:gd name="adj1" fmla="val 10800000"/>
              <a:gd name="adj2" fmla="val 0"/>
              <a:gd name="adj3" fmla="val 6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799888" y="2696041"/>
            <a:ext cx="360040" cy="360040"/>
          </a:xfrm>
          <a:prstGeom prst="ellipse">
            <a:avLst/>
          </a:prstGeom>
          <a:effectLst>
            <a:outerShdw blurRad="63500" dist="25400" dir="5400000" rotWithShape="0">
              <a:srgbClr val="000000">
                <a:alpha val="43137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4932040" y="2963581"/>
            <a:ext cx="360040" cy="360040"/>
          </a:xfrm>
          <a:prstGeom prst="ellipse">
            <a:avLst/>
          </a:prstGeom>
          <a:effectLst>
            <a:outerShdw blurRad="63500" dist="25400" dir="5400000" rotWithShape="0">
              <a:srgbClr val="000000">
                <a:alpha val="43137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7668344" y="2119977"/>
            <a:ext cx="360040" cy="360040"/>
          </a:xfrm>
          <a:prstGeom prst="ellipse">
            <a:avLst/>
          </a:prstGeom>
          <a:effectLst>
            <a:outerShdw blurRad="63500" dist="25400" dir="5400000" rotWithShape="0">
              <a:srgbClr val="000000">
                <a:alpha val="43137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6620184" y="1700808"/>
            <a:ext cx="2416312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Sistema Instável</a:t>
            </a:r>
            <a:endParaRPr kumimoji="0" lang="es-ES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473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38967" y="2624033"/>
            <a:ext cx="360921" cy="44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3595848" y="1700808"/>
            <a:ext cx="2704344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Sistema Criticamente</a:t>
            </a:r>
            <a:r>
              <a:rPr kumimoji="0" lang="pt-BR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Estável</a:t>
            </a:r>
            <a:endParaRPr kumimoji="0" lang="es-ES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2780928"/>
            <a:ext cx="360921" cy="44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8304" y="2132856"/>
            <a:ext cx="360921" cy="44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Espaço Reservado para Conteúdo 2"/>
          <p:cNvSpPr txBox="1">
            <a:spLocks/>
          </p:cNvSpPr>
          <p:nvPr/>
        </p:nvSpPr>
        <p:spPr>
          <a:xfrm>
            <a:off x="1043608" y="1700808"/>
            <a:ext cx="2416312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Sistema Estável</a:t>
            </a:r>
            <a:endParaRPr kumimoji="0" lang="es-ES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435608" y="1196752"/>
            <a:ext cx="7456872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ilustrar:</a:t>
            </a:r>
            <a:endParaRPr kumimoji="0" lang="es-E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435608" y="3789040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Estacionário</a:t>
            </a:r>
            <a:r>
              <a:rPr kumimoji="0" lang="pt-BR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Se o sinal de saída</a:t>
            </a:r>
            <a:r>
              <a:rPr kumimoji="0" lang="pt-BR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um sistema em regime permanente não coincidir exatamente com a entrada, diz-se que o sistema apresenta um erro estacionário. Esse erro é indicativo da precisão do sistema.</a:t>
            </a:r>
            <a:endParaRPr kumimoji="0" lang="es-E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Espaço Reservado para Conteúdo 2"/>
          <p:cNvSpPr txBox="1">
            <a:spLocks/>
          </p:cNvSpPr>
          <p:nvPr/>
        </p:nvSpPr>
        <p:spPr>
          <a:xfrm>
            <a:off x="1435608" y="5229200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 análise</a:t>
            </a:r>
            <a:r>
              <a:rPr kumimoji="0" lang="pt-BR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projeto de sistemas de controle, deve-se examinar o comportamento da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resposta transitória </a:t>
            </a:r>
            <a:r>
              <a:rPr kumimoji="0" lang="pt-BR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do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 estacionário</a:t>
            </a:r>
            <a:r>
              <a:rPr kumimoji="0" lang="pt-BR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8" grpId="0" animBg="1"/>
      <p:bldP spid="20" grpId="0" animBg="1"/>
      <p:bldP spid="22" grpId="0" build="p"/>
      <p:bldP spid="25" grpId="0" build="p"/>
      <p:bldP spid="28" grpId="0" build="p"/>
      <p:bldP spid="29" grpId="0" build="p"/>
      <p:bldP spid="30" grpId="0" build="p"/>
      <p:bldP spid="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Primeira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7606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Considere um sistema com o seguinte diagrama de blocos:</a:t>
            </a:r>
            <a:endParaRPr lang="es-ES" sz="2000" dirty="0"/>
          </a:p>
        </p:txBody>
      </p:sp>
      <p:grpSp>
        <p:nvGrpSpPr>
          <p:cNvPr id="3" name="Grupo 10"/>
          <p:cNvGrpSpPr/>
          <p:nvPr/>
        </p:nvGrpSpPr>
        <p:grpSpPr>
          <a:xfrm>
            <a:off x="1187624" y="1916832"/>
            <a:ext cx="4140408" cy="1254050"/>
            <a:chOff x="1259632" y="1988840"/>
            <a:chExt cx="4140408" cy="1254050"/>
          </a:xfrm>
        </p:grpSpPr>
        <p:pic>
          <p:nvPicPr>
            <p:cNvPr id="259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1988840"/>
              <a:ext cx="3180374" cy="125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7" name="Objeto 6"/>
            <p:cNvGraphicFramePr>
              <a:graphicFrameLocks noChangeAspect="1"/>
            </p:cNvGraphicFramePr>
            <p:nvPr/>
          </p:nvGraphicFramePr>
          <p:xfrm>
            <a:off x="1259632" y="2204864"/>
            <a:ext cx="468000" cy="331500"/>
          </p:xfrm>
          <a:graphic>
            <a:graphicData uri="http://schemas.openxmlformats.org/presentationml/2006/ole">
              <p:oleObj spid="_x0000_s177154" name="Εξίσωση" r:id="rId4" imgW="304560" imgH="215640" progId="Equation.3">
                <p:embed/>
              </p:oleObj>
            </a:graphicData>
          </a:graphic>
        </p:graphicFrame>
        <p:graphicFrame>
          <p:nvGraphicFramePr>
            <p:cNvPr id="259076" name="Object 4"/>
            <p:cNvGraphicFramePr>
              <a:graphicFrameLocks noChangeAspect="1"/>
            </p:cNvGraphicFramePr>
            <p:nvPr/>
          </p:nvGraphicFramePr>
          <p:xfrm>
            <a:off x="2437518" y="2053235"/>
            <a:ext cx="468000" cy="318240"/>
          </p:xfrm>
          <a:graphic>
            <a:graphicData uri="http://schemas.openxmlformats.org/presentationml/2006/ole">
              <p:oleObj spid="_x0000_s177155" name="Εξίσωση" r:id="rId5" imgW="317160" imgH="215640" progId="Equation.3">
                <p:embed/>
              </p:oleObj>
            </a:graphicData>
          </a:graphic>
        </p:graphicFrame>
        <p:graphicFrame>
          <p:nvGraphicFramePr>
            <p:cNvPr id="259077" name="Object 5"/>
            <p:cNvGraphicFramePr>
              <a:graphicFrameLocks noChangeAspect="1"/>
            </p:cNvGraphicFramePr>
            <p:nvPr/>
          </p:nvGraphicFramePr>
          <p:xfrm>
            <a:off x="4932040" y="2243501"/>
            <a:ext cx="468000" cy="318240"/>
          </p:xfrm>
          <a:graphic>
            <a:graphicData uri="http://schemas.openxmlformats.org/presentationml/2006/ole">
              <p:oleObj spid="_x0000_s177156" name="Εξίσωση" r:id="rId6" imgW="317160" imgH="215640" progId="Equation.3">
                <p:embed/>
              </p:oleObj>
            </a:graphicData>
          </a:graphic>
        </p:graphicFrame>
        <p:graphicFrame>
          <p:nvGraphicFramePr>
            <p:cNvPr id="259078" name="Object 6"/>
            <p:cNvGraphicFramePr>
              <a:graphicFrameLocks noChangeAspect="1"/>
            </p:cNvGraphicFramePr>
            <p:nvPr/>
          </p:nvGraphicFramePr>
          <p:xfrm>
            <a:off x="3116364" y="2132855"/>
            <a:ext cx="324000" cy="528632"/>
          </p:xfrm>
          <a:graphic>
            <a:graphicData uri="http://schemas.openxmlformats.org/presentationml/2006/ole">
              <p:oleObj spid="_x0000_s177157" name="Εξίσωση" r:id="rId7" imgW="241200" imgH="393480" progId="Equation.3">
                <p:embed/>
              </p:oleObj>
            </a:graphicData>
          </a:graphic>
        </p:graphicFrame>
      </p:grp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5724128" y="1844824"/>
            <a:ext cx="3312368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Função de Transferência: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/>
        </p:nvGraphicFramePr>
        <p:xfrm>
          <a:off x="6804248" y="2348879"/>
          <a:ext cx="1224000" cy="594004"/>
        </p:xfrm>
        <a:graphic>
          <a:graphicData uri="http://schemas.openxmlformats.org/presentationml/2006/ole">
            <p:oleObj spid="_x0000_s177158" name="Εξίσωση" r:id="rId8" imgW="863280" imgH="419040" progId="Equation.3">
              <p:embed/>
            </p:oleObj>
          </a:graphicData>
        </a:graphic>
      </p:graphicFrame>
      <p:grpSp>
        <p:nvGrpSpPr>
          <p:cNvPr id="8" name="Grupo 16"/>
          <p:cNvGrpSpPr/>
          <p:nvPr/>
        </p:nvGrpSpPr>
        <p:grpSpPr>
          <a:xfrm>
            <a:off x="6300192" y="3212976"/>
            <a:ext cx="2350616" cy="952301"/>
            <a:chOff x="6253832" y="3140968"/>
            <a:chExt cx="2350616" cy="952301"/>
          </a:xfrm>
        </p:grpSpPr>
        <p:pic>
          <p:nvPicPr>
            <p:cNvPr id="259080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253832" y="3140968"/>
              <a:ext cx="2350616" cy="95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59081" name="Object 9"/>
            <p:cNvGraphicFramePr>
              <a:graphicFrameLocks noChangeAspect="1"/>
            </p:cNvGraphicFramePr>
            <p:nvPr/>
          </p:nvGraphicFramePr>
          <p:xfrm>
            <a:off x="7117928" y="3284984"/>
            <a:ext cx="593725" cy="557213"/>
          </p:xfrm>
          <a:graphic>
            <a:graphicData uri="http://schemas.openxmlformats.org/presentationml/2006/ole">
              <p:oleObj spid="_x0000_s177159" name="Εξίσωση" r:id="rId10" imgW="419040" imgH="393480" progId="Equation.3">
                <p:embed/>
              </p:oleObj>
            </a:graphicData>
          </a:graphic>
        </p:graphicFrame>
      </p:grp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435608" y="4365104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Sistema de Primeira Ordem</a:t>
            </a:r>
            <a:r>
              <a:rPr kumimoji="0" lang="pt-BR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O maior expoente de </a:t>
            </a:r>
            <a:r>
              <a:rPr kumimoji="0" lang="pt-BR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pt-BR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 denominador da função de transferência (equação característica) é “1”.</a:t>
            </a:r>
            <a:endParaRPr kumimoji="0" lang="es-E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build="p"/>
      <p:bldP spid="2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Primeira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>
                <a:solidFill>
                  <a:srgbClr val="C00000"/>
                </a:solidFill>
              </a:rPr>
              <a:t>Resposta ao Degrau Unitário</a:t>
            </a:r>
            <a:endParaRPr lang="es-ES" sz="2200" b="1" dirty="0">
              <a:solidFill>
                <a:srgbClr val="C00000"/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155688" y="1556792"/>
            <a:ext cx="666478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Considerando a Transformada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 função degrau unitário: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3635896" y="2439739"/>
          <a:ext cx="1223963" cy="593725"/>
        </p:xfrm>
        <a:graphic>
          <a:graphicData uri="http://schemas.openxmlformats.org/presentationml/2006/ole">
            <p:oleObj spid="_x0000_s178178" name="Εξίσωση" r:id="rId3" imgW="863280" imgH="419040" progId="Equation.3">
              <p:embed/>
            </p:oleObj>
          </a:graphicData>
        </a:graphic>
      </p:graphicFrame>
      <p:graphicFrame>
        <p:nvGraphicFramePr>
          <p:cNvPr id="261129" name="Object 9"/>
          <p:cNvGraphicFramePr>
            <a:graphicFrameLocks noChangeAspect="1"/>
          </p:cNvGraphicFramePr>
          <p:nvPr/>
        </p:nvGraphicFramePr>
        <p:xfrm>
          <a:off x="3851920" y="3140968"/>
          <a:ext cx="792163" cy="557213"/>
        </p:xfrm>
        <a:graphic>
          <a:graphicData uri="http://schemas.openxmlformats.org/presentationml/2006/ole">
            <p:oleObj spid="_x0000_s178179" name="Εξίσωση" r:id="rId4" imgW="558720" imgH="393480" progId="Equation.3">
              <p:embed/>
            </p:oleObj>
          </a:graphicData>
        </a:graphic>
      </p:graphicFrame>
      <p:sp>
        <p:nvSpPr>
          <p:cNvPr id="23" name="Seta para a direita 22"/>
          <p:cNvSpPr/>
          <p:nvPr/>
        </p:nvSpPr>
        <p:spPr>
          <a:xfrm>
            <a:off x="5220072" y="2943795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61130" name="Object 10"/>
          <p:cNvGraphicFramePr>
            <a:graphicFrameLocks noChangeAspect="1"/>
          </p:cNvGraphicFramePr>
          <p:nvPr/>
        </p:nvGraphicFramePr>
        <p:xfrm>
          <a:off x="5831508" y="2818631"/>
          <a:ext cx="1296987" cy="557212"/>
        </p:xfrm>
        <a:graphic>
          <a:graphicData uri="http://schemas.openxmlformats.org/presentationml/2006/ole">
            <p:oleObj spid="_x0000_s178180" name="Εξίσωση" r:id="rId5" imgW="914400" imgH="393480" progId="Equation.3">
              <p:embed/>
            </p:oleObj>
          </a:graphicData>
        </a:graphic>
      </p:graphicFrame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2155688" y="3861048"/>
            <a:ext cx="666478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Expandindo em frações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parciais: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1131" name="Object 11"/>
          <p:cNvGraphicFramePr>
            <a:graphicFrameLocks noChangeAspect="1"/>
          </p:cNvGraphicFramePr>
          <p:nvPr/>
        </p:nvGraphicFramePr>
        <p:xfrm>
          <a:off x="3419872" y="4509120"/>
          <a:ext cx="1296987" cy="557213"/>
        </p:xfrm>
        <a:graphic>
          <a:graphicData uri="http://schemas.openxmlformats.org/presentationml/2006/ole">
            <p:oleObj spid="_x0000_s178181" name="Εξίσωση" r:id="rId6" imgW="914400" imgH="393480" progId="Equation.3">
              <p:embed/>
            </p:oleObj>
          </a:graphicData>
        </a:graphic>
      </p:graphicFrame>
      <p:sp>
        <p:nvSpPr>
          <p:cNvPr id="27" name="Seta para a direita 26"/>
          <p:cNvSpPr/>
          <p:nvPr/>
        </p:nvSpPr>
        <p:spPr>
          <a:xfrm>
            <a:off x="5220072" y="465313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61132" name="Object 12"/>
          <p:cNvGraphicFramePr>
            <a:graphicFrameLocks noChangeAspect="1"/>
          </p:cNvGraphicFramePr>
          <p:nvPr/>
        </p:nvGraphicFramePr>
        <p:xfrm>
          <a:off x="5866407" y="4546004"/>
          <a:ext cx="1585913" cy="611188"/>
        </p:xfrm>
        <a:graphic>
          <a:graphicData uri="http://schemas.openxmlformats.org/presentationml/2006/ole">
            <p:oleObj spid="_x0000_s178182" name="Εξίσωση" r:id="rId7" imgW="1117440" imgH="431640" progId="Equation.3">
              <p:embed/>
            </p:oleObj>
          </a:graphicData>
        </a:graphic>
      </p:graphicFrame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2155688" y="5301208"/>
            <a:ext cx="6664784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Aplicando 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Transformada Inversa de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1133" name="Object 13"/>
          <p:cNvGraphicFramePr>
            <a:graphicFrameLocks noChangeAspect="1"/>
          </p:cNvGraphicFramePr>
          <p:nvPr/>
        </p:nvGraphicFramePr>
        <p:xfrm>
          <a:off x="2843808" y="5733256"/>
          <a:ext cx="1585912" cy="611188"/>
        </p:xfrm>
        <a:graphic>
          <a:graphicData uri="http://schemas.openxmlformats.org/presentationml/2006/ole">
            <p:oleObj spid="_x0000_s178183" name="Εξίσωση" r:id="rId8" imgW="1117440" imgH="431640" progId="Equation.3">
              <p:embed/>
            </p:oleObj>
          </a:graphicData>
        </a:graphic>
      </p:graphicFrame>
      <p:sp>
        <p:nvSpPr>
          <p:cNvPr id="31" name="Seta para a direita 30"/>
          <p:cNvSpPr/>
          <p:nvPr/>
        </p:nvSpPr>
        <p:spPr>
          <a:xfrm>
            <a:off x="4788024" y="5877272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61134" name="Object 14"/>
          <p:cNvGraphicFramePr>
            <a:graphicFrameLocks noChangeAspect="1"/>
          </p:cNvGraphicFramePr>
          <p:nvPr/>
        </p:nvGraphicFramePr>
        <p:xfrm>
          <a:off x="5410338" y="5897587"/>
          <a:ext cx="2493962" cy="339725"/>
        </p:xfrm>
        <a:graphic>
          <a:graphicData uri="http://schemas.openxmlformats.org/presentationml/2006/ole">
            <p:oleObj spid="_x0000_s178184" name="Εξίσωση" r:id="rId9" imgW="1676160" imgH="228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  <p:bldP spid="23" grpId="0" animBg="1"/>
      <p:bldP spid="25" grpId="0" build="p"/>
      <p:bldP spid="27" grpId="0" animBg="1"/>
      <p:bldP spid="29" grpId="0" build="p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Primeira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>
                <a:solidFill>
                  <a:srgbClr val="C00000"/>
                </a:solidFill>
              </a:rPr>
              <a:t>Resposta ao Degrau Unitário</a:t>
            </a:r>
            <a:endParaRPr lang="es-ES" sz="2200" b="1" dirty="0">
              <a:solidFill>
                <a:srgbClr val="C00000"/>
              </a:solidFill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155688" y="2132856"/>
            <a:ext cx="6664784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Inicialmente, a resposta </a:t>
            </a:r>
            <a:r>
              <a:rPr kumimoji="0" lang="pt-B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c(t)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é zero e no fim se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torna unitária.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155688" y="2996952"/>
            <a:ext cx="6664784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tempo </a:t>
            </a:r>
            <a:r>
              <a:rPr kumimoji="0" lang="pt-B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T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 valor de </a:t>
            </a:r>
            <a:r>
              <a:rPr kumimoji="0" lang="pt-B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c(t)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é 0,632, ou a resposta </a:t>
            </a:r>
            <a:r>
              <a:rPr kumimoji="0" lang="pt-B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c(t)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alcançou 63,2% de sua variação total. </a:t>
            </a: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3419872" y="3789040"/>
            <a:ext cx="5472608" cy="180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Constante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Tempo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Definida como o tempo necessário para que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resposta ao degrau alcance 63,2% do seu valor final.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3172" name="Object 4"/>
          <p:cNvGraphicFramePr>
            <a:graphicFrameLocks noChangeAspect="1"/>
          </p:cNvGraphicFramePr>
          <p:nvPr/>
        </p:nvGraphicFramePr>
        <p:xfrm>
          <a:off x="6012160" y="4869160"/>
          <a:ext cx="1223963" cy="593725"/>
        </p:xfrm>
        <a:graphic>
          <a:graphicData uri="http://schemas.openxmlformats.org/presentationml/2006/ole">
            <p:oleObj spid="_x0000_s179202" name="Εξίσωση" r:id="rId3" imgW="863280" imgH="419040" progId="Equation.3">
              <p:embed/>
            </p:oleObj>
          </a:graphicData>
        </a:graphic>
      </p:graphicFrame>
      <p:sp>
        <p:nvSpPr>
          <p:cNvPr id="13" name="Retângulo 12"/>
          <p:cNvSpPr/>
          <p:nvPr/>
        </p:nvSpPr>
        <p:spPr>
          <a:xfrm>
            <a:off x="6778490" y="5195829"/>
            <a:ext cx="144016" cy="249396"/>
          </a:xfrm>
          <a:prstGeom prst="rect">
            <a:avLst/>
          </a:prstGeom>
          <a:noFill/>
          <a:ln w="28575">
            <a:solidFill>
              <a:srgbClr val="C32D2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63173" name="Object 5"/>
          <p:cNvGraphicFramePr>
            <a:graphicFrameLocks noChangeAspect="1"/>
          </p:cNvGraphicFramePr>
          <p:nvPr/>
        </p:nvGraphicFramePr>
        <p:xfrm>
          <a:off x="3995936" y="1700808"/>
          <a:ext cx="2493963" cy="339725"/>
        </p:xfrm>
        <a:graphic>
          <a:graphicData uri="http://schemas.openxmlformats.org/presentationml/2006/ole">
            <p:oleObj spid="_x0000_s179203" name="Εξίσωση" r:id="rId4" imgW="1676160" imgH="228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Primeira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>
                <a:solidFill>
                  <a:srgbClr val="C00000"/>
                </a:solidFill>
              </a:rPr>
              <a:t>Resposta ao Degrau Unitário</a:t>
            </a:r>
            <a:endParaRPr lang="es-ES" sz="2200" b="1" dirty="0">
              <a:solidFill>
                <a:srgbClr val="C00000"/>
              </a:solidFill>
            </a:endParaRP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2155688" y="1628800"/>
            <a:ext cx="6664784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Quanto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menor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constante de tempo </a:t>
            </a:r>
            <a:r>
              <a:rPr kumimoji="0" lang="pt-B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mais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rapidamente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sistema responde.</a:t>
            </a: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155688" y="2564904"/>
            <a:ext cx="6664784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Assim, se pensarmos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 termos de localização do pólo do sistema de 1ª ordem no plano “s”: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1403648" y="3573016"/>
            <a:ext cx="2099221" cy="1822897"/>
            <a:chOff x="1403648" y="3573016"/>
            <a:chExt cx="2099221" cy="1822897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2987824" y="3717032"/>
              <a:ext cx="0" cy="1368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rot="5400000" flipV="1">
              <a:off x="2339752" y="3869432"/>
              <a:ext cx="0" cy="18722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92517" name="Object 5"/>
            <p:cNvGraphicFramePr>
              <a:graphicFrameLocks noChangeAspect="1"/>
            </p:cNvGraphicFramePr>
            <p:nvPr/>
          </p:nvGraphicFramePr>
          <p:xfrm>
            <a:off x="3275856" y="4581128"/>
            <a:ext cx="227013" cy="207962"/>
          </p:xfrm>
          <a:graphic>
            <a:graphicData uri="http://schemas.openxmlformats.org/presentationml/2006/ole">
              <p:oleObj spid="_x0000_s192517" name="Εξίσωση" r:id="rId3" imgW="152280" imgH="139680" progId="Equation.3">
                <p:embed/>
              </p:oleObj>
            </a:graphicData>
          </a:graphic>
        </p:graphicFrame>
        <p:graphicFrame>
          <p:nvGraphicFramePr>
            <p:cNvPr id="192518" name="Object 6"/>
            <p:cNvGraphicFramePr>
              <a:graphicFrameLocks noChangeAspect="1"/>
            </p:cNvGraphicFramePr>
            <p:nvPr/>
          </p:nvGraphicFramePr>
          <p:xfrm>
            <a:off x="3059832" y="3573016"/>
            <a:ext cx="341313" cy="284163"/>
          </p:xfrm>
          <a:graphic>
            <a:graphicData uri="http://schemas.openxmlformats.org/presentationml/2006/ole">
              <p:oleObj spid="_x0000_s192518" name="Εξίσωση" r:id="rId4" imgW="228600" imgH="190440" progId="Equation.3">
                <p:embed/>
              </p:oleObj>
            </a:graphicData>
          </a:graphic>
        </p:graphicFrame>
        <p:sp>
          <p:nvSpPr>
            <p:cNvPr id="21" name="CaixaDeTexto 20"/>
            <p:cNvSpPr txBox="1"/>
            <p:nvPr/>
          </p:nvSpPr>
          <p:spPr>
            <a:xfrm>
              <a:off x="2469816" y="46095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70C0"/>
                  </a:solidFill>
                </a:rPr>
                <a:t>x</a:t>
              </a:r>
              <a:endParaRPr lang="es-ES" b="1" dirty="0">
                <a:solidFill>
                  <a:srgbClr val="0070C0"/>
                </a:solidFill>
              </a:endParaRPr>
            </a:p>
          </p:txBody>
        </p:sp>
        <p:graphicFrame>
          <p:nvGraphicFramePr>
            <p:cNvPr id="192519" name="Object 7"/>
            <p:cNvGraphicFramePr>
              <a:graphicFrameLocks noChangeAspect="1"/>
            </p:cNvGraphicFramePr>
            <p:nvPr/>
          </p:nvGraphicFramePr>
          <p:xfrm>
            <a:off x="2335213" y="4883150"/>
            <a:ext cx="512762" cy="512763"/>
          </p:xfrm>
          <a:graphic>
            <a:graphicData uri="http://schemas.openxmlformats.org/presentationml/2006/ole">
              <p:oleObj spid="_x0000_s192519" name="Εξίσωση" r:id="rId5" imgW="342720" imgH="342720" progId="Equation.3">
                <p:embed/>
              </p:oleObj>
            </a:graphicData>
          </a:graphic>
        </p:graphicFrame>
      </p:grpSp>
      <p:grpSp>
        <p:nvGrpSpPr>
          <p:cNvPr id="36" name="Grupo 35"/>
          <p:cNvGrpSpPr/>
          <p:nvPr/>
        </p:nvGrpSpPr>
        <p:grpSpPr>
          <a:xfrm>
            <a:off x="4029075" y="3573016"/>
            <a:ext cx="2291929" cy="1822897"/>
            <a:chOff x="4029075" y="3573016"/>
            <a:chExt cx="2291929" cy="1822897"/>
          </a:xfrm>
        </p:grpSpPr>
        <p:cxnSp>
          <p:nvCxnSpPr>
            <p:cNvPr id="25" name="Conector de seta reta 24"/>
            <p:cNvCxnSpPr/>
            <p:nvPr/>
          </p:nvCxnSpPr>
          <p:spPr>
            <a:xfrm flipV="1">
              <a:off x="5805959" y="3717032"/>
              <a:ext cx="0" cy="1368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rot="5400000" flipV="1">
              <a:off x="5157887" y="3869432"/>
              <a:ext cx="0" cy="18722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7" name="Object 5"/>
            <p:cNvGraphicFramePr>
              <a:graphicFrameLocks noChangeAspect="1"/>
            </p:cNvGraphicFramePr>
            <p:nvPr/>
          </p:nvGraphicFramePr>
          <p:xfrm>
            <a:off x="6093991" y="4581128"/>
            <a:ext cx="227013" cy="207962"/>
          </p:xfrm>
          <a:graphic>
            <a:graphicData uri="http://schemas.openxmlformats.org/presentationml/2006/ole">
              <p:oleObj spid="_x0000_s192521" name="Εξίσωση" r:id="rId6" imgW="152280" imgH="139680" progId="Equation.3">
                <p:embed/>
              </p:oleObj>
            </a:graphicData>
          </a:graphic>
        </p:graphicFrame>
        <p:graphicFrame>
          <p:nvGraphicFramePr>
            <p:cNvPr id="28" name="Object 6"/>
            <p:cNvGraphicFramePr>
              <a:graphicFrameLocks noChangeAspect="1"/>
            </p:cNvGraphicFramePr>
            <p:nvPr/>
          </p:nvGraphicFramePr>
          <p:xfrm>
            <a:off x="5877967" y="3573016"/>
            <a:ext cx="341313" cy="284163"/>
          </p:xfrm>
          <a:graphic>
            <a:graphicData uri="http://schemas.openxmlformats.org/presentationml/2006/ole">
              <p:oleObj spid="_x0000_s192522" name="Εξίσωση" r:id="rId7" imgW="228600" imgH="190440" progId="Equation.3">
                <p:embed/>
              </p:oleObj>
            </a:graphicData>
          </a:graphic>
        </p:graphicFrame>
        <p:sp>
          <p:nvSpPr>
            <p:cNvPr id="31" name="CaixaDeTexto 30"/>
            <p:cNvSpPr txBox="1"/>
            <p:nvPr/>
          </p:nvSpPr>
          <p:spPr>
            <a:xfrm>
              <a:off x="4173824" y="46101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FF0000"/>
                  </a:solidFill>
                </a:rPr>
                <a:t>x</a:t>
              </a:r>
              <a:endParaRPr lang="es-ES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32" name="Object 7"/>
            <p:cNvGraphicFramePr>
              <a:graphicFrameLocks noChangeAspect="1"/>
            </p:cNvGraphicFramePr>
            <p:nvPr/>
          </p:nvGraphicFramePr>
          <p:xfrm>
            <a:off x="4029075" y="4883150"/>
            <a:ext cx="531813" cy="512763"/>
          </p:xfrm>
          <a:graphic>
            <a:graphicData uri="http://schemas.openxmlformats.org/presentationml/2006/ole">
              <p:oleObj spid="_x0000_s192524" name="Εξίσωση" r:id="rId8" imgW="355320" imgH="342720" progId="Equation.3">
                <p:embed/>
              </p:oleObj>
            </a:graphicData>
          </a:graphic>
        </p:graphicFrame>
      </p:grpSp>
      <p:graphicFrame>
        <p:nvGraphicFramePr>
          <p:cNvPr id="192525" name="Object 13"/>
          <p:cNvGraphicFramePr>
            <a:graphicFrameLocks noChangeAspect="1"/>
          </p:cNvGraphicFramePr>
          <p:nvPr/>
        </p:nvGraphicFramePr>
        <p:xfrm>
          <a:off x="7308304" y="4077072"/>
          <a:ext cx="792000" cy="397952"/>
        </p:xfrm>
        <a:graphic>
          <a:graphicData uri="http://schemas.openxmlformats.org/presentationml/2006/ole">
            <p:oleObj spid="_x0000_s192525" name="Εξίσωση" r:id="rId9" imgW="431640" imgH="215640" progId="Equation.3">
              <p:embed/>
            </p:oleObj>
          </a:graphicData>
        </a:graphic>
      </p:graphicFrame>
      <p:sp>
        <p:nvSpPr>
          <p:cNvPr id="34" name="Espaço Reservado para Conteúdo 2"/>
          <p:cNvSpPr txBox="1">
            <a:spLocks/>
          </p:cNvSpPr>
          <p:nvPr/>
        </p:nvSpPr>
        <p:spPr>
          <a:xfrm>
            <a:off x="3275856" y="5445224"/>
            <a:ext cx="5544616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Logo, sistemas com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pólos próximos da origem respondem mais lentamente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pt-B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Resposta Temporal de Sistemas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4401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O primeiro passo para a análise de um sistema de controle é a obtenção de um </a:t>
            </a:r>
            <a:r>
              <a:rPr lang="pt-BR" sz="2000" b="1" dirty="0" smtClean="0">
                <a:solidFill>
                  <a:srgbClr val="C00000"/>
                </a:solidFill>
              </a:rPr>
              <a:t>modelo matemático </a:t>
            </a:r>
            <a:r>
              <a:rPr lang="pt-BR" sz="2000" dirty="0" smtClean="0"/>
              <a:t>do sistema. Com base no modelo é possível analisar a </a:t>
            </a:r>
            <a:r>
              <a:rPr lang="pt-BR" sz="2000" b="1" dirty="0" smtClean="0">
                <a:solidFill>
                  <a:srgbClr val="C00000"/>
                </a:solidFill>
              </a:rPr>
              <a:t>resposta temporal </a:t>
            </a:r>
            <a:r>
              <a:rPr lang="pt-BR" sz="2000" dirty="0" smtClean="0"/>
              <a:t>a determinada entrada.</a:t>
            </a:r>
          </a:p>
        </p:txBody>
      </p:sp>
      <p:sp>
        <p:nvSpPr>
          <p:cNvPr id="45" name="Espaço Reservado para Conteúdo 2"/>
          <p:cNvSpPr txBox="1">
            <a:spLocks/>
          </p:cNvSpPr>
          <p:nvPr/>
        </p:nvSpPr>
        <p:spPr>
          <a:xfrm>
            <a:off x="1435608" y="2564904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A resposta no tempo de qualquer sistema a uma entrada qualquer pode ser dada pela </a:t>
            </a:r>
            <a:r>
              <a:rPr lang="pt-BR" sz="2000" b="1" dirty="0" err="1" smtClean="0">
                <a:solidFill>
                  <a:srgbClr val="C00000"/>
                </a:solidFill>
              </a:rPr>
              <a:t>convolução</a:t>
            </a:r>
            <a:r>
              <a:rPr lang="pt-BR" sz="2000" dirty="0" smtClean="0"/>
              <a:t> desta </a:t>
            </a:r>
            <a:r>
              <a:rPr lang="pt-BR" sz="2000" b="1" dirty="0" smtClean="0">
                <a:solidFill>
                  <a:srgbClr val="C00000"/>
                </a:solidFill>
              </a:rPr>
              <a:t>entrada</a:t>
            </a:r>
            <a:r>
              <a:rPr lang="pt-BR" sz="2000" dirty="0" smtClean="0"/>
              <a:t> com a </a:t>
            </a:r>
            <a:r>
              <a:rPr lang="pt-BR" sz="2000" b="1" dirty="0" smtClean="0">
                <a:solidFill>
                  <a:srgbClr val="C00000"/>
                </a:solidFill>
              </a:rPr>
              <a:t>resposta ao impulso </a:t>
            </a:r>
            <a:r>
              <a:rPr lang="pt-BR" sz="2000" dirty="0" smtClean="0"/>
              <a:t>do sistema.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6" name="Grupo 55"/>
          <p:cNvGrpSpPr/>
          <p:nvPr/>
        </p:nvGrpSpPr>
        <p:grpSpPr>
          <a:xfrm>
            <a:off x="2555776" y="3861048"/>
            <a:ext cx="5803621" cy="1295400"/>
            <a:chOff x="1259631" y="4005808"/>
            <a:chExt cx="5803621" cy="1295400"/>
          </a:xfrm>
        </p:grpSpPr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1272307" y="4005808"/>
              <a:ext cx="5037138" cy="1295400"/>
            </a:xfrm>
            <a:prstGeom prst="rect">
              <a:avLst/>
            </a:prstGeom>
          </p:spPr>
        </p:pic>
        <p:sp>
          <p:nvSpPr>
            <p:cNvPr id="51" name="CaixaDeTexto 9"/>
            <p:cNvSpPr txBox="1">
              <a:spLocks noChangeArrowheads="1"/>
            </p:cNvSpPr>
            <p:nvPr/>
          </p:nvSpPr>
          <p:spPr bwMode="auto">
            <a:xfrm>
              <a:off x="1259631" y="4430243"/>
              <a:ext cx="1003275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i="1" dirty="0" smtClean="0"/>
                <a:t>x(t)</a:t>
              </a:r>
              <a:endParaRPr lang="en-US" i="1" dirty="0"/>
            </a:p>
          </p:txBody>
        </p:sp>
        <p:sp>
          <p:nvSpPr>
            <p:cNvPr id="52" name="CaixaDeTexto 51"/>
            <p:cNvSpPr txBox="1">
              <a:spLocks noChangeArrowheads="1"/>
            </p:cNvSpPr>
            <p:nvPr/>
          </p:nvSpPr>
          <p:spPr bwMode="auto">
            <a:xfrm>
              <a:off x="5407068" y="4423342"/>
              <a:ext cx="1656184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i="1" dirty="0" smtClean="0"/>
                <a:t>y(t) = H { x(t) }</a:t>
              </a:r>
              <a:endParaRPr lang="en-US" i="1" dirty="0"/>
            </a:p>
          </p:txBody>
        </p:sp>
        <p:sp>
          <p:nvSpPr>
            <p:cNvPr id="53" name="CaixaDeTexto 9"/>
            <p:cNvSpPr txBox="1">
              <a:spLocks noChangeArrowheads="1"/>
            </p:cNvSpPr>
            <p:nvPr/>
          </p:nvSpPr>
          <p:spPr bwMode="auto">
            <a:xfrm>
              <a:off x="3141370" y="4428564"/>
              <a:ext cx="1295400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i="1" dirty="0" smtClean="0"/>
                <a:t>H {  }</a:t>
              </a:r>
              <a:endParaRPr lang="en-US" i="1" dirty="0"/>
            </a:p>
          </p:txBody>
        </p:sp>
      </p:grpSp>
      <p:graphicFrame>
        <p:nvGraphicFramePr>
          <p:cNvPr id="54" name="Objeto 53"/>
          <p:cNvGraphicFramePr>
            <a:graphicFrameLocks noChangeAspect="1"/>
          </p:cNvGraphicFramePr>
          <p:nvPr/>
        </p:nvGraphicFramePr>
        <p:xfrm>
          <a:off x="2339752" y="5517232"/>
          <a:ext cx="1731962" cy="382587"/>
        </p:xfrm>
        <a:graphic>
          <a:graphicData uri="http://schemas.openxmlformats.org/presentationml/2006/ole">
            <p:oleObj spid="_x0000_s119817" name="Εξίσωση" r:id="rId4" imgW="977760" imgH="215640" progId="Equation.3">
              <p:embed/>
            </p:oleObj>
          </a:graphicData>
        </a:graphic>
      </p:graphicFrame>
      <p:graphicFrame>
        <p:nvGraphicFramePr>
          <p:cNvPr id="119818" name="Object 10"/>
          <p:cNvGraphicFramePr>
            <a:graphicFrameLocks noChangeAspect="1"/>
          </p:cNvGraphicFramePr>
          <p:nvPr/>
        </p:nvGraphicFramePr>
        <p:xfrm>
          <a:off x="5462091" y="5301208"/>
          <a:ext cx="2854325" cy="796925"/>
        </p:xfrm>
        <a:graphic>
          <a:graphicData uri="http://schemas.openxmlformats.org/presentationml/2006/ole">
            <p:oleObj spid="_x0000_s119818" name="Εξίσωση" r:id="rId5" imgW="1688760" imgH="469800" progId="Equation.3">
              <p:embed/>
            </p:oleObj>
          </a:graphicData>
        </a:graphic>
      </p:graphicFrame>
      <p:sp>
        <p:nvSpPr>
          <p:cNvPr id="16" name="Seta para a direita 15"/>
          <p:cNvSpPr/>
          <p:nvPr/>
        </p:nvSpPr>
        <p:spPr>
          <a:xfrm>
            <a:off x="4572000" y="551723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45" grpId="0" build="p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Primeira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>
                <a:solidFill>
                  <a:srgbClr val="C00000"/>
                </a:solidFill>
              </a:rPr>
              <a:t>Resposta ao Degrau Unitário</a:t>
            </a:r>
            <a:endParaRPr lang="es-ES" sz="2200" b="1" dirty="0">
              <a:solidFill>
                <a:srgbClr val="C00000"/>
              </a:solidFill>
            </a:endParaRPr>
          </a:p>
        </p:txBody>
      </p:sp>
      <p:pic>
        <p:nvPicPr>
          <p:cNvPr id="26215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700808"/>
            <a:ext cx="4598410" cy="409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62155" name="Object 11"/>
          <p:cNvGraphicFramePr>
            <a:graphicFrameLocks noChangeAspect="1"/>
          </p:cNvGraphicFramePr>
          <p:nvPr/>
        </p:nvGraphicFramePr>
        <p:xfrm>
          <a:off x="1907704" y="2276872"/>
          <a:ext cx="1246188" cy="339725"/>
        </p:xfrm>
        <a:graphic>
          <a:graphicData uri="http://schemas.openxmlformats.org/presentationml/2006/ole">
            <p:oleObj spid="_x0000_s180226" name="Εξίσωση" r:id="rId4" imgW="838080" imgH="228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Primeira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>
                <a:solidFill>
                  <a:srgbClr val="C00000"/>
                </a:solidFill>
              </a:rPr>
              <a:t>Resposta ao Degrau Unitário</a:t>
            </a:r>
            <a:endParaRPr lang="es-ES" sz="2200" b="1" dirty="0">
              <a:solidFill>
                <a:srgbClr val="C00000"/>
              </a:solidFill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155688" y="1556792"/>
            <a:ext cx="6664784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inclinação da linha tangente em </a:t>
            </a:r>
            <a:r>
              <a:rPr kumimoji="0" lang="pt-B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t=0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 </a:t>
            </a:r>
            <a:r>
              <a:rPr kumimoji="0" lang="pt-B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1/T</a:t>
            </a:r>
            <a:r>
              <a:rPr kumimoji="0" lang="pt-BR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pt-BR" sz="20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5466606" y="2276872"/>
          <a:ext cx="2417762" cy="660400"/>
        </p:xfrm>
        <a:graphic>
          <a:graphicData uri="http://schemas.openxmlformats.org/presentationml/2006/ole">
            <p:oleObj spid="_x0000_s181250" name="Εξίσωση" r:id="rId3" imgW="1625400" imgH="444240" progId="Equation.3">
              <p:embed/>
            </p:oleObj>
          </a:graphicData>
        </a:graphic>
      </p:graphicFrame>
      <p:graphicFrame>
        <p:nvGraphicFramePr>
          <p:cNvPr id="264197" name="Object 5"/>
          <p:cNvGraphicFramePr>
            <a:graphicFrameLocks noChangeAspect="1"/>
          </p:cNvGraphicFramePr>
          <p:nvPr/>
        </p:nvGraphicFramePr>
        <p:xfrm>
          <a:off x="3306366" y="2276872"/>
          <a:ext cx="906463" cy="660400"/>
        </p:xfrm>
        <a:graphic>
          <a:graphicData uri="http://schemas.openxmlformats.org/presentationml/2006/ole">
            <p:oleObj spid="_x0000_s181251" name="Εξίσωση" r:id="rId4" imgW="609480" imgH="444240" progId="Equation.3">
              <p:embed/>
            </p:oleObj>
          </a:graphicData>
        </a:graphic>
      </p:graphicFrame>
      <p:sp>
        <p:nvSpPr>
          <p:cNvPr id="16" name="Seta para a direita 15"/>
          <p:cNvSpPr/>
          <p:nvPr/>
        </p:nvSpPr>
        <p:spPr>
          <a:xfrm>
            <a:off x="4674518" y="242088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2155688" y="3212976"/>
            <a:ext cx="6664784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Assim, a saída alcançaria o valor final em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t=T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fosse mantida a velocidade inicial de resposta.</a:t>
            </a:r>
            <a:endParaRPr kumimoji="0" lang="pt-BR" sz="20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2155688" y="4077072"/>
            <a:ext cx="6664784" cy="2232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Matematicamente, o estado permanente é alcançado somente depois de um tempo infinito. Na prática, entretanto, é razoável que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tempo estimado de resposta seja o intervalo de tempo necessário para a curva alcançar e permanecer 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2%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 linha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valor final (</a:t>
            </a:r>
            <a:r>
              <a:rPr kumimoji="0" lang="pt-B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= 4T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  <a:endParaRPr kumimoji="0" lang="pt-BR" sz="20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Primeira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>
                <a:solidFill>
                  <a:srgbClr val="C00000"/>
                </a:solidFill>
              </a:rPr>
              <a:t>Resposta à Rampa Unitária</a:t>
            </a:r>
            <a:endParaRPr lang="es-ES" sz="2200" b="1" dirty="0">
              <a:solidFill>
                <a:srgbClr val="C00000"/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155688" y="1556792"/>
            <a:ext cx="666478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Considerando a Transformada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 função rampa unitária: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3635896" y="2439739"/>
          <a:ext cx="1223963" cy="593725"/>
        </p:xfrm>
        <a:graphic>
          <a:graphicData uri="http://schemas.openxmlformats.org/presentationml/2006/ole">
            <p:oleObj spid="_x0000_s182274" name="Εξίσωση" r:id="rId3" imgW="863280" imgH="419040" progId="Equation.3">
              <p:embed/>
            </p:oleObj>
          </a:graphicData>
        </a:graphic>
      </p:graphicFrame>
      <p:graphicFrame>
        <p:nvGraphicFramePr>
          <p:cNvPr id="261129" name="Object 9"/>
          <p:cNvGraphicFramePr>
            <a:graphicFrameLocks noChangeAspect="1"/>
          </p:cNvGraphicFramePr>
          <p:nvPr/>
        </p:nvGraphicFramePr>
        <p:xfrm>
          <a:off x="3806825" y="3141663"/>
          <a:ext cx="881063" cy="557212"/>
        </p:xfrm>
        <a:graphic>
          <a:graphicData uri="http://schemas.openxmlformats.org/presentationml/2006/ole">
            <p:oleObj spid="_x0000_s182275" name="Εξίσωση" r:id="rId4" imgW="622080" imgH="393480" progId="Equation.3">
              <p:embed/>
            </p:oleObj>
          </a:graphicData>
        </a:graphic>
      </p:graphicFrame>
      <p:sp>
        <p:nvSpPr>
          <p:cNvPr id="23" name="Seta para a direita 22"/>
          <p:cNvSpPr/>
          <p:nvPr/>
        </p:nvSpPr>
        <p:spPr>
          <a:xfrm>
            <a:off x="5220072" y="2943795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61130" name="Object 10"/>
          <p:cNvGraphicFramePr>
            <a:graphicFrameLocks noChangeAspect="1"/>
          </p:cNvGraphicFramePr>
          <p:nvPr/>
        </p:nvGraphicFramePr>
        <p:xfrm>
          <a:off x="5786438" y="2819400"/>
          <a:ext cx="1387475" cy="557213"/>
        </p:xfrm>
        <a:graphic>
          <a:graphicData uri="http://schemas.openxmlformats.org/presentationml/2006/ole">
            <p:oleObj spid="_x0000_s182276" name="Εξίσωση" r:id="rId5" imgW="977760" imgH="393480" progId="Equation.3">
              <p:embed/>
            </p:oleObj>
          </a:graphicData>
        </a:graphic>
      </p:graphicFrame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2155688" y="3861048"/>
            <a:ext cx="666478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Expandindo em frações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parciais: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1131" name="Object 11"/>
          <p:cNvGraphicFramePr>
            <a:graphicFrameLocks noChangeAspect="1"/>
          </p:cNvGraphicFramePr>
          <p:nvPr/>
        </p:nvGraphicFramePr>
        <p:xfrm>
          <a:off x="3375025" y="4508500"/>
          <a:ext cx="1385888" cy="557213"/>
        </p:xfrm>
        <a:graphic>
          <a:graphicData uri="http://schemas.openxmlformats.org/presentationml/2006/ole">
            <p:oleObj spid="_x0000_s182277" name="Εξίσωση" r:id="rId6" imgW="977760" imgH="393480" progId="Equation.3">
              <p:embed/>
            </p:oleObj>
          </a:graphicData>
        </a:graphic>
      </p:graphicFrame>
      <p:sp>
        <p:nvSpPr>
          <p:cNvPr id="27" name="Seta para a direita 26"/>
          <p:cNvSpPr/>
          <p:nvPr/>
        </p:nvSpPr>
        <p:spPr>
          <a:xfrm>
            <a:off x="5220072" y="465313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61132" name="Object 12"/>
          <p:cNvGraphicFramePr>
            <a:graphicFrameLocks noChangeAspect="1"/>
          </p:cNvGraphicFramePr>
          <p:nvPr/>
        </p:nvGraphicFramePr>
        <p:xfrm>
          <a:off x="5813127" y="4509120"/>
          <a:ext cx="1927225" cy="592138"/>
        </p:xfrm>
        <a:graphic>
          <a:graphicData uri="http://schemas.openxmlformats.org/presentationml/2006/ole">
            <p:oleObj spid="_x0000_s182278" name="Εξίσωση" r:id="rId7" imgW="1358640" imgH="419040" progId="Equation.3">
              <p:embed/>
            </p:oleObj>
          </a:graphicData>
        </a:graphic>
      </p:graphicFrame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2155688" y="5301208"/>
            <a:ext cx="6664784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Aplicando 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Transformada Inversa de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1133" name="Object 13"/>
          <p:cNvGraphicFramePr>
            <a:graphicFrameLocks noChangeAspect="1"/>
          </p:cNvGraphicFramePr>
          <p:nvPr/>
        </p:nvGraphicFramePr>
        <p:xfrm>
          <a:off x="2555776" y="5741988"/>
          <a:ext cx="1927225" cy="593725"/>
        </p:xfrm>
        <a:graphic>
          <a:graphicData uri="http://schemas.openxmlformats.org/presentationml/2006/ole">
            <p:oleObj spid="_x0000_s182279" name="Εξίσωση" r:id="rId8" imgW="1358640" imgH="419040" progId="Equation.3">
              <p:embed/>
            </p:oleObj>
          </a:graphicData>
        </a:graphic>
      </p:graphicFrame>
      <p:sp>
        <p:nvSpPr>
          <p:cNvPr id="31" name="Seta para a direita 30"/>
          <p:cNvSpPr/>
          <p:nvPr/>
        </p:nvSpPr>
        <p:spPr>
          <a:xfrm>
            <a:off x="4788024" y="5877272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61134" name="Object 14"/>
          <p:cNvGraphicFramePr>
            <a:graphicFrameLocks noChangeAspect="1"/>
          </p:cNvGraphicFramePr>
          <p:nvPr/>
        </p:nvGraphicFramePr>
        <p:xfrm>
          <a:off x="5364088" y="5897563"/>
          <a:ext cx="2946400" cy="339725"/>
        </p:xfrm>
        <a:graphic>
          <a:graphicData uri="http://schemas.openxmlformats.org/presentationml/2006/ole">
            <p:oleObj spid="_x0000_s182280" name="Εξίσωση" r:id="rId9" imgW="1981080" imgH="228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  <p:bldP spid="23" grpId="0" animBg="1"/>
      <p:bldP spid="25" grpId="0" build="p"/>
      <p:bldP spid="27" grpId="0" animBg="1"/>
      <p:bldP spid="29" grpId="0" build="p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Primeira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>
                <a:solidFill>
                  <a:srgbClr val="C00000"/>
                </a:solidFill>
              </a:rPr>
              <a:t>Resposta à Rampa Unitária</a:t>
            </a:r>
            <a:endParaRPr lang="es-ES" sz="2200" b="1" dirty="0">
              <a:solidFill>
                <a:srgbClr val="C00000"/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155688" y="1556792"/>
            <a:ext cx="6664784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sinal de erro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é dado por: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6249" name="Object 9"/>
          <p:cNvGraphicFramePr>
            <a:graphicFrameLocks noChangeAspect="1"/>
          </p:cNvGraphicFramePr>
          <p:nvPr/>
        </p:nvGraphicFramePr>
        <p:xfrm>
          <a:off x="2915468" y="2132856"/>
          <a:ext cx="1416050" cy="320675"/>
        </p:xfrm>
        <a:graphic>
          <a:graphicData uri="http://schemas.openxmlformats.org/presentationml/2006/ole">
            <p:oleObj spid="_x0000_s183298" name="Εξίσωση" r:id="rId3" imgW="952200" imgH="215640" progId="Equation.3">
              <p:embed/>
            </p:oleObj>
          </a:graphicData>
        </a:graphic>
      </p:graphicFrame>
      <p:sp>
        <p:nvSpPr>
          <p:cNvPr id="21" name="Seta para a direita 20"/>
          <p:cNvSpPr/>
          <p:nvPr/>
        </p:nvSpPr>
        <p:spPr>
          <a:xfrm>
            <a:off x="5075708" y="213285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2" name="Object 14"/>
          <p:cNvGraphicFramePr>
            <a:graphicFrameLocks noChangeAspect="1"/>
          </p:cNvGraphicFramePr>
          <p:nvPr/>
        </p:nvGraphicFramePr>
        <p:xfrm>
          <a:off x="6013028" y="2153097"/>
          <a:ext cx="1511300" cy="339725"/>
        </p:xfrm>
        <a:graphic>
          <a:graphicData uri="http://schemas.openxmlformats.org/presentationml/2006/ole">
            <p:oleObj spid="_x0000_s183299" name="Εξίσωση" r:id="rId4" imgW="1015920" imgH="228600" progId="Equation.3">
              <p:embed/>
            </p:oleObj>
          </a:graphicData>
        </a:graphic>
      </p:graphicFrame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2155688" y="2852936"/>
            <a:ext cx="6664784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 regime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permanente, o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 estacionário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dad</a:t>
            </a:r>
            <a:r>
              <a:rPr lang="pt-BR" sz="2000" dirty="0" smtClean="0"/>
              <a:t>o por: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6252" name="Object 12"/>
          <p:cNvGraphicFramePr>
            <a:graphicFrameLocks noChangeAspect="1"/>
          </p:cNvGraphicFramePr>
          <p:nvPr/>
        </p:nvGraphicFramePr>
        <p:xfrm>
          <a:off x="2970981" y="3789040"/>
          <a:ext cx="1831975" cy="433387"/>
        </p:xfrm>
        <a:graphic>
          <a:graphicData uri="http://schemas.openxmlformats.org/presentationml/2006/ole">
            <p:oleObj spid="_x0000_s183300" name="Εξίσωση" r:id="rId5" imgW="1231560" imgH="291960" progId="Equation.3">
              <p:embed/>
            </p:oleObj>
          </a:graphicData>
        </a:graphic>
      </p:graphicFrame>
      <p:sp>
        <p:nvSpPr>
          <p:cNvPr id="28" name="Seta para a direita 27"/>
          <p:cNvSpPr/>
          <p:nvPr/>
        </p:nvSpPr>
        <p:spPr>
          <a:xfrm>
            <a:off x="5419253" y="3789114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0" name="Object 14"/>
          <p:cNvGraphicFramePr>
            <a:graphicFrameLocks noChangeAspect="1"/>
          </p:cNvGraphicFramePr>
          <p:nvPr/>
        </p:nvGraphicFramePr>
        <p:xfrm>
          <a:off x="6067325" y="3717032"/>
          <a:ext cx="1096963" cy="376237"/>
        </p:xfrm>
        <a:graphic>
          <a:graphicData uri="http://schemas.openxmlformats.org/presentationml/2006/ole">
            <p:oleObj spid="_x0000_s183301" name="Εξίσωση" r:id="rId6" imgW="736560" imgH="253800" progId="Equation.3">
              <p:embed/>
            </p:oleObj>
          </a:graphicData>
        </a:graphic>
      </p:graphicFrame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2155688" y="4509120"/>
            <a:ext cx="6664784" cy="180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erro do sistema para seguir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rampa unitária é igual a </a:t>
            </a:r>
            <a:r>
              <a:rPr kumimoji="0" lang="pt-B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 </a:t>
            </a:r>
            <a:r>
              <a:rPr kumimoji="0" lang="pt-B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suficientemente grande. Assim, quanto menor 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constante de tempo </a:t>
            </a:r>
            <a:r>
              <a:rPr kumimoji="0" lang="pt-B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menor</a:t>
            </a:r>
            <a:r>
              <a:rPr lang="pt-BR" sz="2000" dirty="0" smtClean="0"/>
              <a:t> o </a:t>
            </a:r>
            <a:r>
              <a:rPr lang="pt-BR" sz="2000" b="1" dirty="0" smtClean="0">
                <a:solidFill>
                  <a:srgbClr val="C00000"/>
                </a:solidFill>
              </a:rPr>
              <a:t>erro estacionário</a:t>
            </a:r>
            <a:r>
              <a:rPr lang="pt-BR" sz="2000" dirty="0" smtClean="0"/>
              <a:t> ao seguir a entrada em rampa.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subSp spid="_x0000_s18329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6249">
                                            <p:subSp spid="_x0000_s183298"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6249">
                                            <p:subSp spid="_x0000_s183298"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49">
                                            <p:subSp spid="_x0000_s183298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subSp spid="_x0000_s18329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>
                                            <p:subSp spid="_x0000_s183299"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>
                                            <p:subSp spid="_x0000_s183299"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subSp spid="_x0000_s183299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>
                                            <p:subSp spid="_x0000_s18330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6252">
                                            <p:subSp spid="_x0000_s183300"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6252">
                                            <p:subSp spid="_x0000_s183300"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6252">
                                            <p:subSp spid="_x0000_s183300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subSp spid="_x0000_s18330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>
                                            <p:subSp spid="_x0000_s183301"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>
                                            <p:subSp spid="_x0000_s183301"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>
                                            <p:subSp spid="_x0000_s183301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utoUpdateAnimBg="0" advAuto="0"/>
      <p:bldP spid="21" grpId="0" animBg="1" autoUpdateAnimBg="0"/>
      <p:bldP spid="26" grpId="0" build="p" autoUpdateAnimBg="0"/>
      <p:bldP spid="28" grpId="0" animBg="1" autoUpdateAnimBg="0"/>
      <p:bldP spid="3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Primeira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>
                <a:solidFill>
                  <a:srgbClr val="C00000"/>
                </a:solidFill>
              </a:rPr>
              <a:t>Resposta à Rampa Unitária</a:t>
            </a:r>
            <a:endParaRPr lang="es-ES" sz="2200" b="1" dirty="0">
              <a:solidFill>
                <a:srgbClr val="C00000"/>
              </a:solidFill>
            </a:endParaRPr>
          </a:p>
        </p:txBody>
      </p:sp>
      <p:pic>
        <p:nvPicPr>
          <p:cNvPr id="2693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844824"/>
            <a:ext cx="5112568" cy="411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aixaDeTexto 16"/>
          <p:cNvSpPr txBox="1"/>
          <p:nvPr/>
        </p:nvSpPr>
        <p:spPr>
          <a:xfrm>
            <a:off x="4283968" y="587727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tempo</a:t>
            </a:r>
            <a:endParaRPr lang="es-ES" i="1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6804248" y="2179106"/>
            <a:ext cx="0" cy="216024"/>
          </a:xfrm>
          <a:prstGeom prst="straightConnector1">
            <a:avLst/>
          </a:prstGeom>
          <a:ln w="28575">
            <a:solidFill>
              <a:srgbClr val="C32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6804248" y="2107098"/>
            <a:ext cx="0" cy="216024"/>
          </a:xfrm>
          <a:prstGeom prst="straightConnector1">
            <a:avLst/>
          </a:prstGeom>
          <a:ln w="28575">
            <a:solidFill>
              <a:srgbClr val="C32D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911752" y="2060848"/>
            <a:ext cx="18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rgbClr val="C32D2E"/>
                </a:solidFill>
              </a:rPr>
              <a:t>Erro Estacionário (T)</a:t>
            </a:r>
            <a:endParaRPr lang="es-ES" i="1" dirty="0">
              <a:solidFill>
                <a:srgbClr val="C32D2E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Primeira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>
                <a:solidFill>
                  <a:srgbClr val="C00000"/>
                </a:solidFill>
              </a:rPr>
              <a:t>Resposta ao Impulso Unitário</a:t>
            </a:r>
            <a:endParaRPr lang="es-ES" sz="2200" b="1" dirty="0">
              <a:solidFill>
                <a:srgbClr val="C00000"/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155688" y="1556792"/>
            <a:ext cx="6664784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Considerando a Transformada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 função impulso unitário: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3635896" y="2439739"/>
          <a:ext cx="1223963" cy="593725"/>
        </p:xfrm>
        <a:graphic>
          <a:graphicData uri="http://schemas.openxmlformats.org/presentationml/2006/ole">
            <p:oleObj spid="_x0000_s184322" name="Εξίσωση" r:id="rId3" imgW="863280" imgH="419040" progId="Equation.3">
              <p:embed/>
            </p:oleObj>
          </a:graphicData>
        </a:graphic>
      </p:graphicFrame>
      <p:graphicFrame>
        <p:nvGraphicFramePr>
          <p:cNvPr id="261129" name="Object 9"/>
          <p:cNvGraphicFramePr>
            <a:graphicFrameLocks noChangeAspect="1"/>
          </p:cNvGraphicFramePr>
          <p:nvPr/>
        </p:nvGraphicFramePr>
        <p:xfrm>
          <a:off x="3887788" y="3267075"/>
          <a:ext cx="719137" cy="306388"/>
        </p:xfrm>
        <a:graphic>
          <a:graphicData uri="http://schemas.openxmlformats.org/presentationml/2006/ole">
            <p:oleObj spid="_x0000_s184323" name="Εξίσωση" r:id="rId4" imgW="507960" imgH="215640" progId="Equation.3">
              <p:embed/>
            </p:oleObj>
          </a:graphicData>
        </a:graphic>
      </p:graphicFrame>
      <p:sp>
        <p:nvSpPr>
          <p:cNvPr id="23" name="Seta para a direita 22"/>
          <p:cNvSpPr/>
          <p:nvPr/>
        </p:nvSpPr>
        <p:spPr>
          <a:xfrm>
            <a:off x="5220072" y="2943795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61130" name="Object 10"/>
          <p:cNvGraphicFramePr>
            <a:graphicFrameLocks noChangeAspect="1"/>
          </p:cNvGraphicFramePr>
          <p:nvPr/>
        </p:nvGraphicFramePr>
        <p:xfrm>
          <a:off x="5849938" y="2792413"/>
          <a:ext cx="1260475" cy="611187"/>
        </p:xfrm>
        <a:graphic>
          <a:graphicData uri="http://schemas.openxmlformats.org/presentationml/2006/ole">
            <p:oleObj spid="_x0000_s184324" name="Εξίσωση" r:id="rId5" imgW="888840" imgH="431640" progId="Equation.3">
              <p:embed/>
            </p:oleObj>
          </a:graphicData>
        </a:graphic>
      </p:graphicFrame>
      <p:graphicFrame>
        <p:nvGraphicFramePr>
          <p:cNvPr id="261131" name="Object 11"/>
          <p:cNvGraphicFramePr>
            <a:graphicFrameLocks noChangeAspect="1"/>
          </p:cNvGraphicFramePr>
          <p:nvPr/>
        </p:nvGraphicFramePr>
        <p:xfrm>
          <a:off x="3438525" y="4481513"/>
          <a:ext cx="1258888" cy="611187"/>
        </p:xfrm>
        <a:graphic>
          <a:graphicData uri="http://schemas.openxmlformats.org/presentationml/2006/ole">
            <p:oleObj spid="_x0000_s184325" name="Εξίσωση" r:id="rId6" imgW="888840" imgH="431640" progId="Equation.3">
              <p:embed/>
            </p:oleObj>
          </a:graphicData>
        </a:graphic>
      </p:graphicFrame>
      <p:sp>
        <p:nvSpPr>
          <p:cNvPr id="27" name="Seta para a direita 26"/>
          <p:cNvSpPr/>
          <p:nvPr/>
        </p:nvSpPr>
        <p:spPr>
          <a:xfrm>
            <a:off x="5220072" y="465313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2155688" y="3933056"/>
            <a:ext cx="6664784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Aplicando 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Transformada Inversa de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1134" name="Object 14"/>
          <p:cNvGraphicFramePr>
            <a:graphicFrameLocks noChangeAspect="1"/>
          </p:cNvGraphicFramePr>
          <p:nvPr/>
        </p:nvGraphicFramePr>
        <p:xfrm>
          <a:off x="5879603" y="4499397"/>
          <a:ext cx="2436813" cy="585787"/>
        </p:xfrm>
        <a:graphic>
          <a:graphicData uri="http://schemas.openxmlformats.org/presentationml/2006/ole">
            <p:oleObj spid="_x0000_s184326" name="Εξίσωση" r:id="rId7" imgW="1638000" imgH="39348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  <p:bldP spid="23" grpId="0" animBg="1"/>
      <p:bldP spid="27" grpId="0" animBg="1"/>
      <p:bldP spid="2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Primeira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>
                <a:solidFill>
                  <a:srgbClr val="C00000"/>
                </a:solidFill>
              </a:rPr>
              <a:t>Resposta ao Impulso Unitário</a:t>
            </a:r>
            <a:endParaRPr lang="es-ES" sz="2200" b="1" dirty="0">
              <a:solidFill>
                <a:srgbClr val="C00000"/>
              </a:solidFill>
            </a:endParaRPr>
          </a:p>
        </p:txBody>
      </p:sp>
      <p:pic>
        <p:nvPicPr>
          <p:cNvPr id="27137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988840"/>
            <a:ext cx="3807296" cy="326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Primeira Ordem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>
                <a:solidFill>
                  <a:srgbClr val="C00000"/>
                </a:solidFill>
              </a:rPr>
              <a:t>Correlação entre as repostas</a:t>
            </a:r>
            <a:endParaRPr lang="es-ES" sz="2200" b="1" dirty="0">
              <a:solidFill>
                <a:srgbClr val="C00000"/>
              </a:solidFill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2155688" y="1556792"/>
            <a:ext cx="6664784" cy="1728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 smtClean="0"/>
              <a:t>Nos sistemas lineares invariantes no tempo, a reposta à derivada de um sinal de entrada pode ser obtida diferenciando-se a resposta do sistema para o sinal original.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72391" name="Object 7"/>
          <p:cNvGraphicFramePr>
            <a:graphicFrameLocks noChangeAspect="1"/>
          </p:cNvGraphicFramePr>
          <p:nvPr/>
        </p:nvGraphicFramePr>
        <p:xfrm>
          <a:off x="5752107" y="3665339"/>
          <a:ext cx="1700213" cy="339725"/>
        </p:xfrm>
        <a:graphic>
          <a:graphicData uri="http://schemas.openxmlformats.org/presentationml/2006/ole">
            <p:oleObj spid="_x0000_s185346" name="Εξίσωση" r:id="rId3" imgW="1143000" imgH="228600" progId="Equation.3">
              <p:embed/>
            </p:oleObj>
          </a:graphicData>
        </a:graphic>
      </p:graphicFrame>
      <p:graphicFrame>
        <p:nvGraphicFramePr>
          <p:cNvPr id="272392" name="Object 8"/>
          <p:cNvGraphicFramePr>
            <a:graphicFrameLocks noChangeAspect="1"/>
          </p:cNvGraphicFramePr>
          <p:nvPr/>
        </p:nvGraphicFramePr>
        <p:xfrm>
          <a:off x="5940152" y="4562983"/>
          <a:ext cx="1246188" cy="339725"/>
        </p:xfrm>
        <a:graphic>
          <a:graphicData uri="http://schemas.openxmlformats.org/presentationml/2006/ole">
            <p:oleObj spid="_x0000_s185347" name="Εξίσωση" r:id="rId4" imgW="838080" imgH="228600" progId="Equation.3">
              <p:embed/>
            </p:oleObj>
          </a:graphicData>
        </a:graphic>
      </p:graphicFrame>
      <p:graphicFrame>
        <p:nvGraphicFramePr>
          <p:cNvPr id="272393" name="Object 9"/>
          <p:cNvGraphicFramePr>
            <a:graphicFrameLocks noChangeAspect="1"/>
          </p:cNvGraphicFramePr>
          <p:nvPr/>
        </p:nvGraphicFramePr>
        <p:xfrm>
          <a:off x="6012160" y="5445224"/>
          <a:ext cx="1190625" cy="585788"/>
        </p:xfrm>
        <a:graphic>
          <a:graphicData uri="http://schemas.openxmlformats.org/presentationml/2006/ole">
            <p:oleObj spid="_x0000_s185348" name="Εξίσωση" r:id="rId5" imgW="799920" imgH="393480" progId="Equation.3">
              <p:embed/>
            </p:oleObj>
          </a:graphicData>
        </a:graphic>
      </p:graphicFrame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1115616" y="3573016"/>
            <a:ext cx="1152128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Rampa</a:t>
            </a: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115616" y="4581128"/>
            <a:ext cx="1152128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Degrau</a:t>
            </a: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1115616" y="5517232"/>
            <a:ext cx="1152128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Impulso</a:t>
            </a: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72394" name="Object 10"/>
          <p:cNvGraphicFramePr>
            <a:graphicFrameLocks noChangeAspect="1"/>
          </p:cNvGraphicFramePr>
          <p:nvPr/>
        </p:nvGraphicFramePr>
        <p:xfrm>
          <a:off x="3491880" y="3628255"/>
          <a:ext cx="684000" cy="321882"/>
        </p:xfrm>
        <a:graphic>
          <a:graphicData uri="http://schemas.openxmlformats.org/presentationml/2006/ole">
            <p:oleObj spid="_x0000_s185349" name="Εξίσωση" r:id="rId6" imgW="457200" imgH="215640" progId="Equation.3">
              <p:embed/>
            </p:oleObj>
          </a:graphicData>
        </a:graphic>
      </p:graphicFrame>
      <p:graphicFrame>
        <p:nvGraphicFramePr>
          <p:cNvPr id="272397" name="Object 13"/>
          <p:cNvGraphicFramePr>
            <a:graphicFrameLocks noChangeAspect="1"/>
          </p:cNvGraphicFramePr>
          <p:nvPr/>
        </p:nvGraphicFramePr>
        <p:xfrm>
          <a:off x="3347864" y="5589588"/>
          <a:ext cx="898525" cy="304800"/>
        </p:xfrm>
        <a:graphic>
          <a:graphicData uri="http://schemas.openxmlformats.org/presentationml/2006/ole">
            <p:oleObj spid="_x0000_s185350" name="Εξίσωση" r:id="rId7" imgW="634680" imgH="215640" progId="Equation.3">
              <p:embed/>
            </p:oleObj>
          </a:graphicData>
        </a:graphic>
      </p:graphicFrame>
      <p:graphicFrame>
        <p:nvGraphicFramePr>
          <p:cNvPr id="272398" name="Object 14"/>
          <p:cNvGraphicFramePr>
            <a:graphicFrameLocks noChangeAspect="1"/>
          </p:cNvGraphicFramePr>
          <p:nvPr/>
        </p:nvGraphicFramePr>
        <p:xfrm>
          <a:off x="3471388" y="4606886"/>
          <a:ext cx="684000" cy="321882"/>
        </p:xfrm>
        <a:graphic>
          <a:graphicData uri="http://schemas.openxmlformats.org/presentationml/2006/ole">
            <p:oleObj spid="_x0000_s185351" name="Εξίσωση" r:id="rId8" imgW="457200" imgH="215640" progId="Equation.3">
              <p:embed/>
            </p:oleObj>
          </a:graphicData>
        </a:graphic>
      </p:graphicFrame>
      <p:sp>
        <p:nvSpPr>
          <p:cNvPr id="26" name="Seta para baixo 25"/>
          <p:cNvSpPr/>
          <p:nvPr/>
        </p:nvSpPr>
        <p:spPr>
          <a:xfrm>
            <a:off x="3695025" y="4089951"/>
            <a:ext cx="14401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70C0"/>
              </a:solidFill>
            </a:endParaRPr>
          </a:p>
        </p:txBody>
      </p:sp>
      <p:sp>
        <p:nvSpPr>
          <p:cNvPr id="28" name="Seta para baixo 27"/>
          <p:cNvSpPr/>
          <p:nvPr/>
        </p:nvSpPr>
        <p:spPr>
          <a:xfrm>
            <a:off x="3695025" y="5085184"/>
            <a:ext cx="14401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70C0"/>
              </a:solidFill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131840" y="3068960"/>
            <a:ext cx="1152128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Entrada</a:t>
            </a: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Espaço Reservado para Conteúdo 2"/>
          <p:cNvSpPr txBox="1">
            <a:spLocks/>
          </p:cNvSpPr>
          <p:nvPr/>
        </p:nvSpPr>
        <p:spPr>
          <a:xfrm>
            <a:off x="6084168" y="3068960"/>
            <a:ext cx="1152128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Saída</a:t>
            </a: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Seta para baixo 31"/>
          <p:cNvSpPr/>
          <p:nvPr/>
        </p:nvSpPr>
        <p:spPr>
          <a:xfrm>
            <a:off x="6516216" y="4089951"/>
            <a:ext cx="14401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70C0"/>
              </a:solidFill>
            </a:endParaRPr>
          </a:p>
        </p:txBody>
      </p:sp>
      <p:sp>
        <p:nvSpPr>
          <p:cNvPr id="33" name="Seta para baixo 32"/>
          <p:cNvSpPr/>
          <p:nvPr/>
        </p:nvSpPr>
        <p:spPr>
          <a:xfrm>
            <a:off x="6516216" y="5085184"/>
            <a:ext cx="14401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70C0"/>
              </a:solidFill>
            </a:endParaRPr>
          </a:p>
        </p:txBody>
      </p:sp>
      <p:graphicFrame>
        <p:nvGraphicFramePr>
          <p:cNvPr id="272399" name="Object 15"/>
          <p:cNvGraphicFramePr>
            <a:graphicFrameLocks noChangeAspect="1"/>
          </p:cNvGraphicFramePr>
          <p:nvPr/>
        </p:nvGraphicFramePr>
        <p:xfrm>
          <a:off x="3897313" y="4090304"/>
          <a:ext cx="180000" cy="346808"/>
        </p:xfrm>
        <a:graphic>
          <a:graphicData uri="http://schemas.openxmlformats.org/presentationml/2006/ole">
            <p:oleObj spid="_x0000_s185352" name="Εξίσωση" r:id="rId9" imgW="203040" imgH="393480" progId="Equation.3">
              <p:embed/>
            </p:oleObj>
          </a:graphicData>
        </a:graphic>
      </p:graphicFrame>
      <p:graphicFrame>
        <p:nvGraphicFramePr>
          <p:cNvPr id="272400" name="Object 16"/>
          <p:cNvGraphicFramePr>
            <a:graphicFrameLocks noChangeAspect="1"/>
          </p:cNvGraphicFramePr>
          <p:nvPr/>
        </p:nvGraphicFramePr>
        <p:xfrm>
          <a:off x="3901436" y="5099149"/>
          <a:ext cx="179387" cy="346075"/>
        </p:xfrm>
        <a:graphic>
          <a:graphicData uri="http://schemas.openxmlformats.org/presentationml/2006/ole">
            <p:oleObj spid="_x0000_s185353" name="Εξίσωση" r:id="rId10" imgW="203040" imgH="393480" progId="Equation.3">
              <p:embed/>
            </p:oleObj>
          </a:graphicData>
        </a:graphic>
      </p:graphicFrame>
      <p:graphicFrame>
        <p:nvGraphicFramePr>
          <p:cNvPr id="36" name="Object 15"/>
          <p:cNvGraphicFramePr>
            <a:graphicFrameLocks noChangeAspect="1"/>
          </p:cNvGraphicFramePr>
          <p:nvPr/>
        </p:nvGraphicFramePr>
        <p:xfrm>
          <a:off x="6692746" y="4090304"/>
          <a:ext cx="180000" cy="346808"/>
        </p:xfrm>
        <a:graphic>
          <a:graphicData uri="http://schemas.openxmlformats.org/presentationml/2006/ole">
            <p:oleObj spid="_x0000_s185354" name="Εξίσωση" r:id="rId11" imgW="203040" imgH="393480" progId="Equation.3">
              <p:embed/>
            </p:oleObj>
          </a:graphicData>
        </a:graphic>
      </p:graphicFrame>
      <p:graphicFrame>
        <p:nvGraphicFramePr>
          <p:cNvPr id="37" name="Object 16"/>
          <p:cNvGraphicFramePr>
            <a:graphicFrameLocks noChangeAspect="1"/>
          </p:cNvGraphicFramePr>
          <p:nvPr/>
        </p:nvGraphicFramePr>
        <p:xfrm>
          <a:off x="6696869" y="5099149"/>
          <a:ext cx="179387" cy="346075"/>
        </p:xfrm>
        <a:graphic>
          <a:graphicData uri="http://schemas.openxmlformats.org/presentationml/2006/ole">
            <p:oleObj spid="_x0000_s185355" name="Εξίσωση" r:id="rId12" imgW="203040" imgH="39348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  <p:bldP spid="18" grpId="0"/>
      <p:bldP spid="21" grpId="0"/>
      <p:bldP spid="22" grpId="0"/>
      <p:bldP spid="26" grpId="0" animBg="1"/>
      <p:bldP spid="28" grpId="0" animBg="1"/>
      <p:bldP spid="30" grpId="0"/>
      <p:bldP spid="31" grpId="0"/>
      <p:bldP spid="32" grpId="0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Na próxima aula...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60" y="1922072"/>
            <a:ext cx="6427440" cy="78684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Resposta Temporal de Sistemas de 2ª Ordem</a:t>
            </a:r>
            <a:endParaRPr lang="es-E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73278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7200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78802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Resposta Temporal de Sistemas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4401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Com a transformação de </a:t>
            </a:r>
            <a:r>
              <a:rPr lang="pt-BR" sz="2000" dirty="0" err="1" smtClean="0"/>
              <a:t>Laplace</a:t>
            </a:r>
            <a:r>
              <a:rPr lang="pt-BR" sz="2000" dirty="0" smtClean="0"/>
              <a:t>, as integrais de </a:t>
            </a:r>
            <a:r>
              <a:rPr lang="pt-BR" sz="2000" b="1" dirty="0" err="1" smtClean="0">
                <a:solidFill>
                  <a:srgbClr val="C00000"/>
                </a:solidFill>
              </a:rPr>
              <a:t>convolução</a:t>
            </a:r>
            <a:r>
              <a:rPr lang="pt-BR" sz="2000" b="1" dirty="0" smtClean="0">
                <a:solidFill>
                  <a:srgbClr val="C00000"/>
                </a:solidFill>
              </a:rPr>
              <a:t> </a:t>
            </a:r>
            <a:r>
              <a:rPr lang="pt-BR" sz="2000" dirty="0" smtClean="0"/>
              <a:t>no domínio do </a:t>
            </a:r>
            <a:r>
              <a:rPr lang="pt-BR" sz="2000" b="1" dirty="0" smtClean="0">
                <a:solidFill>
                  <a:srgbClr val="0070C0"/>
                </a:solidFill>
              </a:rPr>
              <a:t>tempo</a:t>
            </a:r>
            <a:r>
              <a:rPr lang="pt-BR" sz="2000" dirty="0" smtClean="0"/>
              <a:t> são substituídas por operações de </a:t>
            </a:r>
            <a:r>
              <a:rPr lang="pt-BR" sz="2000" b="1" dirty="0" smtClean="0">
                <a:solidFill>
                  <a:srgbClr val="C00000"/>
                </a:solidFill>
              </a:rPr>
              <a:t>multiplicação</a:t>
            </a:r>
            <a:r>
              <a:rPr lang="pt-BR" sz="2000" dirty="0" smtClean="0"/>
              <a:t> no domínio </a:t>
            </a:r>
            <a:r>
              <a:rPr lang="pt-BR" sz="2000" b="1" dirty="0" smtClean="0">
                <a:solidFill>
                  <a:srgbClr val="0070C0"/>
                </a:solidFill>
              </a:rPr>
              <a:t>complexo</a:t>
            </a:r>
            <a:r>
              <a:rPr lang="pt-BR" sz="2000" dirty="0" smtClean="0"/>
              <a:t>.</a:t>
            </a:r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2555776" y="2492896"/>
          <a:ext cx="1731962" cy="382587"/>
        </p:xfrm>
        <a:graphic>
          <a:graphicData uri="http://schemas.openxmlformats.org/presentationml/2006/ole">
            <p:oleObj spid="_x0000_s166916" name="Εξίσωση" r:id="rId3" imgW="977760" imgH="215640" progId="Equation.3">
              <p:embed/>
            </p:oleObj>
          </a:graphicData>
        </a:graphic>
      </p:graphicFrame>
      <p:sp>
        <p:nvSpPr>
          <p:cNvPr id="18" name="Seta para a direita 17"/>
          <p:cNvSpPr/>
          <p:nvPr/>
        </p:nvSpPr>
        <p:spPr>
          <a:xfrm>
            <a:off x="4788024" y="249289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5856560" y="2492375"/>
          <a:ext cx="1955800" cy="382588"/>
        </p:xfrm>
        <a:graphic>
          <a:graphicData uri="http://schemas.openxmlformats.org/presentationml/2006/ole">
            <p:oleObj spid="_x0000_s166917" name="Εξίσωση" r:id="rId4" imgW="1104840" imgH="215640" progId="Equation.3">
              <p:embed/>
            </p:oleObj>
          </a:graphicData>
        </a:graphic>
      </p:graphicFrame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4298482" y="3212976"/>
          <a:ext cx="606425" cy="382587"/>
        </p:xfrm>
        <a:graphic>
          <a:graphicData uri="http://schemas.openxmlformats.org/presentationml/2006/ole">
            <p:oleObj spid="_x0000_s166918" name="Εξίσωση" r:id="rId5" imgW="342720" imgH="215640" progId="Equation.3">
              <p:embed/>
            </p:oleObj>
          </a:graphicData>
        </a:graphic>
      </p:graphicFrame>
      <p:graphicFrame>
        <p:nvGraphicFramePr>
          <p:cNvPr id="166919" name="Object 7"/>
          <p:cNvGraphicFramePr>
            <a:graphicFrameLocks noChangeAspect="1"/>
          </p:cNvGraphicFramePr>
          <p:nvPr/>
        </p:nvGraphicFramePr>
        <p:xfrm>
          <a:off x="4283968" y="3766493"/>
          <a:ext cx="606425" cy="382587"/>
        </p:xfrm>
        <a:graphic>
          <a:graphicData uri="http://schemas.openxmlformats.org/presentationml/2006/ole">
            <p:oleObj spid="_x0000_s166919" name="Εξίσωση" r:id="rId6" imgW="342720" imgH="215640" progId="Equation.3">
              <p:embed/>
            </p:oleObj>
          </a:graphicData>
        </a:graphic>
      </p:graphicFrame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5292080" y="3183948"/>
            <a:ext cx="2016224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TL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 entrada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5336414" y="3760012"/>
            <a:ext cx="3807586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TL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 resposta ao impulso (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FT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24" name="Seta para a direita 23"/>
          <p:cNvSpPr/>
          <p:nvPr/>
        </p:nvSpPr>
        <p:spPr>
          <a:xfrm>
            <a:off x="5004048" y="3284984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eta para a direita 24"/>
          <p:cNvSpPr/>
          <p:nvPr/>
        </p:nvSpPr>
        <p:spPr>
          <a:xfrm>
            <a:off x="5004048" y="3846534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1435608" y="4581128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Logo, a resposta temporal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sistemas pode ser facilmente obtida com o auxílio da transformada de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Laplace</a:t>
            </a:r>
            <a:r>
              <a:rPr lang="pt-BR" sz="2000" dirty="0" smtClean="0"/>
              <a:t>, sabendo-se a </a:t>
            </a:r>
            <a:r>
              <a:rPr lang="pt-BR" sz="2000" b="1" dirty="0" smtClean="0">
                <a:solidFill>
                  <a:srgbClr val="C00000"/>
                </a:solidFill>
              </a:rPr>
              <a:t>Função de Transferência </a:t>
            </a:r>
            <a:r>
              <a:rPr lang="pt-BR" sz="2000" dirty="0" smtClean="0"/>
              <a:t>do sistema e a </a:t>
            </a:r>
            <a:r>
              <a:rPr lang="pt-BR" sz="2000" b="1" dirty="0" smtClean="0">
                <a:solidFill>
                  <a:srgbClr val="C00000"/>
                </a:solidFill>
              </a:rPr>
              <a:t>Transformada de </a:t>
            </a:r>
            <a:r>
              <a:rPr lang="pt-BR" sz="2000" b="1" dirty="0" err="1" smtClean="0">
                <a:solidFill>
                  <a:srgbClr val="C00000"/>
                </a:solidFill>
              </a:rPr>
              <a:t>Laplace</a:t>
            </a:r>
            <a:r>
              <a:rPr lang="pt-BR" sz="2000" b="1" dirty="0" smtClean="0">
                <a:solidFill>
                  <a:srgbClr val="C00000"/>
                </a:solidFill>
              </a:rPr>
              <a:t> de sua entrada</a:t>
            </a:r>
            <a:r>
              <a:rPr lang="pt-BR" sz="2000" dirty="0" smtClean="0"/>
              <a:t>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8" grpId="0" animBg="1"/>
      <p:bldP spid="21" grpId="0" build="p"/>
      <p:bldP spid="22" grpId="0" build="p"/>
      <p:bldP spid="24" grpId="0" animBg="1"/>
      <p:bldP spid="25" grpId="0" animBg="1"/>
      <p:bldP spid="3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/>
          <p:cNvGrpSpPr/>
          <p:nvPr/>
        </p:nvGrpSpPr>
        <p:grpSpPr>
          <a:xfrm>
            <a:off x="1619672" y="1340768"/>
            <a:ext cx="2990850" cy="2748533"/>
            <a:chOff x="3707904" y="2420888"/>
            <a:chExt cx="2990850" cy="2748533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07904" y="2492896"/>
              <a:ext cx="2990850" cy="267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tângulo 25"/>
            <p:cNvSpPr/>
            <p:nvPr/>
          </p:nvSpPr>
          <p:spPr>
            <a:xfrm>
              <a:off x="3923928" y="2420888"/>
              <a:ext cx="1512168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Resposta Temporal de Sistemas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4401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00000"/>
                </a:solidFill>
              </a:rPr>
              <a:t>Exemplo</a:t>
            </a:r>
            <a:r>
              <a:rPr lang="pt-BR" sz="2000" dirty="0" smtClean="0"/>
              <a:t>:</a:t>
            </a: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2411760" y="1628800"/>
            <a:ext cx="6480720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Obter a resposta temporal do sistema abaixo, sendo:</a:t>
            </a:r>
          </a:p>
        </p:txBody>
      </p:sp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5937250" y="2481263"/>
          <a:ext cx="1528763" cy="406400"/>
        </p:xfrm>
        <a:graphic>
          <a:graphicData uri="http://schemas.openxmlformats.org/presentationml/2006/ole">
            <p:oleObj spid="_x0000_s167942" name="Εξίσωση" r:id="rId4" imgW="863280" imgH="228600" progId="Equation.3">
              <p:embed/>
            </p:oleObj>
          </a:graphicData>
        </a:graphic>
      </p:graphicFrame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5868144" y="2950840"/>
          <a:ext cx="876300" cy="406400"/>
        </p:xfrm>
        <a:graphic>
          <a:graphicData uri="http://schemas.openxmlformats.org/presentationml/2006/ole">
            <p:oleObj spid="_x0000_s167943" name="Εξίσωση" r:id="rId5" imgW="495000" imgH="228600" progId="Equation.3">
              <p:embed/>
            </p:oleObj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5868144" y="3454648"/>
          <a:ext cx="1414462" cy="406400"/>
        </p:xfrm>
        <a:graphic>
          <a:graphicData uri="http://schemas.openxmlformats.org/presentationml/2006/ole">
            <p:oleObj spid="_x0000_s167944" name="Εξίσωση" r:id="rId6" imgW="799920" imgH="228600" progId="Equation.3">
              <p:embed/>
            </p:oleObj>
          </a:graphicData>
        </a:graphic>
      </p:graphicFrame>
      <p:sp>
        <p:nvSpPr>
          <p:cNvPr id="28" name="Espaço Reservado para Conteúdo 2"/>
          <p:cNvSpPr txBox="1">
            <a:spLocks/>
          </p:cNvSpPr>
          <p:nvPr/>
        </p:nvSpPr>
        <p:spPr>
          <a:xfrm>
            <a:off x="1939664" y="4725144"/>
            <a:ext cx="7024824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1º Passo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pt-BR" dirty="0" smtClean="0"/>
              <a:t>Encontrar a </a:t>
            </a:r>
            <a:r>
              <a:rPr lang="pt-BR" dirty="0" smtClean="0">
                <a:solidFill>
                  <a:srgbClr val="C00000"/>
                </a:solidFill>
              </a:rPr>
              <a:t>função de transferência </a:t>
            </a:r>
            <a:r>
              <a:rPr lang="pt-BR" dirty="0" smtClean="0"/>
              <a:t>do sistema (transformada de </a:t>
            </a:r>
            <a:r>
              <a:rPr lang="pt-BR" dirty="0" err="1" smtClean="0"/>
              <a:t>Laplace</a:t>
            </a:r>
            <a:r>
              <a:rPr lang="pt-BR" dirty="0" smtClean="0"/>
              <a:t> da resposta ao impulso).</a:t>
            </a:r>
            <a:endParaRPr kumimoji="0" lang="pt-B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4035425" y="5589240"/>
          <a:ext cx="2605088" cy="766762"/>
        </p:xfrm>
        <a:graphic>
          <a:graphicData uri="http://schemas.openxmlformats.org/presentationml/2006/ole">
            <p:oleObj spid="_x0000_s167945" name="Εξίσωση" r:id="rId7" imgW="1473120" imgH="431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3" grpId="0" build="p"/>
      <p:bldP spid="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Resposta Temporal de Sistemas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50405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dirty="0" smtClean="0">
                <a:solidFill>
                  <a:srgbClr val="C00000"/>
                </a:solidFill>
              </a:rPr>
              <a:t>Exemplo</a:t>
            </a:r>
            <a:r>
              <a:rPr lang="pt-BR" sz="2000" dirty="0" smtClean="0"/>
              <a:t>:</a:t>
            </a:r>
          </a:p>
        </p:txBody>
      </p:sp>
      <p:sp>
        <p:nvSpPr>
          <p:cNvPr id="28" name="Espaço Reservado para Conteúdo 2"/>
          <p:cNvSpPr txBox="1">
            <a:spLocks/>
          </p:cNvSpPr>
          <p:nvPr/>
        </p:nvSpPr>
        <p:spPr>
          <a:xfrm>
            <a:off x="1939664" y="1628800"/>
            <a:ext cx="7024824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pt-BR" b="1" dirty="0" smtClean="0">
                <a:solidFill>
                  <a:srgbClr val="0070C0"/>
                </a:solidFill>
              </a:rPr>
              <a:t>2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º Passo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pt-BR" dirty="0" smtClean="0"/>
              <a:t>Encontrar a transformada de </a:t>
            </a:r>
            <a:r>
              <a:rPr lang="pt-BR" dirty="0" err="1" smtClean="0"/>
              <a:t>Laplace</a:t>
            </a:r>
            <a:r>
              <a:rPr lang="pt-BR" dirty="0" smtClean="0"/>
              <a:t> da</a:t>
            </a:r>
            <a:r>
              <a:rPr lang="pt-BR" dirty="0" smtClean="0">
                <a:solidFill>
                  <a:srgbClr val="C00000"/>
                </a:solidFill>
              </a:rPr>
              <a:t> entrada</a:t>
            </a:r>
            <a:r>
              <a:rPr lang="pt-BR" dirty="0" smtClean="0"/>
              <a:t> e determinar a transformada de </a:t>
            </a:r>
            <a:r>
              <a:rPr lang="pt-BR" dirty="0" err="1" smtClean="0"/>
              <a:t>Laplace</a:t>
            </a:r>
            <a:r>
              <a:rPr lang="pt-BR" dirty="0" smtClean="0"/>
              <a:t> para a </a:t>
            </a:r>
            <a:r>
              <a:rPr lang="pt-BR" dirty="0" smtClean="0">
                <a:solidFill>
                  <a:srgbClr val="C00000"/>
                </a:solidFill>
              </a:rPr>
              <a:t>saída</a:t>
            </a:r>
            <a:r>
              <a:rPr lang="pt-BR" dirty="0" smtClean="0"/>
              <a:t>.</a:t>
            </a:r>
            <a:endParaRPr kumimoji="0" lang="pt-B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2915816" y="2512888"/>
          <a:ext cx="1166813" cy="700088"/>
        </p:xfrm>
        <a:graphic>
          <a:graphicData uri="http://schemas.openxmlformats.org/presentationml/2006/ole">
            <p:oleObj spid="_x0000_s168965" name="Εξίσωση" r:id="rId3" imgW="660240" imgH="393480" progId="Equation.3">
              <p:embed/>
            </p:oleObj>
          </a:graphicData>
        </a:graphic>
      </p:graphicFrame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939664" y="3501008"/>
            <a:ext cx="7024824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pt-BR" b="1" dirty="0" smtClean="0">
                <a:solidFill>
                  <a:srgbClr val="0070C0"/>
                </a:solidFill>
              </a:rPr>
              <a:t>3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º Passo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pt-BR" dirty="0" smtClean="0"/>
              <a:t>Expandir em </a:t>
            </a:r>
            <a:r>
              <a:rPr lang="pt-BR" dirty="0" smtClean="0">
                <a:solidFill>
                  <a:srgbClr val="C00000"/>
                </a:solidFill>
              </a:rPr>
              <a:t>frações parciais</a:t>
            </a:r>
            <a:r>
              <a:rPr lang="pt-BR" dirty="0" smtClean="0"/>
              <a:t>.</a:t>
            </a:r>
            <a:endParaRPr kumimoji="0" lang="pt-B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Seta para a direita 16"/>
          <p:cNvSpPr/>
          <p:nvPr/>
        </p:nvSpPr>
        <p:spPr>
          <a:xfrm>
            <a:off x="4499992" y="2780928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5028530" y="2538859"/>
          <a:ext cx="2063750" cy="746125"/>
        </p:xfrm>
        <a:graphic>
          <a:graphicData uri="http://schemas.openxmlformats.org/presentationml/2006/ole">
            <p:oleObj spid="_x0000_s168966" name="Εξίσωση" r:id="rId4" imgW="1168200" imgH="419040" progId="Equation.3">
              <p:embed/>
            </p:oleObj>
          </a:graphicData>
        </a:graphic>
      </p:graphicFrame>
      <p:graphicFrame>
        <p:nvGraphicFramePr>
          <p:cNvPr id="168967" name="Object 7"/>
          <p:cNvGraphicFramePr>
            <a:graphicFrameLocks noChangeAspect="1"/>
          </p:cNvGraphicFramePr>
          <p:nvPr/>
        </p:nvGraphicFramePr>
        <p:xfrm>
          <a:off x="4427984" y="4005064"/>
          <a:ext cx="2174875" cy="746125"/>
        </p:xfrm>
        <a:graphic>
          <a:graphicData uri="http://schemas.openxmlformats.org/presentationml/2006/ole">
            <p:oleObj spid="_x0000_s168967" name="Εξίσωση" r:id="rId5" imgW="1231560" imgH="419040" progId="Equation.3">
              <p:embed/>
            </p:oleObj>
          </a:graphicData>
        </a:graphic>
      </p:graphicFrame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1939664" y="4941168"/>
            <a:ext cx="7024824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pt-BR" b="1" noProof="0" dirty="0" smtClean="0">
                <a:solidFill>
                  <a:srgbClr val="0070C0"/>
                </a:solidFill>
              </a:rPr>
              <a:t>4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º Passo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pt-BR" dirty="0" smtClean="0"/>
              <a:t>Aplicar a transformada inversa de </a:t>
            </a:r>
            <a:r>
              <a:rPr lang="pt-BR" dirty="0" err="1" smtClean="0"/>
              <a:t>Laplace</a:t>
            </a:r>
            <a:r>
              <a:rPr lang="pt-BR" dirty="0" smtClean="0"/>
              <a:t>.</a:t>
            </a:r>
            <a:endParaRPr kumimoji="0" lang="pt-B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8968" name="Object 8"/>
          <p:cNvGraphicFramePr>
            <a:graphicFrameLocks noChangeAspect="1"/>
          </p:cNvGraphicFramePr>
          <p:nvPr/>
        </p:nvGraphicFramePr>
        <p:xfrm>
          <a:off x="4660900" y="5589588"/>
          <a:ext cx="2108200" cy="430212"/>
        </p:xfrm>
        <a:graphic>
          <a:graphicData uri="http://schemas.openxmlformats.org/presentationml/2006/ole">
            <p:oleObj spid="_x0000_s168968" name="Εξίσωση" r:id="rId6" imgW="1193760" imgH="2412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16" grpId="0" build="p"/>
      <p:bldP spid="17" grpId="0" animBg="1"/>
      <p:bldP spid="2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Sinais de Entrada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152128"/>
          </a:xfrm>
        </p:spPr>
        <p:txBody>
          <a:bodyPr>
            <a:noAutofit/>
          </a:bodyPr>
          <a:lstStyle/>
          <a:p>
            <a:pPr lvl="0" algn="just">
              <a:lnSpc>
                <a:spcPct val="110000"/>
              </a:lnSpc>
              <a:defRPr/>
            </a:pPr>
            <a:r>
              <a:rPr lang="pt-BR" sz="2000" dirty="0" smtClean="0"/>
              <a:t>Em sistemas reais, os sinais de entrada têm característica </a:t>
            </a:r>
            <a:r>
              <a:rPr lang="pt-BR" sz="2000" b="1" dirty="0" smtClean="0">
                <a:solidFill>
                  <a:srgbClr val="C00000"/>
                </a:solidFill>
              </a:rPr>
              <a:t>aleatória</a:t>
            </a:r>
            <a:r>
              <a:rPr lang="pt-BR" sz="2000" dirty="0" smtClean="0"/>
              <a:t> e na maioria das vezes não são conhecidos previamente.</a:t>
            </a:r>
            <a:endParaRPr lang="es-ES" sz="2000" dirty="0"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1435608" y="2348880"/>
            <a:ext cx="7456872" cy="15841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Para se ter uma base de comparação do desempenho de vários sistemas de controle, utilizam-se </a:t>
            </a:r>
            <a:r>
              <a:rPr lang="pt-BR" sz="2000" b="1" dirty="0" smtClean="0">
                <a:solidFill>
                  <a:srgbClr val="C00000"/>
                </a:solidFill>
              </a:rPr>
              <a:t>sinais de teste conhecidos</a:t>
            </a:r>
            <a:r>
              <a:rPr lang="pt-BR" sz="2000" dirty="0" smtClean="0"/>
              <a:t> cuja resposta possua </a:t>
            </a:r>
            <a:r>
              <a:rPr lang="pt-BR" sz="2000" b="1" dirty="0" smtClean="0">
                <a:solidFill>
                  <a:srgbClr val="0070C0"/>
                </a:solidFill>
              </a:rPr>
              <a:t>correlação</a:t>
            </a:r>
            <a:r>
              <a:rPr lang="pt-BR" sz="2000" dirty="0" smtClean="0"/>
              <a:t> com sinais de entrada reais.</a:t>
            </a:r>
            <a:endParaRPr lang="es-ES" sz="2000" dirty="0"/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1435608" y="3861048"/>
            <a:ext cx="7456872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Os sinais de entrada de teste geralmente utilizados são as funções </a:t>
            </a:r>
            <a:r>
              <a:rPr lang="pt-BR" sz="2000" b="1" dirty="0" smtClean="0">
                <a:solidFill>
                  <a:srgbClr val="C00000"/>
                </a:solidFill>
              </a:rPr>
              <a:t>impulso</a:t>
            </a:r>
            <a:r>
              <a:rPr lang="pt-BR" sz="2000" dirty="0" smtClean="0"/>
              <a:t>, </a:t>
            </a:r>
            <a:r>
              <a:rPr lang="pt-BR" sz="2000" b="1" dirty="0" smtClean="0">
                <a:solidFill>
                  <a:srgbClr val="C00000"/>
                </a:solidFill>
              </a:rPr>
              <a:t>degrau</a:t>
            </a:r>
            <a:r>
              <a:rPr lang="pt-BR" sz="2000" dirty="0" smtClean="0"/>
              <a:t>, </a:t>
            </a:r>
            <a:r>
              <a:rPr lang="pt-BR" sz="2000" b="1" dirty="0" smtClean="0">
                <a:solidFill>
                  <a:srgbClr val="C00000"/>
                </a:solidFill>
              </a:rPr>
              <a:t>rampa</a:t>
            </a:r>
            <a:r>
              <a:rPr lang="pt-BR" sz="2000" dirty="0" smtClean="0"/>
              <a:t>, </a:t>
            </a:r>
            <a:r>
              <a:rPr lang="pt-BR" sz="2000" b="1" dirty="0" err="1" smtClean="0">
                <a:solidFill>
                  <a:srgbClr val="C00000"/>
                </a:solidFill>
              </a:rPr>
              <a:t>senoidais</a:t>
            </a:r>
            <a:r>
              <a:rPr lang="pt-BR" sz="2000" dirty="0" smtClean="0"/>
              <a:t> e outras.</a:t>
            </a:r>
            <a:endParaRPr lang="es-ES" sz="20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 build="p"/>
      <p:bldP spid="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Sinais de Entrada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872208"/>
          </a:xfrm>
        </p:spPr>
        <p:txBody>
          <a:bodyPr>
            <a:noAutofit/>
          </a:bodyPr>
          <a:lstStyle/>
          <a:p>
            <a:pPr lvl="0" algn="just">
              <a:lnSpc>
                <a:spcPct val="110000"/>
              </a:lnSpc>
              <a:defRPr/>
            </a:pPr>
            <a:r>
              <a:rPr lang="pt-BR" sz="2000" dirty="0" smtClean="0"/>
              <a:t>Pode-se determinar quais desses sinais típicos de entrada devem ser utilizados na análise das características do sistema, pelo </a:t>
            </a:r>
            <a:r>
              <a:rPr lang="pt-BR" sz="2000" b="1" dirty="0" smtClean="0">
                <a:solidFill>
                  <a:srgbClr val="C00000"/>
                </a:solidFill>
              </a:rPr>
              <a:t>comportamento da entrada </a:t>
            </a:r>
            <a:r>
              <a:rPr lang="pt-BR" sz="2000" dirty="0" smtClean="0"/>
              <a:t>a que o sistema será submetido, com maior freqüência, sob condições normais de operação.</a:t>
            </a:r>
            <a:endParaRPr lang="es-ES" sz="2000" dirty="0"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1435608" y="2996952"/>
            <a:ext cx="7456872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Uma vez projetado o sistema de controle com base nos sinais de teste, o desempenho do sistema em resposta a entradas reais geralmente é </a:t>
            </a:r>
            <a:r>
              <a:rPr lang="pt-BR" sz="2000" b="1" dirty="0" smtClean="0">
                <a:solidFill>
                  <a:srgbClr val="C00000"/>
                </a:solidFill>
              </a:rPr>
              <a:t>satisfatório</a:t>
            </a:r>
            <a:r>
              <a:rPr lang="pt-BR" sz="2000" dirty="0" smtClean="0"/>
              <a:t>.</a:t>
            </a:r>
            <a:endParaRPr lang="es-ES" sz="2000" dirty="0"/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1435608" y="4293096"/>
            <a:ext cx="7456872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O uso de sinais de testes possibilita a comparação de desempenho de todos os sistemas em relação a uma </a:t>
            </a:r>
            <a:r>
              <a:rPr lang="pt-BR" sz="2000" b="1" dirty="0" smtClean="0">
                <a:solidFill>
                  <a:srgbClr val="C00000"/>
                </a:solidFill>
              </a:rPr>
              <a:t>mesma base</a:t>
            </a:r>
            <a:r>
              <a:rPr lang="pt-BR" sz="2000" dirty="0" smtClean="0"/>
              <a:t>.</a:t>
            </a:r>
            <a:endParaRPr lang="es-ES" sz="20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 build="p"/>
      <p:bldP spid="2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Sinais de Entrada</a:t>
            </a:r>
            <a:endParaRPr lang="es-ES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>
                <a:solidFill>
                  <a:srgbClr val="C00000"/>
                </a:solidFill>
              </a:rPr>
              <a:t>Função Impulso</a:t>
            </a:r>
            <a:endParaRPr lang="es-ES" sz="22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155688" y="1556792"/>
            <a:ext cx="6664784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um pulso de duração </a:t>
            </a:r>
            <a:r>
              <a:rPr kumimoji="0" lang="pt-B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amplitude </a:t>
            </a:r>
            <a:r>
              <a:rPr kumimoji="0" lang="pt-B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A/t</a:t>
            </a:r>
            <a:r>
              <a:rPr kumimoji="0" lang="pt-BR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pt-BR" sz="2000" dirty="0"/>
              <a:t> 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/>
        </p:nvGraphicFramePr>
        <p:xfrm>
          <a:off x="6014218" y="2492896"/>
          <a:ext cx="2662238" cy="339725"/>
        </p:xfrm>
        <a:graphic>
          <a:graphicData uri="http://schemas.openxmlformats.org/presentationml/2006/ole">
            <p:oleObj spid="_x0000_s171010" name="Εξίσωση" r:id="rId3" imgW="1790640" imgH="228600" progId="Equation.3">
              <p:embed/>
            </p:oleObj>
          </a:graphicData>
        </a:graphic>
      </p:graphicFrame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6032500" y="3090863"/>
          <a:ext cx="2316163" cy="625475"/>
        </p:xfrm>
        <a:graphic>
          <a:graphicData uri="http://schemas.openxmlformats.org/presentationml/2006/ole">
            <p:oleObj spid="_x0000_s171011" name="Εξίσωση" r:id="rId4" imgW="1600200" imgH="431640" progId="Equation.3">
              <p:embed/>
            </p:oleObj>
          </a:graphicData>
        </a:graphic>
      </p:graphicFrame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2155688" y="4365104"/>
            <a:ext cx="6664784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função impulso é um caso</a:t>
            </a:r>
            <a:r>
              <a:rPr lang="pt-BR" sz="2000" dirty="0" smtClean="0"/>
              <a:t>-limite especial da função pulso, definida por: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65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1988840"/>
            <a:ext cx="2448272" cy="21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Objeto 17"/>
          <p:cNvGraphicFramePr>
            <a:graphicFrameLocks noChangeAspect="1"/>
          </p:cNvGraphicFramePr>
          <p:nvPr/>
        </p:nvGraphicFramePr>
        <p:xfrm>
          <a:off x="3275856" y="5517232"/>
          <a:ext cx="1368000" cy="443155"/>
        </p:xfrm>
        <a:graphic>
          <a:graphicData uri="http://schemas.openxmlformats.org/presentationml/2006/ole">
            <p:oleObj spid="_x0000_s171012" name="Εξίσωση" r:id="rId6" imgW="901440" imgH="291960" progId="Equation.3">
              <p:embed/>
            </p:oleObj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5076056" y="558924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36556" name="Object 12"/>
          <p:cNvGraphicFramePr>
            <a:graphicFrameLocks noChangeAspect="1"/>
          </p:cNvGraphicFramePr>
          <p:nvPr/>
        </p:nvGraphicFramePr>
        <p:xfrm>
          <a:off x="6117505" y="5349998"/>
          <a:ext cx="1982788" cy="320675"/>
        </p:xfrm>
        <a:graphic>
          <a:graphicData uri="http://schemas.openxmlformats.org/presentationml/2006/ole">
            <p:oleObj spid="_x0000_s171013" name="Εξίσωση" r:id="rId7" imgW="1333440" imgH="215640" progId="Equation.3">
              <p:embed/>
            </p:oleObj>
          </a:graphicData>
        </a:graphic>
      </p:graphicFrame>
      <p:graphicFrame>
        <p:nvGraphicFramePr>
          <p:cNvPr id="236558" name="Object 14"/>
          <p:cNvGraphicFramePr>
            <a:graphicFrameLocks noChangeAspect="1"/>
          </p:cNvGraphicFramePr>
          <p:nvPr/>
        </p:nvGraphicFramePr>
        <p:xfrm>
          <a:off x="6084168" y="5844629"/>
          <a:ext cx="2039937" cy="320675"/>
        </p:xfrm>
        <a:graphic>
          <a:graphicData uri="http://schemas.openxmlformats.org/presentationml/2006/ole">
            <p:oleObj spid="_x0000_s171014" name="Εξίσωση" r:id="rId8" imgW="1371600" imgH="215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16" grpId="0" build="p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Sinais de Entrada</a:t>
            </a:r>
            <a:endParaRPr lang="es-ES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43204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pt-BR" sz="2200" b="1" dirty="0" smtClean="0">
                <a:solidFill>
                  <a:srgbClr val="C00000"/>
                </a:solidFill>
              </a:rPr>
              <a:t>Função Impulso</a:t>
            </a:r>
            <a:endParaRPr lang="es-ES" sz="22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65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04913"/>
            <a:ext cx="2448272" cy="21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Objeto 17"/>
          <p:cNvGraphicFramePr>
            <a:graphicFrameLocks noChangeAspect="1"/>
          </p:cNvGraphicFramePr>
          <p:nvPr/>
        </p:nvGraphicFramePr>
        <p:xfrm>
          <a:off x="4211960" y="2673926"/>
          <a:ext cx="1368000" cy="443155"/>
        </p:xfrm>
        <a:graphic>
          <a:graphicData uri="http://schemas.openxmlformats.org/presentationml/2006/ole">
            <p:oleObj spid="_x0000_s172034" name="Εξίσωση" r:id="rId4" imgW="901440" imgH="291960" progId="Equation.3">
              <p:embed/>
            </p:oleObj>
          </a:graphicData>
        </a:graphic>
      </p:graphicFrame>
      <p:pic>
        <p:nvPicPr>
          <p:cNvPr id="236559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1748929"/>
            <a:ext cx="1578099" cy="209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6560" name="Object 16"/>
          <p:cNvGraphicFramePr>
            <a:graphicFrameLocks noChangeAspect="1"/>
          </p:cNvGraphicFramePr>
          <p:nvPr/>
        </p:nvGraphicFramePr>
        <p:xfrm>
          <a:off x="7053708" y="1844824"/>
          <a:ext cx="1982788" cy="320675"/>
        </p:xfrm>
        <a:graphic>
          <a:graphicData uri="http://schemas.openxmlformats.org/presentationml/2006/ole">
            <p:oleObj spid="_x0000_s172035" name="Εξίσωση" r:id="rId6" imgW="1333440" imgH="215640" progId="Equation.3">
              <p:embed/>
            </p:oleObj>
          </a:graphicData>
        </a:graphic>
      </p:graphicFrame>
      <p:graphicFrame>
        <p:nvGraphicFramePr>
          <p:cNvPr id="236561" name="Object 17"/>
          <p:cNvGraphicFramePr>
            <a:graphicFrameLocks noChangeAspect="1"/>
          </p:cNvGraphicFramePr>
          <p:nvPr/>
        </p:nvGraphicFramePr>
        <p:xfrm>
          <a:off x="6996559" y="2276872"/>
          <a:ext cx="2039937" cy="320675"/>
        </p:xfrm>
        <a:graphic>
          <a:graphicData uri="http://schemas.openxmlformats.org/presentationml/2006/ole">
            <p:oleObj spid="_x0000_s172036" name="Εξίσωση" r:id="rId7" imgW="1371600" imgH="215640" progId="Equation.3">
              <p:embed/>
            </p:oleObj>
          </a:graphicData>
        </a:graphic>
      </p:graphicFrame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2155688" y="3861048"/>
            <a:ext cx="6664784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a altura da função pulso é </a:t>
            </a:r>
            <a:r>
              <a:rPr kumimoji="0" lang="pt-B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A/t</a:t>
            </a:r>
            <a:r>
              <a:rPr kumimoji="0" lang="pt-BR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pt-BR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a duração é </a:t>
            </a:r>
            <a:r>
              <a:rPr lang="pt-BR" sz="2000" i="1" dirty="0"/>
              <a:t>t</a:t>
            </a:r>
            <a:r>
              <a:rPr lang="pt-BR" sz="2000" i="1" baseline="-25000" dirty="0"/>
              <a:t>0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 área delimitada pelo pulso é </a:t>
            </a:r>
            <a:r>
              <a:rPr kumimoji="0" lang="pt-BR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Quando </a:t>
            </a:r>
            <a:r>
              <a:rPr lang="pt-BR" sz="2000" i="1" dirty="0"/>
              <a:t>t</a:t>
            </a:r>
            <a:r>
              <a:rPr lang="pt-BR" sz="2000" i="1" baseline="-25000" dirty="0"/>
              <a:t>0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aproxima de zero, a amplitude do impulso tende ao infinito, porém sua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área permanece igual a </a:t>
            </a:r>
            <a:r>
              <a:rPr kumimoji="0" lang="pt-BR" sz="20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ES" sz="2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Espaço Reservado para Conteúdo 2"/>
          <p:cNvSpPr txBox="1">
            <a:spLocks/>
          </p:cNvSpPr>
          <p:nvPr/>
        </p:nvSpPr>
        <p:spPr>
          <a:xfrm>
            <a:off x="2155688" y="5373216"/>
            <a:ext cx="6664784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/>
              <a:t>A função impulso em que </a:t>
            </a:r>
            <a:r>
              <a:rPr lang="pt-BR" sz="2000" i="1" dirty="0"/>
              <a:t>A=1 </a:t>
            </a:r>
            <a:r>
              <a:rPr lang="pt-BR" sz="2000" dirty="0"/>
              <a:t>é </a:t>
            </a:r>
            <a:r>
              <a:rPr lang="pt-BR" sz="2000" dirty="0" smtClean="0"/>
              <a:t>chamada de </a:t>
            </a:r>
            <a:r>
              <a:rPr lang="pt-BR" sz="2000" b="1" dirty="0" smtClean="0">
                <a:solidFill>
                  <a:srgbClr val="C00000"/>
                </a:solidFill>
              </a:rPr>
              <a:t>função impulso unitário</a:t>
            </a:r>
            <a:r>
              <a:rPr lang="pt-BR" sz="2000" dirty="0" smtClean="0"/>
              <a:t> ou </a:t>
            </a:r>
            <a:r>
              <a:rPr lang="pt-BR" sz="2000" b="1" dirty="0" smtClean="0">
                <a:solidFill>
                  <a:srgbClr val="0070C0"/>
                </a:solidFill>
              </a:rPr>
              <a:t>função delta de Dirac</a:t>
            </a:r>
            <a:r>
              <a:rPr lang="pt-BR" sz="2000" dirty="0" smtClean="0"/>
              <a:t>.</a:t>
            </a:r>
            <a:endParaRPr lang="es-ES" sz="2000" i="1" baseline="-25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6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6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3592</TotalTime>
  <Words>1406</Words>
  <Application>Microsoft Office PowerPoint</Application>
  <PresentationFormat>Apresentação na tela (4:3)</PresentationFormat>
  <Paragraphs>131</Paragraphs>
  <Slides>28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0" baseType="lpstr">
      <vt:lpstr>Solstício</vt:lpstr>
      <vt:lpstr>Εξίσωση</vt:lpstr>
      <vt:lpstr>Resposta Temporal de Sistemas de Primeira Ordem</vt:lpstr>
      <vt:lpstr>Resposta Temporal de Sistemas</vt:lpstr>
      <vt:lpstr>Resposta Temporal de Sistemas</vt:lpstr>
      <vt:lpstr>Resposta Temporal de Sistemas</vt:lpstr>
      <vt:lpstr>Resposta Temporal de Sistemas</vt:lpstr>
      <vt:lpstr>Sinais de Entrada</vt:lpstr>
      <vt:lpstr>Sinais de Entrada</vt:lpstr>
      <vt:lpstr>Sinais de Entrada</vt:lpstr>
      <vt:lpstr>Sinais de Entrada</vt:lpstr>
      <vt:lpstr>Sinais de Entrada</vt:lpstr>
      <vt:lpstr>Sinais de Entrada</vt:lpstr>
      <vt:lpstr>Sinais de Entrada</vt:lpstr>
      <vt:lpstr>Resposta transitória e estacionária</vt:lpstr>
      <vt:lpstr>Estabilidade e Erro Estacionário</vt:lpstr>
      <vt:lpstr>Estabilidade e Erro Estacionário</vt:lpstr>
      <vt:lpstr>Sistemas de Primeira Ordem</vt:lpstr>
      <vt:lpstr>Sistemas de Primeira Ordem</vt:lpstr>
      <vt:lpstr>Sistemas de Primeira Ordem</vt:lpstr>
      <vt:lpstr>Sistemas de Primeira Ordem</vt:lpstr>
      <vt:lpstr>Sistemas de Primeira Ordem</vt:lpstr>
      <vt:lpstr>Sistemas de Primeira Ordem</vt:lpstr>
      <vt:lpstr>Sistemas de Primeira Ordem</vt:lpstr>
      <vt:lpstr>Sistemas de Primeira Ordem</vt:lpstr>
      <vt:lpstr>Sistemas de Primeira Ordem</vt:lpstr>
      <vt:lpstr>Sistemas de Primeira Ordem</vt:lpstr>
      <vt:lpstr>Sistemas de Primeira Ordem</vt:lpstr>
      <vt:lpstr>Sistemas de Primeira Ordem</vt:lpstr>
      <vt:lpstr>Na próxima aula...</vt:lpstr>
    </vt:vector>
  </TitlesOfParts>
  <Company>Endesa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Primeira Ordem</dc:title>
  <dc:creator>ENDESA</dc:creator>
  <cp:lastModifiedBy>ENDESA</cp:lastModifiedBy>
  <cp:revision>464</cp:revision>
  <dcterms:created xsi:type="dcterms:W3CDTF">2012-09-17T02:27:37Z</dcterms:created>
  <dcterms:modified xsi:type="dcterms:W3CDTF">2013-09-19T20:31:56Z</dcterms:modified>
</cp:coreProperties>
</file>