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D2E"/>
    <a:srgbClr val="D7DDE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3000" autoAdjust="0"/>
  </p:normalViewPr>
  <p:slideViewPr>
    <p:cSldViewPr>
      <p:cViewPr>
        <p:scale>
          <a:sx n="66" d="100"/>
          <a:sy n="66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4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7.wmf"/><Relationship Id="rId7" Type="http://schemas.openxmlformats.org/officeDocument/2006/relationships/image" Target="../media/image35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9.wmf"/><Relationship Id="rId11" Type="http://schemas.openxmlformats.org/officeDocument/2006/relationships/image" Target="../media/image63.wmf"/><Relationship Id="rId5" Type="http://schemas.openxmlformats.org/officeDocument/2006/relationships/image" Target="../media/image58.wmf"/><Relationship Id="rId10" Type="http://schemas.openxmlformats.org/officeDocument/2006/relationships/image" Target="../media/image62.wmf"/><Relationship Id="rId4" Type="http://schemas.openxmlformats.org/officeDocument/2006/relationships/image" Target="../media/image27.wmf"/><Relationship Id="rId9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8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59.wmf"/><Relationship Id="rId9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79.wmf"/><Relationship Id="rId2" Type="http://schemas.openxmlformats.org/officeDocument/2006/relationships/image" Target="../media/image65.wmf"/><Relationship Id="rId1" Type="http://schemas.openxmlformats.org/officeDocument/2006/relationships/image" Target="../media/image76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3.wmf"/><Relationship Id="rId2" Type="http://schemas.openxmlformats.org/officeDocument/2006/relationships/image" Target="../media/image65.wmf"/><Relationship Id="rId1" Type="http://schemas.openxmlformats.org/officeDocument/2006/relationships/image" Target="../media/image80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5.wmf"/><Relationship Id="rId7" Type="http://schemas.openxmlformats.org/officeDocument/2006/relationships/image" Target="../media/image12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6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9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2.wmf"/><Relationship Id="rId7" Type="http://schemas.openxmlformats.org/officeDocument/2006/relationships/image" Target="../media/image39.wmf"/><Relationship Id="rId2" Type="http://schemas.openxmlformats.org/officeDocument/2006/relationships/image" Target="../media/image31.wmf"/><Relationship Id="rId1" Type="http://schemas.openxmlformats.org/officeDocument/2006/relationships/image" Target="../media/image35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43.wmf"/><Relationship Id="rId7" Type="http://schemas.openxmlformats.org/officeDocument/2006/relationships/image" Target="../media/image39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42.wmf"/><Relationship Id="rId4" Type="http://schemas.openxmlformats.org/officeDocument/2006/relationships/image" Target="../media/image44.wmf"/><Relationship Id="rId9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47.wmf"/><Relationship Id="rId7" Type="http://schemas.openxmlformats.org/officeDocument/2006/relationships/image" Target="../media/image39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10" Type="http://schemas.openxmlformats.org/officeDocument/2006/relationships/image" Target="../media/image42.wmf"/><Relationship Id="rId4" Type="http://schemas.openxmlformats.org/officeDocument/2006/relationships/image" Target="../media/image48.wmf"/><Relationship Id="rId9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51.wmf"/><Relationship Id="rId7" Type="http://schemas.openxmlformats.org/officeDocument/2006/relationships/image" Target="../media/image39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10" Type="http://schemas.openxmlformats.org/officeDocument/2006/relationships/image" Target="../media/image42.wmf"/><Relationship Id="rId4" Type="http://schemas.openxmlformats.org/officeDocument/2006/relationships/image" Target="../media/image52.wmf"/><Relationship Id="rId9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116D08-63B2-49DC-ADD0-E3143F555F82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1259632" y="6381328"/>
            <a:ext cx="7776864" cy="0"/>
          </a:xfrm>
          <a:prstGeom prst="line">
            <a:avLst/>
          </a:prstGeom>
          <a:ln w="95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6876256" y="643359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Prof. </a:t>
            </a:r>
            <a:r>
              <a:rPr lang="pt-BR" sz="1400" i="1" baseline="0" dirty="0" smtClean="0"/>
              <a:t>Nilo Rodrigues</a:t>
            </a:r>
            <a:endParaRPr lang="es-ES" sz="1400" i="1" dirty="0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051720" y="6433591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Sistemas</a:t>
            </a:r>
            <a:r>
              <a:rPr lang="pt-BR" sz="1400" i="1" baseline="0" dirty="0" smtClean="0"/>
              <a:t> de Controle e Automação</a:t>
            </a:r>
            <a:endParaRPr lang="es-ES" sz="1400" i="1" dirty="0"/>
          </a:p>
        </p:txBody>
      </p:sp>
      <p:pic>
        <p:nvPicPr>
          <p:cNvPr id="17" name="Picture 6" descr="https://encrypted-tbn1.google.com/images?q=tbn:ANd9GcRPTPCQUkO7VkV3K7aJ3zkOVMm25BBikxboR-fBslNOKnDc_7U36Q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59632" y="6440703"/>
            <a:ext cx="360040" cy="36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8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6.bin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7.bin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6.bin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10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2.bin"/><Relationship Id="rId5" Type="http://schemas.openxmlformats.org/officeDocument/2006/relationships/oleObject" Target="../embeddings/oleObject121.bin"/><Relationship Id="rId4" Type="http://schemas.openxmlformats.org/officeDocument/2006/relationships/oleObject" Target="../embeddings/oleObject120.bin"/><Relationship Id="rId9" Type="http://schemas.openxmlformats.org/officeDocument/2006/relationships/oleObject" Target="../embeddings/oleObject12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2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9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6.bin"/><Relationship Id="rId3" Type="http://schemas.openxmlformats.org/officeDocument/2006/relationships/image" Target="../media/image16.gif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Resposta Temporal de Sistemas de Segunda Ordem</a:t>
            </a:r>
            <a:endParaRPr lang="es-ES" sz="40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37274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1196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42798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4355976" y="3717032"/>
            <a:ext cx="4968552" cy="936104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Automação</a:t>
            </a:r>
            <a:endParaRPr lang="pt-BR" sz="1600" i="1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 de Segunda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05832" name="Object 8"/>
          <p:cNvGraphicFramePr>
            <a:graphicFrameLocks noChangeAspect="1"/>
          </p:cNvGraphicFramePr>
          <p:nvPr/>
        </p:nvGraphicFramePr>
        <p:xfrm>
          <a:off x="2555776" y="1605236"/>
          <a:ext cx="2298700" cy="455612"/>
        </p:xfrm>
        <a:graphic>
          <a:graphicData uri="http://schemas.openxmlformats.org/presentationml/2006/ole">
            <p:oleObj spid="_x0000_s209922" name="Εξίσωση" r:id="rId3" imgW="1396800" imgH="279360" progId="Equation.3">
              <p:embed/>
            </p:oleObj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5853063" y="1605236"/>
          <a:ext cx="2319337" cy="455612"/>
        </p:xfrm>
        <a:graphic>
          <a:graphicData uri="http://schemas.openxmlformats.org/presentationml/2006/ole">
            <p:oleObj spid="_x0000_s209923" name="Εξίσωση" r:id="rId4" imgW="1409400" imgH="279360" progId="Equation.3">
              <p:embed/>
            </p:oleObj>
          </a:graphicData>
        </a:graphic>
      </p:graphicFrame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011672" y="1052736"/>
            <a:ext cx="6736792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 base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nos pólos de malha fechada, teremos: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2659744" y="2737948"/>
            <a:ext cx="6232736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pólos de malha fechada são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reais </a:t>
            </a:r>
            <a:r>
              <a:rPr kumimoji="0" lang="pt-B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distintos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3" name="Object 8"/>
          <p:cNvGraphicFramePr>
            <a:graphicFrameLocks noChangeAspect="1"/>
          </p:cNvGraphicFramePr>
          <p:nvPr/>
        </p:nvGraphicFramePr>
        <p:xfrm>
          <a:off x="1590675" y="2781300"/>
          <a:ext cx="565150" cy="330200"/>
        </p:xfrm>
        <a:graphic>
          <a:graphicData uri="http://schemas.openxmlformats.org/presentationml/2006/ole">
            <p:oleObj spid="_x0000_s209924" name="Εξίσωση" r:id="rId5" imgW="342720" imgH="203040" progId="Equation.3">
              <p:embed/>
            </p:oleObj>
          </a:graphicData>
        </a:graphic>
      </p:graphicFrame>
      <p:sp>
        <p:nvSpPr>
          <p:cNvPr id="34" name="Seta para a direita 33"/>
          <p:cNvSpPr/>
          <p:nvPr/>
        </p:nvSpPr>
        <p:spPr>
          <a:xfrm>
            <a:off x="2542713" y="2826810"/>
            <a:ext cx="396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spaço Reservado para Conteúdo 2"/>
          <p:cNvSpPr txBox="1">
            <a:spLocks/>
          </p:cNvSpPr>
          <p:nvPr/>
        </p:nvSpPr>
        <p:spPr>
          <a:xfrm>
            <a:off x="1691680" y="4653136"/>
            <a:ext cx="5760640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resposta impulsiva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deste sistema, terá a forma de uma exponencial decrescente. </a:t>
            </a:r>
            <a:r>
              <a:rPr lang="pt-BR" dirty="0" smtClean="0"/>
              <a:t>Logo, a resposta transitória </a:t>
            </a:r>
            <a:r>
              <a:rPr lang="pt-BR" b="1" dirty="0" smtClean="0">
                <a:solidFill>
                  <a:srgbClr val="C00000"/>
                </a:solidFill>
              </a:rPr>
              <a:t>decai</a:t>
            </a:r>
            <a:r>
              <a:rPr lang="pt-BR" dirty="0" smtClean="0"/>
              <a:t> e </a:t>
            </a:r>
            <a:r>
              <a:rPr lang="pt-BR" b="1" dirty="0" smtClean="0">
                <a:solidFill>
                  <a:srgbClr val="C00000"/>
                </a:solidFill>
              </a:rPr>
              <a:t>não oscila</a:t>
            </a:r>
            <a:r>
              <a:rPr lang="pt-BR" dirty="0" smtClean="0"/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Espaço Reservado para Conteúdo 2"/>
          <p:cNvSpPr txBox="1">
            <a:spLocks/>
          </p:cNvSpPr>
          <p:nvPr/>
        </p:nvSpPr>
        <p:spPr>
          <a:xfrm>
            <a:off x="1691680" y="5805264"/>
            <a:ext cx="712879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Chamaremos este sistema de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superamortecido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1110400" y="3316784"/>
          <a:ext cx="2298700" cy="454025"/>
        </p:xfrm>
        <a:graphic>
          <a:graphicData uri="http://schemas.openxmlformats.org/presentationml/2006/ole">
            <p:oleObj spid="_x0000_s209932" name="Εξίσωση" r:id="rId6" imgW="1396800" imgH="279360" progId="Equation.3">
              <p:embed/>
            </p:oleObj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/>
        </p:nvGraphicFramePr>
        <p:xfrm>
          <a:off x="1086588" y="3839071"/>
          <a:ext cx="2317750" cy="454025"/>
        </p:xfrm>
        <a:graphic>
          <a:graphicData uri="http://schemas.openxmlformats.org/presentationml/2006/ole">
            <p:oleObj spid="_x0000_s209933" name="Εξίσωση" r:id="rId7" imgW="1409400" imgH="279360" progId="Equation.3">
              <p:embed/>
            </p:oleObj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4419320" y="3357612"/>
          <a:ext cx="4702175" cy="777875"/>
        </p:xfrm>
        <a:graphic>
          <a:graphicData uri="http://schemas.openxmlformats.org/presentationml/2006/ole">
            <p:oleObj spid="_x0000_s209934" name="Εξίσωση" r:id="rId8" imgW="3060360" imgH="507960" progId="Equation.3">
              <p:embed/>
            </p:oleObj>
          </a:graphicData>
        </a:graphic>
      </p:graphicFrame>
      <p:sp>
        <p:nvSpPr>
          <p:cNvPr id="29" name="Seta para a direita 28"/>
          <p:cNvSpPr/>
          <p:nvPr/>
        </p:nvSpPr>
        <p:spPr>
          <a:xfrm>
            <a:off x="3763608" y="3645644"/>
            <a:ext cx="396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0" name="Grupo 29"/>
          <p:cNvGrpSpPr/>
          <p:nvPr/>
        </p:nvGrpSpPr>
        <p:grpSpPr>
          <a:xfrm>
            <a:off x="7668344" y="4221304"/>
            <a:ext cx="1440160" cy="2088016"/>
            <a:chOff x="6743229" y="3501008"/>
            <a:chExt cx="1440160" cy="2088016"/>
          </a:xfrm>
        </p:grpSpPr>
        <p:cxnSp>
          <p:nvCxnSpPr>
            <p:cNvPr id="31" name="Conector de seta reta 30"/>
            <p:cNvCxnSpPr/>
            <p:nvPr/>
          </p:nvCxnSpPr>
          <p:spPr>
            <a:xfrm flipV="1">
              <a:off x="7668344" y="3645024"/>
              <a:ext cx="0" cy="194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5400000" flipV="1">
              <a:off x="7362376" y="4139528"/>
              <a:ext cx="0" cy="1188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9" name="Object 5"/>
            <p:cNvGraphicFramePr>
              <a:graphicFrameLocks noChangeAspect="1"/>
            </p:cNvGraphicFramePr>
            <p:nvPr/>
          </p:nvGraphicFramePr>
          <p:xfrm>
            <a:off x="7956376" y="4509120"/>
            <a:ext cx="227013" cy="207962"/>
          </p:xfrm>
          <a:graphic>
            <a:graphicData uri="http://schemas.openxmlformats.org/presentationml/2006/ole">
              <p:oleObj spid="_x0000_s209935" name="Εξίσωση" r:id="rId9" imgW="152280" imgH="139680" progId="Equation.3">
                <p:embed/>
              </p:oleObj>
            </a:graphicData>
          </a:graphic>
        </p:graphicFrame>
        <p:graphicFrame>
          <p:nvGraphicFramePr>
            <p:cNvPr id="40" name="Object 6"/>
            <p:cNvGraphicFramePr>
              <a:graphicFrameLocks noChangeAspect="1"/>
            </p:cNvGraphicFramePr>
            <p:nvPr/>
          </p:nvGraphicFramePr>
          <p:xfrm>
            <a:off x="7740352" y="3501008"/>
            <a:ext cx="341313" cy="284163"/>
          </p:xfrm>
          <a:graphic>
            <a:graphicData uri="http://schemas.openxmlformats.org/presentationml/2006/ole">
              <p:oleObj spid="_x0000_s209936" name="Εξίσωση" r:id="rId10" imgW="228600" imgH="190440" progId="Equation.3">
                <p:embed/>
              </p:oleObj>
            </a:graphicData>
          </a:graphic>
        </p:graphicFrame>
        <p:sp>
          <p:nvSpPr>
            <p:cNvPr id="41" name="CaixaDeTexto 40"/>
            <p:cNvSpPr txBox="1"/>
            <p:nvPr/>
          </p:nvSpPr>
          <p:spPr>
            <a:xfrm>
              <a:off x="7366427" y="45425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70C0"/>
                  </a:solidFill>
                </a:rPr>
                <a:t>x</a:t>
              </a:r>
              <a:endParaRPr lang="es-ES" b="1" dirty="0">
                <a:solidFill>
                  <a:srgbClr val="0070C0"/>
                </a:solidFill>
              </a:endParaRPr>
            </a:p>
          </p:txBody>
        </p:sp>
        <p:graphicFrame>
          <p:nvGraphicFramePr>
            <p:cNvPr id="48" name="Object 7"/>
            <p:cNvGraphicFramePr>
              <a:graphicFrameLocks noChangeAspect="1"/>
            </p:cNvGraphicFramePr>
            <p:nvPr/>
          </p:nvGraphicFramePr>
          <p:xfrm>
            <a:off x="7397775" y="4329070"/>
            <a:ext cx="209550" cy="323850"/>
          </p:xfrm>
          <a:graphic>
            <a:graphicData uri="http://schemas.openxmlformats.org/presentationml/2006/ole">
              <p:oleObj spid="_x0000_s209937" name="Εξίσωση" r:id="rId11" imgW="139680" imgH="215640" progId="Equation.3">
                <p:embed/>
              </p:oleObj>
            </a:graphicData>
          </a:graphic>
        </p:graphicFrame>
        <p:sp>
          <p:nvSpPr>
            <p:cNvPr id="52" name="CaixaDeTexto 51"/>
            <p:cNvSpPr txBox="1"/>
            <p:nvPr/>
          </p:nvSpPr>
          <p:spPr>
            <a:xfrm>
              <a:off x="6743229" y="45524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70C0"/>
                  </a:solidFill>
                </a:rPr>
                <a:t>x</a:t>
              </a:r>
              <a:endParaRPr lang="es-ES" b="1" dirty="0">
                <a:solidFill>
                  <a:srgbClr val="0070C0"/>
                </a:solidFill>
              </a:endParaRPr>
            </a:p>
          </p:txBody>
        </p:sp>
        <p:graphicFrame>
          <p:nvGraphicFramePr>
            <p:cNvPr id="53" name="Object 19"/>
            <p:cNvGraphicFramePr>
              <a:graphicFrameLocks noChangeAspect="1"/>
            </p:cNvGraphicFramePr>
            <p:nvPr/>
          </p:nvGraphicFramePr>
          <p:xfrm>
            <a:off x="6772257" y="4343584"/>
            <a:ext cx="228600" cy="323850"/>
          </p:xfrm>
          <a:graphic>
            <a:graphicData uri="http://schemas.openxmlformats.org/presentationml/2006/ole">
              <p:oleObj spid="_x0000_s209938" name="Εξίσωση" r:id="rId12" imgW="152280" imgH="21564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34" grpId="0" animBg="1"/>
      <p:bldP spid="50" grpId="0" build="p"/>
      <p:bldP spid="51" grpId="0" build="p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 de Segunda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05832" name="Object 8"/>
          <p:cNvGraphicFramePr>
            <a:graphicFrameLocks noChangeAspect="1"/>
          </p:cNvGraphicFramePr>
          <p:nvPr/>
        </p:nvGraphicFramePr>
        <p:xfrm>
          <a:off x="2555776" y="1605236"/>
          <a:ext cx="2298700" cy="455612"/>
        </p:xfrm>
        <a:graphic>
          <a:graphicData uri="http://schemas.openxmlformats.org/presentationml/2006/ole">
            <p:oleObj spid="_x0000_s211970" name="Εξίσωση" r:id="rId3" imgW="1396800" imgH="279360" progId="Equation.3">
              <p:embed/>
            </p:oleObj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5853063" y="1605236"/>
          <a:ext cx="2319337" cy="455612"/>
        </p:xfrm>
        <a:graphic>
          <a:graphicData uri="http://schemas.openxmlformats.org/presentationml/2006/ole">
            <p:oleObj spid="_x0000_s211971" name="Εξίσωση" r:id="rId4" imgW="1409400" imgH="279360" progId="Equation.3">
              <p:embed/>
            </p:oleObj>
          </a:graphicData>
        </a:graphic>
      </p:graphicFrame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011672" y="1052736"/>
            <a:ext cx="6736792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 base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nos pólos de malha fechada, teremos: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2659744" y="2737948"/>
            <a:ext cx="6232736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pólos de malha fechada são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reais </a:t>
            </a:r>
            <a:r>
              <a:rPr kumimoji="0" lang="pt-B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distintos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3" name="Object 8"/>
          <p:cNvGraphicFramePr>
            <a:graphicFrameLocks noChangeAspect="1"/>
          </p:cNvGraphicFramePr>
          <p:nvPr/>
        </p:nvGraphicFramePr>
        <p:xfrm>
          <a:off x="1590675" y="2781300"/>
          <a:ext cx="565150" cy="330200"/>
        </p:xfrm>
        <a:graphic>
          <a:graphicData uri="http://schemas.openxmlformats.org/presentationml/2006/ole">
            <p:oleObj spid="_x0000_s211972" name="Εξίσωση" r:id="rId5" imgW="342720" imgH="203040" progId="Equation.3">
              <p:embed/>
            </p:oleObj>
          </a:graphicData>
        </a:graphic>
      </p:graphicFrame>
      <p:sp>
        <p:nvSpPr>
          <p:cNvPr id="34" name="Seta para a direita 33"/>
          <p:cNvSpPr/>
          <p:nvPr/>
        </p:nvSpPr>
        <p:spPr>
          <a:xfrm>
            <a:off x="2542713" y="2826810"/>
            <a:ext cx="396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upo 29"/>
          <p:cNvGrpSpPr/>
          <p:nvPr/>
        </p:nvGrpSpPr>
        <p:grpSpPr>
          <a:xfrm>
            <a:off x="7668344" y="4221304"/>
            <a:ext cx="1440160" cy="2088016"/>
            <a:chOff x="6743229" y="3501008"/>
            <a:chExt cx="1440160" cy="2088016"/>
          </a:xfrm>
        </p:grpSpPr>
        <p:cxnSp>
          <p:nvCxnSpPr>
            <p:cNvPr id="31" name="Conector de seta reta 30"/>
            <p:cNvCxnSpPr/>
            <p:nvPr/>
          </p:nvCxnSpPr>
          <p:spPr>
            <a:xfrm flipV="1">
              <a:off x="7668344" y="3645024"/>
              <a:ext cx="0" cy="194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5400000" flipV="1">
              <a:off x="7362376" y="4139528"/>
              <a:ext cx="0" cy="1188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9" name="Object 5"/>
            <p:cNvGraphicFramePr>
              <a:graphicFrameLocks noChangeAspect="1"/>
            </p:cNvGraphicFramePr>
            <p:nvPr/>
          </p:nvGraphicFramePr>
          <p:xfrm>
            <a:off x="7956376" y="4509120"/>
            <a:ext cx="227013" cy="207962"/>
          </p:xfrm>
          <a:graphic>
            <a:graphicData uri="http://schemas.openxmlformats.org/presentationml/2006/ole">
              <p:oleObj spid="_x0000_s211976" name="Εξίσωση" r:id="rId6" imgW="152280" imgH="139680" progId="Equation.3">
                <p:embed/>
              </p:oleObj>
            </a:graphicData>
          </a:graphic>
        </p:graphicFrame>
        <p:graphicFrame>
          <p:nvGraphicFramePr>
            <p:cNvPr id="40" name="Object 6"/>
            <p:cNvGraphicFramePr>
              <a:graphicFrameLocks noChangeAspect="1"/>
            </p:cNvGraphicFramePr>
            <p:nvPr/>
          </p:nvGraphicFramePr>
          <p:xfrm>
            <a:off x="7740352" y="3501008"/>
            <a:ext cx="341313" cy="284163"/>
          </p:xfrm>
          <a:graphic>
            <a:graphicData uri="http://schemas.openxmlformats.org/presentationml/2006/ole">
              <p:oleObj spid="_x0000_s211977" name="Εξίσωση" r:id="rId7" imgW="228600" imgH="190440" progId="Equation.3">
                <p:embed/>
              </p:oleObj>
            </a:graphicData>
          </a:graphic>
        </p:graphicFrame>
        <p:sp>
          <p:nvSpPr>
            <p:cNvPr id="41" name="CaixaDeTexto 40"/>
            <p:cNvSpPr txBox="1"/>
            <p:nvPr/>
          </p:nvSpPr>
          <p:spPr>
            <a:xfrm>
              <a:off x="7366427" y="45425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70C0"/>
                  </a:solidFill>
                </a:rPr>
                <a:t>x</a:t>
              </a:r>
              <a:endParaRPr lang="es-ES" b="1" dirty="0">
                <a:solidFill>
                  <a:srgbClr val="0070C0"/>
                </a:solidFill>
              </a:endParaRPr>
            </a:p>
          </p:txBody>
        </p:sp>
        <p:graphicFrame>
          <p:nvGraphicFramePr>
            <p:cNvPr id="48" name="Object 7"/>
            <p:cNvGraphicFramePr>
              <a:graphicFrameLocks noChangeAspect="1"/>
            </p:cNvGraphicFramePr>
            <p:nvPr/>
          </p:nvGraphicFramePr>
          <p:xfrm>
            <a:off x="7397775" y="4329070"/>
            <a:ext cx="209550" cy="323850"/>
          </p:xfrm>
          <a:graphic>
            <a:graphicData uri="http://schemas.openxmlformats.org/presentationml/2006/ole">
              <p:oleObj spid="_x0000_s211978" name="Εξίσωση" r:id="rId8" imgW="139680" imgH="215640" progId="Equation.3">
                <p:embed/>
              </p:oleObj>
            </a:graphicData>
          </a:graphic>
        </p:graphicFrame>
        <p:sp>
          <p:nvSpPr>
            <p:cNvPr id="52" name="CaixaDeTexto 51"/>
            <p:cNvSpPr txBox="1"/>
            <p:nvPr/>
          </p:nvSpPr>
          <p:spPr>
            <a:xfrm>
              <a:off x="6743229" y="45524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70C0"/>
                  </a:solidFill>
                </a:rPr>
                <a:t>x</a:t>
              </a:r>
              <a:endParaRPr lang="es-ES" b="1" dirty="0">
                <a:solidFill>
                  <a:srgbClr val="0070C0"/>
                </a:solidFill>
              </a:endParaRPr>
            </a:p>
          </p:txBody>
        </p:sp>
        <p:graphicFrame>
          <p:nvGraphicFramePr>
            <p:cNvPr id="53" name="Object 19"/>
            <p:cNvGraphicFramePr>
              <a:graphicFrameLocks noChangeAspect="1"/>
            </p:cNvGraphicFramePr>
            <p:nvPr/>
          </p:nvGraphicFramePr>
          <p:xfrm>
            <a:off x="6772257" y="4343584"/>
            <a:ext cx="228600" cy="323850"/>
          </p:xfrm>
          <a:graphic>
            <a:graphicData uri="http://schemas.openxmlformats.org/presentationml/2006/ole">
              <p:oleObj spid="_x0000_s211979" name="Εξίσωση" r:id="rId9" imgW="152280" imgH="215640" progId="Equation.3">
                <p:embed/>
              </p:oleObj>
            </a:graphicData>
          </a:graphic>
        </p:graphicFrame>
      </p:grp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691680" y="3429000"/>
            <a:ext cx="5760640" cy="12961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ainda que este sistema possui pólos com constantes de tempo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distintas. A constante de tempo associada ao pólo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pt-BR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é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menor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que a constante de tempo associada ao pólo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pt-BR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Espaço Reservado para Conteúdo 2"/>
          <p:cNvSpPr txBox="1">
            <a:spLocks/>
          </p:cNvSpPr>
          <p:nvPr/>
        </p:nvSpPr>
        <p:spPr>
          <a:xfrm>
            <a:off x="1691680" y="4797152"/>
            <a:ext cx="5760640" cy="15841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Logo, </a:t>
            </a:r>
            <a:r>
              <a:rPr lang="pt-BR" dirty="0" smtClean="0"/>
              <a:t>a exponencial 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associada a s</a:t>
            </a:r>
            <a:r>
              <a:rPr kumimoji="0" lang="pt-BR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decairá mais rapidamente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que a exponencial associada a s</a:t>
            </a:r>
            <a:r>
              <a:rPr kumimoji="0" lang="pt-BR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pt-BR" dirty="0" smtClean="0"/>
              <a:t> 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a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velocidade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resposta dependerá mais consideravelmente da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posição do pólo mais próximo a origem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pólo dominante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8172400" y="5085184"/>
            <a:ext cx="504056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5" grpId="0" build="p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ao Degrau Unitário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2004164" y="2735046"/>
          <a:ext cx="792163" cy="557213"/>
        </p:xfrm>
        <a:graphic>
          <a:graphicData uri="http://schemas.openxmlformats.org/presentationml/2006/ole">
            <p:oleObj spid="_x0000_s213001" name="Εξίσωση" r:id="rId3" imgW="558720" imgH="393480" progId="Equation.3">
              <p:embed/>
            </p:oleObj>
          </a:graphicData>
        </a:graphic>
      </p:graphicFrame>
      <p:sp>
        <p:nvSpPr>
          <p:cNvPr id="24" name="Seta para a direita 23"/>
          <p:cNvSpPr/>
          <p:nvPr/>
        </p:nvSpPr>
        <p:spPr>
          <a:xfrm>
            <a:off x="3935392" y="25117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4438977" y="2333377"/>
          <a:ext cx="1944687" cy="665163"/>
        </p:xfrm>
        <a:graphic>
          <a:graphicData uri="http://schemas.openxmlformats.org/presentationml/2006/ole">
            <p:oleObj spid="_x0000_s213002" name="Εξίσωση" r:id="rId4" imgW="1371600" imgH="469800" progId="Equation.3">
              <p:embed/>
            </p:oleObj>
          </a:graphicData>
        </a:graphic>
      </p:graphicFrame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1568512" y="3573016"/>
            <a:ext cx="666478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1º Caso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Espaço Reservado para Conteúdo 2"/>
          <p:cNvSpPr txBox="1">
            <a:spLocks/>
          </p:cNvSpPr>
          <p:nvPr/>
        </p:nvSpPr>
        <p:spPr>
          <a:xfrm>
            <a:off x="1568512" y="4970196"/>
            <a:ext cx="6664784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Aplicando 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Transformada Inversa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Seta para a direita 28"/>
          <p:cNvSpPr/>
          <p:nvPr/>
        </p:nvSpPr>
        <p:spPr>
          <a:xfrm>
            <a:off x="4200848" y="5589240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6" name="Object 14"/>
          <p:cNvGraphicFramePr>
            <a:graphicFrameLocks noChangeAspect="1"/>
          </p:cNvGraphicFramePr>
          <p:nvPr/>
        </p:nvGraphicFramePr>
        <p:xfrm>
          <a:off x="4739976" y="5596468"/>
          <a:ext cx="2738437" cy="339725"/>
        </p:xfrm>
        <a:graphic>
          <a:graphicData uri="http://schemas.openxmlformats.org/presentationml/2006/ole">
            <p:oleObj spid="_x0000_s213003" name="Εξίσωση" r:id="rId5" imgW="1841400" imgH="228600" progId="Equation.3">
              <p:embed/>
            </p:oleObj>
          </a:graphicData>
        </a:graphic>
      </p:graphicFrame>
      <p:graphicFrame>
        <p:nvGraphicFramePr>
          <p:cNvPr id="38" name="Object 15"/>
          <p:cNvGraphicFramePr>
            <a:graphicFrameLocks noChangeAspect="1"/>
          </p:cNvGraphicFramePr>
          <p:nvPr/>
        </p:nvGraphicFramePr>
        <p:xfrm>
          <a:off x="1343104" y="1988840"/>
          <a:ext cx="2150554" cy="684000"/>
        </p:xfrm>
        <a:graphic>
          <a:graphicData uri="http://schemas.openxmlformats.org/presentationml/2006/ole">
            <p:oleObj spid="_x0000_s213004" name="Εξίσωση" r:id="rId6" imgW="1511280" imgH="482400" progId="Equation.3">
              <p:embed/>
            </p:oleObj>
          </a:graphicData>
        </a:graphic>
      </p:graphicFrame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1424496" y="1124744"/>
            <a:ext cx="7395976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Considerando a Transformada de </a:t>
            </a:r>
            <a:r>
              <a:rPr lang="pt-BR" sz="2000" dirty="0" err="1" smtClean="0"/>
              <a:t>Laplace</a:t>
            </a:r>
            <a:r>
              <a:rPr lang="pt-BR" sz="2000" dirty="0" smtClean="0"/>
              <a:t> da função degrau unitário: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3" name="Object 17"/>
          <p:cNvGraphicFramePr>
            <a:graphicFrameLocks noChangeAspect="1"/>
          </p:cNvGraphicFramePr>
          <p:nvPr/>
        </p:nvGraphicFramePr>
        <p:xfrm>
          <a:off x="6732592" y="2372427"/>
          <a:ext cx="1997936" cy="396000"/>
        </p:xfrm>
        <a:graphic>
          <a:graphicData uri="http://schemas.openxmlformats.org/presentationml/2006/ole">
            <p:oleObj spid="_x0000_s213005" name="Εξίσωση" r:id="rId7" imgW="1396800" imgH="279360" progId="Equation.3">
              <p:embed/>
            </p:oleObj>
          </a:graphicData>
        </a:graphic>
      </p:graphicFrame>
      <p:graphicFrame>
        <p:nvGraphicFramePr>
          <p:cNvPr id="44" name="Object 18"/>
          <p:cNvGraphicFramePr>
            <a:graphicFrameLocks noChangeAspect="1"/>
          </p:cNvGraphicFramePr>
          <p:nvPr/>
        </p:nvGraphicFramePr>
        <p:xfrm>
          <a:off x="6732592" y="2875921"/>
          <a:ext cx="2015872" cy="396000"/>
        </p:xfrm>
        <a:graphic>
          <a:graphicData uri="http://schemas.openxmlformats.org/presentationml/2006/ole">
            <p:oleObj spid="_x0000_s213006" name="Εξίσωση" r:id="rId8" imgW="1409400" imgH="279360" progId="Equation.3">
              <p:embed/>
            </p:oleObj>
          </a:graphicData>
        </a:graphic>
      </p:graphicFrame>
      <p:sp>
        <p:nvSpPr>
          <p:cNvPr id="45" name="Chave esquerda 44"/>
          <p:cNvSpPr/>
          <p:nvPr/>
        </p:nvSpPr>
        <p:spPr>
          <a:xfrm>
            <a:off x="6588576" y="1916832"/>
            <a:ext cx="216024" cy="144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6" name="Object 19"/>
          <p:cNvGraphicFramePr>
            <a:graphicFrameLocks noChangeAspect="1"/>
          </p:cNvGraphicFramePr>
          <p:nvPr/>
        </p:nvGraphicFramePr>
        <p:xfrm>
          <a:off x="3192735" y="3599142"/>
          <a:ext cx="720000" cy="392042"/>
        </p:xfrm>
        <a:graphic>
          <a:graphicData uri="http://schemas.openxmlformats.org/presentationml/2006/ole">
            <p:oleObj spid="_x0000_s213007" name="Εξίσωση" r:id="rId9" imgW="368280" imgH="203040" progId="Equation.3">
              <p:embed/>
            </p:oleObj>
          </a:graphicData>
        </a:graphic>
      </p:graphicFrame>
      <p:graphicFrame>
        <p:nvGraphicFramePr>
          <p:cNvPr id="47" name="Object 20"/>
          <p:cNvGraphicFramePr>
            <a:graphicFrameLocks noChangeAspect="1"/>
          </p:cNvGraphicFramePr>
          <p:nvPr/>
        </p:nvGraphicFramePr>
        <p:xfrm>
          <a:off x="2544664" y="4076899"/>
          <a:ext cx="2305050" cy="665162"/>
        </p:xfrm>
        <a:graphic>
          <a:graphicData uri="http://schemas.openxmlformats.org/presentationml/2006/ole">
            <p:oleObj spid="_x0000_s213008" name="Εξίσωση" r:id="rId10" imgW="1625400" imgH="469800" progId="Equation.3">
              <p:embed/>
            </p:oleObj>
          </a:graphicData>
        </a:graphic>
      </p:graphicFrame>
      <p:sp>
        <p:nvSpPr>
          <p:cNvPr id="49" name="Seta para a direita 48"/>
          <p:cNvSpPr/>
          <p:nvPr/>
        </p:nvSpPr>
        <p:spPr>
          <a:xfrm>
            <a:off x="5156448" y="4280033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0" name="Object 21"/>
          <p:cNvGraphicFramePr>
            <a:graphicFrameLocks noChangeAspect="1"/>
          </p:cNvGraphicFramePr>
          <p:nvPr/>
        </p:nvGraphicFramePr>
        <p:xfrm>
          <a:off x="5802908" y="4112940"/>
          <a:ext cx="1638300" cy="684212"/>
        </p:xfrm>
        <a:graphic>
          <a:graphicData uri="http://schemas.openxmlformats.org/presentationml/2006/ole">
            <p:oleObj spid="_x0000_s213009" name="Εξίσωση" r:id="rId11" imgW="1155600" imgH="482400" progId="Equation.3">
              <p:embed/>
            </p:oleObj>
          </a:graphicData>
        </a:graphic>
      </p:graphicFrame>
      <p:graphicFrame>
        <p:nvGraphicFramePr>
          <p:cNvPr id="51" name="Object 22"/>
          <p:cNvGraphicFramePr>
            <a:graphicFrameLocks noChangeAspect="1"/>
          </p:cNvGraphicFramePr>
          <p:nvPr/>
        </p:nvGraphicFramePr>
        <p:xfrm>
          <a:off x="2112616" y="5409084"/>
          <a:ext cx="1638300" cy="684212"/>
        </p:xfrm>
        <a:graphic>
          <a:graphicData uri="http://schemas.openxmlformats.org/presentationml/2006/ole">
            <p:oleObj spid="_x0000_s213010" name="Εξίσωση" r:id="rId12" imgW="1155600" imgH="482400" progId="Equation.3">
              <p:embed/>
            </p:oleObj>
          </a:graphicData>
        </a:graphic>
      </p:graphicFrame>
      <p:sp>
        <p:nvSpPr>
          <p:cNvPr id="54" name="Espaço Reservado para Conteúdo 2"/>
          <p:cNvSpPr txBox="1">
            <a:spLocks/>
          </p:cNvSpPr>
          <p:nvPr/>
        </p:nvSpPr>
        <p:spPr>
          <a:xfrm>
            <a:off x="4056832" y="3573016"/>
            <a:ext cx="2664296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 smtClean="0"/>
              <a:t>(Sistema oscilatório)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3011" name="Object 19"/>
          <p:cNvGraphicFramePr>
            <a:graphicFrameLocks noChangeAspect="1"/>
          </p:cNvGraphicFramePr>
          <p:nvPr/>
        </p:nvGraphicFramePr>
        <p:xfrm>
          <a:off x="6701199" y="1917721"/>
          <a:ext cx="563563" cy="323850"/>
        </p:xfrm>
        <a:graphic>
          <a:graphicData uri="http://schemas.openxmlformats.org/presentationml/2006/ole">
            <p:oleObj spid="_x0000_s213011" name="Εξίσωση" r:id="rId13" imgW="39348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build="p"/>
      <p:bldP spid="28" grpId="0" build="p"/>
      <p:bldP spid="29" grpId="0" animBg="1"/>
      <p:bldP spid="42" grpId="0" build="p"/>
      <p:bldP spid="45" grpId="0" animBg="1"/>
      <p:bldP spid="49" grpId="0" animBg="1"/>
      <p:bldP spid="5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ao Degrau Unitário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1507264" y="1124744"/>
            <a:ext cx="666478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b="1" dirty="0" smtClean="0">
                <a:solidFill>
                  <a:srgbClr val="C32D2E"/>
                </a:solidFill>
              </a:rPr>
              <a:t>2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Caso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" name="Object 19"/>
          <p:cNvGraphicFramePr>
            <a:graphicFrameLocks noChangeAspect="1"/>
          </p:cNvGraphicFramePr>
          <p:nvPr/>
        </p:nvGraphicFramePr>
        <p:xfrm>
          <a:off x="3131488" y="1150119"/>
          <a:ext cx="1117600" cy="392113"/>
        </p:xfrm>
        <a:graphic>
          <a:graphicData uri="http://schemas.openxmlformats.org/presentationml/2006/ole">
            <p:oleObj spid="_x0000_s214029" name="Εξίσωση" r:id="rId3" imgW="571320" imgH="203040" progId="Equation.3">
              <p:embed/>
            </p:oleObj>
          </a:graphicData>
        </a:graphic>
      </p:graphicFrame>
      <p:sp>
        <p:nvSpPr>
          <p:cNvPr id="31" name="Espaço Reservado para Conteúdo 2"/>
          <p:cNvSpPr txBox="1">
            <a:spLocks/>
          </p:cNvSpPr>
          <p:nvPr/>
        </p:nvSpPr>
        <p:spPr>
          <a:xfrm>
            <a:off x="4211608" y="1124744"/>
            <a:ext cx="396044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 smtClean="0"/>
              <a:t>(Sistema </a:t>
            </a:r>
            <a:r>
              <a:rPr lang="pt-BR" sz="2000" dirty="0" err="1" smtClean="0"/>
              <a:t>subamortecido</a:t>
            </a:r>
            <a:r>
              <a:rPr lang="pt-BR" sz="2000" dirty="0" smtClean="0"/>
              <a:t>)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" name="Object 10"/>
          <p:cNvGraphicFramePr>
            <a:graphicFrameLocks noChangeAspect="1"/>
          </p:cNvGraphicFramePr>
          <p:nvPr/>
        </p:nvGraphicFramePr>
        <p:xfrm>
          <a:off x="1132984" y="1700808"/>
          <a:ext cx="1944687" cy="665163"/>
        </p:xfrm>
        <a:graphic>
          <a:graphicData uri="http://schemas.openxmlformats.org/presentationml/2006/ole">
            <p:oleObj spid="_x0000_s214030" name="Εξίσωση" r:id="rId4" imgW="1371600" imgH="469800" progId="Equation.3">
              <p:embed/>
            </p:oleObj>
          </a:graphicData>
        </a:graphic>
      </p:graphicFrame>
      <p:graphicFrame>
        <p:nvGraphicFramePr>
          <p:cNvPr id="33" name="Object 17"/>
          <p:cNvGraphicFramePr>
            <a:graphicFrameLocks noChangeAspect="1"/>
          </p:cNvGraphicFramePr>
          <p:nvPr/>
        </p:nvGraphicFramePr>
        <p:xfrm>
          <a:off x="1204992" y="2969937"/>
          <a:ext cx="1997936" cy="396000"/>
        </p:xfrm>
        <a:graphic>
          <a:graphicData uri="http://schemas.openxmlformats.org/presentationml/2006/ole">
            <p:oleObj spid="_x0000_s214031" name="Εξίσωση" r:id="rId5" imgW="1396800" imgH="279360" progId="Equation.3">
              <p:embed/>
            </p:oleObj>
          </a:graphicData>
        </a:graphic>
      </p:graphicFrame>
      <p:graphicFrame>
        <p:nvGraphicFramePr>
          <p:cNvPr id="34" name="Object 18"/>
          <p:cNvGraphicFramePr>
            <a:graphicFrameLocks noChangeAspect="1"/>
          </p:cNvGraphicFramePr>
          <p:nvPr/>
        </p:nvGraphicFramePr>
        <p:xfrm>
          <a:off x="1204992" y="3487945"/>
          <a:ext cx="2015872" cy="396000"/>
        </p:xfrm>
        <a:graphic>
          <a:graphicData uri="http://schemas.openxmlformats.org/presentationml/2006/ole">
            <p:oleObj spid="_x0000_s214032" name="Εξίσωση" r:id="rId6" imgW="1409400" imgH="279360" progId="Equation.3">
              <p:embed/>
            </p:oleObj>
          </a:graphicData>
        </a:graphic>
      </p:graphicFrame>
      <p:sp>
        <p:nvSpPr>
          <p:cNvPr id="35" name="Chave esquerda 34"/>
          <p:cNvSpPr/>
          <p:nvPr/>
        </p:nvSpPr>
        <p:spPr>
          <a:xfrm>
            <a:off x="1060976" y="2529056"/>
            <a:ext cx="216024" cy="140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Seta para a direita 36"/>
          <p:cNvSpPr/>
          <p:nvPr/>
        </p:nvSpPr>
        <p:spPr>
          <a:xfrm>
            <a:off x="3635896" y="2564904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9" name="Object 19"/>
          <p:cNvGraphicFramePr>
            <a:graphicFrameLocks noChangeAspect="1"/>
          </p:cNvGraphicFramePr>
          <p:nvPr/>
        </p:nvGraphicFramePr>
        <p:xfrm>
          <a:off x="4139952" y="2374808"/>
          <a:ext cx="4735512" cy="719137"/>
        </p:xfrm>
        <a:graphic>
          <a:graphicData uri="http://schemas.openxmlformats.org/presentationml/2006/ole">
            <p:oleObj spid="_x0000_s214033" name="Εξίσωση" r:id="rId7" imgW="3340080" imgH="507960" progId="Equation.3">
              <p:embed/>
            </p:oleObj>
          </a:graphicData>
        </a:graphic>
      </p:graphicFrame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1507264" y="4247852"/>
            <a:ext cx="6664784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Definindo a </a:t>
            </a:r>
            <a:r>
              <a:rPr lang="pt-BR" sz="2000" b="1" dirty="0" smtClean="0">
                <a:solidFill>
                  <a:srgbClr val="C32D2E"/>
                </a:solidFill>
              </a:rPr>
              <a:t>freqüência natural amortecida </a:t>
            </a:r>
            <a:r>
              <a:rPr lang="pt-BR" sz="2000" dirty="0" smtClean="0"/>
              <a:t>e a </a:t>
            </a:r>
            <a:r>
              <a:rPr lang="pt-BR" sz="2000" b="1" dirty="0" smtClean="0">
                <a:solidFill>
                  <a:srgbClr val="C32D2E"/>
                </a:solidFill>
              </a:rPr>
              <a:t>atenuação</a:t>
            </a:r>
            <a:r>
              <a:rPr lang="pt-BR" sz="2000" dirty="0" smtClean="0"/>
              <a:t> como: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1" name="Object 20"/>
          <p:cNvGraphicFramePr>
            <a:graphicFrameLocks noChangeAspect="1"/>
          </p:cNvGraphicFramePr>
          <p:nvPr/>
        </p:nvGraphicFramePr>
        <p:xfrm>
          <a:off x="2789059" y="5220716"/>
          <a:ext cx="1422400" cy="395288"/>
        </p:xfrm>
        <a:graphic>
          <a:graphicData uri="http://schemas.openxmlformats.org/presentationml/2006/ole">
            <p:oleObj spid="_x0000_s214034" name="Εξίσωση" r:id="rId8" imgW="1002960" imgH="279360" progId="Equation.3">
              <p:embed/>
            </p:oleObj>
          </a:graphicData>
        </a:graphic>
      </p:graphicFrame>
      <p:sp>
        <p:nvSpPr>
          <p:cNvPr id="48" name="Seta para a direita 47"/>
          <p:cNvSpPr/>
          <p:nvPr/>
        </p:nvSpPr>
        <p:spPr>
          <a:xfrm>
            <a:off x="4661267" y="551723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2" name="Object 19"/>
          <p:cNvGraphicFramePr>
            <a:graphicFrameLocks noChangeAspect="1"/>
          </p:cNvGraphicFramePr>
          <p:nvPr/>
        </p:nvGraphicFramePr>
        <p:xfrm>
          <a:off x="5237683" y="5356225"/>
          <a:ext cx="3006725" cy="665163"/>
        </p:xfrm>
        <a:graphic>
          <a:graphicData uri="http://schemas.openxmlformats.org/presentationml/2006/ole">
            <p:oleObj spid="_x0000_s214035" name="Εξίσωση" r:id="rId9" imgW="2120760" imgH="469800" progId="Equation.3">
              <p:embed/>
            </p:oleObj>
          </a:graphicData>
        </a:graphic>
      </p:graphicFrame>
      <p:graphicFrame>
        <p:nvGraphicFramePr>
          <p:cNvPr id="214036" name="Object 20"/>
          <p:cNvGraphicFramePr>
            <a:graphicFrameLocks noChangeAspect="1"/>
          </p:cNvGraphicFramePr>
          <p:nvPr/>
        </p:nvGraphicFramePr>
        <p:xfrm>
          <a:off x="1187624" y="2564904"/>
          <a:ext cx="563562" cy="323850"/>
        </p:xfrm>
        <a:graphic>
          <a:graphicData uri="http://schemas.openxmlformats.org/presentationml/2006/ole">
            <p:oleObj spid="_x0000_s214036" name="Εξίσωση" r:id="rId10" imgW="393480" imgH="228600" progId="Equation.3">
              <p:embed/>
            </p:oleObj>
          </a:graphicData>
        </a:graphic>
      </p:graphicFrame>
      <p:graphicFrame>
        <p:nvGraphicFramePr>
          <p:cNvPr id="214037" name="Object 21"/>
          <p:cNvGraphicFramePr>
            <a:graphicFrameLocks noChangeAspect="1"/>
          </p:cNvGraphicFramePr>
          <p:nvPr/>
        </p:nvGraphicFramePr>
        <p:xfrm>
          <a:off x="3120777" y="5769446"/>
          <a:ext cx="757237" cy="323850"/>
        </p:xfrm>
        <a:graphic>
          <a:graphicData uri="http://schemas.openxmlformats.org/presentationml/2006/ole">
            <p:oleObj spid="_x0000_s214037" name="Εξίσωση" r:id="rId11" imgW="53316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31" grpId="0" build="p"/>
      <p:bldP spid="35" grpId="0" animBg="1"/>
      <p:bldP spid="37" grpId="0" animBg="1"/>
      <p:bldP spid="40" grpId="0" build="p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ao Degrau Unitário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1507264" y="1124744"/>
            <a:ext cx="666478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b="1" dirty="0" smtClean="0">
                <a:solidFill>
                  <a:srgbClr val="C32D2E"/>
                </a:solidFill>
              </a:rPr>
              <a:t>2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Caso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" name="Object 19"/>
          <p:cNvGraphicFramePr>
            <a:graphicFrameLocks noChangeAspect="1"/>
          </p:cNvGraphicFramePr>
          <p:nvPr/>
        </p:nvGraphicFramePr>
        <p:xfrm>
          <a:off x="3131488" y="1150119"/>
          <a:ext cx="1117600" cy="392113"/>
        </p:xfrm>
        <a:graphic>
          <a:graphicData uri="http://schemas.openxmlformats.org/presentationml/2006/ole">
            <p:oleObj spid="_x0000_s215042" name="Εξίσωση" r:id="rId3" imgW="571320" imgH="203040" progId="Equation.3">
              <p:embed/>
            </p:oleObj>
          </a:graphicData>
        </a:graphic>
      </p:graphicFrame>
      <p:sp>
        <p:nvSpPr>
          <p:cNvPr id="31" name="Espaço Reservado para Conteúdo 2"/>
          <p:cNvSpPr txBox="1">
            <a:spLocks/>
          </p:cNvSpPr>
          <p:nvPr/>
        </p:nvSpPr>
        <p:spPr>
          <a:xfrm>
            <a:off x="4211608" y="1124744"/>
            <a:ext cx="396044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 smtClean="0"/>
              <a:t>(Sistema </a:t>
            </a:r>
            <a:r>
              <a:rPr lang="pt-BR" sz="2000" dirty="0" err="1" smtClean="0"/>
              <a:t>subamortecido</a:t>
            </a:r>
            <a:r>
              <a:rPr lang="pt-BR" sz="2000" dirty="0" smtClean="0"/>
              <a:t>)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1507616" y="1806650"/>
            <a:ext cx="6664784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Expandindo em frações parciais: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Seta para a direita 20"/>
          <p:cNvSpPr/>
          <p:nvPr/>
        </p:nvSpPr>
        <p:spPr>
          <a:xfrm>
            <a:off x="4678042" y="259873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1274763" y="2411413"/>
          <a:ext cx="3006725" cy="665162"/>
        </p:xfrm>
        <a:graphic>
          <a:graphicData uri="http://schemas.openxmlformats.org/presentationml/2006/ole">
            <p:oleObj spid="_x0000_s215051" name="Εξίσωση" r:id="rId4" imgW="2120760" imgH="469800" progId="Equation.3">
              <p:embed/>
            </p:oleObj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5265738" y="2474913"/>
          <a:ext cx="3581400" cy="628650"/>
        </p:xfrm>
        <a:graphic>
          <a:graphicData uri="http://schemas.openxmlformats.org/presentationml/2006/ole">
            <p:oleObj spid="_x0000_s215052" name="Εξίσωση" r:id="rId5" imgW="2527200" imgH="444240" progId="Equation.3">
              <p:embed/>
            </p:oleObj>
          </a:graphicData>
        </a:graphic>
      </p:graphicFrame>
      <p:sp>
        <p:nvSpPr>
          <p:cNvPr id="24" name="Seta para a direita 23"/>
          <p:cNvSpPr/>
          <p:nvPr/>
        </p:nvSpPr>
        <p:spPr>
          <a:xfrm>
            <a:off x="2411760" y="353484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3035300" y="3375025"/>
          <a:ext cx="4300538" cy="663575"/>
        </p:xfrm>
        <a:graphic>
          <a:graphicData uri="http://schemas.openxmlformats.org/presentationml/2006/ole">
            <p:oleObj spid="_x0000_s215053" name="Εξίσωση" r:id="rId6" imgW="3035160" imgH="469800" progId="Equation.3">
              <p:embed/>
            </p:oleObj>
          </a:graphicData>
        </a:graphic>
      </p:graphicFrame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1507616" y="4326930"/>
            <a:ext cx="6664784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Aplicando 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Transformada Inversa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8" name="Object 14"/>
          <p:cNvGraphicFramePr>
            <a:graphicFrameLocks noChangeAspect="1"/>
          </p:cNvGraphicFramePr>
          <p:nvPr/>
        </p:nvGraphicFramePr>
        <p:xfrm>
          <a:off x="2699792" y="4941168"/>
          <a:ext cx="4854575" cy="830262"/>
        </p:xfrm>
        <a:graphic>
          <a:graphicData uri="http://schemas.openxmlformats.org/presentationml/2006/ole">
            <p:oleObj spid="_x0000_s215054" name="Εξίσωση" r:id="rId7" imgW="3263760" imgH="55872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 animBg="1"/>
      <p:bldP spid="24" grpId="0" animBg="1"/>
      <p:bldP spid="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ao Degrau Unitário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1507264" y="1124744"/>
            <a:ext cx="666478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b="1" dirty="0" smtClean="0">
                <a:solidFill>
                  <a:srgbClr val="C32D2E"/>
                </a:solidFill>
              </a:rPr>
              <a:t>2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Caso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" name="Object 19"/>
          <p:cNvGraphicFramePr>
            <a:graphicFrameLocks noChangeAspect="1"/>
          </p:cNvGraphicFramePr>
          <p:nvPr/>
        </p:nvGraphicFramePr>
        <p:xfrm>
          <a:off x="3131488" y="1150119"/>
          <a:ext cx="1117600" cy="392113"/>
        </p:xfrm>
        <a:graphic>
          <a:graphicData uri="http://schemas.openxmlformats.org/presentationml/2006/ole">
            <p:oleObj spid="_x0000_s216066" name="Εξίσωση" r:id="rId3" imgW="571320" imgH="203040" progId="Equation.3">
              <p:embed/>
            </p:oleObj>
          </a:graphicData>
        </a:graphic>
      </p:graphicFrame>
      <p:sp>
        <p:nvSpPr>
          <p:cNvPr id="31" name="Espaço Reservado para Conteúdo 2"/>
          <p:cNvSpPr txBox="1">
            <a:spLocks/>
          </p:cNvSpPr>
          <p:nvPr/>
        </p:nvSpPr>
        <p:spPr>
          <a:xfrm>
            <a:off x="4211608" y="1124744"/>
            <a:ext cx="396044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 smtClean="0"/>
              <a:t>(Sistema </a:t>
            </a:r>
            <a:r>
              <a:rPr lang="pt-BR" sz="2000" dirty="0" err="1" smtClean="0"/>
              <a:t>subamortecido</a:t>
            </a:r>
            <a:r>
              <a:rPr lang="pt-BR" sz="2000" dirty="0" smtClean="0"/>
              <a:t>)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507616" y="1700808"/>
            <a:ext cx="6664784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erro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estacionário é definido como: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4581525" y="2241550"/>
          <a:ext cx="3946525" cy="866775"/>
        </p:xfrm>
        <a:graphic>
          <a:graphicData uri="http://schemas.openxmlformats.org/presentationml/2006/ole">
            <p:oleObj spid="_x0000_s216071" name="Εξίσωση" r:id="rId4" imgW="2654280" imgH="583920" progId="Equation.3">
              <p:embed/>
            </p:oleObj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1835696" y="2531070"/>
          <a:ext cx="1662113" cy="376238"/>
        </p:xfrm>
        <a:graphic>
          <a:graphicData uri="http://schemas.openxmlformats.org/presentationml/2006/ole">
            <p:oleObj spid="_x0000_s216072" name="Εξίσωση" r:id="rId5" imgW="1117440" imgH="253800" progId="Equation.3">
              <p:embed/>
            </p:oleObj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3923928" y="2531070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507616" y="3356992"/>
            <a:ext cx="7456872" cy="23762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freqüência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oscilação da resposta ao degrau de um sistema com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coeficiente de amortecimento nulo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é 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própria freqüência natural não amortecida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Se o sistema linear tiver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algum amortecimento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será observada 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freqüência natural amortecida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Caso o coeficiente de amortecimento seja aumentado acima da unidade, a resposta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não oscilará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 animBg="1"/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ao Degrau Unitário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416926" y="1124744"/>
            <a:ext cx="666478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b="1" noProof="0" dirty="0" smtClean="0">
                <a:solidFill>
                  <a:srgbClr val="C00000"/>
                </a:solidFill>
              </a:rPr>
              <a:t>3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Caso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/>
        </p:nvGraphicFramePr>
        <p:xfrm>
          <a:off x="3264913" y="1150119"/>
          <a:ext cx="669925" cy="392113"/>
        </p:xfrm>
        <a:graphic>
          <a:graphicData uri="http://schemas.openxmlformats.org/presentationml/2006/ole">
            <p:oleObj spid="_x0000_s217093" name="Εξίσωση" r:id="rId3" imgW="342720" imgH="203040" progId="Equation.3">
              <p:embed/>
            </p:oleObj>
          </a:graphicData>
        </a:graphic>
      </p:graphicFrame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4121270" y="1124744"/>
            <a:ext cx="468052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 smtClean="0"/>
              <a:t>(Sistema criticamente amortecido)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1763840" y="1916832"/>
          <a:ext cx="1944687" cy="665163"/>
        </p:xfrm>
        <a:graphic>
          <a:graphicData uri="http://schemas.openxmlformats.org/presentationml/2006/ole">
            <p:oleObj spid="_x0000_s217094" name="Εξίσωση" r:id="rId4" imgW="1371600" imgH="469800" progId="Equation.3">
              <p:embed/>
            </p:oleObj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/>
        </p:nvGraphicFramePr>
        <p:xfrm>
          <a:off x="3996088" y="2096896"/>
          <a:ext cx="1997936" cy="396000"/>
        </p:xfrm>
        <a:graphic>
          <a:graphicData uri="http://schemas.openxmlformats.org/presentationml/2006/ole">
            <p:oleObj spid="_x0000_s217095" name="Εξίσωση" r:id="rId5" imgW="1396800" imgH="279360" progId="Equation.3">
              <p:embed/>
            </p:oleObj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/>
        </p:nvGraphicFramePr>
        <p:xfrm>
          <a:off x="3996088" y="2672960"/>
          <a:ext cx="2015872" cy="396000"/>
        </p:xfrm>
        <a:graphic>
          <a:graphicData uri="http://schemas.openxmlformats.org/presentationml/2006/ole">
            <p:oleObj spid="_x0000_s217096" name="Εξίσωση" r:id="rId6" imgW="1409400" imgH="279360" progId="Equation.3">
              <p:embed/>
            </p:oleObj>
          </a:graphicData>
        </a:graphic>
      </p:graphicFrame>
      <p:sp>
        <p:nvSpPr>
          <p:cNvPr id="23" name="Chave esquerda 22"/>
          <p:cNvSpPr/>
          <p:nvPr/>
        </p:nvSpPr>
        <p:spPr>
          <a:xfrm>
            <a:off x="3852072" y="1700808"/>
            <a:ext cx="216024" cy="140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Seta para a direita 23"/>
          <p:cNvSpPr/>
          <p:nvPr/>
        </p:nvSpPr>
        <p:spPr>
          <a:xfrm>
            <a:off x="6299992" y="206084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5" name="Object 19"/>
          <p:cNvGraphicFramePr>
            <a:graphicFrameLocks noChangeAspect="1"/>
          </p:cNvGraphicFramePr>
          <p:nvPr/>
        </p:nvGraphicFramePr>
        <p:xfrm>
          <a:off x="6858074" y="1880691"/>
          <a:ext cx="1530350" cy="684213"/>
        </p:xfrm>
        <a:graphic>
          <a:graphicData uri="http://schemas.openxmlformats.org/presentationml/2006/ole">
            <p:oleObj spid="_x0000_s217097" name="Εξίσωση" r:id="rId7" imgW="1079280" imgH="482400" progId="Equation.3">
              <p:embed/>
            </p:oleObj>
          </a:graphicData>
        </a:graphic>
      </p:graphicFrame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1416926" y="3284984"/>
            <a:ext cx="6664784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Aplicando 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Transformada Inversa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eta para a direita 27"/>
          <p:cNvSpPr/>
          <p:nvPr/>
        </p:nvSpPr>
        <p:spPr>
          <a:xfrm>
            <a:off x="4049262" y="400523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2" name="Object 14"/>
          <p:cNvGraphicFramePr>
            <a:graphicFrameLocks noChangeAspect="1"/>
          </p:cNvGraphicFramePr>
          <p:nvPr/>
        </p:nvGraphicFramePr>
        <p:xfrm>
          <a:off x="4583753" y="4006329"/>
          <a:ext cx="3209925" cy="358775"/>
        </p:xfrm>
        <a:graphic>
          <a:graphicData uri="http://schemas.openxmlformats.org/presentationml/2006/ole">
            <p:oleObj spid="_x0000_s217098" name="Εξίσωση" r:id="rId8" imgW="2158920" imgH="241200" progId="Equation.3">
              <p:embed/>
            </p:oleObj>
          </a:graphicData>
        </a:graphic>
      </p:graphicFrame>
      <p:graphicFrame>
        <p:nvGraphicFramePr>
          <p:cNvPr id="33" name="Object 22"/>
          <p:cNvGraphicFramePr>
            <a:graphicFrameLocks noChangeAspect="1"/>
          </p:cNvGraphicFramePr>
          <p:nvPr/>
        </p:nvGraphicFramePr>
        <p:xfrm>
          <a:off x="2015551" y="3824907"/>
          <a:ext cx="1530350" cy="684213"/>
        </p:xfrm>
        <a:graphic>
          <a:graphicData uri="http://schemas.openxmlformats.org/presentationml/2006/ole">
            <p:oleObj spid="_x0000_s217099" name="Εξίσωση" r:id="rId9" imgW="1079280" imgH="482400" progId="Equation.3">
              <p:embed/>
            </p:oleObj>
          </a:graphicData>
        </a:graphic>
      </p:graphicFrame>
      <p:sp>
        <p:nvSpPr>
          <p:cNvPr id="34" name="Espaço Reservado para Conteúdo 2"/>
          <p:cNvSpPr txBox="1">
            <a:spLocks/>
          </p:cNvSpPr>
          <p:nvPr/>
        </p:nvSpPr>
        <p:spPr>
          <a:xfrm>
            <a:off x="1416926" y="4869160"/>
            <a:ext cx="6664784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que a resposta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deixa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ser </a:t>
            </a:r>
            <a:r>
              <a:rPr kumimoji="0" lang="pt-BR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oscilat</a:t>
            </a:r>
            <a:r>
              <a:rPr lang="pt-BR" sz="2000" b="1" dirty="0" err="1" smtClean="0">
                <a:solidFill>
                  <a:srgbClr val="C00000"/>
                </a:solidFill>
              </a:rPr>
              <a:t>ória</a:t>
            </a:r>
            <a:r>
              <a:rPr lang="pt-BR" sz="2000" dirty="0" smtClean="0"/>
              <a:t>.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7100" name="Object 12"/>
          <p:cNvGraphicFramePr>
            <a:graphicFrameLocks noChangeAspect="1"/>
          </p:cNvGraphicFramePr>
          <p:nvPr/>
        </p:nvGraphicFramePr>
        <p:xfrm>
          <a:off x="3967470" y="1700808"/>
          <a:ext cx="563563" cy="323850"/>
        </p:xfrm>
        <a:graphic>
          <a:graphicData uri="http://schemas.openxmlformats.org/presentationml/2006/ole">
            <p:oleObj spid="_x0000_s217100" name="Εξίσωση" r:id="rId10" imgW="39348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23" grpId="0" animBg="1"/>
      <p:bldP spid="24" grpId="0" animBg="1"/>
      <p:bldP spid="27" grpId="0" build="p"/>
      <p:bldP spid="28" grpId="0" animBg="1"/>
      <p:bldP spid="3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ao Degrau Unitário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1435256" y="1052736"/>
            <a:ext cx="666478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b="1" dirty="0" smtClean="0">
                <a:solidFill>
                  <a:srgbClr val="C00000"/>
                </a:solidFill>
              </a:rPr>
              <a:t>4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Caso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9" name="Object 19"/>
          <p:cNvGraphicFramePr>
            <a:graphicFrameLocks noChangeAspect="1"/>
          </p:cNvGraphicFramePr>
          <p:nvPr/>
        </p:nvGraphicFramePr>
        <p:xfrm>
          <a:off x="3283243" y="1078111"/>
          <a:ext cx="669925" cy="392113"/>
        </p:xfrm>
        <a:graphic>
          <a:graphicData uri="http://schemas.openxmlformats.org/presentationml/2006/ole">
            <p:oleObj spid="_x0000_s218122" name="Εξίσωση" r:id="rId3" imgW="342720" imgH="203040" progId="Equation.3">
              <p:embed/>
            </p:oleObj>
          </a:graphicData>
        </a:graphic>
      </p:graphicFrame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4139600" y="1052736"/>
            <a:ext cx="468052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 smtClean="0"/>
              <a:t>(Sistema superamortecido)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" name="Object 10"/>
          <p:cNvGraphicFramePr>
            <a:graphicFrameLocks noChangeAspect="1"/>
          </p:cNvGraphicFramePr>
          <p:nvPr/>
        </p:nvGraphicFramePr>
        <p:xfrm>
          <a:off x="1132860" y="1628800"/>
          <a:ext cx="1944687" cy="665163"/>
        </p:xfrm>
        <a:graphic>
          <a:graphicData uri="http://schemas.openxmlformats.org/presentationml/2006/ole">
            <p:oleObj spid="_x0000_s218123" name="Εξίσωση" r:id="rId4" imgW="1371600" imgH="469800" progId="Equation.3">
              <p:embed/>
            </p:oleObj>
          </a:graphicData>
        </a:graphic>
      </p:graphicFrame>
      <p:graphicFrame>
        <p:nvGraphicFramePr>
          <p:cNvPr id="35" name="Object 17"/>
          <p:cNvGraphicFramePr>
            <a:graphicFrameLocks noChangeAspect="1"/>
          </p:cNvGraphicFramePr>
          <p:nvPr/>
        </p:nvGraphicFramePr>
        <p:xfrm>
          <a:off x="1204868" y="2816976"/>
          <a:ext cx="1997936" cy="396000"/>
        </p:xfrm>
        <a:graphic>
          <a:graphicData uri="http://schemas.openxmlformats.org/presentationml/2006/ole">
            <p:oleObj spid="_x0000_s218124" name="Εξίσωση" r:id="rId5" imgW="1396800" imgH="279360" progId="Equation.3">
              <p:embed/>
            </p:oleObj>
          </a:graphicData>
        </a:graphic>
      </p:graphicFrame>
      <p:graphicFrame>
        <p:nvGraphicFramePr>
          <p:cNvPr id="36" name="Object 18"/>
          <p:cNvGraphicFramePr>
            <a:graphicFrameLocks noChangeAspect="1"/>
          </p:cNvGraphicFramePr>
          <p:nvPr/>
        </p:nvGraphicFramePr>
        <p:xfrm>
          <a:off x="1204868" y="3393040"/>
          <a:ext cx="2015872" cy="396000"/>
        </p:xfrm>
        <a:graphic>
          <a:graphicData uri="http://schemas.openxmlformats.org/presentationml/2006/ole">
            <p:oleObj spid="_x0000_s218125" name="Εξίσωση" r:id="rId6" imgW="1409400" imgH="279360" progId="Equation.3">
              <p:embed/>
            </p:oleObj>
          </a:graphicData>
        </a:graphic>
      </p:graphicFrame>
      <p:sp>
        <p:nvSpPr>
          <p:cNvPr id="37" name="Chave esquerda 36"/>
          <p:cNvSpPr/>
          <p:nvPr/>
        </p:nvSpPr>
        <p:spPr>
          <a:xfrm>
            <a:off x="1060852" y="2462517"/>
            <a:ext cx="216024" cy="140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Seta para a direita 37"/>
          <p:cNvSpPr/>
          <p:nvPr/>
        </p:nvSpPr>
        <p:spPr>
          <a:xfrm>
            <a:off x="3508772" y="2466770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9" name="Object 19"/>
          <p:cNvGraphicFramePr>
            <a:graphicFrameLocks noChangeAspect="1"/>
          </p:cNvGraphicFramePr>
          <p:nvPr/>
        </p:nvGraphicFramePr>
        <p:xfrm>
          <a:off x="4084836" y="2276674"/>
          <a:ext cx="4519612" cy="719137"/>
        </p:xfrm>
        <a:graphic>
          <a:graphicData uri="http://schemas.openxmlformats.org/presentationml/2006/ole">
            <p:oleObj spid="_x0000_s218126" name="Εξίσωση" r:id="rId7" imgW="3187440" imgH="507960" progId="Equation.3">
              <p:embed/>
            </p:oleObj>
          </a:graphicData>
        </a:graphic>
      </p:graphicFrame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1470062" y="4005064"/>
            <a:ext cx="7350409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Expandindo em frações parciais e aplicando Transformada Inversa de </a:t>
            </a:r>
            <a:r>
              <a:rPr lang="pt-BR" sz="2000" dirty="0" err="1" smtClean="0"/>
              <a:t>Laplace</a:t>
            </a:r>
            <a:r>
              <a:rPr lang="pt-BR" sz="2000" dirty="0" smtClean="0"/>
              <a:t>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1" name="Object 16"/>
          <p:cNvGraphicFramePr>
            <a:graphicFrameLocks noChangeAspect="1"/>
          </p:cNvGraphicFramePr>
          <p:nvPr/>
        </p:nvGraphicFramePr>
        <p:xfrm>
          <a:off x="1441201" y="4996656"/>
          <a:ext cx="7307263" cy="736600"/>
        </p:xfrm>
        <a:graphic>
          <a:graphicData uri="http://schemas.openxmlformats.org/presentationml/2006/ole">
            <p:oleObj spid="_x0000_s218127" name="Εξίσωση" r:id="rId8" imgW="4914720" imgH="495000" progId="Equation.3">
              <p:embed/>
            </p:oleObj>
          </a:graphicData>
        </a:graphic>
      </p:graphicFrame>
      <p:graphicFrame>
        <p:nvGraphicFramePr>
          <p:cNvPr id="218128" name="Object 16"/>
          <p:cNvGraphicFramePr>
            <a:graphicFrameLocks noChangeAspect="1"/>
          </p:cNvGraphicFramePr>
          <p:nvPr/>
        </p:nvGraphicFramePr>
        <p:xfrm>
          <a:off x="1156584" y="2463868"/>
          <a:ext cx="563562" cy="323850"/>
        </p:xfrm>
        <a:graphic>
          <a:graphicData uri="http://schemas.openxmlformats.org/presentationml/2006/ole">
            <p:oleObj spid="_x0000_s218128" name="Εξίσωση" r:id="rId9" imgW="39348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30" grpId="0" build="p"/>
      <p:bldP spid="37" grpId="0" animBg="1"/>
      <p:bldP spid="38" grpId="0" animBg="1"/>
      <p:bldP spid="4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ao Degrau Unitário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1435256" y="1052736"/>
            <a:ext cx="666478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b="1" dirty="0" smtClean="0">
                <a:solidFill>
                  <a:srgbClr val="C00000"/>
                </a:solidFill>
              </a:rPr>
              <a:t>4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Caso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9" name="Object 19"/>
          <p:cNvGraphicFramePr>
            <a:graphicFrameLocks noChangeAspect="1"/>
          </p:cNvGraphicFramePr>
          <p:nvPr/>
        </p:nvGraphicFramePr>
        <p:xfrm>
          <a:off x="3283243" y="1078111"/>
          <a:ext cx="669925" cy="392113"/>
        </p:xfrm>
        <a:graphic>
          <a:graphicData uri="http://schemas.openxmlformats.org/presentationml/2006/ole">
            <p:oleObj spid="_x0000_s219138" name="Εξίσωση" r:id="rId3" imgW="342720" imgH="203040" progId="Equation.3">
              <p:embed/>
            </p:oleObj>
          </a:graphicData>
        </a:graphic>
      </p:graphicFrame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4139600" y="1052736"/>
            <a:ext cx="468052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 smtClean="0"/>
              <a:t>(Sistema superamortecido)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369193" y="1700808"/>
          <a:ext cx="7307263" cy="736600"/>
        </p:xfrm>
        <a:graphic>
          <a:graphicData uri="http://schemas.openxmlformats.org/presentationml/2006/ole">
            <p:oleObj spid="_x0000_s219145" name="Εξίσωση" r:id="rId4" imgW="4914720" imgH="495000" progId="Equation.3">
              <p:embed/>
            </p:oleObj>
          </a:graphicData>
        </a:graphic>
      </p:graphicFrame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475656" y="2780928"/>
            <a:ext cx="7344816" cy="18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A resposta inclui dois termos exponenciais decrescentes. Quando o coeficiente de amortecimento for muito maior do que 1, </a:t>
            </a:r>
            <a:r>
              <a:rPr lang="pt-BR" sz="2000" b="1" dirty="0" smtClean="0">
                <a:solidFill>
                  <a:srgbClr val="0070C0"/>
                </a:solidFill>
              </a:rPr>
              <a:t>uma das duas exponenciais decai mais rapidamente</a:t>
            </a:r>
            <a:r>
              <a:rPr lang="pt-BR" sz="2000" dirty="0" smtClean="0"/>
              <a:t> (aquela associada à menor constante de tempo).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4139952" y="1700808"/>
            <a:ext cx="122413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7452320" y="1700808"/>
            <a:ext cx="1224136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475656" y="4653136"/>
            <a:ext cx="7344816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Em projetos de controladores, pode-se simplificar o sistema de segunda ordem para um de primeira ordem considerando apenas o pólo mais significativo (</a:t>
            </a:r>
            <a:r>
              <a:rPr lang="pt-BR" sz="2000" b="1" dirty="0" smtClean="0">
                <a:solidFill>
                  <a:srgbClr val="C00000"/>
                </a:solidFill>
              </a:rPr>
              <a:t>pólo dominante</a:t>
            </a:r>
            <a:r>
              <a:rPr lang="pt-BR" sz="2000" dirty="0" smtClean="0"/>
              <a:t>).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 animBg="1"/>
      <p:bldP spid="20" grpId="0" animBg="1"/>
      <p:bldP spid="2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ao Degrau Unitário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3" name="Picture 5" descr="http://www.lee.eng.uerj.br/~jpaulo/Contri/Ogata-1997/resposta-ao-degra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739054"/>
            <a:ext cx="5553509" cy="4570266"/>
          </a:xfrm>
          <a:prstGeom prst="rect">
            <a:avLst/>
          </a:prstGeom>
          <a:noFill/>
        </p:spPr>
      </p:pic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475656" y="980728"/>
            <a:ext cx="7344816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A resposta transitória de um sistema de 2ª ordem ao degrau  depende, portanto, do </a:t>
            </a:r>
            <a:r>
              <a:rPr lang="pt-BR" sz="2000" b="1" dirty="0" smtClean="0">
                <a:solidFill>
                  <a:srgbClr val="C00000"/>
                </a:solidFill>
              </a:rPr>
              <a:t>coeficiente de amortecimento</a:t>
            </a:r>
            <a:r>
              <a:rPr lang="pt-BR" sz="2000" dirty="0" smtClean="0"/>
              <a:t>.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4" name="Picture 4" descr="https://encrypted-tbn0.google.com/images?q=tbn:ANd9GcTSRqbVBDt88PWZu_LiSoPHWsCu5aYAO0cRfu_rj00xFLrOypZ1K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052736"/>
            <a:ext cx="2447925" cy="1866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 de Segunda Ordem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5008600" cy="216024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Consideremos um sistema físico composto por um </a:t>
            </a:r>
            <a:r>
              <a:rPr lang="pt-BR" sz="2000" dirty="0" err="1" smtClean="0"/>
              <a:t>servomotor</a:t>
            </a:r>
            <a:r>
              <a:rPr lang="pt-BR" sz="2000" dirty="0" smtClean="0"/>
              <a:t> que tenha a função de deslocar a </a:t>
            </a:r>
            <a:r>
              <a:rPr lang="pt-BR" sz="2000" b="1" dirty="0" smtClean="0"/>
              <a:t>posição angular</a:t>
            </a:r>
            <a:r>
              <a:rPr lang="pt-BR" sz="2000" dirty="0" smtClean="0"/>
              <a:t> de um elemento físico de constante de inércia </a:t>
            </a:r>
            <a:r>
              <a:rPr lang="pt-BR" sz="2000" b="1" i="1" dirty="0" smtClean="0"/>
              <a:t>J </a:t>
            </a:r>
            <a:r>
              <a:rPr lang="pt-BR" sz="2000" dirty="0" smtClean="0"/>
              <a:t>e coeficiente de atrito </a:t>
            </a:r>
            <a:r>
              <a:rPr lang="pt-BR" sz="2000" b="1" i="1" dirty="0" smtClean="0"/>
              <a:t>B</a:t>
            </a:r>
            <a:r>
              <a:rPr lang="pt-BR" sz="2000" dirty="0" smtClean="0"/>
              <a:t>.</a:t>
            </a:r>
            <a:endParaRPr lang="es-ES" sz="2000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" name="Grupo 54"/>
          <p:cNvGrpSpPr/>
          <p:nvPr/>
        </p:nvGrpSpPr>
        <p:grpSpPr>
          <a:xfrm>
            <a:off x="2267744" y="3501008"/>
            <a:ext cx="3109965" cy="920414"/>
            <a:chOff x="3780080" y="3212976"/>
            <a:chExt cx="3109965" cy="920414"/>
          </a:xfrm>
        </p:grpSpPr>
        <p:grpSp>
          <p:nvGrpSpPr>
            <p:cNvPr id="7" name="Grupo 48"/>
            <p:cNvGrpSpPr/>
            <p:nvPr/>
          </p:nvGrpSpPr>
          <p:grpSpPr>
            <a:xfrm>
              <a:off x="3780080" y="3485318"/>
              <a:ext cx="2880152" cy="648072"/>
              <a:chOff x="2339752" y="4005064"/>
              <a:chExt cx="2880152" cy="648072"/>
            </a:xfrm>
          </p:grpSpPr>
          <p:grpSp>
            <p:nvGrpSpPr>
              <p:cNvPr id="8" name="Grupo 40"/>
              <p:cNvGrpSpPr/>
              <p:nvPr/>
            </p:nvGrpSpPr>
            <p:grpSpPr>
              <a:xfrm>
                <a:off x="4067944" y="4077072"/>
                <a:ext cx="229447" cy="576064"/>
                <a:chOff x="5364088" y="4761136"/>
                <a:chExt cx="229447" cy="576064"/>
              </a:xfrm>
            </p:grpSpPr>
            <p:grpSp>
              <p:nvGrpSpPr>
                <p:cNvPr id="9" name="Grupo 23"/>
                <p:cNvGrpSpPr/>
                <p:nvPr/>
              </p:nvGrpSpPr>
              <p:grpSpPr>
                <a:xfrm>
                  <a:off x="5364112" y="4761136"/>
                  <a:ext cx="229423" cy="108000"/>
                  <a:chOff x="6790825" y="4437112"/>
                  <a:chExt cx="229423" cy="108000"/>
                </a:xfrm>
              </p:grpSpPr>
              <p:grpSp>
                <p:nvGrpSpPr>
                  <p:cNvPr id="10" name="Grupo 19"/>
                  <p:cNvGrpSpPr/>
                  <p:nvPr/>
                </p:nvGrpSpPr>
                <p:grpSpPr>
                  <a:xfrm>
                    <a:off x="6804248" y="4437112"/>
                    <a:ext cx="216000" cy="108000"/>
                    <a:chOff x="6804248" y="4437112"/>
                    <a:chExt cx="216000" cy="108000"/>
                  </a:xfrm>
                </p:grpSpPr>
                <p:cxnSp>
                  <p:nvCxnSpPr>
                    <p:cNvPr id="16" name="Conector reto 15"/>
                    <p:cNvCxnSpPr/>
                    <p:nvPr/>
                  </p:nvCxnSpPr>
                  <p:spPr>
                    <a:xfrm>
                      <a:off x="6804248" y="4437112"/>
                      <a:ext cx="216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Conector reto 16"/>
                    <p:cNvCxnSpPr/>
                    <p:nvPr/>
                  </p:nvCxnSpPr>
                  <p:spPr>
                    <a:xfrm rot="5400000">
                      <a:off x="6952825" y="4491112"/>
                      <a:ext cx="108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" name="Grupo 20"/>
                  <p:cNvGrpSpPr/>
                  <p:nvPr/>
                </p:nvGrpSpPr>
                <p:grpSpPr>
                  <a:xfrm flipH="1">
                    <a:off x="6790825" y="4437112"/>
                    <a:ext cx="216000" cy="108000"/>
                    <a:chOff x="6804248" y="4437112"/>
                    <a:chExt cx="216000" cy="108000"/>
                  </a:xfrm>
                </p:grpSpPr>
                <p:cxnSp>
                  <p:nvCxnSpPr>
                    <p:cNvPr id="22" name="Conector reto 21"/>
                    <p:cNvCxnSpPr/>
                    <p:nvPr/>
                  </p:nvCxnSpPr>
                  <p:spPr>
                    <a:xfrm>
                      <a:off x="6804248" y="4437112"/>
                      <a:ext cx="216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ector reto 22"/>
                    <p:cNvCxnSpPr/>
                    <p:nvPr/>
                  </p:nvCxnSpPr>
                  <p:spPr>
                    <a:xfrm rot="5400000">
                      <a:off x="6952825" y="4491112"/>
                      <a:ext cx="108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" name="Grupo 24"/>
                <p:cNvGrpSpPr/>
                <p:nvPr/>
              </p:nvGrpSpPr>
              <p:grpSpPr>
                <a:xfrm flipV="1">
                  <a:off x="5364088" y="5229200"/>
                  <a:ext cx="229423" cy="108000"/>
                  <a:chOff x="6790825" y="4437112"/>
                  <a:chExt cx="229423" cy="108000"/>
                </a:xfrm>
              </p:grpSpPr>
              <p:grpSp>
                <p:nvGrpSpPr>
                  <p:cNvPr id="13" name="Grupo 19"/>
                  <p:cNvGrpSpPr/>
                  <p:nvPr/>
                </p:nvGrpSpPr>
                <p:grpSpPr>
                  <a:xfrm>
                    <a:off x="6804248" y="4437112"/>
                    <a:ext cx="216000" cy="108000"/>
                    <a:chOff x="6804248" y="4437112"/>
                    <a:chExt cx="216000" cy="108000"/>
                  </a:xfrm>
                </p:grpSpPr>
                <p:cxnSp>
                  <p:nvCxnSpPr>
                    <p:cNvPr id="30" name="Conector reto 29"/>
                    <p:cNvCxnSpPr/>
                    <p:nvPr/>
                  </p:nvCxnSpPr>
                  <p:spPr>
                    <a:xfrm>
                      <a:off x="6804248" y="4437112"/>
                      <a:ext cx="216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ector reto 30"/>
                    <p:cNvCxnSpPr/>
                    <p:nvPr/>
                  </p:nvCxnSpPr>
                  <p:spPr>
                    <a:xfrm rot="5400000">
                      <a:off x="6952825" y="4491112"/>
                      <a:ext cx="108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" name="Grupo 20"/>
                  <p:cNvGrpSpPr/>
                  <p:nvPr/>
                </p:nvGrpSpPr>
                <p:grpSpPr>
                  <a:xfrm flipH="1">
                    <a:off x="6790825" y="4437112"/>
                    <a:ext cx="216000" cy="108000"/>
                    <a:chOff x="6804248" y="4437112"/>
                    <a:chExt cx="216000" cy="108000"/>
                  </a:xfrm>
                </p:grpSpPr>
                <p:cxnSp>
                  <p:nvCxnSpPr>
                    <p:cNvPr id="28" name="Conector reto 27"/>
                    <p:cNvCxnSpPr/>
                    <p:nvPr/>
                  </p:nvCxnSpPr>
                  <p:spPr>
                    <a:xfrm>
                      <a:off x="6804248" y="4437112"/>
                      <a:ext cx="216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Conector reto 28"/>
                    <p:cNvCxnSpPr/>
                    <p:nvPr/>
                  </p:nvCxnSpPr>
                  <p:spPr>
                    <a:xfrm rot="5400000">
                      <a:off x="6952825" y="4491112"/>
                      <a:ext cx="108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7" name="Conector reto 36"/>
                <p:cNvCxnSpPr/>
                <p:nvPr/>
              </p:nvCxnSpPr>
              <p:spPr>
                <a:xfrm rot="16200000" flipV="1">
                  <a:off x="5278437" y="5044592"/>
                  <a:ext cx="39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Conector de seta reta 44"/>
              <p:cNvCxnSpPr/>
              <p:nvPr/>
            </p:nvCxnSpPr>
            <p:spPr>
              <a:xfrm>
                <a:off x="3707904" y="4365104"/>
                <a:ext cx="151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9" name="Fluxograma: Armazenamento de acesso direto 38"/>
              <p:cNvSpPr/>
              <p:nvPr/>
            </p:nvSpPr>
            <p:spPr>
              <a:xfrm flipH="1">
                <a:off x="2843808" y="4005064"/>
                <a:ext cx="864096" cy="648072"/>
              </a:xfrm>
              <a:prstGeom prst="flowChartMagneticDrum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8" name="Conector reto 47"/>
              <p:cNvCxnSpPr/>
              <p:nvPr/>
            </p:nvCxnSpPr>
            <p:spPr>
              <a:xfrm>
                <a:off x="2339752" y="4365104"/>
                <a:ext cx="648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1" name="Objeto 50"/>
            <p:cNvGraphicFramePr>
              <a:graphicFrameLocks noChangeAspect="1"/>
            </p:cNvGraphicFramePr>
            <p:nvPr/>
          </p:nvGraphicFramePr>
          <p:xfrm>
            <a:off x="4680048" y="3629334"/>
            <a:ext cx="252000" cy="320726"/>
          </p:xfrm>
          <a:graphic>
            <a:graphicData uri="http://schemas.openxmlformats.org/presentationml/2006/ole">
              <p:oleObj spid="_x0000_s199682" name="Εξίσωση" r:id="rId4" imgW="139680" imgH="177480" progId="Equation.3">
                <p:embed/>
              </p:oleObj>
            </a:graphicData>
          </a:graphic>
        </p:graphicFrame>
        <p:graphicFrame>
          <p:nvGraphicFramePr>
            <p:cNvPr id="256006" name="Object 6"/>
            <p:cNvGraphicFramePr>
              <a:graphicFrameLocks noChangeAspect="1"/>
            </p:cNvGraphicFramePr>
            <p:nvPr/>
          </p:nvGraphicFramePr>
          <p:xfrm>
            <a:off x="5512469" y="3212976"/>
            <a:ext cx="252000" cy="272342"/>
          </p:xfrm>
          <a:graphic>
            <a:graphicData uri="http://schemas.openxmlformats.org/presentationml/2006/ole">
              <p:oleObj spid="_x0000_s199683" name="Εξίσωση" r:id="rId5" imgW="152280" imgH="164880" progId="Equation.3">
                <p:embed/>
              </p:oleObj>
            </a:graphicData>
          </a:graphic>
        </p:graphicFrame>
        <p:graphicFrame>
          <p:nvGraphicFramePr>
            <p:cNvPr id="256007" name="Object 7"/>
            <p:cNvGraphicFramePr>
              <a:graphicFrameLocks noChangeAspect="1"/>
            </p:cNvGraphicFramePr>
            <p:nvPr/>
          </p:nvGraphicFramePr>
          <p:xfrm>
            <a:off x="3815944" y="3477096"/>
            <a:ext cx="252000" cy="296254"/>
          </p:xfrm>
          <a:graphic>
            <a:graphicData uri="http://schemas.openxmlformats.org/presentationml/2006/ole">
              <p:oleObj spid="_x0000_s199684" name="Εξίσωση" r:id="rId6" imgW="139680" imgH="164880" progId="Equation.3">
                <p:embed/>
              </p:oleObj>
            </a:graphicData>
          </a:graphic>
        </p:graphicFrame>
        <p:graphicFrame>
          <p:nvGraphicFramePr>
            <p:cNvPr id="256008" name="Object 8"/>
            <p:cNvGraphicFramePr>
              <a:graphicFrameLocks noChangeAspect="1"/>
            </p:cNvGraphicFramePr>
            <p:nvPr/>
          </p:nvGraphicFramePr>
          <p:xfrm>
            <a:off x="6710045" y="3710933"/>
            <a:ext cx="180000" cy="219880"/>
          </p:xfrm>
          <a:graphic>
            <a:graphicData uri="http://schemas.openxmlformats.org/presentationml/2006/ole">
              <p:oleObj spid="_x0000_s199685" name="Εξίσωση" r:id="rId7" imgW="114120" imgH="139680" progId="Equation.3">
                <p:embed/>
              </p:oleObj>
            </a:graphicData>
          </a:graphic>
        </p:graphicFrame>
      </p:grpSp>
      <p:graphicFrame>
        <p:nvGraphicFramePr>
          <p:cNvPr id="256009" name="Object 9"/>
          <p:cNvGraphicFramePr>
            <a:graphicFrameLocks noChangeAspect="1"/>
          </p:cNvGraphicFramePr>
          <p:nvPr/>
        </p:nvGraphicFramePr>
        <p:xfrm>
          <a:off x="6660232" y="3917351"/>
          <a:ext cx="1800000" cy="375745"/>
        </p:xfrm>
        <a:graphic>
          <a:graphicData uri="http://schemas.openxmlformats.org/presentationml/2006/ole">
            <p:oleObj spid="_x0000_s199686" name="Εξίσωση" r:id="rId8" imgW="1028520" imgH="215640" progId="Equation.3">
              <p:embed/>
            </p:oleObj>
          </a:graphicData>
        </a:graphic>
      </p:graphicFrame>
      <p:sp>
        <p:nvSpPr>
          <p:cNvPr id="57" name="Seta para a direita 56"/>
          <p:cNvSpPr/>
          <p:nvPr/>
        </p:nvSpPr>
        <p:spPr>
          <a:xfrm>
            <a:off x="5796136" y="400506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spaço Reservado para Conteúdo 2"/>
          <p:cNvSpPr txBox="1">
            <a:spLocks/>
          </p:cNvSpPr>
          <p:nvPr/>
        </p:nvSpPr>
        <p:spPr>
          <a:xfrm>
            <a:off x="1435608" y="4725144"/>
            <a:ext cx="7384864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Aplicando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isolando a função de transferência: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6010" name="Object 10"/>
          <p:cNvGraphicFramePr>
            <a:graphicFrameLocks noChangeAspect="1"/>
          </p:cNvGraphicFramePr>
          <p:nvPr/>
        </p:nvGraphicFramePr>
        <p:xfrm>
          <a:off x="4333875" y="5310758"/>
          <a:ext cx="1620000" cy="638522"/>
        </p:xfrm>
        <a:graphic>
          <a:graphicData uri="http://schemas.openxmlformats.org/presentationml/2006/ole">
            <p:oleObj spid="_x0000_s199687" name="Εξίσωση" r:id="rId9" imgW="1054080" imgH="4190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7" grpId="0" animBg="1"/>
      <p:bldP spid="5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ao Degrau Unitário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331640" y="1052736"/>
            <a:ext cx="748883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Note que um sistema </a:t>
            </a:r>
            <a:r>
              <a:rPr lang="pt-BR" sz="2000" b="1" dirty="0" err="1" smtClean="0">
                <a:solidFill>
                  <a:srgbClr val="C00000"/>
                </a:solidFill>
              </a:rPr>
              <a:t>subamortecido</a:t>
            </a:r>
            <a:r>
              <a:rPr lang="pt-BR" sz="2000" dirty="0" smtClean="0"/>
              <a:t>, com coeficiente de amortecimento variando entre 0,5 e 0,8, se aproxima mais </a:t>
            </a:r>
            <a:r>
              <a:rPr lang="pt-BR" sz="2000" b="1" dirty="0" smtClean="0">
                <a:solidFill>
                  <a:srgbClr val="C00000"/>
                </a:solidFill>
              </a:rPr>
              <a:t>rapidamente</a:t>
            </a:r>
            <a:r>
              <a:rPr lang="pt-BR" sz="2000" dirty="0" smtClean="0"/>
              <a:t> do valor final do que um sistema criticamente amortecido ou </a:t>
            </a:r>
            <a:r>
              <a:rPr lang="pt-BR" sz="2000" dirty="0" err="1" smtClean="0"/>
              <a:t>supermortecido</a:t>
            </a:r>
            <a:r>
              <a:rPr lang="pt-BR" sz="2000" dirty="0" smtClean="0"/>
              <a:t>.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331640" y="2708920"/>
            <a:ext cx="7488832" cy="18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Entre os sistemas que apresentam resposta sem oscilação, um sistema </a:t>
            </a:r>
            <a:r>
              <a:rPr lang="pt-BR" sz="2000" b="1" dirty="0" smtClean="0">
                <a:solidFill>
                  <a:srgbClr val="C00000"/>
                </a:solidFill>
              </a:rPr>
              <a:t>criticamente amortecido </a:t>
            </a:r>
            <a:r>
              <a:rPr lang="pt-BR" sz="2000" dirty="0" smtClean="0"/>
              <a:t>é o que fornece a resposta mais </a:t>
            </a:r>
            <a:r>
              <a:rPr lang="pt-BR" sz="2000" b="1" dirty="0" smtClean="0">
                <a:solidFill>
                  <a:srgbClr val="C00000"/>
                </a:solidFill>
              </a:rPr>
              <a:t>rápida</a:t>
            </a:r>
            <a:r>
              <a:rPr lang="pt-BR" sz="2000" dirty="0" smtClean="0"/>
              <a:t>. A resposta de um sistema superamortecido é sempre mais lenta, qualquer que seja o sinal de entrada.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ao Impulso Unitário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039719" y="2716411"/>
          <a:ext cx="720725" cy="306388"/>
        </p:xfrm>
        <a:graphic>
          <a:graphicData uri="http://schemas.openxmlformats.org/presentationml/2006/ole">
            <p:oleObj spid="_x0000_s221186" name="Εξίσωση" r:id="rId3" imgW="507960" imgH="215640" progId="Equation.3">
              <p:embed/>
            </p:oleObj>
          </a:graphicData>
        </a:graphic>
      </p:graphicFrame>
      <p:sp>
        <p:nvSpPr>
          <p:cNvPr id="10" name="Seta para a direita 9"/>
          <p:cNvSpPr/>
          <p:nvPr/>
        </p:nvSpPr>
        <p:spPr>
          <a:xfrm>
            <a:off x="3935392" y="236773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482882" y="2189361"/>
          <a:ext cx="1855787" cy="665163"/>
        </p:xfrm>
        <a:graphic>
          <a:graphicData uri="http://schemas.openxmlformats.org/presentationml/2006/ole">
            <p:oleObj spid="_x0000_s221187" name="Εξίσωση" r:id="rId4" imgW="1307880" imgH="469800" progId="Equation.3">
              <p:embed/>
            </p:oleObj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1343104" y="1844824"/>
          <a:ext cx="2150554" cy="684000"/>
        </p:xfrm>
        <a:graphic>
          <a:graphicData uri="http://schemas.openxmlformats.org/presentationml/2006/ole">
            <p:oleObj spid="_x0000_s221188" name="Εξίσωση" r:id="rId5" imgW="1511280" imgH="482400" progId="Equation.3">
              <p:embed/>
            </p:oleObj>
          </a:graphicData>
        </a:graphic>
      </p:graphicFrame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352488" y="980728"/>
            <a:ext cx="7612000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Considerando a Transformada de </a:t>
            </a:r>
            <a:r>
              <a:rPr lang="pt-BR" sz="2000" dirty="0" err="1" smtClean="0"/>
              <a:t>Laplace</a:t>
            </a:r>
            <a:r>
              <a:rPr lang="pt-BR" sz="2000" dirty="0" smtClean="0"/>
              <a:t> da função impulso unitário: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6660584" y="2060848"/>
          <a:ext cx="1997936" cy="396000"/>
        </p:xfrm>
        <a:graphic>
          <a:graphicData uri="http://schemas.openxmlformats.org/presentationml/2006/ole">
            <p:oleObj spid="_x0000_s221189" name="Εξίσωση" r:id="rId6" imgW="1396800" imgH="279360" progId="Equation.3">
              <p:embed/>
            </p:oleObj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6660584" y="2636912"/>
          <a:ext cx="2015872" cy="396000"/>
        </p:xfrm>
        <a:graphic>
          <a:graphicData uri="http://schemas.openxmlformats.org/presentationml/2006/ole">
            <p:oleObj spid="_x0000_s221190" name="Εξίσωση" r:id="rId7" imgW="1409400" imgH="279360" progId="Equation.3">
              <p:embed/>
            </p:oleObj>
          </a:graphicData>
        </a:graphic>
      </p:graphicFrame>
      <p:sp>
        <p:nvSpPr>
          <p:cNvPr id="16" name="Chave esquerda 15"/>
          <p:cNvSpPr/>
          <p:nvPr/>
        </p:nvSpPr>
        <p:spPr>
          <a:xfrm>
            <a:off x="6516568" y="2001903"/>
            <a:ext cx="216024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496504" y="3356992"/>
            <a:ext cx="7467984" cy="12961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Para cada valor de coeficiente de amortecimento, a resposta temporal ao impulso unitário pode ser obtida derivando a resposta ao degrau unitário correspondente.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build="p"/>
      <p:bldP spid="16" grpId="0" animBg="1"/>
      <p:bldP spid="1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ao Impulso Unitário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980728"/>
            <a:ext cx="6048672" cy="31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1187624" y="4509120"/>
            <a:ext cx="7632848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Para os casos de amortecimento crítico ou </a:t>
            </a:r>
            <a:r>
              <a:rPr lang="pt-BR" sz="2000" dirty="0" err="1" smtClean="0"/>
              <a:t>superamortecimento</a:t>
            </a:r>
            <a:r>
              <a:rPr lang="pt-BR" sz="2000" dirty="0" smtClean="0"/>
              <a:t>, a resposta ao impulso unitário é sempre positiva ou nula. Para o </a:t>
            </a:r>
            <a:r>
              <a:rPr lang="pt-BR" sz="2000" dirty="0" err="1" smtClean="0"/>
              <a:t>subamortecimento</a:t>
            </a:r>
            <a:r>
              <a:rPr lang="pt-BR" sz="2000" dirty="0" smtClean="0"/>
              <a:t>, a resposta oscila em torno do zero até se estabilizar.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 próxima aula...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1922072"/>
            <a:ext cx="6427440" cy="78684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Especificações da Resposta Transitória e Sistemas de Ordem Superior</a:t>
            </a:r>
            <a:endParaRPr lang="es-E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73278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7200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78802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 de Segunda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56002" name="Picture 2" descr="http://am3004.files.wordpress.com/2011/09/servo-analogic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196752"/>
            <a:ext cx="3333750" cy="1409700"/>
          </a:xfrm>
          <a:prstGeom prst="rect">
            <a:avLst/>
          </a:prstGeom>
          <a:noFill/>
        </p:spPr>
      </p:pic>
      <p:sp>
        <p:nvSpPr>
          <p:cNvPr id="58" name="Espaço Reservado para Conteúdo 2"/>
          <p:cNvSpPr txBox="1">
            <a:spLocks/>
          </p:cNvSpPr>
          <p:nvPr/>
        </p:nvSpPr>
        <p:spPr>
          <a:xfrm>
            <a:off x="1435608" y="1052736"/>
            <a:ext cx="3856472" cy="216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Agora desejamos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controlar a posição de saída </a:t>
            </a:r>
            <a:r>
              <a:rPr kumimoji="0" lang="pt-BR" sz="20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acordo com a posição de entrada </a:t>
            </a:r>
            <a:r>
              <a:rPr kumimoji="0" lang="pt-BR" sz="2000" b="1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upo 39"/>
          <p:cNvGrpSpPr/>
          <p:nvPr/>
        </p:nvGrpSpPr>
        <p:grpSpPr>
          <a:xfrm>
            <a:off x="4434119" y="2957763"/>
            <a:ext cx="3450249" cy="920414"/>
            <a:chOff x="2791556" y="1628800"/>
            <a:chExt cx="3450249" cy="920414"/>
          </a:xfrm>
        </p:grpSpPr>
        <p:grpSp>
          <p:nvGrpSpPr>
            <p:cNvPr id="6" name="Grupo 40"/>
            <p:cNvGrpSpPr/>
            <p:nvPr/>
          </p:nvGrpSpPr>
          <p:grpSpPr>
            <a:xfrm>
              <a:off x="4860032" y="1973150"/>
              <a:ext cx="229447" cy="576064"/>
              <a:chOff x="5364088" y="4761136"/>
              <a:chExt cx="229447" cy="576064"/>
            </a:xfrm>
          </p:grpSpPr>
          <p:grpSp>
            <p:nvGrpSpPr>
              <p:cNvPr id="7" name="Grupo 23"/>
              <p:cNvGrpSpPr/>
              <p:nvPr/>
            </p:nvGrpSpPr>
            <p:grpSpPr>
              <a:xfrm>
                <a:off x="5364112" y="4761136"/>
                <a:ext cx="229423" cy="108000"/>
                <a:chOff x="6790825" y="4437112"/>
                <a:chExt cx="229423" cy="108000"/>
              </a:xfrm>
            </p:grpSpPr>
            <p:grpSp>
              <p:nvGrpSpPr>
                <p:cNvPr id="8" name="Grupo 19"/>
                <p:cNvGrpSpPr/>
                <p:nvPr/>
              </p:nvGrpSpPr>
              <p:grpSpPr>
                <a:xfrm>
                  <a:off x="6804248" y="4437112"/>
                  <a:ext cx="216000" cy="108000"/>
                  <a:chOff x="6804248" y="4437112"/>
                  <a:chExt cx="216000" cy="108000"/>
                </a:xfrm>
              </p:grpSpPr>
              <p:cxnSp>
                <p:nvCxnSpPr>
                  <p:cNvPr id="67" name="Conector reto 15"/>
                  <p:cNvCxnSpPr/>
                  <p:nvPr/>
                </p:nvCxnSpPr>
                <p:spPr>
                  <a:xfrm>
                    <a:off x="6804248" y="4437112"/>
                    <a:ext cx="216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ector reto 67"/>
                  <p:cNvCxnSpPr/>
                  <p:nvPr/>
                </p:nvCxnSpPr>
                <p:spPr>
                  <a:xfrm rot="5400000">
                    <a:off x="6952825" y="4491112"/>
                    <a:ext cx="108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upo 20"/>
                <p:cNvGrpSpPr/>
                <p:nvPr/>
              </p:nvGrpSpPr>
              <p:grpSpPr>
                <a:xfrm flipH="1">
                  <a:off x="6790825" y="4437112"/>
                  <a:ext cx="216000" cy="108000"/>
                  <a:chOff x="6804248" y="4437112"/>
                  <a:chExt cx="216000" cy="108000"/>
                </a:xfrm>
              </p:grpSpPr>
              <p:cxnSp>
                <p:nvCxnSpPr>
                  <p:cNvPr id="65" name="Conector reto 21"/>
                  <p:cNvCxnSpPr/>
                  <p:nvPr/>
                </p:nvCxnSpPr>
                <p:spPr>
                  <a:xfrm>
                    <a:off x="6804248" y="4437112"/>
                    <a:ext cx="216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ector reto 65"/>
                  <p:cNvCxnSpPr/>
                  <p:nvPr/>
                </p:nvCxnSpPr>
                <p:spPr>
                  <a:xfrm rot="5400000">
                    <a:off x="6952825" y="4491112"/>
                    <a:ext cx="108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" name="Grupo 24"/>
              <p:cNvGrpSpPr/>
              <p:nvPr/>
            </p:nvGrpSpPr>
            <p:grpSpPr>
              <a:xfrm flipV="1">
                <a:off x="5364088" y="5229200"/>
                <a:ext cx="229423" cy="108000"/>
                <a:chOff x="6790825" y="4437112"/>
                <a:chExt cx="229423" cy="108000"/>
              </a:xfrm>
            </p:grpSpPr>
            <p:grpSp>
              <p:nvGrpSpPr>
                <p:cNvPr id="11" name="Grupo 19"/>
                <p:cNvGrpSpPr/>
                <p:nvPr/>
              </p:nvGrpSpPr>
              <p:grpSpPr>
                <a:xfrm>
                  <a:off x="6804248" y="4437112"/>
                  <a:ext cx="216000" cy="108000"/>
                  <a:chOff x="6804248" y="4437112"/>
                  <a:chExt cx="216000" cy="108000"/>
                </a:xfrm>
              </p:grpSpPr>
              <p:cxnSp>
                <p:nvCxnSpPr>
                  <p:cNvPr id="61" name="Conector reto 60"/>
                  <p:cNvCxnSpPr/>
                  <p:nvPr/>
                </p:nvCxnSpPr>
                <p:spPr>
                  <a:xfrm>
                    <a:off x="6804248" y="4437112"/>
                    <a:ext cx="216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ector reto 61"/>
                  <p:cNvCxnSpPr/>
                  <p:nvPr/>
                </p:nvCxnSpPr>
                <p:spPr>
                  <a:xfrm rot="5400000">
                    <a:off x="6952825" y="4491112"/>
                    <a:ext cx="108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Grupo 20"/>
                <p:cNvGrpSpPr/>
                <p:nvPr/>
              </p:nvGrpSpPr>
              <p:grpSpPr>
                <a:xfrm flipH="1">
                  <a:off x="6790825" y="4437112"/>
                  <a:ext cx="216000" cy="108000"/>
                  <a:chOff x="6804248" y="4437112"/>
                  <a:chExt cx="216000" cy="108000"/>
                </a:xfrm>
              </p:grpSpPr>
              <p:cxnSp>
                <p:nvCxnSpPr>
                  <p:cNvPr id="59" name="Conector reto 58"/>
                  <p:cNvCxnSpPr/>
                  <p:nvPr/>
                </p:nvCxnSpPr>
                <p:spPr>
                  <a:xfrm>
                    <a:off x="6804248" y="4437112"/>
                    <a:ext cx="216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onector reto 59"/>
                  <p:cNvCxnSpPr/>
                  <p:nvPr/>
                </p:nvCxnSpPr>
                <p:spPr>
                  <a:xfrm rot="5400000">
                    <a:off x="6952825" y="4491112"/>
                    <a:ext cx="108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4" name="Conector reto 53"/>
              <p:cNvCxnSpPr/>
              <p:nvPr/>
            </p:nvCxnSpPr>
            <p:spPr>
              <a:xfrm rot="16200000" flipV="1">
                <a:off x="5278437" y="5044592"/>
                <a:ext cx="39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ector de seta reta 41"/>
            <p:cNvCxnSpPr/>
            <p:nvPr/>
          </p:nvCxnSpPr>
          <p:spPr>
            <a:xfrm>
              <a:off x="4499992" y="2261182"/>
              <a:ext cx="151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3" name="Fluxograma: Armazenamento de acesso direto 42"/>
            <p:cNvSpPr/>
            <p:nvPr/>
          </p:nvSpPr>
          <p:spPr>
            <a:xfrm flipH="1">
              <a:off x="3635896" y="1901142"/>
              <a:ext cx="864096" cy="648072"/>
            </a:xfrm>
            <a:prstGeom prst="flowChartMagneticDrum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4" name="Conector reto 43"/>
            <p:cNvCxnSpPr/>
            <p:nvPr/>
          </p:nvCxnSpPr>
          <p:spPr>
            <a:xfrm>
              <a:off x="2791556" y="2261182"/>
              <a:ext cx="972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46" name="Objeto 45"/>
            <p:cNvGraphicFramePr>
              <a:graphicFrameLocks noChangeAspect="1"/>
            </p:cNvGraphicFramePr>
            <p:nvPr/>
          </p:nvGraphicFramePr>
          <p:xfrm>
            <a:off x="4031808" y="2045158"/>
            <a:ext cx="252000" cy="320726"/>
          </p:xfrm>
          <a:graphic>
            <a:graphicData uri="http://schemas.openxmlformats.org/presentationml/2006/ole">
              <p:oleObj spid="_x0000_s200706" name="Εξίσωση" r:id="rId4" imgW="139680" imgH="177480" progId="Equation.3">
                <p:embed/>
              </p:oleObj>
            </a:graphicData>
          </a:graphic>
        </p:graphicFrame>
        <p:graphicFrame>
          <p:nvGraphicFramePr>
            <p:cNvPr id="47" name="Object 6"/>
            <p:cNvGraphicFramePr>
              <a:graphicFrameLocks noChangeAspect="1"/>
            </p:cNvGraphicFramePr>
            <p:nvPr/>
          </p:nvGraphicFramePr>
          <p:xfrm>
            <a:off x="4864229" y="1628800"/>
            <a:ext cx="252000" cy="272342"/>
          </p:xfrm>
          <a:graphic>
            <a:graphicData uri="http://schemas.openxmlformats.org/presentationml/2006/ole">
              <p:oleObj spid="_x0000_s200707" name="Εξίσωση" r:id="rId5" imgW="152280" imgH="164880" progId="Equation.3">
                <p:embed/>
              </p:oleObj>
            </a:graphicData>
          </a:graphic>
        </p:graphicFrame>
        <p:graphicFrame>
          <p:nvGraphicFramePr>
            <p:cNvPr id="49" name="Object 7"/>
            <p:cNvGraphicFramePr>
              <a:graphicFrameLocks noChangeAspect="1"/>
            </p:cNvGraphicFramePr>
            <p:nvPr/>
          </p:nvGraphicFramePr>
          <p:xfrm>
            <a:off x="3167704" y="1892920"/>
            <a:ext cx="252000" cy="296254"/>
          </p:xfrm>
          <a:graphic>
            <a:graphicData uri="http://schemas.openxmlformats.org/presentationml/2006/ole">
              <p:oleObj spid="_x0000_s200708" name="Εξίσωση" r:id="rId6" imgW="139680" imgH="164880" progId="Equation.3">
                <p:embed/>
              </p:oleObj>
            </a:graphicData>
          </a:graphic>
        </p:graphicFrame>
        <p:graphicFrame>
          <p:nvGraphicFramePr>
            <p:cNvPr id="50" name="Object 8"/>
            <p:cNvGraphicFramePr>
              <a:graphicFrameLocks noChangeAspect="1"/>
            </p:cNvGraphicFramePr>
            <p:nvPr/>
          </p:nvGraphicFramePr>
          <p:xfrm>
            <a:off x="6061805" y="2126757"/>
            <a:ext cx="180000" cy="219880"/>
          </p:xfrm>
          <a:graphic>
            <a:graphicData uri="http://schemas.openxmlformats.org/presentationml/2006/ole">
              <p:oleObj spid="_x0000_s200709" name="Εξίσωση" r:id="rId7" imgW="114120" imgH="139680" progId="Equation.3">
                <p:embed/>
              </p:oleObj>
            </a:graphicData>
          </a:graphic>
        </p:graphicFrame>
      </p:grpSp>
      <p:grpSp>
        <p:nvGrpSpPr>
          <p:cNvPr id="13" name="Grupo 68"/>
          <p:cNvGrpSpPr/>
          <p:nvPr/>
        </p:nvGrpSpPr>
        <p:grpSpPr>
          <a:xfrm>
            <a:off x="2182115" y="3317803"/>
            <a:ext cx="4935733" cy="975293"/>
            <a:chOff x="539552" y="1988840"/>
            <a:chExt cx="4935733" cy="975293"/>
          </a:xfrm>
        </p:grpSpPr>
        <p:sp>
          <p:nvSpPr>
            <p:cNvPr id="70" name="Retângulo 69"/>
            <p:cNvSpPr/>
            <p:nvPr/>
          </p:nvSpPr>
          <p:spPr>
            <a:xfrm>
              <a:off x="2195736" y="1988840"/>
              <a:ext cx="576064" cy="504056"/>
            </a:xfrm>
            <a:prstGeom prst="rect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" name="Grupo 41"/>
            <p:cNvGrpSpPr/>
            <p:nvPr/>
          </p:nvGrpSpPr>
          <p:grpSpPr>
            <a:xfrm>
              <a:off x="1246569" y="2032428"/>
              <a:ext cx="440711" cy="434342"/>
              <a:chOff x="7524328" y="2274578"/>
              <a:chExt cx="440711" cy="434342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7524328" y="2276872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Cruz 82"/>
              <p:cNvSpPr/>
              <p:nvPr/>
            </p:nvSpPr>
            <p:spPr>
              <a:xfrm rot="2700000">
                <a:off x="7533039" y="2274578"/>
                <a:ext cx="432000" cy="432000"/>
              </a:xfrm>
              <a:prstGeom prst="plus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72" name="Conector de seta reta 71"/>
            <p:cNvCxnSpPr/>
            <p:nvPr/>
          </p:nvCxnSpPr>
          <p:spPr>
            <a:xfrm>
              <a:off x="1717806" y="2263809"/>
              <a:ext cx="46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>
              <a:off x="768639" y="2263809"/>
              <a:ext cx="46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 rot="16200000">
              <a:off x="1241655" y="2730133"/>
              <a:ext cx="46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>
              <a:off x="1475656" y="2964133"/>
              <a:ext cx="3996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rot="16200000">
              <a:off x="5133285" y="2612179"/>
              <a:ext cx="684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77" name="Object 7"/>
            <p:cNvGraphicFramePr>
              <a:graphicFrameLocks noChangeAspect="1"/>
            </p:cNvGraphicFramePr>
            <p:nvPr/>
          </p:nvGraphicFramePr>
          <p:xfrm>
            <a:off x="2339752" y="2093667"/>
            <a:ext cx="298450" cy="296863"/>
          </p:xfrm>
          <a:graphic>
            <a:graphicData uri="http://schemas.openxmlformats.org/presentationml/2006/ole">
              <p:oleObj spid="_x0000_s200710" name="Εξίσωση" r:id="rId8" imgW="164880" imgH="164880" progId="Equation.3">
                <p:embed/>
              </p:oleObj>
            </a:graphicData>
          </a:graphic>
        </p:graphicFrame>
        <p:graphicFrame>
          <p:nvGraphicFramePr>
            <p:cNvPr id="78" name="Object 8"/>
            <p:cNvGraphicFramePr>
              <a:graphicFrameLocks noChangeAspect="1"/>
            </p:cNvGraphicFramePr>
            <p:nvPr/>
          </p:nvGraphicFramePr>
          <p:xfrm>
            <a:off x="1256467" y="2143488"/>
            <a:ext cx="180000" cy="178868"/>
          </p:xfrm>
          <a:graphic>
            <a:graphicData uri="http://schemas.openxmlformats.org/presentationml/2006/ole">
              <p:oleObj spid="_x0000_s200711" name="Εξίσωση" r:id="rId9" imgW="139680" imgH="139680" progId="Equation.3">
                <p:embed/>
              </p:oleObj>
            </a:graphicData>
          </a:graphic>
        </p:graphicFrame>
        <p:graphicFrame>
          <p:nvGraphicFramePr>
            <p:cNvPr id="79" name="Object 9"/>
            <p:cNvGraphicFramePr>
              <a:graphicFrameLocks noChangeAspect="1"/>
            </p:cNvGraphicFramePr>
            <p:nvPr/>
          </p:nvGraphicFramePr>
          <p:xfrm>
            <a:off x="1390585" y="2348048"/>
            <a:ext cx="163513" cy="96838"/>
          </p:xfrm>
          <a:graphic>
            <a:graphicData uri="http://schemas.openxmlformats.org/presentationml/2006/ole">
              <p:oleObj spid="_x0000_s200712" name="Εξίσωση" r:id="rId10" imgW="126720" imgH="75960" progId="Equation.3">
                <p:embed/>
              </p:oleObj>
            </a:graphicData>
          </a:graphic>
        </p:graphicFrame>
        <p:graphicFrame>
          <p:nvGraphicFramePr>
            <p:cNvPr id="80" name="Object 10"/>
            <p:cNvGraphicFramePr>
              <a:graphicFrameLocks noChangeAspect="1"/>
            </p:cNvGraphicFramePr>
            <p:nvPr/>
          </p:nvGraphicFramePr>
          <p:xfrm>
            <a:off x="539552" y="2132856"/>
            <a:ext cx="180975" cy="198438"/>
          </p:xfrm>
          <a:graphic>
            <a:graphicData uri="http://schemas.openxmlformats.org/presentationml/2006/ole">
              <p:oleObj spid="_x0000_s200713" name="Εξίσωση" r:id="rId11" imgW="114120" imgH="126720" progId="Equation.3">
                <p:embed/>
              </p:oleObj>
            </a:graphicData>
          </a:graphic>
        </p:graphicFrame>
        <p:graphicFrame>
          <p:nvGraphicFramePr>
            <p:cNvPr id="81" name="Object 11"/>
            <p:cNvGraphicFramePr>
              <a:graphicFrameLocks noChangeAspect="1"/>
            </p:cNvGraphicFramePr>
            <p:nvPr/>
          </p:nvGraphicFramePr>
          <p:xfrm>
            <a:off x="1763688" y="1988840"/>
            <a:ext cx="180975" cy="219075"/>
          </p:xfrm>
          <a:graphic>
            <a:graphicData uri="http://schemas.openxmlformats.org/presentationml/2006/ole">
              <p:oleObj spid="_x0000_s200714" name="Εξίσωση" r:id="rId12" imgW="114120" imgH="139680" progId="Equation.3">
                <p:embed/>
              </p:oleObj>
            </a:graphicData>
          </a:graphic>
        </p:graphicFrame>
      </p:grpSp>
      <p:sp>
        <p:nvSpPr>
          <p:cNvPr id="84" name="Espaço Reservado para Conteúdo 2"/>
          <p:cNvSpPr txBox="1">
            <a:spLocks/>
          </p:cNvSpPr>
          <p:nvPr/>
        </p:nvSpPr>
        <p:spPr>
          <a:xfrm>
            <a:off x="1435608" y="4725144"/>
            <a:ext cx="7384864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função de transferência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 malha fechada será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5" name="Object 10"/>
          <p:cNvGraphicFramePr>
            <a:graphicFrameLocks noChangeAspect="1"/>
          </p:cNvGraphicFramePr>
          <p:nvPr/>
        </p:nvGraphicFramePr>
        <p:xfrm>
          <a:off x="3836988" y="5300663"/>
          <a:ext cx="2614612" cy="660400"/>
        </p:xfrm>
        <a:graphic>
          <a:graphicData uri="http://schemas.openxmlformats.org/presentationml/2006/ole">
            <p:oleObj spid="_x0000_s200715" name="Εξίσωση" r:id="rId13" imgW="170172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  <p:bldP spid="8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 de Segunda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Espaço Reservado para Conteúdo 2"/>
          <p:cNvSpPr txBox="1">
            <a:spLocks/>
          </p:cNvSpPr>
          <p:nvPr/>
        </p:nvSpPr>
        <p:spPr>
          <a:xfrm>
            <a:off x="1435608" y="1052736"/>
            <a:ext cx="7384864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 pólos sistema de 2ª ordem serão: 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1740" name="Object 12"/>
          <p:cNvGraphicFramePr>
            <a:graphicFrameLocks noChangeAspect="1"/>
          </p:cNvGraphicFramePr>
          <p:nvPr/>
        </p:nvGraphicFramePr>
        <p:xfrm>
          <a:off x="2157413" y="1628800"/>
          <a:ext cx="2400300" cy="776288"/>
        </p:xfrm>
        <a:graphic>
          <a:graphicData uri="http://schemas.openxmlformats.org/presentationml/2006/ole">
            <p:oleObj spid="_x0000_s201740" name="Εξίσωση" r:id="rId3" imgW="1562040" imgH="507960" progId="Equation.3">
              <p:embed/>
            </p:oleObj>
          </a:graphicData>
        </a:graphic>
      </p:graphicFrame>
      <p:graphicFrame>
        <p:nvGraphicFramePr>
          <p:cNvPr id="201741" name="Object 13"/>
          <p:cNvGraphicFramePr>
            <a:graphicFrameLocks noChangeAspect="1"/>
          </p:cNvGraphicFramePr>
          <p:nvPr/>
        </p:nvGraphicFramePr>
        <p:xfrm>
          <a:off x="5834063" y="1630388"/>
          <a:ext cx="2420937" cy="776287"/>
        </p:xfrm>
        <a:graphic>
          <a:graphicData uri="http://schemas.openxmlformats.org/presentationml/2006/ole">
            <p:oleObj spid="_x0000_s201741" name="Εξίσωση" r:id="rId4" imgW="1574640" imgH="507960" progId="Equation.3">
              <p:embed/>
            </p:oleObj>
          </a:graphicData>
        </a:graphic>
      </p:graphicFrame>
      <p:sp>
        <p:nvSpPr>
          <p:cNvPr id="51" name="Espaço Reservado para Conteúdo 2"/>
          <p:cNvSpPr txBox="1">
            <a:spLocks/>
          </p:cNvSpPr>
          <p:nvPr/>
        </p:nvSpPr>
        <p:spPr>
          <a:xfrm>
            <a:off x="1435608" y="2636912"/>
            <a:ext cx="7384864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Logo, os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pólos de malha fechada são complexos conjugados se                       e são reais  se                     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1742" name="Object 14"/>
          <p:cNvGraphicFramePr>
            <a:graphicFrameLocks noChangeAspect="1"/>
          </p:cNvGraphicFramePr>
          <p:nvPr/>
        </p:nvGraphicFramePr>
        <p:xfrm>
          <a:off x="3592506" y="2997514"/>
          <a:ext cx="1404000" cy="332662"/>
        </p:xfrm>
        <a:graphic>
          <a:graphicData uri="http://schemas.openxmlformats.org/presentationml/2006/ole">
            <p:oleObj spid="_x0000_s201742" name="Εξίσωση" r:id="rId5" imgW="850680" imgH="203040" progId="Equation.3">
              <p:embed/>
            </p:oleObj>
          </a:graphicData>
        </a:graphic>
      </p:graphicFrame>
      <p:graphicFrame>
        <p:nvGraphicFramePr>
          <p:cNvPr id="201743" name="Object 15"/>
          <p:cNvGraphicFramePr>
            <a:graphicFrameLocks noChangeAspect="1"/>
          </p:cNvGraphicFramePr>
          <p:nvPr/>
        </p:nvGraphicFramePr>
        <p:xfrm>
          <a:off x="6841058" y="2996952"/>
          <a:ext cx="1403350" cy="331788"/>
        </p:xfrm>
        <a:graphic>
          <a:graphicData uri="http://schemas.openxmlformats.org/presentationml/2006/ole">
            <p:oleObj spid="_x0000_s201743" name="Εξίσωση" r:id="rId6" imgW="850680" imgH="203040" progId="Equation.3">
              <p:embed/>
            </p:oleObj>
          </a:graphicData>
        </a:graphic>
      </p:graphicFrame>
      <p:sp>
        <p:nvSpPr>
          <p:cNvPr id="71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3789040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Forma padrão do sistema de 2ª ordem</a:t>
            </a:r>
            <a:endParaRPr lang="es-ES" sz="2200" b="1" dirty="0">
              <a:solidFill>
                <a:srgbClr val="C00000"/>
              </a:solidFill>
            </a:endParaRPr>
          </a:p>
        </p:txBody>
      </p:sp>
      <p:sp>
        <p:nvSpPr>
          <p:cNvPr id="86" name="Espaço Reservado para Conteúdo 2"/>
          <p:cNvSpPr txBox="1">
            <a:spLocks/>
          </p:cNvSpPr>
          <p:nvPr/>
        </p:nvSpPr>
        <p:spPr>
          <a:xfrm>
            <a:off x="2011672" y="4293096"/>
            <a:ext cx="673679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análise de sistemas de 2ª ordem é feita referenciando-se a equação característica do sistema na forma padrão: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7" name="Object 12"/>
          <p:cNvGraphicFramePr>
            <a:graphicFrameLocks noChangeAspect="1"/>
          </p:cNvGraphicFramePr>
          <p:nvPr/>
        </p:nvGraphicFramePr>
        <p:xfrm>
          <a:off x="1439840" y="5589240"/>
          <a:ext cx="1692000" cy="414505"/>
        </p:xfrm>
        <a:graphic>
          <a:graphicData uri="http://schemas.openxmlformats.org/presentationml/2006/ole">
            <p:oleObj spid="_x0000_s201746" name="Εξίσωση" r:id="rId7" imgW="1028520" imgH="253800" progId="Equation.3">
              <p:embed/>
            </p:oleObj>
          </a:graphicData>
        </a:graphic>
      </p:graphicFrame>
      <p:sp>
        <p:nvSpPr>
          <p:cNvPr id="88" name="Seta para a direita 87"/>
          <p:cNvSpPr/>
          <p:nvPr/>
        </p:nvSpPr>
        <p:spPr>
          <a:xfrm>
            <a:off x="3491880" y="573325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Espaço Reservado para Conteúdo 2"/>
          <p:cNvSpPr txBox="1">
            <a:spLocks/>
          </p:cNvSpPr>
          <p:nvPr/>
        </p:nvSpPr>
        <p:spPr>
          <a:xfrm>
            <a:off x="4788024" y="5373216"/>
            <a:ext cx="4104456" cy="4835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Freqüência natural não-amortecida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0" name="Espaço Reservado para Conteúdo 2"/>
          <p:cNvSpPr txBox="1">
            <a:spLocks/>
          </p:cNvSpPr>
          <p:nvPr/>
        </p:nvSpPr>
        <p:spPr>
          <a:xfrm>
            <a:off x="4788024" y="5949280"/>
            <a:ext cx="4104456" cy="4835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Coeficiente de amortecimento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1" name="Object 21"/>
          <p:cNvGraphicFramePr>
            <a:graphicFrameLocks noChangeAspect="1"/>
          </p:cNvGraphicFramePr>
          <p:nvPr/>
        </p:nvGraphicFramePr>
        <p:xfrm>
          <a:off x="4427984" y="5373216"/>
          <a:ext cx="314325" cy="374650"/>
        </p:xfrm>
        <a:graphic>
          <a:graphicData uri="http://schemas.openxmlformats.org/presentationml/2006/ole">
            <p:oleObj spid="_x0000_s201747" name="Εξίσωση" r:id="rId8" imgW="190440" imgH="228600" progId="Equation.3">
              <p:embed/>
            </p:oleObj>
          </a:graphicData>
        </a:graphic>
      </p:graphicFrame>
      <p:graphicFrame>
        <p:nvGraphicFramePr>
          <p:cNvPr id="92" name="Object 22"/>
          <p:cNvGraphicFramePr>
            <a:graphicFrameLocks noChangeAspect="1"/>
          </p:cNvGraphicFramePr>
          <p:nvPr/>
        </p:nvGraphicFramePr>
        <p:xfrm>
          <a:off x="4499992" y="5989392"/>
          <a:ext cx="249237" cy="333375"/>
        </p:xfrm>
        <a:graphic>
          <a:graphicData uri="http://schemas.openxmlformats.org/presentationml/2006/ole">
            <p:oleObj spid="_x0000_s201748" name="Εξίσωση" r:id="rId9" imgW="152280" imgH="2030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  <p:bldP spid="51" grpId="0" build="p"/>
      <p:bldP spid="71" grpId="0" build="p"/>
      <p:bldP spid="86" grpId="0" build="p"/>
      <p:bldP spid="88" grpId="0" animBg="1"/>
      <p:bldP spid="89" grpId="0" build="p"/>
      <p:bldP spid="9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 de Segunda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Espaço Reservado para Conteúdo 2"/>
          <p:cNvSpPr txBox="1">
            <a:spLocks/>
          </p:cNvSpPr>
          <p:nvPr/>
        </p:nvSpPr>
        <p:spPr>
          <a:xfrm>
            <a:off x="2011672" y="1073274"/>
            <a:ext cx="6736792" cy="4835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Assim, para o sistema em análise: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77520" name="Object 16"/>
          <p:cNvGraphicFramePr>
            <a:graphicFrameLocks noChangeAspect="1"/>
          </p:cNvGraphicFramePr>
          <p:nvPr/>
        </p:nvGraphicFramePr>
        <p:xfrm>
          <a:off x="3472978" y="1865362"/>
          <a:ext cx="1892300" cy="349250"/>
        </p:xfrm>
        <a:graphic>
          <a:graphicData uri="http://schemas.openxmlformats.org/presentationml/2006/ole">
            <p:oleObj spid="_x0000_s202755" name="Εξίσωση" r:id="rId3" imgW="1231560" imgH="228600" progId="Equation.3">
              <p:embed/>
            </p:oleObj>
          </a:graphicData>
        </a:graphic>
      </p:graphicFrame>
      <p:sp>
        <p:nvSpPr>
          <p:cNvPr id="57" name="Seta para a direita 56"/>
          <p:cNvSpPr/>
          <p:nvPr/>
        </p:nvSpPr>
        <p:spPr>
          <a:xfrm>
            <a:off x="5725318" y="193737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77521" name="Object 17"/>
          <p:cNvGraphicFramePr>
            <a:graphicFrameLocks noChangeAspect="1"/>
          </p:cNvGraphicFramePr>
          <p:nvPr/>
        </p:nvGraphicFramePr>
        <p:xfrm>
          <a:off x="6661422" y="1527894"/>
          <a:ext cx="1150938" cy="388938"/>
        </p:xfrm>
        <a:graphic>
          <a:graphicData uri="http://schemas.openxmlformats.org/presentationml/2006/ole">
            <p:oleObj spid="_x0000_s202756" name="Εξίσωση" r:id="rId4" imgW="749160" imgH="253800" progId="Equation.3">
              <p:embed/>
            </p:oleObj>
          </a:graphicData>
        </a:graphic>
      </p:graphicFrame>
      <p:graphicFrame>
        <p:nvGraphicFramePr>
          <p:cNvPr id="277522" name="Object 18"/>
          <p:cNvGraphicFramePr>
            <a:graphicFrameLocks noChangeAspect="1"/>
          </p:cNvGraphicFramePr>
          <p:nvPr/>
        </p:nvGraphicFramePr>
        <p:xfrm>
          <a:off x="6697563" y="1944092"/>
          <a:ext cx="1092200" cy="641350"/>
        </p:xfrm>
        <a:graphic>
          <a:graphicData uri="http://schemas.openxmlformats.org/presentationml/2006/ole">
            <p:oleObj spid="_x0000_s202757" name="Εξίσωση" r:id="rId5" imgW="711000" imgH="419040" progId="Equation.3">
              <p:embed/>
            </p:oleObj>
          </a:graphicData>
        </a:graphic>
      </p:graphicFrame>
      <p:graphicFrame>
        <p:nvGraphicFramePr>
          <p:cNvPr id="277523" name="Object 19"/>
          <p:cNvGraphicFramePr>
            <a:graphicFrameLocks noChangeAspect="1"/>
          </p:cNvGraphicFramePr>
          <p:nvPr/>
        </p:nvGraphicFramePr>
        <p:xfrm>
          <a:off x="2101404" y="5393209"/>
          <a:ext cx="2614612" cy="660400"/>
        </p:xfrm>
        <a:graphic>
          <a:graphicData uri="http://schemas.openxmlformats.org/presentationml/2006/ole">
            <p:oleObj spid="_x0000_s202758" name="Εξίσωση" r:id="rId6" imgW="1701720" imgH="431640" progId="Equation.3">
              <p:embed/>
            </p:oleObj>
          </a:graphicData>
        </a:graphic>
      </p:graphicFrame>
      <p:sp>
        <p:nvSpPr>
          <p:cNvPr id="63" name="Seta para a direita 62"/>
          <p:cNvSpPr/>
          <p:nvPr/>
        </p:nvSpPr>
        <p:spPr>
          <a:xfrm>
            <a:off x="5220072" y="560977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77524" name="Object 20"/>
          <p:cNvGraphicFramePr>
            <a:graphicFrameLocks noChangeAspect="1"/>
          </p:cNvGraphicFramePr>
          <p:nvPr/>
        </p:nvGraphicFramePr>
        <p:xfrm>
          <a:off x="6067499" y="5355109"/>
          <a:ext cx="2320925" cy="738187"/>
        </p:xfrm>
        <a:graphic>
          <a:graphicData uri="http://schemas.openxmlformats.org/presentationml/2006/ole">
            <p:oleObj spid="_x0000_s202759" name="Εξίσωση" r:id="rId7" imgW="1511280" imgH="482400" progId="Equation.3">
              <p:embed/>
            </p:oleObj>
          </a:graphicData>
        </a:graphic>
      </p:graphicFrame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2011672" y="2780928"/>
            <a:ext cx="673679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que o coeficiente de amortecimento é a relação entre o amortecimento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real 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o amortecimento crítico </a:t>
            </a:r>
            <a:r>
              <a:rPr kumimoji="0" lang="pt-BR" sz="20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pt-BR" sz="20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2762" name="Object 10"/>
          <p:cNvGraphicFramePr>
            <a:graphicFrameLocks noChangeAspect="1"/>
          </p:cNvGraphicFramePr>
          <p:nvPr/>
        </p:nvGraphicFramePr>
        <p:xfrm>
          <a:off x="2915816" y="4005064"/>
          <a:ext cx="1296000" cy="445328"/>
        </p:xfrm>
        <a:graphic>
          <a:graphicData uri="http://schemas.openxmlformats.org/presentationml/2006/ole">
            <p:oleObj spid="_x0000_s202762" name="Εξίσωση" r:id="rId8" imgW="736560" imgH="253800" progId="Equation.3">
              <p:embed/>
            </p:oleObj>
          </a:graphicData>
        </a:graphic>
      </p:graphicFrame>
      <p:graphicFrame>
        <p:nvGraphicFramePr>
          <p:cNvPr id="202763" name="Object 11"/>
          <p:cNvGraphicFramePr>
            <a:graphicFrameLocks noChangeAspect="1"/>
          </p:cNvGraphicFramePr>
          <p:nvPr/>
        </p:nvGraphicFramePr>
        <p:xfrm>
          <a:off x="5580112" y="3861048"/>
          <a:ext cx="1800000" cy="744643"/>
        </p:xfrm>
        <a:graphic>
          <a:graphicData uri="http://schemas.openxmlformats.org/presentationml/2006/ole">
            <p:oleObj spid="_x0000_s202763" name="Εξίσωση" r:id="rId9" imgW="1041120" imgH="431640" progId="Equation.3">
              <p:embed/>
            </p:oleObj>
          </a:graphicData>
        </a:graphic>
      </p:graphicFrame>
      <p:sp>
        <p:nvSpPr>
          <p:cNvPr id="25" name="Seta para a direita 24"/>
          <p:cNvSpPr/>
          <p:nvPr/>
        </p:nvSpPr>
        <p:spPr>
          <a:xfrm>
            <a:off x="4572000" y="40770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2011672" y="4797152"/>
            <a:ext cx="673679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Assim, para o sistema em análise: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7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7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7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7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57" grpId="0" animBg="1"/>
      <p:bldP spid="63" grpId="0" animBg="1"/>
      <p:bldP spid="22" grpId="0" build="p"/>
      <p:bldP spid="25" grpId="0" animBg="1"/>
      <p:bldP spid="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 de Segunda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Espaço Reservado para Conteúdo 2"/>
          <p:cNvSpPr txBox="1">
            <a:spLocks/>
          </p:cNvSpPr>
          <p:nvPr/>
        </p:nvSpPr>
        <p:spPr>
          <a:xfrm>
            <a:off x="2011672" y="1052736"/>
            <a:ext cx="6736792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pólos do sistema escrito na forma padrão serão dados por: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77517" name="Object 13"/>
          <p:cNvGraphicFramePr>
            <a:graphicFrameLocks noChangeAspect="1"/>
          </p:cNvGraphicFramePr>
          <p:nvPr/>
        </p:nvGraphicFramePr>
        <p:xfrm>
          <a:off x="2140769" y="2276177"/>
          <a:ext cx="2089150" cy="414338"/>
        </p:xfrm>
        <a:graphic>
          <a:graphicData uri="http://schemas.openxmlformats.org/presentationml/2006/ole">
            <p:oleObj spid="_x0000_s203778" name="Εξίσωση" r:id="rId3" imgW="1269720" imgH="253800" progId="Equation.3">
              <p:embed/>
            </p:oleObj>
          </a:graphicData>
        </a:graphic>
      </p:graphicFrame>
      <p:sp>
        <p:nvSpPr>
          <p:cNvPr id="53" name="Seta para a direita 52"/>
          <p:cNvSpPr/>
          <p:nvPr/>
        </p:nvSpPr>
        <p:spPr>
          <a:xfrm>
            <a:off x="4788024" y="2348185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77518" name="Object 14"/>
          <p:cNvGraphicFramePr>
            <a:graphicFrameLocks noChangeAspect="1"/>
          </p:cNvGraphicFramePr>
          <p:nvPr/>
        </p:nvGraphicFramePr>
        <p:xfrm>
          <a:off x="5881688" y="1916881"/>
          <a:ext cx="2298700" cy="455613"/>
        </p:xfrm>
        <a:graphic>
          <a:graphicData uri="http://schemas.openxmlformats.org/presentationml/2006/ole">
            <p:oleObj spid="_x0000_s203779" name="Εξίσωση" r:id="rId4" imgW="1396800" imgH="279360" progId="Equation.3">
              <p:embed/>
            </p:oleObj>
          </a:graphicData>
        </a:graphic>
      </p:graphicFrame>
      <p:graphicFrame>
        <p:nvGraphicFramePr>
          <p:cNvPr id="277519" name="Object 15"/>
          <p:cNvGraphicFramePr>
            <a:graphicFrameLocks noChangeAspect="1"/>
          </p:cNvGraphicFramePr>
          <p:nvPr/>
        </p:nvGraphicFramePr>
        <p:xfrm>
          <a:off x="5872163" y="2469331"/>
          <a:ext cx="2319337" cy="455613"/>
        </p:xfrm>
        <a:graphic>
          <a:graphicData uri="http://schemas.openxmlformats.org/presentationml/2006/ole">
            <p:oleObj spid="_x0000_s203780" name="Εξίσωση" r:id="rId5" imgW="1409400" imgH="279360" progId="Equation.3">
              <p:embed/>
            </p:oleObj>
          </a:graphicData>
        </a:graphic>
      </p:graphicFrame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2011672" y="3212976"/>
            <a:ext cx="673679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que o comportamento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dinâmico do sistema de segunda ordem pode ser descrito em termos dos parâmetros     e     , através da análise dos pólos de malha fechada.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78534" name="Object 6"/>
          <p:cNvGraphicFramePr>
            <a:graphicFrameLocks noChangeAspect="1"/>
          </p:cNvGraphicFramePr>
          <p:nvPr/>
        </p:nvGraphicFramePr>
        <p:xfrm>
          <a:off x="4427984" y="3946119"/>
          <a:ext cx="288000" cy="345914"/>
        </p:xfrm>
        <a:graphic>
          <a:graphicData uri="http://schemas.openxmlformats.org/presentationml/2006/ole">
            <p:oleObj spid="_x0000_s203781" name="Εξίσωση" r:id="rId6" imgW="190440" imgH="228600" progId="Equation.3">
              <p:embed/>
            </p:oleObj>
          </a:graphicData>
        </a:graphic>
      </p:graphicFrame>
      <p:graphicFrame>
        <p:nvGraphicFramePr>
          <p:cNvPr id="278535" name="Object 7"/>
          <p:cNvGraphicFramePr>
            <a:graphicFrameLocks noChangeAspect="1"/>
          </p:cNvGraphicFramePr>
          <p:nvPr/>
        </p:nvGraphicFramePr>
        <p:xfrm>
          <a:off x="3851944" y="3978938"/>
          <a:ext cx="216000" cy="286054"/>
        </p:xfrm>
        <a:graphic>
          <a:graphicData uri="http://schemas.openxmlformats.org/presentationml/2006/ole">
            <p:oleObj spid="_x0000_s203782" name="Εξίσωση" r:id="rId7" imgW="152280" imgH="2030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53" grpId="0" animBg="1"/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 de Segunda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2659744" y="2636912"/>
            <a:ext cx="6232736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pólos de malha fechada são </a:t>
            </a:r>
            <a:r>
              <a:rPr lang="pt-BR" b="1" dirty="0" smtClean="0">
                <a:solidFill>
                  <a:srgbClr val="C00000"/>
                </a:solidFill>
              </a:rPr>
              <a:t>complexos e conjugados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porém com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parte real nula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1570038" y="2780928"/>
          <a:ext cx="606425" cy="330200"/>
        </p:xfrm>
        <a:graphic>
          <a:graphicData uri="http://schemas.openxmlformats.org/presentationml/2006/ole">
            <p:oleObj spid="_x0000_s205831" name="Εξίσωση" r:id="rId3" imgW="368280" imgH="203040" progId="Equation.3">
              <p:embed/>
            </p:oleObj>
          </a:graphicData>
        </a:graphic>
      </p:graphicFrame>
      <p:sp>
        <p:nvSpPr>
          <p:cNvPr id="24" name="Seta para a direita 23"/>
          <p:cNvSpPr/>
          <p:nvPr/>
        </p:nvSpPr>
        <p:spPr>
          <a:xfrm>
            <a:off x="2411760" y="2826810"/>
            <a:ext cx="396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5832" name="Object 8"/>
          <p:cNvGraphicFramePr>
            <a:graphicFrameLocks noChangeAspect="1"/>
          </p:cNvGraphicFramePr>
          <p:nvPr/>
        </p:nvGraphicFramePr>
        <p:xfrm>
          <a:off x="2555776" y="1605236"/>
          <a:ext cx="2298700" cy="455612"/>
        </p:xfrm>
        <a:graphic>
          <a:graphicData uri="http://schemas.openxmlformats.org/presentationml/2006/ole">
            <p:oleObj spid="_x0000_s205832" name="Εξίσωση" r:id="rId4" imgW="1396800" imgH="279360" progId="Equation.3">
              <p:embed/>
            </p:oleObj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5853063" y="1605236"/>
          <a:ext cx="2319337" cy="455612"/>
        </p:xfrm>
        <a:graphic>
          <a:graphicData uri="http://schemas.openxmlformats.org/presentationml/2006/ole">
            <p:oleObj spid="_x0000_s205833" name="Εξίσωση" r:id="rId5" imgW="1409400" imgH="279360" progId="Equation.3">
              <p:embed/>
            </p:oleObj>
          </a:graphicData>
        </a:graphic>
      </p:graphicFrame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011672" y="1052736"/>
            <a:ext cx="6736792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 base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nos pólos de malha fechada, teremos: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5834" name="Object 10"/>
          <p:cNvGraphicFramePr>
            <a:graphicFrameLocks noChangeAspect="1"/>
          </p:cNvGraphicFramePr>
          <p:nvPr/>
        </p:nvGraphicFramePr>
        <p:xfrm>
          <a:off x="1950417" y="3573016"/>
          <a:ext cx="877887" cy="371475"/>
        </p:xfrm>
        <a:graphic>
          <a:graphicData uri="http://schemas.openxmlformats.org/presentationml/2006/ole">
            <p:oleObj spid="_x0000_s205834" name="Εξίσωση" r:id="rId6" imgW="533160" imgH="228600" progId="Equation.3">
              <p:embed/>
            </p:oleObj>
          </a:graphicData>
        </a:graphic>
      </p:graphicFrame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1950417" y="4077072"/>
          <a:ext cx="1065213" cy="371475"/>
        </p:xfrm>
        <a:graphic>
          <a:graphicData uri="http://schemas.openxmlformats.org/presentationml/2006/ole">
            <p:oleObj spid="_x0000_s205835" name="Εξίσωση" r:id="rId7" imgW="647640" imgH="228600" progId="Equation.3">
              <p:embed/>
            </p:oleObj>
          </a:graphicData>
        </a:graphic>
      </p:graphicFrame>
      <p:graphicFrame>
        <p:nvGraphicFramePr>
          <p:cNvPr id="205836" name="Object 12"/>
          <p:cNvGraphicFramePr>
            <a:graphicFrameLocks noChangeAspect="1"/>
          </p:cNvGraphicFramePr>
          <p:nvPr/>
        </p:nvGraphicFramePr>
        <p:xfrm>
          <a:off x="4038649" y="3573463"/>
          <a:ext cx="1541463" cy="738187"/>
        </p:xfrm>
        <a:graphic>
          <a:graphicData uri="http://schemas.openxmlformats.org/presentationml/2006/ole">
            <p:oleObj spid="_x0000_s205836" name="Εξίσωση" r:id="rId8" imgW="1002960" imgH="482400" progId="Equation.3">
              <p:embed/>
            </p:oleObj>
          </a:graphicData>
        </a:graphic>
      </p:graphicFrame>
      <p:sp>
        <p:nvSpPr>
          <p:cNvPr id="25" name="Seta para a direita 24"/>
          <p:cNvSpPr/>
          <p:nvPr/>
        </p:nvSpPr>
        <p:spPr>
          <a:xfrm>
            <a:off x="3318569" y="3861048"/>
            <a:ext cx="396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2" name="Grupo 41"/>
          <p:cNvGrpSpPr/>
          <p:nvPr/>
        </p:nvGrpSpPr>
        <p:grpSpPr>
          <a:xfrm>
            <a:off x="7117427" y="3356992"/>
            <a:ext cx="1415013" cy="2088016"/>
            <a:chOff x="6768376" y="3501008"/>
            <a:chExt cx="1415013" cy="2088016"/>
          </a:xfrm>
        </p:grpSpPr>
        <p:cxnSp>
          <p:nvCxnSpPr>
            <p:cNvPr id="27" name="Conector de seta reta 26"/>
            <p:cNvCxnSpPr/>
            <p:nvPr/>
          </p:nvCxnSpPr>
          <p:spPr>
            <a:xfrm flipV="1">
              <a:off x="7668344" y="3645024"/>
              <a:ext cx="0" cy="194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rot="5400000" flipV="1">
              <a:off x="7362376" y="4139528"/>
              <a:ext cx="0" cy="1188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9" name="Object 5"/>
            <p:cNvGraphicFramePr>
              <a:graphicFrameLocks noChangeAspect="1"/>
            </p:cNvGraphicFramePr>
            <p:nvPr/>
          </p:nvGraphicFramePr>
          <p:xfrm>
            <a:off x="7956376" y="4509120"/>
            <a:ext cx="227013" cy="207962"/>
          </p:xfrm>
          <a:graphic>
            <a:graphicData uri="http://schemas.openxmlformats.org/presentationml/2006/ole">
              <p:oleObj spid="_x0000_s205837" name="Εξίσωση" r:id="rId9" imgW="152280" imgH="139680" progId="Equation.3">
                <p:embed/>
              </p:oleObj>
            </a:graphicData>
          </a:graphic>
        </p:graphicFrame>
        <p:graphicFrame>
          <p:nvGraphicFramePr>
            <p:cNvPr id="30" name="Object 6"/>
            <p:cNvGraphicFramePr>
              <a:graphicFrameLocks noChangeAspect="1"/>
            </p:cNvGraphicFramePr>
            <p:nvPr/>
          </p:nvGraphicFramePr>
          <p:xfrm>
            <a:off x="7740352" y="3501008"/>
            <a:ext cx="341313" cy="284163"/>
          </p:xfrm>
          <a:graphic>
            <a:graphicData uri="http://schemas.openxmlformats.org/presentationml/2006/ole">
              <p:oleObj spid="_x0000_s205838" name="Εξίσωση" r:id="rId10" imgW="228600" imgH="190440" progId="Equation.3">
                <p:embed/>
              </p:oleObj>
            </a:graphicData>
          </a:graphic>
        </p:graphicFrame>
        <p:sp>
          <p:nvSpPr>
            <p:cNvPr id="31" name="CaixaDeTexto 30"/>
            <p:cNvSpPr txBox="1"/>
            <p:nvPr/>
          </p:nvSpPr>
          <p:spPr>
            <a:xfrm>
              <a:off x="7509814" y="40770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70C0"/>
                  </a:solidFill>
                </a:rPr>
                <a:t>x</a:t>
              </a:r>
              <a:endParaRPr lang="es-ES" b="1" dirty="0">
                <a:solidFill>
                  <a:srgbClr val="0070C0"/>
                </a:solidFill>
              </a:endParaRPr>
            </a:p>
          </p:txBody>
        </p:sp>
        <p:graphicFrame>
          <p:nvGraphicFramePr>
            <p:cNvPr id="32" name="Object 7"/>
            <p:cNvGraphicFramePr>
              <a:graphicFrameLocks noChangeAspect="1"/>
            </p:cNvGraphicFramePr>
            <p:nvPr/>
          </p:nvGraphicFramePr>
          <p:xfrm>
            <a:off x="7380312" y="4077072"/>
            <a:ext cx="209550" cy="323850"/>
          </p:xfrm>
          <a:graphic>
            <a:graphicData uri="http://schemas.openxmlformats.org/presentationml/2006/ole">
              <p:oleObj spid="_x0000_s205839" name="Εξίσωση" r:id="rId11" imgW="139680" imgH="215640" progId="Equation.3">
                <p:embed/>
              </p:oleObj>
            </a:graphicData>
          </a:graphic>
        </p:graphicFrame>
        <p:sp>
          <p:nvSpPr>
            <p:cNvPr id="40" name="CaixaDeTexto 39"/>
            <p:cNvSpPr txBox="1"/>
            <p:nvPr/>
          </p:nvSpPr>
          <p:spPr>
            <a:xfrm>
              <a:off x="7509814" y="50131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70C0"/>
                  </a:solidFill>
                </a:rPr>
                <a:t>x</a:t>
              </a:r>
              <a:endParaRPr lang="es-ES" b="1" dirty="0">
                <a:solidFill>
                  <a:srgbClr val="0070C0"/>
                </a:solidFill>
              </a:endParaRPr>
            </a:p>
          </p:txBody>
        </p:sp>
        <p:graphicFrame>
          <p:nvGraphicFramePr>
            <p:cNvPr id="205843" name="Object 19"/>
            <p:cNvGraphicFramePr>
              <a:graphicFrameLocks noChangeAspect="1"/>
            </p:cNvGraphicFramePr>
            <p:nvPr/>
          </p:nvGraphicFramePr>
          <p:xfrm>
            <a:off x="7342188" y="5027613"/>
            <a:ext cx="228600" cy="323850"/>
          </p:xfrm>
          <a:graphic>
            <a:graphicData uri="http://schemas.openxmlformats.org/presentationml/2006/ole">
              <p:oleObj spid="_x0000_s205843" name="Εξίσωση" r:id="rId12" imgW="152280" imgH="215640" progId="Equation.3">
                <p:embed/>
              </p:oleObj>
            </a:graphicData>
          </a:graphic>
        </p:graphicFrame>
      </p:grpSp>
      <p:sp>
        <p:nvSpPr>
          <p:cNvPr id="41" name="Espaço Reservado para Conteúdo 2"/>
          <p:cNvSpPr txBox="1">
            <a:spLocks/>
          </p:cNvSpPr>
          <p:nvPr/>
        </p:nvSpPr>
        <p:spPr>
          <a:xfrm>
            <a:off x="1691680" y="4725144"/>
            <a:ext cx="4968552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resposta impulsiva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deste sistema, terá a forma de uma </a:t>
            </a:r>
            <a:r>
              <a:rPr kumimoji="0" lang="pt-BR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senóide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pt-BR" dirty="0" smtClean="0"/>
              <a:t>Logo, a resposta transitória é </a:t>
            </a:r>
            <a:r>
              <a:rPr lang="pt-BR" b="1" dirty="0" smtClean="0">
                <a:solidFill>
                  <a:srgbClr val="C00000"/>
                </a:solidFill>
              </a:rPr>
              <a:t>oscilatória</a:t>
            </a:r>
            <a:r>
              <a:rPr lang="pt-BR" b="1" dirty="0" smtClean="0"/>
              <a:t> </a:t>
            </a:r>
            <a:r>
              <a:rPr lang="pt-BR" dirty="0" smtClean="0"/>
              <a:t>e </a:t>
            </a:r>
            <a:r>
              <a:rPr lang="pt-BR" b="1" dirty="0" smtClean="0">
                <a:solidFill>
                  <a:srgbClr val="C00000"/>
                </a:solidFill>
              </a:rPr>
              <a:t>não decai</a:t>
            </a:r>
            <a:r>
              <a:rPr lang="pt-BR" dirty="0" smtClean="0"/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Espaço Reservado para Conteúdo 2"/>
          <p:cNvSpPr txBox="1">
            <a:spLocks/>
          </p:cNvSpPr>
          <p:nvPr/>
        </p:nvSpPr>
        <p:spPr>
          <a:xfrm>
            <a:off x="1691680" y="5805264"/>
            <a:ext cx="712879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Chamaremos este sistema de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oscilatório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4" grpId="0" animBg="1"/>
      <p:bldP spid="18" grpId="0" build="p"/>
      <p:bldP spid="25" grpId="0" animBg="1"/>
      <p:bldP spid="41" grpId="0" build="p"/>
      <p:bldP spid="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 de Segunda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05832" name="Object 8"/>
          <p:cNvGraphicFramePr>
            <a:graphicFrameLocks noChangeAspect="1"/>
          </p:cNvGraphicFramePr>
          <p:nvPr/>
        </p:nvGraphicFramePr>
        <p:xfrm>
          <a:off x="2555776" y="1605236"/>
          <a:ext cx="2298700" cy="455612"/>
        </p:xfrm>
        <a:graphic>
          <a:graphicData uri="http://schemas.openxmlformats.org/presentationml/2006/ole">
            <p:oleObj spid="_x0000_s206851" name="Εξίσωση" r:id="rId3" imgW="1396800" imgH="279360" progId="Equation.3">
              <p:embed/>
            </p:oleObj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5853063" y="1605236"/>
          <a:ext cx="2319337" cy="455612"/>
        </p:xfrm>
        <a:graphic>
          <a:graphicData uri="http://schemas.openxmlformats.org/presentationml/2006/ole">
            <p:oleObj spid="_x0000_s206852" name="Εξίσωση" r:id="rId4" imgW="1409400" imgH="279360" progId="Equation.3">
              <p:embed/>
            </p:oleObj>
          </a:graphicData>
        </a:graphic>
      </p:graphicFrame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011672" y="1052736"/>
            <a:ext cx="6736792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 base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nos pólos de malha fechada, teremos: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2659744" y="2636912"/>
            <a:ext cx="6232736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pólos de malha fechada são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complexos e conjugados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com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parte real negativa</a:t>
            </a:r>
            <a:r>
              <a:rPr lang="pt-BR" dirty="0" smtClean="0"/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3" name="Object 8"/>
          <p:cNvGraphicFramePr>
            <a:graphicFrameLocks noChangeAspect="1"/>
          </p:cNvGraphicFramePr>
          <p:nvPr/>
        </p:nvGraphicFramePr>
        <p:xfrm>
          <a:off x="1403648" y="2780928"/>
          <a:ext cx="941387" cy="330200"/>
        </p:xfrm>
        <a:graphic>
          <a:graphicData uri="http://schemas.openxmlformats.org/presentationml/2006/ole">
            <p:oleObj spid="_x0000_s206860" name="Εξίσωση" r:id="rId5" imgW="571320" imgH="203040" progId="Equation.3">
              <p:embed/>
            </p:oleObj>
          </a:graphicData>
        </a:graphic>
      </p:graphicFrame>
      <p:sp>
        <p:nvSpPr>
          <p:cNvPr id="34" name="Seta para a direita 33"/>
          <p:cNvSpPr/>
          <p:nvPr/>
        </p:nvSpPr>
        <p:spPr>
          <a:xfrm>
            <a:off x="2542713" y="2826810"/>
            <a:ext cx="396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5" name="Object 10"/>
          <p:cNvGraphicFramePr>
            <a:graphicFrameLocks noChangeAspect="1"/>
          </p:cNvGraphicFramePr>
          <p:nvPr/>
        </p:nvGraphicFramePr>
        <p:xfrm>
          <a:off x="1168400" y="3532188"/>
          <a:ext cx="2444750" cy="454025"/>
        </p:xfrm>
        <a:graphic>
          <a:graphicData uri="http://schemas.openxmlformats.org/presentationml/2006/ole">
            <p:oleObj spid="_x0000_s206861" name="Εξίσωση" r:id="rId6" imgW="1485720" imgH="279360" progId="Equation.3">
              <p:embed/>
            </p:oleObj>
          </a:graphicData>
        </a:graphic>
      </p:graphicFrame>
      <p:graphicFrame>
        <p:nvGraphicFramePr>
          <p:cNvPr id="36" name="Object 11"/>
          <p:cNvGraphicFramePr>
            <a:graphicFrameLocks noChangeAspect="1"/>
          </p:cNvGraphicFramePr>
          <p:nvPr/>
        </p:nvGraphicFramePr>
        <p:xfrm>
          <a:off x="1144644" y="4055095"/>
          <a:ext cx="2463800" cy="454025"/>
        </p:xfrm>
        <a:graphic>
          <a:graphicData uri="http://schemas.openxmlformats.org/presentationml/2006/ole">
            <p:oleObj spid="_x0000_s206862" name="Εξίσωση" r:id="rId7" imgW="1498320" imgH="279360" progId="Equation.3">
              <p:embed/>
            </p:oleObj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4494361" y="3621137"/>
          <a:ext cx="3101975" cy="815975"/>
        </p:xfrm>
        <a:graphic>
          <a:graphicData uri="http://schemas.openxmlformats.org/presentationml/2006/ole">
            <p:oleObj spid="_x0000_s206863" name="Εξίσωση" r:id="rId8" imgW="2019240" imgH="533160" progId="Equation.3">
              <p:embed/>
            </p:oleObj>
          </a:graphicData>
        </a:graphic>
      </p:graphicFrame>
      <p:sp>
        <p:nvSpPr>
          <p:cNvPr id="38" name="Seta para a direita 37"/>
          <p:cNvSpPr/>
          <p:nvPr/>
        </p:nvSpPr>
        <p:spPr>
          <a:xfrm>
            <a:off x="3894633" y="3861048"/>
            <a:ext cx="396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" name="Grupo 38"/>
          <p:cNvGrpSpPr/>
          <p:nvPr/>
        </p:nvGrpSpPr>
        <p:grpSpPr>
          <a:xfrm>
            <a:off x="7693491" y="3356992"/>
            <a:ext cx="1415013" cy="2088016"/>
            <a:chOff x="6768376" y="3501008"/>
            <a:chExt cx="1415013" cy="2088016"/>
          </a:xfrm>
        </p:grpSpPr>
        <p:cxnSp>
          <p:nvCxnSpPr>
            <p:cNvPr id="42" name="Conector de seta reta 41"/>
            <p:cNvCxnSpPr/>
            <p:nvPr/>
          </p:nvCxnSpPr>
          <p:spPr>
            <a:xfrm flipV="1">
              <a:off x="7668344" y="3645024"/>
              <a:ext cx="0" cy="194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 rot="5400000" flipV="1">
              <a:off x="7362376" y="4139528"/>
              <a:ext cx="0" cy="1188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4" name="Object 5"/>
            <p:cNvGraphicFramePr>
              <a:graphicFrameLocks noChangeAspect="1"/>
            </p:cNvGraphicFramePr>
            <p:nvPr/>
          </p:nvGraphicFramePr>
          <p:xfrm>
            <a:off x="7956376" y="4509120"/>
            <a:ext cx="227013" cy="207962"/>
          </p:xfrm>
          <a:graphic>
            <a:graphicData uri="http://schemas.openxmlformats.org/presentationml/2006/ole">
              <p:oleObj spid="_x0000_s206864" name="Εξίσωση" r:id="rId9" imgW="152280" imgH="139680" progId="Equation.3">
                <p:embed/>
              </p:oleObj>
            </a:graphicData>
          </a:graphic>
        </p:graphicFrame>
        <p:graphicFrame>
          <p:nvGraphicFramePr>
            <p:cNvPr id="45" name="Object 6"/>
            <p:cNvGraphicFramePr>
              <a:graphicFrameLocks noChangeAspect="1"/>
            </p:cNvGraphicFramePr>
            <p:nvPr/>
          </p:nvGraphicFramePr>
          <p:xfrm>
            <a:off x="7740352" y="3501008"/>
            <a:ext cx="341313" cy="284163"/>
          </p:xfrm>
          <a:graphic>
            <a:graphicData uri="http://schemas.openxmlformats.org/presentationml/2006/ole">
              <p:oleObj spid="_x0000_s206865" name="Εξίσωση" r:id="rId10" imgW="228600" imgH="190440" progId="Equation.3">
                <p:embed/>
              </p:oleObj>
            </a:graphicData>
          </a:graphic>
        </p:graphicFrame>
        <p:sp>
          <p:nvSpPr>
            <p:cNvPr id="46" name="CaixaDeTexto 45"/>
            <p:cNvSpPr txBox="1"/>
            <p:nvPr/>
          </p:nvSpPr>
          <p:spPr>
            <a:xfrm>
              <a:off x="7031261" y="40770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70C0"/>
                  </a:solidFill>
                </a:rPr>
                <a:t>x</a:t>
              </a:r>
              <a:endParaRPr lang="es-ES" b="1" dirty="0">
                <a:solidFill>
                  <a:srgbClr val="0070C0"/>
                </a:solidFill>
              </a:endParaRPr>
            </a:p>
          </p:txBody>
        </p:sp>
        <p:graphicFrame>
          <p:nvGraphicFramePr>
            <p:cNvPr id="47" name="Object 7"/>
            <p:cNvGraphicFramePr>
              <a:graphicFrameLocks noChangeAspect="1"/>
            </p:cNvGraphicFramePr>
            <p:nvPr/>
          </p:nvGraphicFramePr>
          <p:xfrm>
            <a:off x="6887245" y="4077072"/>
            <a:ext cx="209550" cy="323850"/>
          </p:xfrm>
          <a:graphic>
            <a:graphicData uri="http://schemas.openxmlformats.org/presentationml/2006/ole">
              <p:oleObj spid="_x0000_s206866" name="Εξίσωση" r:id="rId11" imgW="139680" imgH="215640" progId="Equation.3">
                <p:embed/>
              </p:oleObj>
            </a:graphicData>
          </a:graphic>
        </p:graphicFrame>
        <p:sp>
          <p:nvSpPr>
            <p:cNvPr id="48" name="CaixaDeTexto 47"/>
            <p:cNvSpPr txBox="1"/>
            <p:nvPr/>
          </p:nvSpPr>
          <p:spPr>
            <a:xfrm>
              <a:off x="7031261" y="50131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70C0"/>
                  </a:solidFill>
                </a:rPr>
                <a:t>x</a:t>
              </a:r>
              <a:endParaRPr lang="es-ES" b="1" dirty="0">
                <a:solidFill>
                  <a:srgbClr val="0070C0"/>
                </a:solidFill>
              </a:endParaRPr>
            </a:p>
          </p:txBody>
        </p:sp>
        <p:graphicFrame>
          <p:nvGraphicFramePr>
            <p:cNvPr id="49" name="Object 19"/>
            <p:cNvGraphicFramePr>
              <a:graphicFrameLocks noChangeAspect="1"/>
            </p:cNvGraphicFramePr>
            <p:nvPr/>
          </p:nvGraphicFramePr>
          <p:xfrm>
            <a:off x="6887245" y="5027613"/>
            <a:ext cx="228600" cy="323850"/>
          </p:xfrm>
          <a:graphic>
            <a:graphicData uri="http://schemas.openxmlformats.org/presentationml/2006/ole">
              <p:oleObj spid="_x0000_s206867" name="Εξίσωση" r:id="rId12" imgW="152280" imgH="215640" progId="Equation.3">
                <p:embed/>
              </p:oleObj>
            </a:graphicData>
          </a:graphic>
        </p:graphicFrame>
      </p:grpSp>
      <p:sp>
        <p:nvSpPr>
          <p:cNvPr id="50" name="Espaço Reservado para Conteúdo 2"/>
          <p:cNvSpPr txBox="1">
            <a:spLocks/>
          </p:cNvSpPr>
          <p:nvPr/>
        </p:nvSpPr>
        <p:spPr>
          <a:xfrm>
            <a:off x="1691680" y="4725144"/>
            <a:ext cx="5760640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resposta impulsiva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deste sistema, terá a forma de uma </a:t>
            </a:r>
            <a:r>
              <a:rPr kumimoji="0" lang="pt-BR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senóide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amortecida. </a:t>
            </a:r>
            <a:r>
              <a:rPr lang="pt-BR" dirty="0" smtClean="0"/>
              <a:t>Logo, a resposta transitória é </a:t>
            </a:r>
            <a:r>
              <a:rPr lang="pt-BR" b="1" dirty="0" smtClean="0">
                <a:solidFill>
                  <a:srgbClr val="C00000"/>
                </a:solidFill>
              </a:rPr>
              <a:t>oscilatória</a:t>
            </a:r>
            <a:r>
              <a:rPr lang="pt-BR" b="1" dirty="0" smtClean="0"/>
              <a:t> </a:t>
            </a:r>
            <a:r>
              <a:rPr lang="pt-BR" dirty="0" smtClean="0"/>
              <a:t>e </a:t>
            </a:r>
            <a:r>
              <a:rPr lang="pt-BR" b="1" dirty="0" smtClean="0">
                <a:solidFill>
                  <a:srgbClr val="C00000"/>
                </a:solidFill>
              </a:rPr>
              <a:t>amortecida</a:t>
            </a:r>
            <a:r>
              <a:rPr lang="pt-BR" dirty="0" smtClean="0"/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Espaço Reservado para Conteúdo 2"/>
          <p:cNvSpPr txBox="1">
            <a:spLocks/>
          </p:cNvSpPr>
          <p:nvPr/>
        </p:nvSpPr>
        <p:spPr>
          <a:xfrm>
            <a:off x="1691680" y="5805264"/>
            <a:ext cx="712879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Chamaremos este sistema de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subamortecido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34" grpId="0" animBg="1"/>
      <p:bldP spid="38" grpId="0" animBg="1"/>
      <p:bldP spid="50" grpId="0" build="p"/>
      <p:bldP spid="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 de Segunda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05832" name="Object 8"/>
          <p:cNvGraphicFramePr>
            <a:graphicFrameLocks noChangeAspect="1"/>
          </p:cNvGraphicFramePr>
          <p:nvPr/>
        </p:nvGraphicFramePr>
        <p:xfrm>
          <a:off x="2555776" y="1605236"/>
          <a:ext cx="2298700" cy="455612"/>
        </p:xfrm>
        <a:graphic>
          <a:graphicData uri="http://schemas.openxmlformats.org/presentationml/2006/ole">
            <p:oleObj spid="_x0000_s208898" name="Εξίσωση" r:id="rId3" imgW="1396800" imgH="279360" progId="Equation.3">
              <p:embed/>
            </p:oleObj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5853063" y="1605236"/>
          <a:ext cx="2319337" cy="455612"/>
        </p:xfrm>
        <a:graphic>
          <a:graphicData uri="http://schemas.openxmlformats.org/presentationml/2006/ole">
            <p:oleObj spid="_x0000_s208899" name="Εξίσωση" r:id="rId4" imgW="1409400" imgH="279360" progId="Equation.3">
              <p:embed/>
            </p:oleObj>
          </a:graphicData>
        </a:graphic>
      </p:graphicFrame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011672" y="1052736"/>
            <a:ext cx="6736792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 base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nos pólos de malha fechada, teremos: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2659744" y="2737948"/>
            <a:ext cx="6232736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pólos de malha fechada são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reais </a:t>
            </a:r>
            <a:r>
              <a:rPr kumimoji="0" lang="pt-B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iguais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3" name="Object 8"/>
          <p:cNvGraphicFramePr>
            <a:graphicFrameLocks noChangeAspect="1"/>
          </p:cNvGraphicFramePr>
          <p:nvPr/>
        </p:nvGraphicFramePr>
        <p:xfrm>
          <a:off x="1590675" y="2781300"/>
          <a:ext cx="565150" cy="330200"/>
        </p:xfrm>
        <a:graphic>
          <a:graphicData uri="http://schemas.openxmlformats.org/presentationml/2006/ole">
            <p:oleObj spid="_x0000_s208900" name="Εξίσωση" r:id="rId5" imgW="342720" imgH="203040" progId="Equation.3">
              <p:embed/>
            </p:oleObj>
          </a:graphicData>
        </a:graphic>
      </p:graphicFrame>
      <p:sp>
        <p:nvSpPr>
          <p:cNvPr id="34" name="Seta para a direita 33"/>
          <p:cNvSpPr/>
          <p:nvPr/>
        </p:nvSpPr>
        <p:spPr>
          <a:xfrm>
            <a:off x="2542713" y="2826810"/>
            <a:ext cx="396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5" name="Object 10"/>
          <p:cNvGraphicFramePr>
            <a:graphicFrameLocks noChangeAspect="1"/>
          </p:cNvGraphicFramePr>
          <p:nvPr/>
        </p:nvGraphicFramePr>
        <p:xfrm>
          <a:off x="1939925" y="3573463"/>
          <a:ext cx="898525" cy="371475"/>
        </p:xfrm>
        <a:graphic>
          <a:graphicData uri="http://schemas.openxmlformats.org/presentationml/2006/ole">
            <p:oleObj spid="_x0000_s208901" name="Εξίσωση" r:id="rId6" imgW="545760" imgH="228600" progId="Equation.3">
              <p:embed/>
            </p:oleObj>
          </a:graphicData>
        </a:graphic>
      </p:graphicFrame>
      <p:graphicFrame>
        <p:nvGraphicFramePr>
          <p:cNvPr id="36" name="Object 11"/>
          <p:cNvGraphicFramePr>
            <a:graphicFrameLocks noChangeAspect="1"/>
          </p:cNvGraphicFramePr>
          <p:nvPr/>
        </p:nvGraphicFramePr>
        <p:xfrm>
          <a:off x="1916113" y="4095750"/>
          <a:ext cx="919162" cy="371475"/>
        </p:xfrm>
        <a:graphic>
          <a:graphicData uri="http://schemas.openxmlformats.org/presentationml/2006/ole">
            <p:oleObj spid="_x0000_s208902" name="Εξίσωση" r:id="rId7" imgW="558720" imgH="228600" progId="Equation.3">
              <p:embed/>
            </p:oleObj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3779912" y="3611563"/>
          <a:ext cx="1600200" cy="738187"/>
        </p:xfrm>
        <a:graphic>
          <a:graphicData uri="http://schemas.openxmlformats.org/presentationml/2006/ole">
            <p:oleObj spid="_x0000_s208903" name="Εξίσωση" r:id="rId8" imgW="1041120" imgH="482400" progId="Equation.3">
              <p:embed/>
            </p:oleObj>
          </a:graphicData>
        </a:graphic>
      </p:graphicFrame>
      <p:sp>
        <p:nvSpPr>
          <p:cNvPr id="38" name="Seta para a direita 37"/>
          <p:cNvSpPr/>
          <p:nvPr/>
        </p:nvSpPr>
        <p:spPr>
          <a:xfrm>
            <a:off x="3131840" y="3861048"/>
            <a:ext cx="396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upo 38"/>
          <p:cNvGrpSpPr/>
          <p:nvPr/>
        </p:nvGrpSpPr>
        <p:grpSpPr>
          <a:xfrm>
            <a:off x="7693491" y="2996952"/>
            <a:ext cx="1415013" cy="2088016"/>
            <a:chOff x="6768376" y="3501008"/>
            <a:chExt cx="1415013" cy="2088016"/>
          </a:xfrm>
        </p:grpSpPr>
        <p:cxnSp>
          <p:nvCxnSpPr>
            <p:cNvPr id="42" name="Conector de seta reta 41"/>
            <p:cNvCxnSpPr/>
            <p:nvPr/>
          </p:nvCxnSpPr>
          <p:spPr>
            <a:xfrm flipV="1">
              <a:off x="7668344" y="3645024"/>
              <a:ext cx="0" cy="194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 rot="5400000" flipV="1">
              <a:off x="7362376" y="4139528"/>
              <a:ext cx="0" cy="1188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4" name="Object 5"/>
            <p:cNvGraphicFramePr>
              <a:graphicFrameLocks noChangeAspect="1"/>
            </p:cNvGraphicFramePr>
            <p:nvPr/>
          </p:nvGraphicFramePr>
          <p:xfrm>
            <a:off x="7956376" y="4509120"/>
            <a:ext cx="227013" cy="207962"/>
          </p:xfrm>
          <a:graphic>
            <a:graphicData uri="http://schemas.openxmlformats.org/presentationml/2006/ole">
              <p:oleObj spid="_x0000_s208904" name="Εξίσωση" r:id="rId9" imgW="152280" imgH="139680" progId="Equation.3">
                <p:embed/>
              </p:oleObj>
            </a:graphicData>
          </a:graphic>
        </p:graphicFrame>
        <p:graphicFrame>
          <p:nvGraphicFramePr>
            <p:cNvPr id="45" name="Object 6"/>
            <p:cNvGraphicFramePr>
              <a:graphicFrameLocks noChangeAspect="1"/>
            </p:cNvGraphicFramePr>
            <p:nvPr/>
          </p:nvGraphicFramePr>
          <p:xfrm>
            <a:off x="7740352" y="3501008"/>
            <a:ext cx="341313" cy="284163"/>
          </p:xfrm>
          <a:graphic>
            <a:graphicData uri="http://schemas.openxmlformats.org/presentationml/2006/ole">
              <p:oleObj spid="_x0000_s208905" name="Εξίσωση" r:id="rId10" imgW="228600" imgH="190440" progId="Equation.3">
                <p:embed/>
              </p:oleObj>
            </a:graphicData>
          </a:graphic>
        </p:graphicFrame>
        <p:sp>
          <p:nvSpPr>
            <p:cNvPr id="46" name="CaixaDeTexto 45"/>
            <p:cNvSpPr txBox="1"/>
            <p:nvPr/>
          </p:nvSpPr>
          <p:spPr>
            <a:xfrm>
              <a:off x="7031261" y="45381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70C0"/>
                  </a:solidFill>
                </a:rPr>
                <a:t>x</a:t>
              </a:r>
              <a:endParaRPr lang="es-ES" b="1" dirty="0">
                <a:solidFill>
                  <a:srgbClr val="0070C0"/>
                </a:solidFill>
              </a:endParaRPr>
            </a:p>
          </p:txBody>
        </p:sp>
        <p:graphicFrame>
          <p:nvGraphicFramePr>
            <p:cNvPr id="47" name="Object 7"/>
            <p:cNvGraphicFramePr>
              <a:graphicFrameLocks noChangeAspect="1"/>
            </p:cNvGraphicFramePr>
            <p:nvPr/>
          </p:nvGraphicFramePr>
          <p:xfrm>
            <a:off x="6887245" y="4401294"/>
            <a:ext cx="209550" cy="323850"/>
          </p:xfrm>
          <a:graphic>
            <a:graphicData uri="http://schemas.openxmlformats.org/presentationml/2006/ole">
              <p:oleObj spid="_x0000_s208906" name="Εξίσωση" r:id="rId11" imgW="139680" imgH="215640" progId="Equation.3">
                <p:embed/>
              </p:oleObj>
            </a:graphicData>
          </a:graphic>
        </p:graphicFrame>
        <p:graphicFrame>
          <p:nvGraphicFramePr>
            <p:cNvPr id="49" name="Object 19"/>
            <p:cNvGraphicFramePr>
              <a:graphicFrameLocks noChangeAspect="1"/>
            </p:cNvGraphicFramePr>
            <p:nvPr/>
          </p:nvGraphicFramePr>
          <p:xfrm>
            <a:off x="6887245" y="4725144"/>
            <a:ext cx="228600" cy="323850"/>
          </p:xfrm>
          <a:graphic>
            <a:graphicData uri="http://schemas.openxmlformats.org/presentationml/2006/ole">
              <p:oleObj spid="_x0000_s208907" name="Εξίσωση" r:id="rId12" imgW="152280" imgH="215640" progId="Equation.3">
                <p:embed/>
              </p:oleObj>
            </a:graphicData>
          </a:graphic>
        </p:graphicFrame>
      </p:grpSp>
      <p:sp>
        <p:nvSpPr>
          <p:cNvPr id="50" name="Espaço Reservado para Conteúdo 2"/>
          <p:cNvSpPr txBox="1">
            <a:spLocks/>
          </p:cNvSpPr>
          <p:nvPr/>
        </p:nvSpPr>
        <p:spPr>
          <a:xfrm>
            <a:off x="1691680" y="4725144"/>
            <a:ext cx="633670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resposta impulsiva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deste sistema, terá a forma de uma exponencial decrescente. </a:t>
            </a:r>
            <a:r>
              <a:rPr lang="pt-BR" dirty="0" smtClean="0"/>
              <a:t>Logo, a resposta transitória </a:t>
            </a:r>
            <a:r>
              <a:rPr lang="pt-BR" b="1" dirty="0" smtClean="0">
                <a:solidFill>
                  <a:srgbClr val="C00000"/>
                </a:solidFill>
              </a:rPr>
              <a:t>decai</a:t>
            </a:r>
            <a:r>
              <a:rPr lang="pt-BR" dirty="0" smtClean="0"/>
              <a:t> e </a:t>
            </a:r>
            <a:r>
              <a:rPr lang="pt-BR" b="1" dirty="0" smtClean="0">
                <a:solidFill>
                  <a:srgbClr val="C00000"/>
                </a:solidFill>
              </a:rPr>
              <a:t>não oscila</a:t>
            </a:r>
            <a:r>
              <a:rPr lang="pt-BR" dirty="0" smtClean="0"/>
              <a:t>, porém está no limite de oscilar. 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Espaço Reservado para Conteúdo 2"/>
          <p:cNvSpPr txBox="1">
            <a:spLocks/>
          </p:cNvSpPr>
          <p:nvPr/>
        </p:nvSpPr>
        <p:spPr>
          <a:xfrm>
            <a:off x="1691680" y="5805264"/>
            <a:ext cx="712879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Chamaremos este sistema de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criticamente amortecido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34" grpId="0" animBg="1"/>
      <p:bldP spid="38" grpId="0" animBg="1"/>
      <p:bldP spid="50" grpId="0" build="p"/>
      <p:bldP spid="5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3713</TotalTime>
  <Words>993</Words>
  <Application>Microsoft Office PowerPoint</Application>
  <PresentationFormat>Apresentação na tela (4:3)</PresentationFormat>
  <Paragraphs>107</Paragraphs>
  <Slides>23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5" baseType="lpstr">
      <vt:lpstr>Solstício</vt:lpstr>
      <vt:lpstr>Εξίσωση</vt:lpstr>
      <vt:lpstr>Resposta Temporal de Sistemas de Segunda Ordem</vt:lpstr>
      <vt:lpstr>Sistema de Segunda Ordem</vt:lpstr>
      <vt:lpstr>Sistema de Segunda Ordem</vt:lpstr>
      <vt:lpstr>Sistema de Segunda Ordem</vt:lpstr>
      <vt:lpstr>Sistema de Segunda Ordem</vt:lpstr>
      <vt:lpstr>Sistema de Segunda Ordem</vt:lpstr>
      <vt:lpstr>Sistema de Segunda Ordem</vt:lpstr>
      <vt:lpstr>Sistema de Segunda Ordem</vt:lpstr>
      <vt:lpstr>Sistema de Segunda Ordem</vt:lpstr>
      <vt:lpstr>Sistema de Segunda Ordem</vt:lpstr>
      <vt:lpstr>Sistema de Segunda Ordem</vt:lpstr>
      <vt:lpstr>Resposta ao Degrau Unitário</vt:lpstr>
      <vt:lpstr>Resposta ao Degrau Unitário</vt:lpstr>
      <vt:lpstr>Resposta ao Degrau Unitário</vt:lpstr>
      <vt:lpstr>Resposta ao Degrau Unitário</vt:lpstr>
      <vt:lpstr>Resposta ao Degrau Unitário</vt:lpstr>
      <vt:lpstr>Resposta ao Degrau Unitário</vt:lpstr>
      <vt:lpstr>Resposta ao Degrau Unitário</vt:lpstr>
      <vt:lpstr>Resposta ao Degrau Unitário</vt:lpstr>
      <vt:lpstr>Resposta ao Degrau Unitário</vt:lpstr>
      <vt:lpstr>Resposta ao Impulso Unitário</vt:lpstr>
      <vt:lpstr>Resposta ao Impulso Unitário</vt:lpstr>
      <vt:lpstr>Na próxima aula...</vt:lpstr>
    </vt:vector>
  </TitlesOfParts>
  <Company>Endesa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Primeira Ordem</dc:title>
  <dc:creator>ENDESA</dc:creator>
  <cp:lastModifiedBy>ENDESA</cp:lastModifiedBy>
  <cp:revision>493</cp:revision>
  <dcterms:created xsi:type="dcterms:W3CDTF">2012-09-17T02:27:37Z</dcterms:created>
  <dcterms:modified xsi:type="dcterms:W3CDTF">2013-10-31T21:07:30Z</dcterms:modified>
</cp:coreProperties>
</file>