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79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00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1.wmf"/><Relationship Id="rId18" Type="http://schemas.openxmlformats.org/officeDocument/2006/relationships/image" Target="../media/image66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50.wmf"/><Relationship Id="rId17" Type="http://schemas.openxmlformats.org/officeDocument/2006/relationships/image" Target="../media/image65.wmf"/><Relationship Id="rId2" Type="http://schemas.openxmlformats.org/officeDocument/2006/relationships/image" Target="../media/image53.wmf"/><Relationship Id="rId16" Type="http://schemas.openxmlformats.org/officeDocument/2006/relationships/image" Target="../media/image64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37.wmf"/><Relationship Id="rId5" Type="http://schemas.openxmlformats.org/officeDocument/2006/relationships/image" Target="../media/image56.wmf"/><Relationship Id="rId15" Type="http://schemas.openxmlformats.org/officeDocument/2006/relationships/image" Target="../media/image63.wmf"/><Relationship Id="rId10" Type="http://schemas.openxmlformats.org/officeDocument/2006/relationships/image" Target="../media/image31.wmf"/><Relationship Id="rId19" Type="http://schemas.openxmlformats.org/officeDocument/2006/relationships/image" Target="../media/image67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1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90.wmf"/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Sistemas de Controle e Automação</a:t>
            </a:r>
            <a:endParaRPr lang="es-ES" sz="1400" i="1" dirty="0"/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6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75.png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Especificações da Resposta Transitória e Sistemas de Ordem Superior</a:t>
            </a:r>
            <a:endParaRPr lang="es-ES" sz="32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 descr="http://www.lee.eng.uerj.br/~jpaulo/Contri/Ogata-1997/resposta-ao-degra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6513" y="2348880"/>
            <a:ext cx="4287487" cy="3528392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Segunda Ordem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Exceto para certas aplicações em que as oscilações não podem ser toleradas, é desejável que a resposta transitória seja suficientemente </a:t>
            </a:r>
            <a:r>
              <a:rPr lang="pt-BR" sz="2000" b="1" dirty="0" smtClean="0">
                <a:solidFill>
                  <a:srgbClr val="C32D2E"/>
                </a:solidFill>
              </a:rPr>
              <a:t>rápida</a:t>
            </a:r>
            <a:r>
              <a:rPr lang="pt-BR" sz="2000" dirty="0" smtClean="0"/>
              <a:t> e </a:t>
            </a:r>
            <a:r>
              <a:rPr lang="pt-BR" sz="2000" b="1" dirty="0" smtClean="0">
                <a:solidFill>
                  <a:srgbClr val="C32D2E"/>
                </a:solidFill>
              </a:rPr>
              <a:t>amortecida</a:t>
            </a:r>
            <a:r>
              <a:rPr lang="pt-BR" sz="2000" dirty="0" smtClean="0"/>
              <a:t>.</a:t>
            </a:r>
            <a:endParaRPr lang="es-ES" sz="2000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435608" y="2420888"/>
            <a:ext cx="3352416" cy="20882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uma resposta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transitória aceitável em um sistema de segunda ordem, 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coeficiente de amortecimento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deve se situar entre 0,4 e 0,8.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Segunda Ordem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/>
              <a:t>Tempo de Subida</a:t>
            </a:r>
            <a:endParaRPr lang="es-ES" sz="2200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011672" y="1556792"/>
            <a:ext cx="6736792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tempo de subida da resposta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pode ser obtido fazendo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3435890" y="1920061"/>
          <a:ext cx="933149" cy="396000"/>
        </p:xfrm>
        <a:graphic>
          <a:graphicData uri="http://schemas.openxmlformats.org/presentationml/2006/ole">
            <p:oleObj spid="_x0000_s240642" name="Εξίσωση" r:id="rId3" imgW="507960" imgH="215640" progId="Equation.3">
              <p:embed/>
            </p:oleObj>
          </a:graphicData>
        </a:graphic>
      </p:graphicFrame>
      <p:graphicFrame>
        <p:nvGraphicFramePr>
          <p:cNvPr id="303107" name="Object 3"/>
          <p:cNvGraphicFramePr>
            <a:graphicFrameLocks noChangeAspect="1"/>
          </p:cNvGraphicFramePr>
          <p:nvPr/>
        </p:nvGraphicFramePr>
        <p:xfrm>
          <a:off x="2915816" y="2492896"/>
          <a:ext cx="4986338" cy="830263"/>
        </p:xfrm>
        <a:graphic>
          <a:graphicData uri="http://schemas.openxmlformats.org/presentationml/2006/ole">
            <p:oleObj spid="_x0000_s240643" name="Εξίσωση" r:id="rId4" imgW="3352680" imgH="55872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011672" y="3586079"/>
            <a:ext cx="6736792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                 , o tempo de subida é obtido por: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3108" name="Object 4"/>
          <p:cNvGraphicFramePr>
            <a:graphicFrameLocks noChangeAspect="1"/>
          </p:cNvGraphicFramePr>
          <p:nvPr/>
        </p:nvGraphicFramePr>
        <p:xfrm>
          <a:off x="3269012" y="3573016"/>
          <a:ext cx="1158972" cy="396000"/>
        </p:xfrm>
        <a:graphic>
          <a:graphicData uri="http://schemas.openxmlformats.org/presentationml/2006/ole">
            <p:oleObj spid="_x0000_s240644" name="Εξίσωση" r:id="rId5" imgW="596880" imgH="203040" progId="Equation.3">
              <p:embed/>
            </p:oleObj>
          </a:graphicData>
        </a:graphic>
      </p:graphicFrame>
      <p:graphicFrame>
        <p:nvGraphicFramePr>
          <p:cNvPr id="303109" name="Object 5"/>
          <p:cNvGraphicFramePr>
            <a:graphicFrameLocks noChangeAspect="1"/>
          </p:cNvGraphicFramePr>
          <p:nvPr/>
        </p:nvGraphicFramePr>
        <p:xfrm>
          <a:off x="2195736" y="4096122"/>
          <a:ext cx="2776537" cy="696913"/>
        </p:xfrm>
        <a:graphic>
          <a:graphicData uri="http://schemas.openxmlformats.org/presentationml/2006/ole">
            <p:oleObj spid="_x0000_s240645" name="Εξίσωση" r:id="rId6" imgW="1866600" imgH="469800" progId="Equation.3">
              <p:embed/>
            </p:oleObj>
          </a:graphicData>
        </a:graphic>
      </p:graphicFrame>
      <p:sp>
        <p:nvSpPr>
          <p:cNvPr id="20" name="Seta para a direita 19"/>
          <p:cNvSpPr/>
          <p:nvPr/>
        </p:nvSpPr>
        <p:spPr>
          <a:xfrm>
            <a:off x="5292080" y="433749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03110" name="Object 6"/>
          <p:cNvGraphicFramePr>
            <a:graphicFrameLocks noChangeAspect="1"/>
          </p:cNvGraphicFramePr>
          <p:nvPr/>
        </p:nvGraphicFramePr>
        <p:xfrm>
          <a:off x="6148908" y="4077072"/>
          <a:ext cx="2095500" cy="717550"/>
        </p:xfrm>
        <a:graphic>
          <a:graphicData uri="http://schemas.openxmlformats.org/presentationml/2006/ole">
            <p:oleObj spid="_x0000_s240646" name="Εξίσωση" r:id="rId7" imgW="1409400" imgH="482400" progId="Equation.3">
              <p:embed/>
            </p:oleObj>
          </a:graphicData>
        </a:graphic>
      </p:graphicFrame>
      <p:grpSp>
        <p:nvGrpSpPr>
          <p:cNvPr id="2" name="Grupo 42"/>
          <p:cNvGrpSpPr/>
          <p:nvPr/>
        </p:nvGrpSpPr>
        <p:grpSpPr>
          <a:xfrm>
            <a:off x="3204885" y="4869160"/>
            <a:ext cx="1295107" cy="1404008"/>
            <a:chOff x="1259528" y="4869160"/>
            <a:chExt cx="1295107" cy="1404008"/>
          </a:xfrm>
        </p:grpSpPr>
        <p:cxnSp>
          <p:nvCxnSpPr>
            <p:cNvPr id="22" name="Conector de seta reta 21"/>
            <p:cNvCxnSpPr/>
            <p:nvPr/>
          </p:nvCxnSpPr>
          <p:spPr>
            <a:xfrm flipV="1">
              <a:off x="2123728" y="4941168"/>
              <a:ext cx="0" cy="1332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rot="5400000" flipV="1">
              <a:off x="1871528" y="5049248"/>
              <a:ext cx="0" cy="122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V="1">
              <a:off x="1619672" y="5193248"/>
              <a:ext cx="0" cy="46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5400000" flipV="1">
              <a:off x="1866735" y="4936255"/>
              <a:ext cx="0" cy="46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3111" name="Object 7"/>
            <p:cNvGraphicFramePr>
              <a:graphicFrameLocks noChangeAspect="1"/>
            </p:cNvGraphicFramePr>
            <p:nvPr/>
          </p:nvGraphicFramePr>
          <p:xfrm>
            <a:off x="2195736" y="5085184"/>
            <a:ext cx="263829" cy="216000"/>
          </p:xfrm>
          <a:graphic>
            <a:graphicData uri="http://schemas.openxmlformats.org/presentationml/2006/ole">
              <p:oleObj spid="_x0000_s240647" name="Εξίσωση" r:id="rId8" imgW="279360" imgH="228600" progId="Equation.3">
                <p:embed/>
              </p:oleObj>
            </a:graphicData>
          </a:graphic>
        </p:graphicFrame>
        <p:graphicFrame>
          <p:nvGraphicFramePr>
            <p:cNvPr id="303112" name="Object 8"/>
            <p:cNvGraphicFramePr>
              <a:graphicFrameLocks noChangeAspect="1"/>
            </p:cNvGraphicFramePr>
            <p:nvPr/>
          </p:nvGraphicFramePr>
          <p:xfrm>
            <a:off x="1450795" y="5688013"/>
            <a:ext cx="358775" cy="215900"/>
          </p:xfrm>
          <a:graphic>
            <a:graphicData uri="http://schemas.openxmlformats.org/presentationml/2006/ole">
              <p:oleObj spid="_x0000_s240648" name="Εξίσωση" r:id="rId9" imgW="380880" imgH="228600" progId="Equation.3">
                <p:embed/>
              </p:oleObj>
            </a:graphicData>
          </a:graphic>
        </p:graphicFrame>
        <p:graphicFrame>
          <p:nvGraphicFramePr>
            <p:cNvPr id="303113" name="Object 9"/>
            <p:cNvGraphicFramePr>
              <a:graphicFrameLocks noChangeAspect="1"/>
            </p:cNvGraphicFramePr>
            <p:nvPr/>
          </p:nvGraphicFramePr>
          <p:xfrm>
            <a:off x="2136791" y="5674311"/>
            <a:ext cx="119062" cy="166688"/>
          </p:xfrm>
          <a:graphic>
            <a:graphicData uri="http://schemas.openxmlformats.org/presentationml/2006/ole">
              <p:oleObj spid="_x0000_s240649" name="Εξίσωση" r:id="rId10" imgW="126720" imgH="177480" progId="Equation.3">
                <p:embed/>
              </p:oleObj>
            </a:graphicData>
          </a:graphic>
        </p:graphicFrame>
        <p:cxnSp>
          <p:nvCxnSpPr>
            <p:cNvPr id="29" name="Conector reto 28"/>
            <p:cNvCxnSpPr/>
            <p:nvPr/>
          </p:nvCxnSpPr>
          <p:spPr>
            <a:xfrm rot="18900000" flipH="1" flipV="1">
              <a:off x="1887629" y="5086137"/>
              <a:ext cx="0" cy="68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>
              <a:off x="1816427" y="5478043"/>
              <a:ext cx="124096" cy="180000"/>
            </a:xfrm>
            <a:custGeom>
              <a:avLst/>
              <a:gdLst>
                <a:gd name="connsiteX0" fmla="*/ 124096 w 124096"/>
                <a:gd name="connsiteY0" fmla="*/ 0 h 248194"/>
                <a:gd name="connsiteX1" fmla="*/ 6531 w 124096"/>
                <a:gd name="connsiteY1" fmla="*/ 104503 h 248194"/>
                <a:gd name="connsiteX2" fmla="*/ 84908 w 124096"/>
                <a:gd name="connsiteY2" fmla="*/ 248194 h 24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096" h="248194">
                  <a:moveTo>
                    <a:pt x="124096" y="0"/>
                  </a:moveTo>
                  <a:cubicBezTo>
                    <a:pt x="68579" y="31568"/>
                    <a:pt x="13062" y="63137"/>
                    <a:pt x="6531" y="104503"/>
                  </a:cubicBezTo>
                  <a:cubicBezTo>
                    <a:pt x="0" y="145869"/>
                    <a:pt x="54428" y="213360"/>
                    <a:pt x="84908" y="248194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303114" name="Object 10"/>
            <p:cNvGraphicFramePr>
              <a:graphicFrameLocks noChangeAspect="1"/>
            </p:cNvGraphicFramePr>
            <p:nvPr/>
          </p:nvGraphicFramePr>
          <p:xfrm>
            <a:off x="1665570" y="5463225"/>
            <a:ext cx="144000" cy="191330"/>
          </p:xfrm>
          <a:graphic>
            <a:graphicData uri="http://schemas.openxmlformats.org/presentationml/2006/ole">
              <p:oleObj spid="_x0000_s240650" name="Εξίσωση" r:id="rId11" imgW="152280" imgH="203040" progId="Equation.3">
                <p:embed/>
              </p:oleObj>
            </a:graphicData>
          </a:graphic>
        </p:graphicFrame>
        <p:graphicFrame>
          <p:nvGraphicFramePr>
            <p:cNvPr id="303115" name="Object 11"/>
            <p:cNvGraphicFramePr>
              <a:graphicFrameLocks noChangeAspect="1"/>
            </p:cNvGraphicFramePr>
            <p:nvPr/>
          </p:nvGraphicFramePr>
          <p:xfrm>
            <a:off x="2411760" y="5733256"/>
            <a:ext cx="142875" cy="131762"/>
          </p:xfrm>
          <a:graphic>
            <a:graphicData uri="http://schemas.openxmlformats.org/presentationml/2006/ole">
              <p:oleObj spid="_x0000_s240651" name="Εξίσωση" r:id="rId12" imgW="152280" imgH="139680" progId="Equation.3">
                <p:embed/>
              </p:oleObj>
            </a:graphicData>
          </a:graphic>
        </p:graphicFrame>
        <p:graphicFrame>
          <p:nvGraphicFramePr>
            <p:cNvPr id="303116" name="Object 12"/>
            <p:cNvGraphicFramePr>
              <a:graphicFrameLocks noChangeAspect="1"/>
            </p:cNvGraphicFramePr>
            <p:nvPr/>
          </p:nvGraphicFramePr>
          <p:xfrm>
            <a:off x="1861946" y="4869160"/>
            <a:ext cx="215900" cy="179388"/>
          </p:xfrm>
          <a:graphic>
            <a:graphicData uri="http://schemas.openxmlformats.org/presentationml/2006/ole">
              <p:oleObj spid="_x0000_s240652" name="Εξίσωση" r:id="rId13" imgW="228600" imgH="190440" progId="Equation.3">
                <p:embed/>
              </p:oleObj>
            </a:graphicData>
          </a:graphic>
        </p:graphicFrame>
        <p:graphicFrame>
          <p:nvGraphicFramePr>
            <p:cNvPr id="303117" name="Object 13"/>
            <p:cNvGraphicFramePr>
              <a:graphicFrameLocks noChangeAspect="1"/>
            </p:cNvGraphicFramePr>
            <p:nvPr/>
          </p:nvGraphicFramePr>
          <p:xfrm>
            <a:off x="1826451" y="5229200"/>
            <a:ext cx="179387" cy="215900"/>
          </p:xfrm>
          <a:graphic>
            <a:graphicData uri="http://schemas.openxmlformats.org/presentationml/2006/ole">
              <p:oleObj spid="_x0000_s240653" name="Εξίσωση" r:id="rId14" imgW="190440" imgH="228600" progId="Equation.3">
                <p:embed/>
              </p:oleObj>
            </a:graphicData>
          </a:graphic>
        </p:graphicFrame>
      </p:grpSp>
      <p:graphicFrame>
        <p:nvGraphicFramePr>
          <p:cNvPr id="303118" name="Object 14"/>
          <p:cNvGraphicFramePr>
            <a:graphicFrameLocks noChangeAspect="1"/>
          </p:cNvGraphicFramePr>
          <p:nvPr/>
        </p:nvGraphicFramePr>
        <p:xfrm>
          <a:off x="6804248" y="5301208"/>
          <a:ext cx="981075" cy="641350"/>
        </p:xfrm>
        <a:graphic>
          <a:graphicData uri="http://schemas.openxmlformats.org/presentationml/2006/ole">
            <p:oleObj spid="_x0000_s240654" name="Εξίσωση" r:id="rId15" imgW="660240" imgH="431640" progId="Equation.3">
              <p:embed/>
            </p:oleObj>
          </a:graphicData>
        </a:graphic>
      </p:graphicFrame>
      <p:sp>
        <p:nvSpPr>
          <p:cNvPr id="44" name="Seta para a direita 43"/>
          <p:cNvSpPr/>
          <p:nvPr/>
        </p:nvSpPr>
        <p:spPr>
          <a:xfrm>
            <a:off x="5364088" y="551723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4" grpId="0" build="p"/>
      <p:bldP spid="20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Segunda Ordem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/>
              <a:t>Tempo de Pico</a:t>
            </a:r>
            <a:endParaRPr lang="es-ES" sz="2200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011672" y="1556792"/>
            <a:ext cx="6736792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tempo de pico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</a:t>
            </a:r>
            <a:r>
              <a:rPr lang="pt-BR" sz="2000" dirty="0" smtClean="0"/>
              <a:t>e ser obtido diferenciando-se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dirty="0" smtClean="0"/>
              <a:t>em relação ao tempo e igualando essa derivada a zero.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8209731" y="1556792"/>
          <a:ext cx="466725" cy="396875"/>
        </p:xfrm>
        <a:graphic>
          <a:graphicData uri="http://schemas.openxmlformats.org/presentationml/2006/ole">
            <p:oleObj spid="_x0000_s241666" name="Εξίσωση" r:id="rId3" imgW="253800" imgH="215640" progId="Equation.3">
              <p:embed/>
            </p:oleObj>
          </a:graphicData>
        </a:graphic>
      </p:graphicFrame>
      <p:graphicFrame>
        <p:nvGraphicFramePr>
          <p:cNvPr id="303107" name="Object 3"/>
          <p:cNvGraphicFramePr>
            <a:graphicFrameLocks noChangeAspect="1"/>
          </p:cNvGraphicFramePr>
          <p:nvPr/>
        </p:nvGraphicFramePr>
        <p:xfrm>
          <a:off x="1257498" y="2492375"/>
          <a:ext cx="7346950" cy="830263"/>
        </p:xfrm>
        <a:graphic>
          <a:graphicData uri="http://schemas.openxmlformats.org/presentationml/2006/ole">
            <p:oleObj spid="_x0000_s241667" name="Εξίσωση" r:id="rId4" imgW="4940280" imgH="55872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011672" y="3586078"/>
            <a:ext cx="6736792" cy="8510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termos em cosseno cancelam-se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mutuamente, logo</a:t>
            </a:r>
            <a:r>
              <a:rPr lang="pt-BR" sz="2000" dirty="0" smtClean="0"/>
              <a:t>, em           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4143" name="Object 15"/>
          <p:cNvGraphicFramePr>
            <a:graphicFrameLocks noChangeAspect="1"/>
          </p:cNvGraphicFramePr>
          <p:nvPr/>
        </p:nvGraphicFramePr>
        <p:xfrm>
          <a:off x="3496743" y="3933056"/>
          <a:ext cx="652462" cy="444500"/>
        </p:xfrm>
        <a:graphic>
          <a:graphicData uri="http://schemas.openxmlformats.org/presentationml/2006/ole">
            <p:oleObj spid="_x0000_s241668" name="Εξίσωση" r:id="rId5" imgW="355320" imgH="241200" progId="Equation.3">
              <p:embed/>
            </p:oleObj>
          </a:graphicData>
        </a:graphic>
      </p:graphicFrame>
      <p:graphicFrame>
        <p:nvGraphicFramePr>
          <p:cNvPr id="304144" name="Object 16"/>
          <p:cNvGraphicFramePr>
            <a:graphicFrameLocks noChangeAspect="1"/>
          </p:cNvGraphicFramePr>
          <p:nvPr/>
        </p:nvGraphicFramePr>
        <p:xfrm>
          <a:off x="1430833" y="4454525"/>
          <a:ext cx="3249613" cy="717550"/>
        </p:xfrm>
        <a:graphic>
          <a:graphicData uri="http://schemas.openxmlformats.org/presentationml/2006/ole">
            <p:oleObj spid="_x0000_s241669" name="Εξίσωση" r:id="rId6" imgW="2184120" imgH="482400" progId="Equation.3">
              <p:embed/>
            </p:oleObj>
          </a:graphicData>
        </a:graphic>
      </p:graphicFrame>
      <p:sp>
        <p:nvSpPr>
          <p:cNvPr id="32" name="Seta para a direita 31"/>
          <p:cNvSpPr/>
          <p:nvPr/>
        </p:nvSpPr>
        <p:spPr>
          <a:xfrm>
            <a:off x="4896470" y="470006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5650855" y="4632688"/>
          <a:ext cx="1114425" cy="358775"/>
        </p:xfrm>
        <a:graphic>
          <a:graphicData uri="http://schemas.openxmlformats.org/presentationml/2006/ole">
            <p:oleObj spid="_x0000_s241670" name="Εξίσωση" r:id="rId7" imgW="749160" imgH="241200" progId="Equation.3">
              <p:embed/>
            </p:oleObj>
          </a:graphicData>
        </a:graphic>
      </p:graphicFrame>
      <p:sp>
        <p:nvSpPr>
          <p:cNvPr id="34" name="Seta para a direita 33"/>
          <p:cNvSpPr/>
          <p:nvPr/>
        </p:nvSpPr>
        <p:spPr>
          <a:xfrm>
            <a:off x="6984702" y="470871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5" name="Object 6"/>
          <p:cNvGraphicFramePr>
            <a:graphicFrameLocks noChangeAspect="1"/>
          </p:cNvGraphicFramePr>
          <p:nvPr/>
        </p:nvGraphicFramePr>
        <p:xfrm>
          <a:off x="7848798" y="4511675"/>
          <a:ext cx="755650" cy="641350"/>
        </p:xfrm>
        <a:graphic>
          <a:graphicData uri="http://schemas.openxmlformats.org/presentationml/2006/ole">
            <p:oleObj spid="_x0000_s241671" name="Εξίσωση" r:id="rId8" imgW="507960" imgH="431640" progId="Equation.3">
              <p:embed/>
            </p:oleObj>
          </a:graphicData>
        </a:graphic>
      </p:graphicFrame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2011672" y="5386279"/>
            <a:ext cx="6736792" cy="8510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tempo de pico corresponde a meio ciclo da freqüência de oscilação amortecida.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4" grpId="0" build="p"/>
      <p:bldP spid="32" grpId="0" animBg="1"/>
      <p:bldP spid="34" grpId="0" animBg="1"/>
      <p:bldP spid="3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Segunda Ordem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/>
              <a:t>Tempo de Acomodação</a:t>
            </a:r>
            <a:endParaRPr lang="es-ES" sz="2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011672" y="1556792"/>
            <a:ext cx="673679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resposta transitória de um sistema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subamortecido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segunda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ordem permanece sempre dentro de um par de envoltórias.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5154" name="Object 2"/>
          <p:cNvGraphicFramePr>
            <a:graphicFrameLocks noChangeAspect="1"/>
          </p:cNvGraphicFramePr>
          <p:nvPr/>
        </p:nvGraphicFramePr>
        <p:xfrm>
          <a:off x="6424613" y="3162747"/>
          <a:ext cx="1587500" cy="1028700"/>
        </p:xfrm>
        <a:graphic>
          <a:graphicData uri="http://schemas.openxmlformats.org/presentationml/2006/ole">
            <p:oleObj spid="_x0000_s242690" name="Εξίσωση" r:id="rId3" imgW="863280" imgH="558720" progId="Equation.3">
              <p:embed/>
            </p:oleObj>
          </a:graphicData>
        </a:graphic>
      </p:graphicFrame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1331640" y="2780928"/>
          <a:ext cx="3759200" cy="830263"/>
        </p:xfrm>
        <a:graphic>
          <a:graphicData uri="http://schemas.openxmlformats.org/presentationml/2006/ole">
            <p:oleObj spid="_x0000_s242691" name="Εξίσωση" r:id="rId4" imgW="2527200" imgH="558720" progId="Equation.3">
              <p:embed/>
            </p:oleObj>
          </a:graphicData>
        </a:graphic>
      </p:graphicFrame>
      <p:sp>
        <p:nvSpPr>
          <p:cNvPr id="9" name="Seta para a direita 8"/>
          <p:cNvSpPr/>
          <p:nvPr/>
        </p:nvSpPr>
        <p:spPr>
          <a:xfrm rot="5400000">
            <a:off x="2807804" y="404106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05156" name="Object 4"/>
          <p:cNvGraphicFramePr>
            <a:graphicFrameLocks noChangeAspect="1"/>
          </p:cNvGraphicFramePr>
          <p:nvPr/>
        </p:nvGraphicFramePr>
        <p:xfrm>
          <a:off x="1331640" y="4653136"/>
          <a:ext cx="3948113" cy="830263"/>
        </p:xfrm>
        <a:graphic>
          <a:graphicData uri="http://schemas.openxmlformats.org/presentationml/2006/ole">
            <p:oleObj spid="_x0000_s242692" name="Εξίσωση" r:id="rId5" imgW="2654280" imgH="55872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>
          <a:xfrm>
            <a:off x="1848759" y="4692325"/>
            <a:ext cx="1080120" cy="79208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6412544" y="2564904"/>
            <a:ext cx="1975880" cy="4236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Envoltórias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293096"/>
            <a:ext cx="2753923" cy="188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9" grpId="0" animBg="1"/>
      <p:bldP spid="11" grpId="0" animBg="1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Segunda Ordem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/>
              <a:t>Tempo de Acomodação</a:t>
            </a:r>
            <a:endParaRPr lang="es-ES" sz="2200" b="1" dirty="0"/>
          </a:p>
        </p:txBody>
      </p:sp>
      <p:pic>
        <p:nvPicPr>
          <p:cNvPr id="3061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628800"/>
            <a:ext cx="499372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6186" name="Object 10"/>
          <p:cNvGraphicFramePr>
            <a:graphicFrameLocks noChangeAspect="1"/>
          </p:cNvGraphicFramePr>
          <p:nvPr/>
        </p:nvGraphicFramePr>
        <p:xfrm>
          <a:off x="3347864" y="2024920"/>
          <a:ext cx="1055555" cy="684000"/>
        </p:xfrm>
        <a:graphic>
          <a:graphicData uri="http://schemas.openxmlformats.org/presentationml/2006/ole">
            <p:oleObj spid="_x0000_s243714" name="Εξίσωση" r:id="rId4" imgW="863280" imgH="558720" progId="Equation.3">
              <p:embed/>
            </p:oleObj>
          </a:graphicData>
        </a:graphic>
      </p:graphicFrame>
      <p:graphicFrame>
        <p:nvGraphicFramePr>
          <p:cNvPr id="306187" name="Object 11"/>
          <p:cNvGraphicFramePr>
            <a:graphicFrameLocks noChangeAspect="1"/>
          </p:cNvGraphicFramePr>
          <p:nvPr/>
        </p:nvGraphicFramePr>
        <p:xfrm>
          <a:off x="3347864" y="4040932"/>
          <a:ext cx="1055687" cy="684212"/>
        </p:xfrm>
        <a:graphic>
          <a:graphicData uri="http://schemas.openxmlformats.org/presentationml/2006/ole">
            <p:oleObj spid="_x0000_s243715" name="Εξίσωση" r:id="rId5" imgW="863280" imgH="558720" progId="Equation.3">
              <p:embed/>
            </p:oleObj>
          </a:graphicData>
        </a:graphic>
      </p:graphicFrame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5508104" y="1725960"/>
            <a:ext cx="3312368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constante de tempo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 envoltórias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dada por: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6188" name="Object 12"/>
          <p:cNvGraphicFramePr>
            <a:graphicFrameLocks noChangeAspect="1"/>
          </p:cNvGraphicFramePr>
          <p:nvPr/>
        </p:nvGraphicFramePr>
        <p:xfrm>
          <a:off x="6857256" y="2705671"/>
          <a:ext cx="1027112" cy="795337"/>
        </p:xfrm>
        <a:graphic>
          <a:graphicData uri="http://schemas.openxmlformats.org/presentationml/2006/ole">
            <p:oleObj spid="_x0000_s243716" name="Εξίσωση" r:id="rId6" imgW="558720" imgH="431640" progId="Equation.3">
              <p:embed/>
            </p:oleObj>
          </a:graphicData>
        </a:graphic>
      </p:graphicFrame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011672" y="5085184"/>
            <a:ext cx="673679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velocidade de decaimento da resposta depende do valor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constante de tempo.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Segunda Ordem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/>
              <a:t>Tempo de Acomodação</a:t>
            </a:r>
            <a:endParaRPr lang="es-ES" sz="2200" b="1" dirty="0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011672" y="1700808"/>
            <a:ext cx="673679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tempo de acomodação correspondente à faixa de tolerância de 2% ou 5% pode ser medido em termos da constante de tempo.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512244" y="2862263"/>
          <a:ext cx="1347788" cy="658812"/>
        </p:xfrm>
        <a:graphic>
          <a:graphicData uri="http://schemas.openxmlformats.org/presentationml/2006/ole">
            <p:oleObj spid="_x0000_s244738" name="Εξίσωση" r:id="rId3" imgW="876240" imgH="431640" progId="Equation.3">
              <p:embed/>
            </p:oleObj>
          </a:graphicData>
        </a:graphic>
      </p:graphicFrame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036008" y="2996952"/>
            <a:ext cx="2632336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(Critério de 5%)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3491880" y="3645024"/>
          <a:ext cx="1370013" cy="660400"/>
        </p:xfrm>
        <a:graphic>
          <a:graphicData uri="http://schemas.openxmlformats.org/presentationml/2006/ole">
            <p:oleObj spid="_x0000_s244739" name="Εξίσωση" r:id="rId4" imgW="888840" imgH="431640" progId="Equation.3">
              <p:embed/>
            </p:oleObj>
          </a:graphicData>
        </a:graphic>
      </p:graphicFrame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5036008" y="3789040"/>
            <a:ext cx="2632336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(Critério de 2%)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13" grpId="0" build="p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Segunda Ordem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/>
              <a:t>Máximo Sobre-Sinal</a:t>
            </a:r>
            <a:endParaRPr lang="es-ES" sz="2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011672" y="1556792"/>
            <a:ext cx="673679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máximo sobre-sinal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ocorre no tempo de pico.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1691680" y="2276872"/>
          <a:ext cx="3892550" cy="830263"/>
        </p:xfrm>
        <a:graphic>
          <a:graphicData uri="http://schemas.openxmlformats.org/presentationml/2006/ole">
            <p:oleObj spid="_x0000_s245762" name="Εξίσωση" r:id="rId3" imgW="2616120" imgH="558720" progId="Equation.3">
              <p:embed/>
            </p:oleObj>
          </a:graphicData>
        </a:graphic>
      </p:graphicFrame>
      <p:sp>
        <p:nvSpPr>
          <p:cNvPr id="15" name="Seta para a direita 14"/>
          <p:cNvSpPr/>
          <p:nvPr/>
        </p:nvSpPr>
        <p:spPr>
          <a:xfrm>
            <a:off x="5727526" y="256027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11303" name="Object 7"/>
          <p:cNvGraphicFramePr>
            <a:graphicFrameLocks noChangeAspect="1"/>
          </p:cNvGraphicFramePr>
          <p:nvPr/>
        </p:nvGraphicFramePr>
        <p:xfrm>
          <a:off x="6514157" y="2348880"/>
          <a:ext cx="1946275" cy="528638"/>
        </p:xfrm>
        <a:graphic>
          <a:graphicData uri="http://schemas.openxmlformats.org/presentationml/2006/ole">
            <p:oleObj spid="_x0000_s245763" name="Εξίσωση" r:id="rId4" imgW="1307880" imgH="355320" progId="Equation.3">
              <p:embed/>
            </p:oleObj>
          </a:graphicData>
        </a:graphic>
      </p:graphicFrame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2011672" y="3356992"/>
            <a:ext cx="673679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Considerando que a resposta tenha valor final unitário: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1305" name="Object 9"/>
          <p:cNvGraphicFramePr>
            <a:graphicFrameLocks noChangeAspect="1"/>
          </p:cNvGraphicFramePr>
          <p:nvPr/>
        </p:nvGraphicFramePr>
        <p:xfrm>
          <a:off x="3980284" y="3861048"/>
          <a:ext cx="2247900" cy="528638"/>
        </p:xfrm>
        <a:graphic>
          <a:graphicData uri="http://schemas.openxmlformats.org/presentationml/2006/ole">
            <p:oleObj spid="_x0000_s245764" name="Εξίσωση" r:id="rId5" imgW="1511280" imgH="35532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5" grpId="0" animBg="1"/>
      <p:bldP spid="2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Segunda Ordem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/>
              <a:t>Conclusão!</a:t>
            </a:r>
            <a:endParaRPr lang="es-ES" sz="2200" b="1" dirty="0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011672" y="1628800"/>
            <a:ext cx="6736792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uma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resposta rápida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 freqüência natural não-amortecida deve ser grande. Para limitar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sobre-sinal e fazer com que o tempo de acomodação seja pequeno, o coeficiente de amortecimento não deve ser muito pequeno.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2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429000"/>
            <a:ext cx="4104456" cy="283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Segunda Ordem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/>
              <a:t>Exemplo:</a:t>
            </a:r>
            <a:endParaRPr lang="es-ES" sz="2200" b="1" dirty="0"/>
          </a:p>
        </p:txBody>
      </p:sp>
      <p:grpSp>
        <p:nvGrpSpPr>
          <p:cNvPr id="2" name="Grupo 46"/>
          <p:cNvGrpSpPr/>
          <p:nvPr/>
        </p:nvGrpSpPr>
        <p:grpSpPr>
          <a:xfrm>
            <a:off x="1475656" y="1700808"/>
            <a:ext cx="5702253" cy="1335333"/>
            <a:chOff x="2182115" y="1700808"/>
            <a:chExt cx="5702253" cy="1335333"/>
          </a:xfrm>
        </p:grpSpPr>
        <p:grpSp>
          <p:nvGrpSpPr>
            <p:cNvPr id="3" name="Grupo 6"/>
            <p:cNvGrpSpPr/>
            <p:nvPr/>
          </p:nvGrpSpPr>
          <p:grpSpPr>
            <a:xfrm>
              <a:off x="4434119" y="1700808"/>
              <a:ext cx="3450249" cy="920414"/>
              <a:chOff x="2791556" y="1628800"/>
              <a:chExt cx="3450249" cy="920414"/>
            </a:xfrm>
          </p:grpSpPr>
          <p:grpSp>
            <p:nvGrpSpPr>
              <p:cNvPr id="7" name="Grupo 40"/>
              <p:cNvGrpSpPr/>
              <p:nvPr/>
            </p:nvGrpSpPr>
            <p:grpSpPr>
              <a:xfrm>
                <a:off x="4860032" y="1973150"/>
                <a:ext cx="229447" cy="576064"/>
                <a:chOff x="5364088" y="4761136"/>
                <a:chExt cx="229447" cy="576064"/>
              </a:xfrm>
            </p:grpSpPr>
            <p:grpSp>
              <p:nvGrpSpPr>
                <p:cNvPr id="8" name="Grupo 23"/>
                <p:cNvGrpSpPr/>
                <p:nvPr/>
              </p:nvGrpSpPr>
              <p:grpSpPr>
                <a:xfrm>
                  <a:off x="5364112" y="4761136"/>
                  <a:ext cx="229423" cy="108000"/>
                  <a:chOff x="6790825" y="4437112"/>
                  <a:chExt cx="229423" cy="108000"/>
                </a:xfrm>
              </p:grpSpPr>
              <p:grpSp>
                <p:nvGrpSpPr>
                  <p:cNvPr id="16" name="Grupo 25"/>
                  <p:cNvGrpSpPr/>
                  <p:nvPr/>
                </p:nvGrpSpPr>
                <p:grpSpPr>
                  <a:xfrm>
                    <a:off x="6804248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30" name="Conector reto 15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ector reto 30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upo 26"/>
                  <p:cNvGrpSpPr/>
                  <p:nvPr/>
                </p:nvGrpSpPr>
                <p:grpSpPr>
                  <a:xfrm flipH="1">
                    <a:off x="6790825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28" name="Conector reto 21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ector reto 28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" name="Grupo 24"/>
                <p:cNvGrpSpPr/>
                <p:nvPr/>
              </p:nvGrpSpPr>
              <p:grpSpPr>
                <a:xfrm flipV="1">
                  <a:off x="5364088" y="5229200"/>
                  <a:ext cx="229423" cy="108000"/>
                  <a:chOff x="6790825" y="4437112"/>
                  <a:chExt cx="229423" cy="108000"/>
                </a:xfrm>
              </p:grpSpPr>
              <p:grpSp>
                <p:nvGrpSpPr>
                  <p:cNvPr id="21" name="Grupo 19"/>
                  <p:cNvGrpSpPr/>
                  <p:nvPr/>
                </p:nvGrpSpPr>
                <p:grpSpPr>
                  <a:xfrm>
                    <a:off x="6804248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24" name="Conector reto 23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ector reto 24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Grupo 20"/>
                  <p:cNvGrpSpPr/>
                  <p:nvPr/>
                </p:nvGrpSpPr>
                <p:grpSpPr>
                  <a:xfrm flipH="1">
                    <a:off x="6790825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22" name="Conector reto 21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to 22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" name="Conector reto 18"/>
                <p:cNvCxnSpPr/>
                <p:nvPr/>
              </p:nvCxnSpPr>
              <p:spPr>
                <a:xfrm rot="16200000" flipV="1">
                  <a:off x="5278437" y="5044592"/>
                  <a:ext cx="39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Conector de seta reta 8"/>
              <p:cNvCxnSpPr/>
              <p:nvPr/>
            </p:nvCxnSpPr>
            <p:spPr>
              <a:xfrm>
                <a:off x="4499992" y="2261182"/>
                <a:ext cx="151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" name="Fluxograma: Armazenamento de acesso direto 9"/>
              <p:cNvSpPr/>
              <p:nvPr/>
            </p:nvSpPr>
            <p:spPr>
              <a:xfrm flipH="1">
                <a:off x="3635896" y="1901142"/>
                <a:ext cx="864096" cy="648072"/>
              </a:xfrm>
              <a:prstGeom prst="flowChartMagneticDrum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" name="Conector reto 10"/>
              <p:cNvCxnSpPr/>
              <p:nvPr/>
            </p:nvCxnSpPr>
            <p:spPr>
              <a:xfrm>
                <a:off x="2791556" y="2261182"/>
                <a:ext cx="972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graphicFrame>
            <p:nvGraphicFramePr>
              <p:cNvPr id="12" name="Objeto 11"/>
              <p:cNvGraphicFramePr>
                <a:graphicFrameLocks noChangeAspect="1"/>
              </p:cNvGraphicFramePr>
              <p:nvPr/>
            </p:nvGraphicFramePr>
            <p:xfrm>
              <a:off x="4031808" y="2045158"/>
              <a:ext cx="252000" cy="320726"/>
            </p:xfrm>
            <a:graphic>
              <a:graphicData uri="http://schemas.openxmlformats.org/presentationml/2006/ole">
                <p:oleObj spid="_x0000_s246786" name="Εξίσωση" r:id="rId3" imgW="139680" imgH="177480" progId="Equation.3">
                  <p:embed/>
                </p:oleObj>
              </a:graphicData>
            </a:graphic>
          </p:graphicFrame>
          <p:graphicFrame>
            <p:nvGraphicFramePr>
              <p:cNvPr id="13" name="Object 6"/>
              <p:cNvGraphicFramePr>
                <a:graphicFrameLocks noChangeAspect="1"/>
              </p:cNvGraphicFramePr>
              <p:nvPr/>
            </p:nvGraphicFramePr>
            <p:xfrm>
              <a:off x="4864229" y="1628800"/>
              <a:ext cx="252000" cy="272342"/>
            </p:xfrm>
            <a:graphic>
              <a:graphicData uri="http://schemas.openxmlformats.org/presentationml/2006/ole">
                <p:oleObj spid="_x0000_s246787" name="Εξίσωση" r:id="rId4" imgW="152280" imgH="164880" progId="Equation.3">
                  <p:embed/>
                </p:oleObj>
              </a:graphicData>
            </a:graphic>
          </p:graphicFrame>
          <p:graphicFrame>
            <p:nvGraphicFramePr>
              <p:cNvPr id="14" name="Object 7"/>
              <p:cNvGraphicFramePr>
                <a:graphicFrameLocks noChangeAspect="1"/>
              </p:cNvGraphicFramePr>
              <p:nvPr/>
            </p:nvGraphicFramePr>
            <p:xfrm>
              <a:off x="3167704" y="1892920"/>
              <a:ext cx="252000" cy="296254"/>
            </p:xfrm>
            <a:graphic>
              <a:graphicData uri="http://schemas.openxmlformats.org/presentationml/2006/ole">
                <p:oleObj spid="_x0000_s246788" name="Εξίσωση" r:id="rId5" imgW="139680" imgH="164880" progId="Equation.3">
                  <p:embed/>
                </p:oleObj>
              </a:graphicData>
            </a:graphic>
          </p:graphicFrame>
          <p:graphicFrame>
            <p:nvGraphicFramePr>
              <p:cNvPr id="15" name="Object 8"/>
              <p:cNvGraphicFramePr>
                <a:graphicFrameLocks noChangeAspect="1"/>
              </p:cNvGraphicFramePr>
              <p:nvPr/>
            </p:nvGraphicFramePr>
            <p:xfrm>
              <a:off x="6061805" y="2126757"/>
              <a:ext cx="180000" cy="219880"/>
            </p:xfrm>
            <a:graphic>
              <a:graphicData uri="http://schemas.openxmlformats.org/presentationml/2006/ole">
                <p:oleObj spid="_x0000_s246789" name="Εξίσωση" r:id="rId6" imgW="114120" imgH="139680" progId="Equation.3">
                  <p:embed/>
                </p:oleObj>
              </a:graphicData>
            </a:graphic>
          </p:graphicFrame>
        </p:grpSp>
        <p:grpSp>
          <p:nvGrpSpPr>
            <p:cNvPr id="27" name="Grupo 31"/>
            <p:cNvGrpSpPr/>
            <p:nvPr/>
          </p:nvGrpSpPr>
          <p:grpSpPr>
            <a:xfrm>
              <a:off x="2182115" y="2060848"/>
              <a:ext cx="4935733" cy="975293"/>
              <a:chOff x="539552" y="1988840"/>
              <a:chExt cx="4935733" cy="975293"/>
            </a:xfrm>
          </p:grpSpPr>
          <p:sp>
            <p:nvSpPr>
              <p:cNvPr id="33" name="Retângulo 32"/>
              <p:cNvSpPr/>
              <p:nvPr/>
            </p:nvSpPr>
            <p:spPr>
              <a:xfrm>
                <a:off x="2195736" y="1988840"/>
                <a:ext cx="576064" cy="504056"/>
              </a:xfrm>
              <a:prstGeom prst="rect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2" name="Grupo 41"/>
              <p:cNvGrpSpPr/>
              <p:nvPr/>
            </p:nvGrpSpPr>
            <p:grpSpPr>
              <a:xfrm>
                <a:off x="1246569" y="2032428"/>
                <a:ext cx="440711" cy="434342"/>
                <a:chOff x="7524328" y="2274578"/>
                <a:chExt cx="440711" cy="434342"/>
              </a:xfrm>
            </p:grpSpPr>
            <p:sp>
              <p:nvSpPr>
                <p:cNvPr id="45" name="Elipse 44"/>
                <p:cNvSpPr/>
                <p:nvPr/>
              </p:nvSpPr>
              <p:spPr>
                <a:xfrm>
                  <a:off x="7524328" y="2276872"/>
                  <a:ext cx="432048" cy="4320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6" name="Cruz 45"/>
                <p:cNvSpPr/>
                <p:nvPr/>
              </p:nvSpPr>
              <p:spPr>
                <a:xfrm rot="2700000">
                  <a:off x="7533039" y="2274578"/>
                  <a:ext cx="432000" cy="432000"/>
                </a:xfrm>
                <a:prstGeom prst="plus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35" name="Conector de seta reta 34"/>
              <p:cNvCxnSpPr/>
              <p:nvPr/>
            </p:nvCxnSpPr>
            <p:spPr>
              <a:xfrm>
                <a:off x="1717806" y="2263809"/>
                <a:ext cx="468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Conector de seta reta 35"/>
              <p:cNvCxnSpPr/>
              <p:nvPr/>
            </p:nvCxnSpPr>
            <p:spPr>
              <a:xfrm>
                <a:off x="768639" y="2263809"/>
                <a:ext cx="468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7" name="Conector de seta reta 36"/>
              <p:cNvCxnSpPr/>
              <p:nvPr/>
            </p:nvCxnSpPr>
            <p:spPr>
              <a:xfrm rot="16200000">
                <a:off x="1241655" y="2730133"/>
                <a:ext cx="468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1475656" y="2964133"/>
                <a:ext cx="3996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rot="16200000">
                <a:off x="5133285" y="2612179"/>
                <a:ext cx="684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graphicFrame>
            <p:nvGraphicFramePr>
              <p:cNvPr id="40" name="Object 7"/>
              <p:cNvGraphicFramePr>
                <a:graphicFrameLocks noChangeAspect="1"/>
              </p:cNvGraphicFramePr>
              <p:nvPr/>
            </p:nvGraphicFramePr>
            <p:xfrm>
              <a:off x="2339752" y="2093667"/>
              <a:ext cx="298450" cy="296863"/>
            </p:xfrm>
            <a:graphic>
              <a:graphicData uri="http://schemas.openxmlformats.org/presentationml/2006/ole">
                <p:oleObj spid="_x0000_s246790" name="Εξίσωση" r:id="rId7" imgW="164880" imgH="164880" progId="Equation.3">
                  <p:embed/>
                </p:oleObj>
              </a:graphicData>
            </a:graphic>
          </p:graphicFrame>
          <p:graphicFrame>
            <p:nvGraphicFramePr>
              <p:cNvPr id="41" name="Object 8"/>
              <p:cNvGraphicFramePr>
                <a:graphicFrameLocks noChangeAspect="1"/>
              </p:cNvGraphicFramePr>
              <p:nvPr/>
            </p:nvGraphicFramePr>
            <p:xfrm>
              <a:off x="1256467" y="2143488"/>
              <a:ext cx="180000" cy="178868"/>
            </p:xfrm>
            <a:graphic>
              <a:graphicData uri="http://schemas.openxmlformats.org/presentationml/2006/ole">
                <p:oleObj spid="_x0000_s246791" name="Εξίσωση" r:id="rId8" imgW="139680" imgH="139680" progId="Equation.3">
                  <p:embed/>
                </p:oleObj>
              </a:graphicData>
            </a:graphic>
          </p:graphicFrame>
          <p:graphicFrame>
            <p:nvGraphicFramePr>
              <p:cNvPr id="42" name="Object 9"/>
              <p:cNvGraphicFramePr>
                <a:graphicFrameLocks noChangeAspect="1"/>
              </p:cNvGraphicFramePr>
              <p:nvPr/>
            </p:nvGraphicFramePr>
            <p:xfrm>
              <a:off x="1390585" y="2348048"/>
              <a:ext cx="163513" cy="96838"/>
            </p:xfrm>
            <a:graphic>
              <a:graphicData uri="http://schemas.openxmlformats.org/presentationml/2006/ole">
                <p:oleObj spid="_x0000_s246792" name="Εξίσωση" r:id="rId9" imgW="126720" imgH="75960" progId="Equation.3">
                  <p:embed/>
                </p:oleObj>
              </a:graphicData>
            </a:graphic>
          </p:graphicFrame>
          <p:graphicFrame>
            <p:nvGraphicFramePr>
              <p:cNvPr id="43" name="Object 10"/>
              <p:cNvGraphicFramePr>
                <a:graphicFrameLocks noChangeAspect="1"/>
              </p:cNvGraphicFramePr>
              <p:nvPr/>
            </p:nvGraphicFramePr>
            <p:xfrm>
              <a:off x="539552" y="2132856"/>
              <a:ext cx="180975" cy="198438"/>
            </p:xfrm>
            <a:graphic>
              <a:graphicData uri="http://schemas.openxmlformats.org/presentationml/2006/ole">
                <p:oleObj spid="_x0000_s246793" name="Εξίσωση" r:id="rId10" imgW="114120" imgH="126720" progId="Equation.3">
                  <p:embed/>
                </p:oleObj>
              </a:graphicData>
            </a:graphic>
          </p:graphicFrame>
          <p:graphicFrame>
            <p:nvGraphicFramePr>
              <p:cNvPr id="44" name="Object 11"/>
              <p:cNvGraphicFramePr>
                <a:graphicFrameLocks noChangeAspect="1"/>
              </p:cNvGraphicFramePr>
              <p:nvPr/>
            </p:nvGraphicFramePr>
            <p:xfrm>
              <a:off x="1763688" y="1988840"/>
              <a:ext cx="180975" cy="219075"/>
            </p:xfrm>
            <a:graphic>
              <a:graphicData uri="http://schemas.openxmlformats.org/presentationml/2006/ole">
                <p:oleObj spid="_x0000_s246794" name="Εξίσωση" r:id="rId11" imgW="114120" imgH="139680" progId="Equation.3">
                  <p:embed/>
                </p:oleObj>
              </a:graphicData>
            </a:graphic>
          </p:graphicFrame>
        </p:grpSp>
      </p:grpSp>
      <p:graphicFrame>
        <p:nvGraphicFramePr>
          <p:cNvPr id="307210" name="Object 10"/>
          <p:cNvGraphicFramePr>
            <a:graphicFrameLocks noChangeAspect="1"/>
          </p:cNvGraphicFramePr>
          <p:nvPr/>
        </p:nvGraphicFramePr>
        <p:xfrm>
          <a:off x="1619672" y="3356992"/>
          <a:ext cx="981075" cy="641350"/>
        </p:xfrm>
        <a:graphic>
          <a:graphicData uri="http://schemas.openxmlformats.org/presentationml/2006/ole">
            <p:oleObj spid="_x0000_s246795" name="Εξίσωση" r:id="rId12" imgW="660240" imgH="431640" progId="Equation.3">
              <p:embed/>
            </p:oleObj>
          </a:graphicData>
        </a:graphic>
      </p:graphicFrame>
      <p:graphicFrame>
        <p:nvGraphicFramePr>
          <p:cNvPr id="307211" name="Object 11"/>
          <p:cNvGraphicFramePr>
            <a:graphicFrameLocks noChangeAspect="1"/>
          </p:cNvGraphicFramePr>
          <p:nvPr/>
        </p:nvGraphicFramePr>
        <p:xfrm>
          <a:off x="1691680" y="4077072"/>
          <a:ext cx="755650" cy="641350"/>
        </p:xfrm>
        <a:graphic>
          <a:graphicData uri="http://schemas.openxmlformats.org/presentationml/2006/ole">
            <p:oleObj spid="_x0000_s246796" name="Εξίσωση" r:id="rId13" imgW="507960" imgH="431640" progId="Equation.3">
              <p:embed/>
            </p:oleObj>
          </a:graphicData>
        </a:graphic>
      </p:graphicFrame>
      <p:graphicFrame>
        <p:nvGraphicFramePr>
          <p:cNvPr id="307212" name="Object 12"/>
          <p:cNvGraphicFramePr>
            <a:graphicFrameLocks noChangeAspect="1"/>
          </p:cNvGraphicFramePr>
          <p:nvPr/>
        </p:nvGraphicFramePr>
        <p:xfrm>
          <a:off x="1187624" y="5001657"/>
          <a:ext cx="2247900" cy="528638"/>
        </p:xfrm>
        <a:graphic>
          <a:graphicData uri="http://schemas.openxmlformats.org/presentationml/2006/ole">
            <p:oleObj spid="_x0000_s246797" name="Εξίσωση" r:id="rId14" imgW="1511280" imgH="355320" progId="Equation.3">
              <p:embed/>
            </p:oleObj>
          </a:graphicData>
        </a:graphic>
      </p:graphicFrame>
      <p:graphicFrame>
        <p:nvGraphicFramePr>
          <p:cNvPr id="307213" name="Object 13"/>
          <p:cNvGraphicFramePr>
            <a:graphicFrameLocks noChangeAspect="1"/>
          </p:cNvGraphicFramePr>
          <p:nvPr/>
        </p:nvGraphicFramePr>
        <p:xfrm>
          <a:off x="1403649" y="5697320"/>
          <a:ext cx="1504991" cy="612000"/>
        </p:xfrm>
        <a:graphic>
          <a:graphicData uri="http://schemas.openxmlformats.org/presentationml/2006/ole">
            <p:oleObj spid="_x0000_s246798" name="Εξίσωση" r:id="rId15" imgW="1054080" imgH="431640" progId="Equation.3">
              <p:embed/>
            </p:oleObj>
          </a:graphicData>
        </a:graphic>
      </p:graphicFrame>
      <p:sp>
        <p:nvSpPr>
          <p:cNvPr id="50" name="Seta para a direita 49"/>
          <p:cNvSpPr/>
          <p:nvPr/>
        </p:nvSpPr>
        <p:spPr>
          <a:xfrm>
            <a:off x="3707904" y="44371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07214" name="Object 14"/>
          <p:cNvGraphicFramePr>
            <a:graphicFrameLocks noChangeAspect="1"/>
          </p:cNvGraphicFramePr>
          <p:nvPr/>
        </p:nvGraphicFramePr>
        <p:xfrm>
          <a:off x="4788024" y="3517900"/>
          <a:ext cx="923925" cy="320675"/>
        </p:xfrm>
        <a:graphic>
          <a:graphicData uri="http://schemas.openxmlformats.org/presentationml/2006/ole">
            <p:oleObj spid="_x0000_s246799" name="Εξίσωση" r:id="rId16" imgW="622080" imgH="215640" progId="Equation.3">
              <p:embed/>
            </p:oleObj>
          </a:graphicData>
        </a:graphic>
      </p:graphicFrame>
      <p:graphicFrame>
        <p:nvGraphicFramePr>
          <p:cNvPr id="307215" name="Object 15"/>
          <p:cNvGraphicFramePr>
            <a:graphicFrameLocks noChangeAspect="1"/>
          </p:cNvGraphicFramePr>
          <p:nvPr/>
        </p:nvGraphicFramePr>
        <p:xfrm>
          <a:off x="4788024" y="4217988"/>
          <a:ext cx="1076325" cy="358775"/>
        </p:xfrm>
        <a:graphic>
          <a:graphicData uri="http://schemas.openxmlformats.org/presentationml/2006/ole">
            <p:oleObj spid="_x0000_s246800" name="Εξίσωση" r:id="rId17" imgW="723600" imgH="241200" progId="Equation.3">
              <p:embed/>
            </p:oleObj>
          </a:graphicData>
        </a:graphic>
      </p:graphicFrame>
      <p:graphicFrame>
        <p:nvGraphicFramePr>
          <p:cNvPr id="307216" name="Object 16"/>
          <p:cNvGraphicFramePr>
            <a:graphicFrameLocks noChangeAspect="1"/>
          </p:cNvGraphicFramePr>
          <p:nvPr/>
        </p:nvGraphicFramePr>
        <p:xfrm>
          <a:off x="4716016" y="5086350"/>
          <a:ext cx="1095375" cy="358775"/>
        </p:xfrm>
        <a:graphic>
          <a:graphicData uri="http://schemas.openxmlformats.org/presentationml/2006/ole">
            <p:oleObj spid="_x0000_s246801" name="Εξίσωση" r:id="rId18" imgW="736560" imgH="241200" progId="Equation.3">
              <p:embed/>
            </p:oleObj>
          </a:graphicData>
        </a:graphic>
      </p:graphicFrame>
      <p:graphicFrame>
        <p:nvGraphicFramePr>
          <p:cNvPr id="307217" name="Object 17"/>
          <p:cNvGraphicFramePr>
            <a:graphicFrameLocks noChangeAspect="1"/>
          </p:cNvGraphicFramePr>
          <p:nvPr/>
        </p:nvGraphicFramePr>
        <p:xfrm>
          <a:off x="4867399" y="5813425"/>
          <a:ext cx="1089025" cy="377825"/>
        </p:xfrm>
        <a:graphic>
          <a:graphicData uri="http://schemas.openxmlformats.org/presentationml/2006/ole">
            <p:oleObj spid="_x0000_s246802" name="Εξίσωση" r:id="rId19" imgW="761760" imgH="266400" progId="Equation.3">
              <p:embed/>
            </p:oleObj>
          </a:graphicData>
        </a:graphic>
      </p:graphicFrame>
      <p:graphicFrame>
        <p:nvGraphicFramePr>
          <p:cNvPr id="307218" name="Object 18"/>
          <p:cNvGraphicFramePr>
            <a:graphicFrameLocks noChangeAspect="1"/>
          </p:cNvGraphicFramePr>
          <p:nvPr/>
        </p:nvGraphicFramePr>
        <p:xfrm>
          <a:off x="7670874" y="1782763"/>
          <a:ext cx="717550" cy="301625"/>
        </p:xfrm>
        <a:graphic>
          <a:graphicData uri="http://schemas.openxmlformats.org/presentationml/2006/ole">
            <p:oleObj spid="_x0000_s246803" name="Εξίσωση" r:id="rId20" imgW="482400" imgH="203040" progId="Equation.3">
              <p:embed/>
            </p:oleObj>
          </a:graphicData>
        </a:graphic>
      </p:graphicFrame>
      <p:graphicFrame>
        <p:nvGraphicFramePr>
          <p:cNvPr id="307219" name="Object 19"/>
          <p:cNvGraphicFramePr>
            <a:graphicFrameLocks noChangeAspect="1"/>
          </p:cNvGraphicFramePr>
          <p:nvPr/>
        </p:nvGraphicFramePr>
        <p:xfrm>
          <a:off x="7531100" y="2389188"/>
          <a:ext cx="1208088" cy="338137"/>
        </p:xfrm>
        <a:graphic>
          <a:graphicData uri="http://schemas.openxmlformats.org/presentationml/2006/ole">
            <p:oleObj spid="_x0000_s246804" name="Εξίσωση" r:id="rId21" imgW="81252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Ordem Superior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Pelo princípio da </a:t>
            </a:r>
            <a:r>
              <a:rPr lang="pt-BR" sz="2000" b="1" dirty="0" smtClean="0">
                <a:solidFill>
                  <a:srgbClr val="C32D2E"/>
                </a:solidFill>
              </a:rPr>
              <a:t>superposição</a:t>
            </a:r>
            <a:r>
              <a:rPr lang="pt-BR" sz="2000" dirty="0" smtClean="0"/>
              <a:t>, a resposta dos sistemas de ordem superior é a </a:t>
            </a:r>
            <a:r>
              <a:rPr lang="pt-BR" sz="2000" b="1" dirty="0" smtClean="0">
                <a:solidFill>
                  <a:srgbClr val="C32D2E"/>
                </a:solidFill>
              </a:rPr>
              <a:t>soma das respostas </a:t>
            </a:r>
            <a:r>
              <a:rPr lang="pt-BR" sz="2000" dirty="0" smtClean="0"/>
              <a:t>de sistemas de primeira e segunda ordem.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1435608" y="2492896"/>
            <a:ext cx="745687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Consideremos o seguinte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sistema: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upo 21"/>
          <p:cNvGrpSpPr/>
          <p:nvPr/>
        </p:nvGrpSpPr>
        <p:grpSpPr>
          <a:xfrm>
            <a:off x="1982153" y="3068960"/>
            <a:ext cx="3957999" cy="1440160"/>
            <a:chOff x="2818443" y="2924944"/>
            <a:chExt cx="3957999" cy="1440160"/>
          </a:xfrm>
        </p:grpSpPr>
        <p:pic>
          <p:nvPicPr>
            <p:cNvPr id="34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5856" y="2924944"/>
              <a:ext cx="3043121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5" name="Objeto 34"/>
            <p:cNvGraphicFramePr>
              <a:graphicFrameLocks noChangeAspect="1"/>
            </p:cNvGraphicFramePr>
            <p:nvPr/>
          </p:nvGraphicFramePr>
          <p:xfrm>
            <a:off x="2818443" y="3140968"/>
            <a:ext cx="457413" cy="324000"/>
          </p:xfrm>
          <a:graphic>
            <a:graphicData uri="http://schemas.openxmlformats.org/presentationml/2006/ole">
              <p:oleObj spid="_x0000_s247810" name="Εξίσωση" r:id="rId4" imgW="304560" imgH="215640" progId="Equation.3">
                <p:embed/>
              </p:oleObj>
            </a:graphicData>
          </a:graphic>
        </p:graphicFrame>
        <p:graphicFrame>
          <p:nvGraphicFramePr>
            <p:cNvPr id="37" name="Object 19"/>
            <p:cNvGraphicFramePr>
              <a:graphicFrameLocks noChangeAspect="1"/>
            </p:cNvGraphicFramePr>
            <p:nvPr/>
          </p:nvGraphicFramePr>
          <p:xfrm>
            <a:off x="6300192" y="3140968"/>
            <a:ext cx="476250" cy="323850"/>
          </p:xfrm>
          <a:graphic>
            <a:graphicData uri="http://schemas.openxmlformats.org/presentationml/2006/ole">
              <p:oleObj spid="_x0000_s247811" name="Εξίσωση" r:id="rId5" imgW="317160" imgH="215640" progId="Equation.3">
                <p:embed/>
              </p:oleObj>
            </a:graphicData>
          </a:graphic>
        </p:graphicFrame>
        <p:graphicFrame>
          <p:nvGraphicFramePr>
            <p:cNvPr id="39" name="Object 20"/>
            <p:cNvGraphicFramePr>
              <a:graphicFrameLocks noChangeAspect="1"/>
            </p:cNvGraphicFramePr>
            <p:nvPr/>
          </p:nvGraphicFramePr>
          <p:xfrm>
            <a:off x="4514735" y="3167094"/>
            <a:ext cx="476250" cy="323850"/>
          </p:xfrm>
          <a:graphic>
            <a:graphicData uri="http://schemas.openxmlformats.org/presentationml/2006/ole">
              <p:oleObj spid="_x0000_s247812" name="Εξίσωση" r:id="rId6" imgW="317160" imgH="215640" progId="Equation.3">
                <p:embed/>
              </p:oleObj>
            </a:graphicData>
          </a:graphic>
        </p:graphicFrame>
        <p:graphicFrame>
          <p:nvGraphicFramePr>
            <p:cNvPr id="41" name="Object 21"/>
            <p:cNvGraphicFramePr>
              <a:graphicFrameLocks noChangeAspect="1"/>
            </p:cNvGraphicFramePr>
            <p:nvPr/>
          </p:nvGraphicFramePr>
          <p:xfrm>
            <a:off x="4486929" y="3838293"/>
            <a:ext cx="514350" cy="323850"/>
          </p:xfrm>
          <a:graphic>
            <a:graphicData uri="http://schemas.openxmlformats.org/presentationml/2006/ole">
              <p:oleObj spid="_x0000_s247813" name="Εξίσωση" r:id="rId7" imgW="342720" imgH="215640" progId="Equation.3">
                <p:embed/>
              </p:oleObj>
            </a:graphicData>
          </a:graphic>
        </p:graphicFrame>
      </p:grpSp>
      <p:graphicFrame>
        <p:nvGraphicFramePr>
          <p:cNvPr id="44" name="Object 22"/>
          <p:cNvGraphicFramePr>
            <a:graphicFrameLocks noChangeAspect="1"/>
          </p:cNvGraphicFramePr>
          <p:nvPr/>
        </p:nvGraphicFramePr>
        <p:xfrm>
          <a:off x="6889319" y="2996952"/>
          <a:ext cx="1123950" cy="628650"/>
        </p:xfrm>
        <a:graphic>
          <a:graphicData uri="http://schemas.openxmlformats.org/presentationml/2006/ole">
            <p:oleObj spid="_x0000_s247814" name="Εξίσωση" r:id="rId8" imgW="749160" imgH="419040" progId="Equation.3">
              <p:embed/>
            </p:oleObj>
          </a:graphicData>
        </a:graphic>
      </p:graphicFrame>
      <p:graphicFrame>
        <p:nvGraphicFramePr>
          <p:cNvPr id="45" name="Object 23"/>
          <p:cNvGraphicFramePr>
            <a:graphicFrameLocks noChangeAspect="1"/>
          </p:cNvGraphicFramePr>
          <p:nvPr/>
        </p:nvGraphicFramePr>
        <p:xfrm>
          <a:off x="6876256" y="3769618"/>
          <a:ext cx="1162050" cy="628650"/>
        </p:xfrm>
        <a:graphic>
          <a:graphicData uri="http://schemas.openxmlformats.org/presentationml/2006/ole">
            <p:oleObj spid="_x0000_s247815" name="Εξίσωση" r:id="rId9" imgW="774360" imgH="419040" progId="Equation.3">
              <p:embed/>
            </p:oleObj>
          </a:graphicData>
        </a:graphic>
      </p:graphicFrame>
      <p:graphicFrame>
        <p:nvGraphicFramePr>
          <p:cNvPr id="46" name="Object 24"/>
          <p:cNvGraphicFramePr>
            <a:graphicFrameLocks noChangeAspect="1"/>
          </p:cNvGraphicFramePr>
          <p:nvPr/>
        </p:nvGraphicFramePr>
        <p:xfrm>
          <a:off x="3914750" y="5464646"/>
          <a:ext cx="2457450" cy="628650"/>
        </p:xfrm>
        <a:graphic>
          <a:graphicData uri="http://schemas.openxmlformats.org/presentationml/2006/ole">
            <p:oleObj spid="_x0000_s247816" name="Εξίσωση" r:id="rId10" imgW="1638000" imgH="419040" progId="Equation.3">
              <p:embed/>
            </p:oleObj>
          </a:graphicData>
        </a:graphic>
      </p:graphicFrame>
      <p:sp>
        <p:nvSpPr>
          <p:cNvPr id="47" name="Espaço Reservado para Conteúdo 2"/>
          <p:cNvSpPr txBox="1">
            <a:spLocks/>
          </p:cNvSpPr>
          <p:nvPr/>
        </p:nvSpPr>
        <p:spPr>
          <a:xfrm>
            <a:off x="1435608" y="4941019"/>
            <a:ext cx="745687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função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transferência de malha fechada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 dada por: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build="p"/>
      <p:bldP spid="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Sistemas com energia armazenada não respondem </a:t>
            </a:r>
            <a:r>
              <a:rPr lang="pt-BR" sz="2000" b="1" dirty="0" err="1" smtClean="0">
                <a:solidFill>
                  <a:srgbClr val="C32D2E"/>
                </a:solidFill>
              </a:rPr>
              <a:t>instan-taneamente</a:t>
            </a:r>
            <a:r>
              <a:rPr lang="pt-BR" sz="2000" dirty="0" smtClean="0"/>
              <a:t> e vão fornecer respostas </a:t>
            </a:r>
            <a:r>
              <a:rPr lang="pt-BR" sz="2000" b="1" dirty="0" smtClean="0">
                <a:solidFill>
                  <a:srgbClr val="C32D2E"/>
                </a:solidFill>
              </a:rPr>
              <a:t>transitórias</a:t>
            </a:r>
            <a:r>
              <a:rPr lang="pt-BR" sz="2000" dirty="0" smtClean="0"/>
              <a:t> sempre que estiverem sujeitos a sinais de entrada ou distúrbios.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1435608" y="2276872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características de desempenho de um sistema de controle são especificadas em termos da resposta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transitória ao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degrau unitário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já que se trata de um entrada suficientemente brusca e gerada com facilidade.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Espaço Reservado para Conteúdo 2"/>
          <p:cNvSpPr txBox="1">
            <a:spLocks/>
          </p:cNvSpPr>
          <p:nvPr/>
        </p:nvSpPr>
        <p:spPr>
          <a:xfrm>
            <a:off x="1435608" y="3789040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Freqüentemente, antes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atingir o regime permanente, a resposta transitória de um sistema apresenta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oscilações amortecidas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Na especificação das características das respostas transitórias, é comum se especificar: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3568" y="5301208"/>
            <a:ext cx="2488320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Tempo de atraso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1600" dirty="0" smtClean="0">
                <a:solidFill>
                  <a:srgbClr val="C32D2E"/>
                </a:solidFill>
              </a:rPr>
              <a:t>	Tempo de subida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3347864" y="5301208"/>
            <a:ext cx="2488320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Tempo de pico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1600" dirty="0" smtClean="0">
                <a:solidFill>
                  <a:srgbClr val="C32D2E"/>
                </a:solidFill>
              </a:rPr>
              <a:t>	Máximo sobre-sinal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Espaço Reservado para Conteúdo 2"/>
          <p:cNvSpPr txBox="1">
            <a:spLocks/>
          </p:cNvSpPr>
          <p:nvPr/>
        </p:nvSpPr>
        <p:spPr>
          <a:xfrm>
            <a:off x="6228184" y="5301208"/>
            <a:ext cx="273630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 de acomodação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1600" dirty="0" smtClean="0">
                <a:solidFill>
                  <a:srgbClr val="C32D2E"/>
                </a:solidFill>
              </a:rPr>
              <a:t>Erro estacionário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2863241" y="5281452"/>
          <a:ext cx="266400" cy="396000"/>
        </p:xfrm>
        <a:graphic>
          <a:graphicData uri="http://schemas.openxmlformats.org/presentationml/2006/ole">
            <p:oleObj spid="_x0000_s233474" name="Εξίσωση" r:id="rId3" imgW="152280" imgH="228600" progId="Equation.3">
              <p:embed/>
            </p:oleObj>
          </a:graphicData>
        </a:graphic>
      </p:graphicFrame>
      <p:graphicFrame>
        <p:nvGraphicFramePr>
          <p:cNvPr id="256012" name="Object 12"/>
          <p:cNvGraphicFramePr>
            <a:graphicFrameLocks noChangeAspect="1"/>
          </p:cNvGraphicFramePr>
          <p:nvPr/>
        </p:nvGraphicFramePr>
        <p:xfrm>
          <a:off x="2868613" y="5984875"/>
          <a:ext cx="242887" cy="373063"/>
        </p:xfrm>
        <a:graphic>
          <a:graphicData uri="http://schemas.openxmlformats.org/presentationml/2006/ole">
            <p:oleObj spid="_x0000_s233475" name="Εξίσωση" r:id="rId4" imgW="139680" imgH="215640" progId="Equation.3">
              <p:embed/>
            </p:oleObj>
          </a:graphicData>
        </a:graphic>
      </p:graphicFrame>
      <p:graphicFrame>
        <p:nvGraphicFramePr>
          <p:cNvPr id="256013" name="Object 13"/>
          <p:cNvGraphicFramePr>
            <a:graphicFrameLocks noChangeAspect="1"/>
          </p:cNvGraphicFramePr>
          <p:nvPr/>
        </p:nvGraphicFramePr>
        <p:xfrm>
          <a:off x="5281613" y="5253038"/>
          <a:ext cx="265112" cy="417512"/>
        </p:xfrm>
        <a:graphic>
          <a:graphicData uri="http://schemas.openxmlformats.org/presentationml/2006/ole">
            <p:oleObj spid="_x0000_s233476" name="Εξίσωση" r:id="rId5" imgW="152280" imgH="241200" progId="Equation.3">
              <p:embed/>
            </p:oleObj>
          </a:graphicData>
        </a:graphic>
      </p:graphicFrame>
      <p:graphicFrame>
        <p:nvGraphicFramePr>
          <p:cNvPr id="256014" name="Object 14"/>
          <p:cNvGraphicFramePr>
            <a:graphicFrameLocks noChangeAspect="1"/>
          </p:cNvGraphicFramePr>
          <p:nvPr/>
        </p:nvGraphicFramePr>
        <p:xfrm>
          <a:off x="8676456" y="5285716"/>
          <a:ext cx="220662" cy="395288"/>
        </p:xfrm>
        <a:graphic>
          <a:graphicData uri="http://schemas.openxmlformats.org/presentationml/2006/ole">
            <p:oleObj spid="_x0000_s233477" name="Εξίσωση" r:id="rId6" imgW="126720" imgH="228600" progId="Equation.3">
              <p:embed/>
            </p:oleObj>
          </a:graphicData>
        </a:graphic>
      </p:graphicFrame>
      <p:graphicFrame>
        <p:nvGraphicFramePr>
          <p:cNvPr id="256015" name="Object 15"/>
          <p:cNvGraphicFramePr>
            <a:graphicFrameLocks noChangeAspect="1"/>
          </p:cNvGraphicFramePr>
          <p:nvPr/>
        </p:nvGraphicFramePr>
        <p:xfrm>
          <a:off x="5657850" y="5964238"/>
          <a:ext cx="442913" cy="417512"/>
        </p:xfrm>
        <a:graphic>
          <a:graphicData uri="http://schemas.openxmlformats.org/presentationml/2006/ole">
            <p:oleObj spid="_x0000_s233478" name="Εξίσωση" r:id="rId7" imgW="253800" imgH="241200" progId="Equation.3">
              <p:embed/>
            </p:oleObj>
          </a:graphicData>
        </a:graphic>
      </p:graphicFrame>
      <p:graphicFrame>
        <p:nvGraphicFramePr>
          <p:cNvPr id="256016" name="Object 16"/>
          <p:cNvGraphicFramePr>
            <a:graphicFrameLocks noChangeAspect="1"/>
          </p:cNvGraphicFramePr>
          <p:nvPr/>
        </p:nvGraphicFramePr>
        <p:xfrm>
          <a:off x="8063557" y="5986040"/>
          <a:ext cx="396875" cy="395288"/>
        </p:xfrm>
        <a:graphic>
          <a:graphicData uri="http://schemas.openxmlformats.org/presentationml/2006/ole">
            <p:oleObj spid="_x0000_s233479" name="Εξίσωση" r:id="rId8" imgW="22860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 build="p"/>
      <p:bldP spid="38" grpId="0" build="p"/>
      <p:bldP spid="40" grpId="0" build="p"/>
      <p:bldP spid="42" grpId="0" build="p"/>
      <p:bldP spid="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Ordem Superior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86409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Deseja-se obter a </a:t>
            </a:r>
            <a:r>
              <a:rPr lang="pt-BR" sz="2000" b="1" dirty="0" smtClean="0">
                <a:solidFill>
                  <a:srgbClr val="C32D2E"/>
                </a:solidFill>
              </a:rPr>
              <a:t>resposta temporal</a:t>
            </a:r>
            <a:r>
              <a:rPr lang="pt-BR" sz="2000" dirty="0" smtClean="0"/>
              <a:t> do sistema de ordem superior a uma entrada do tipo </a:t>
            </a:r>
            <a:r>
              <a:rPr lang="pt-BR" sz="2000" b="1" dirty="0" smtClean="0">
                <a:solidFill>
                  <a:srgbClr val="C32D2E"/>
                </a:solidFill>
              </a:rPr>
              <a:t>degrau unitário</a:t>
            </a:r>
            <a:r>
              <a:rPr lang="pt-BR" sz="2000" dirty="0" smtClean="0"/>
              <a:t>. 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56025" name="Object 25"/>
          <p:cNvGraphicFramePr>
            <a:graphicFrameLocks noChangeAspect="1"/>
          </p:cNvGraphicFramePr>
          <p:nvPr/>
        </p:nvGraphicFramePr>
        <p:xfrm>
          <a:off x="5855081" y="3860800"/>
          <a:ext cx="3009900" cy="647700"/>
        </p:xfrm>
        <a:graphic>
          <a:graphicData uri="http://schemas.openxmlformats.org/presentationml/2006/ole">
            <p:oleObj spid="_x0000_s248834" name="Εξίσωση" r:id="rId3" imgW="2006280" imgH="431640" progId="Equation.3">
              <p:embed/>
            </p:oleObj>
          </a:graphicData>
        </a:graphic>
      </p:graphicFrame>
      <p:graphicFrame>
        <p:nvGraphicFramePr>
          <p:cNvPr id="316426" name="Object 10"/>
          <p:cNvGraphicFramePr>
            <a:graphicFrameLocks noChangeAspect="1"/>
          </p:cNvGraphicFramePr>
          <p:nvPr/>
        </p:nvGraphicFramePr>
        <p:xfrm>
          <a:off x="3779912" y="2060848"/>
          <a:ext cx="2667000" cy="628650"/>
        </p:xfrm>
        <a:graphic>
          <a:graphicData uri="http://schemas.openxmlformats.org/presentationml/2006/ole">
            <p:oleObj spid="_x0000_s248835" name="Εξίσωση" r:id="rId4" imgW="1777680" imgH="419040" progId="Equation.3">
              <p:embed/>
            </p:oleObj>
          </a:graphicData>
        </a:graphic>
      </p:graphicFrame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435608" y="2924944"/>
            <a:ext cx="7456872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000" dirty="0" smtClean="0"/>
              <a:t>Para obter a resposta no tempo, o primeiro passo é </a:t>
            </a:r>
            <a:r>
              <a:rPr lang="pt-BR" sz="2000" b="1" dirty="0" err="1" smtClean="0">
                <a:solidFill>
                  <a:srgbClr val="C32D2E"/>
                </a:solidFill>
              </a:rPr>
              <a:t>fatorar</a:t>
            </a:r>
            <a:r>
              <a:rPr lang="pt-BR" sz="2000" dirty="0" smtClean="0"/>
              <a:t> os polinômios numerador e denominador.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6427" name="Object 11"/>
          <p:cNvGraphicFramePr>
            <a:graphicFrameLocks noChangeAspect="1"/>
          </p:cNvGraphicFramePr>
          <p:nvPr/>
        </p:nvGraphicFramePr>
        <p:xfrm>
          <a:off x="1475656" y="3861048"/>
          <a:ext cx="2667000" cy="628650"/>
        </p:xfrm>
        <a:graphic>
          <a:graphicData uri="http://schemas.openxmlformats.org/presentationml/2006/ole">
            <p:oleObj spid="_x0000_s248836" name="Εξίσωση" r:id="rId5" imgW="1777680" imgH="419040" progId="Equation.3">
              <p:embed/>
            </p:oleObj>
          </a:graphicData>
        </a:graphic>
      </p:graphicFrame>
      <p:sp>
        <p:nvSpPr>
          <p:cNvPr id="21" name="Seta para a direita 20"/>
          <p:cNvSpPr/>
          <p:nvPr/>
        </p:nvSpPr>
        <p:spPr>
          <a:xfrm>
            <a:off x="4572000" y="4077072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435608" y="4797152"/>
            <a:ext cx="7456872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000" dirty="0" smtClean="0"/>
              <a:t>O segundo passo é expandir em </a:t>
            </a:r>
            <a:r>
              <a:rPr lang="pt-BR" sz="2000" b="1" dirty="0" smtClean="0">
                <a:solidFill>
                  <a:srgbClr val="C32D2E"/>
                </a:solidFill>
              </a:rPr>
              <a:t>frações parciais</a:t>
            </a:r>
            <a:r>
              <a:rPr lang="pt-BR" sz="2000" dirty="0" smtClean="0"/>
              <a:t>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6428" name="Object 12"/>
          <p:cNvGraphicFramePr>
            <a:graphicFrameLocks noChangeAspect="1"/>
          </p:cNvGraphicFramePr>
          <p:nvPr/>
        </p:nvGraphicFramePr>
        <p:xfrm>
          <a:off x="6516216" y="5426546"/>
          <a:ext cx="1885950" cy="666750"/>
        </p:xfrm>
        <a:graphic>
          <a:graphicData uri="http://schemas.openxmlformats.org/presentationml/2006/ole">
            <p:oleObj spid="_x0000_s248837" name="Εξίσωση" r:id="rId6" imgW="1257120" imgH="444240" progId="Equation.3">
              <p:embed/>
            </p:oleObj>
          </a:graphicData>
        </a:graphic>
      </p:graphicFrame>
      <p:graphicFrame>
        <p:nvGraphicFramePr>
          <p:cNvPr id="316429" name="Object 13"/>
          <p:cNvGraphicFramePr>
            <a:graphicFrameLocks noChangeAspect="1"/>
          </p:cNvGraphicFramePr>
          <p:nvPr/>
        </p:nvGraphicFramePr>
        <p:xfrm>
          <a:off x="1475656" y="5458659"/>
          <a:ext cx="3009900" cy="647700"/>
        </p:xfrm>
        <a:graphic>
          <a:graphicData uri="http://schemas.openxmlformats.org/presentationml/2006/ole">
            <p:oleObj spid="_x0000_s248838" name="Εξίσωση" r:id="rId7" imgW="2006280" imgH="431640" progId="Equation.3">
              <p:embed/>
            </p:oleObj>
          </a:graphicData>
        </a:graphic>
      </p:graphicFrame>
      <p:sp>
        <p:nvSpPr>
          <p:cNvPr id="25" name="Seta para a direita 24"/>
          <p:cNvSpPr/>
          <p:nvPr/>
        </p:nvSpPr>
        <p:spPr>
          <a:xfrm>
            <a:off x="5076056" y="5661248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6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build="p"/>
      <p:bldP spid="21" grpId="0" animBg="1"/>
      <p:bldP spid="22" grpId="0" build="p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Ordem Superior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O terceiro e último passo e aplicar a </a:t>
            </a:r>
            <a:r>
              <a:rPr lang="pt-BR" sz="2000" b="1" dirty="0" smtClean="0">
                <a:solidFill>
                  <a:srgbClr val="C32D2E"/>
                </a:solidFill>
              </a:rPr>
              <a:t>Transformada Inversa de </a:t>
            </a:r>
            <a:r>
              <a:rPr lang="pt-BR" sz="2000" b="1" dirty="0" err="1" smtClean="0">
                <a:solidFill>
                  <a:srgbClr val="C32D2E"/>
                </a:solidFill>
              </a:rPr>
              <a:t>Laplace</a:t>
            </a:r>
            <a:r>
              <a:rPr lang="pt-BR" sz="2000" dirty="0" smtClean="0"/>
              <a:t>: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315402" name="Object 10"/>
          <p:cNvGraphicFramePr>
            <a:graphicFrameLocks noChangeAspect="1"/>
          </p:cNvGraphicFramePr>
          <p:nvPr/>
        </p:nvGraphicFramePr>
        <p:xfrm>
          <a:off x="2569468" y="1988840"/>
          <a:ext cx="1885950" cy="666750"/>
        </p:xfrm>
        <a:graphic>
          <a:graphicData uri="http://schemas.openxmlformats.org/presentationml/2006/ole">
            <p:oleObj spid="_x0000_s249858" name="Εξίσωση" r:id="rId3" imgW="1257120" imgH="444240" progId="Equation.3">
              <p:embed/>
            </p:oleObj>
          </a:graphicData>
        </a:graphic>
      </p:graphicFrame>
      <p:sp>
        <p:nvSpPr>
          <p:cNvPr id="20" name="Seta para a direita 19"/>
          <p:cNvSpPr/>
          <p:nvPr/>
        </p:nvSpPr>
        <p:spPr>
          <a:xfrm>
            <a:off x="4801716" y="2204864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15403" name="Object 11"/>
          <p:cNvGraphicFramePr>
            <a:graphicFrameLocks noChangeAspect="1"/>
          </p:cNvGraphicFramePr>
          <p:nvPr/>
        </p:nvGraphicFramePr>
        <p:xfrm>
          <a:off x="6025852" y="1988840"/>
          <a:ext cx="1714500" cy="647700"/>
        </p:xfrm>
        <a:graphic>
          <a:graphicData uri="http://schemas.openxmlformats.org/presentationml/2006/ole">
            <p:oleObj spid="_x0000_s249859" name="Εξίσωση" r:id="rId4" imgW="1143000" imgH="431640" progId="Equation.3">
              <p:embed/>
            </p:oleObj>
          </a:graphicData>
        </a:graphic>
      </p:graphicFrame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435608" y="2924944"/>
            <a:ext cx="7456872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Vamos analisar cada termo da resposta temporal ao degrau unitário: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5404" name="Object 12"/>
          <p:cNvGraphicFramePr>
            <a:graphicFrameLocks noChangeAspect="1"/>
          </p:cNvGraphicFramePr>
          <p:nvPr/>
        </p:nvGraphicFramePr>
        <p:xfrm>
          <a:off x="1187624" y="4581500"/>
          <a:ext cx="1714500" cy="647700"/>
        </p:xfrm>
        <a:graphic>
          <a:graphicData uri="http://schemas.openxmlformats.org/presentationml/2006/ole">
            <p:oleObj spid="_x0000_s249860" name="Εξίσωση" r:id="rId5" imgW="1143000" imgH="431640" progId="Equation.3">
              <p:embed/>
            </p:oleObj>
          </a:graphicData>
        </a:graphic>
      </p:graphicFrame>
      <p:sp>
        <p:nvSpPr>
          <p:cNvPr id="24" name="Retângulo 23"/>
          <p:cNvSpPr/>
          <p:nvPr/>
        </p:nvSpPr>
        <p:spPr>
          <a:xfrm>
            <a:off x="1717806" y="4797548"/>
            <a:ext cx="216000" cy="216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059832" y="3789040"/>
            <a:ext cx="5832648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dirty="0" smtClean="0"/>
              <a:t>Quanto    tende ao infinito, a resposta estaciona no valor  </a:t>
            </a:r>
            <a:r>
              <a:rPr lang="pt-BR" i="1" dirty="0" smtClean="0"/>
              <a:t>   </a:t>
            </a:r>
            <a:r>
              <a:rPr lang="pt-BR" dirty="0" smtClean="0"/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5405" name="Object 13"/>
          <p:cNvGraphicFramePr>
            <a:graphicFrameLocks noChangeAspect="1"/>
          </p:cNvGraphicFramePr>
          <p:nvPr/>
        </p:nvGraphicFramePr>
        <p:xfrm>
          <a:off x="4331992" y="3834922"/>
          <a:ext cx="168000" cy="288000"/>
        </p:xfrm>
        <a:graphic>
          <a:graphicData uri="http://schemas.openxmlformats.org/presentationml/2006/ole">
            <p:oleObj spid="_x0000_s249861" name="Εξίσωση" r:id="rId6" imgW="88560" imgH="152280" progId="Equation.3">
              <p:embed/>
            </p:oleObj>
          </a:graphicData>
        </a:graphic>
      </p:graphicFrame>
      <p:graphicFrame>
        <p:nvGraphicFramePr>
          <p:cNvPr id="315406" name="Object 14"/>
          <p:cNvGraphicFramePr>
            <a:graphicFrameLocks noChangeAspect="1"/>
          </p:cNvGraphicFramePr>
          <p:nvPr/>
        </p:nvGraphicFramePr>
        <p:xfrm>
          <a:off x="4090138" y="4162143"/>
          <a:ext cx="239712" cy="263525"/>
        </p:xfrm>
        <a:graphic>
          <a:graphicData uri="http://schemas.openxmlformats.org/presentationml/2006/ole">
            <p:oleObj spid="_x0000_s249862" name="Εξίσωση" r:id="rId7" imgW="126720" imgH="139680" progId="Equation.3">
              <p:embed/>
            </p:oleObj>
          </a:graphicData>
        </a:graphic>
      </p:graphicFrame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3059832" y="4581128"/>
            <a:ext cx="5832648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dirty="0" smtClean="0"/>
              <a:t>Assim, a valor     representa a </a:t>
            </a:r>
            <a:r>
              <a:rPr lang="pt-BR" b="1" dirty="0" smtClean="0">
                <a:solidFill>
                  <a:srgbClr val="C32D2E"/>
                </a:solidFill>
              </a:rPr>
              <a:t>resposta </a:t>
            </a:r>
            <a:r>
              <a:rPr lang="pt-BR" b="1" dirty="0" err="1" smtClean="0">
                <a:solidFill>
                  <a:srgbClr val="C32D2E"/>
                </a:solidFill>
              </a:rPr>
              <a:t>estacioná-ria</a:t>
            </a:r>
            <a:r>
              <a:rPr lang="pt-BR" b="1" dirty="0" smtClean="0">
                <a:solidFill>
                  <a:srgbClr val="C32D2E"/>
                </a:solidFill>
              </a:rPr>
              <a:t> </a:t>
            </a:r>
            <a:r>
              <a:rPr lang="pt-BR" dirty="0" smtClean="0"/>
              <a:t>do sistema de ordem superior.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5407" name="Object 15"/>
          <p:cNvGraphicFramePr>
            <a:graphicFrameLocks noChangeAspect="1"/>
          </p:cNvGraphicFramePr>
          <p:nvPr/>
        </p:nvGraphicFramePr>
        <p:xfrm>
          <a:off x="5004048" y="4651517"/>
          <a:ext cx="239713" cy="263525"/>
        </p:xfrm>
        <a:graphic>
          <a:graphicData uri="http://schemas.openxmlformats.org/presentationml/2006/ole">
            <p:oleObj spid="_x0000_s249863" name="Εξίσωση" r:id="rId8" imgW="126720" imgH="139680" progId="Equation.3">
              <p:embed/>
            </p:oleObj>
          </a:graphicData>
        </a:graphic>
      </p:graphicFrame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3059832" y="5373216"/>
            <a:ext cx="5832648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dirty="0" smtClean="0"/>
              <a:t>A resposta estacionária       também pode ser obtida a partida da função de transferência em malha fechada. Vejamos como...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5408" name="Object 16"/>
          <p:cNvGraphicFramePr>
            <a:graphicFrameLocks noChangeAspect="1"/>
          </p:cNvGraphicFramePr>
          <p:nvPr/>
        </p:nvGraphicFramePr>
        <p:xfrm>
          <a:off x="6162933" y="5386279"/>
          <a:ext cx="540000" cy="367143"/>
        </p:xfrm>
        <a:graphic>
          <a:graphicData uri="http://schemas.openxmlformats.org/presentationml/2006/ole">
            <p:oleObj spid="_x0000_s249864" name="Εξίσωση" r:id="rId9" imgW="317160" imgH="215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2" grpId="0" build="p"/>
      <p:bldP spid="24" grpId="0" animBg="1"/>
      <p:bldP spid="25" grpId="0" build="p"/>
      <p:bldP spid="28" grpId="0" build="p"/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Ordem Superior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Como encontrar a resposta estacionária a partir da função de transferência de malha fechada ?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267744" y="1826344"/>
            <a:ext cx="6552728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dirty="0" smtClean="0"/>
              <a:t>O resíduo      pode ser obtido fazendo: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49" name="Object 9"/>
          <p:cNvGraphicFramePr>
            <a:graphicFrameLocks noChangeAspect="1"/>
          </p:cNvGraphicFramePr>
          <p:nvPr/>
        </p:nvGraphicFramePr>
        <p:xfrm>
          <a:off x="3795412" y="1898352"/>
          <a:ext cx="239713" cy="263525"/>
        </p:xfrm>
        <a:graphic>
          <a:graphicData uri="http://schemas.openxmlformats.org/presentationml/2006/ole">
            <p:oleObj spid="_x0000_s250882" name="Εξίσωση" r:id="rId3" imgW="126720" imgH="139680" progId="Equation.3">
              <p:embed/>
            </p:oleObj>
          </a:graphicData>
        </a:graphic>
      </p:graphicFrame>
      <p:graphicFrame>
        <p:nvGraphicFramePr>
          <p:cNvPr id="317450" name="Object 10"/>
          <p:cNvGraphicFramePr>
            <a:graphicFrameLocks noChangeAspect="1"/>
          </p:cNvGraphicFramePr>
          <p:nvPr/>
        </p:nvGraphicFramePr>
        <p:xfrm>
          <a:off x="1642566" y="2436118"/>
          <a:ext cx="3028950" cy="704850"/>
        </p:xfrm>
        <a:graphic>
          <a:graphicData uri="http://schemas.openxmlformats.org/presentationml/2006/ole">
            <p:oleObj spid="_x0000_s250883" name="Εξίσωση" r:id="rId4" imgW="2019240" imgH="469800" progId="Equation.3">
              <p:embed/>
            </p:oleObj>
          </a:graphicData>
        </a:graphic>
      </p:graphicFrame>
      <p:sp>
        <p:nvSpPr>
          <p:cNvPr id="23" name="Seta para a direita 22"/>
          <p:cNvSpPr/>
          <p:nvPr/>
        </p:nvSpPr>
        <p:spPr>
          <a:xfrm>
            <a:off x="5099808" y="2657621"/>
            <a:ext cx="720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17451" name="Object 11"/>
          <p:cNvGraphicFramePr>
            <a:graphicFrameLocks noChangeAspect="1"/>
          </p:cNvGraphicFramePr>
          <p:nvPr/>
        </p:nvGraphicFramePr>
        <p:xfrm>
          <a:off x="6125666" y="2472630"/>
          <a:ext cx="2190750" cy="628650"/>
        </p:xfrm>
        <a:graphic>
          <a:graphicData uri="http://schemas.openxmlformats.org/presentationml/2006/ole">
            <p:oleObj spid="_x0000_s250884" name="Εξίσωση" r:id="rId5" imgW="1460160" imgH="419040" progId="Equation.3">
              <p:embed/>
            </p:oleObj>
          </a:graphicData>
        </a:graphic>
      </p:graphicFrame>
      <p:graphicFrame>
        <p:nvGraphicFramePr>
          <p:cNvPr id="317452" name="Object 12"/>
          <p:cNvGraphicFramePr>
            <a:graphicFrameLocks noChangeAspect="1"/>
          </p:cNvGraphicFramePr>
          <p:nvPr/>
        </p:nvGraphicFramePr>
        <p:xfrm>
          <a:off x="4847828" y="4149080"/>
          <a:ext cx="876300" cy="628650"/>
        </p:xfrm>
        <a:graphic>
          <a:graphicData uri="http://schemas.openxmlformats.org/presentationml/2006/ole">
            <p:oleObj spid="_x0000_s250885" name="Εξίσωση" r:id="rId6" imgW="583920" imgH="419040" progId="Equation.3">
              <p:embed/>
            </p:oleObj>
          </a:graphicData>
        </a:graphic>
      </p:graphicFrame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2267744" y="3429000"/>
            <a:ext cx="6552728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dirty="0" smtClean="0"/>
              <a:t>Logo, a </a:t>
            </a:r>
            <a:r>
              <a:rPr lang="pt-BR" b="1" dirty="0" smtClean="0">
                <a:solidFill>
                  <a:srgbClr val="C32D2E"/>
                </a:solidFill>
              </a:rPr>
              <a:t>resposta estacionária </a:t>
            </a:r>
            <a:r>
              <a:rPr lang="pt-BR" dirty="0" smtClean="0"/>
              <a:t>a uma entrada do tipo </a:t>
            </a:r>
            <a:r>
              <a:rPr lang="pt-BR" b="1" dirty="0" smtClean="0">
                <a:solidFill>
                  <a:srgbClr val="C32D2E"/>
                </a:solidFill>
              </a:rPr>
              <a:t>degrau unitário </a:t>
            </a:r>
            <a:r>
              <a:rPr lang="pt-BR" dirty="0" smtClean="0"/>
              <a:t>pode ser dada por: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2267744" y="4941168"/>
            <a:ext cx="6552728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dirty="0" smtClean="0"/>
              <a:t>Sabendo a resposta transitória ao degrau unitário, é possível obter o </a:t>
            </a:r>
            <a:r>
              <a:rPr lang="pt-BR" b="1" dirty="0" smtClean="0">
                <a:solidFill>
                  <a:srgbClr val="C32D2E"/>
                </a:solidFill>
              </a:rPr>
              <a:t>erro estacionário </a:t>
            </a:r>
            <a:r>
              <a:rPr lang="pt-BR" dirty="0" smtClean="0"/>
              <a:t>como: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55" name="Object 15"/>
          <p:cNvGraphicFramePr>
            <a:graphicFrameLocks noChangeAspect="1"/>
          </p:cNvGraphicFramePr>
          <p:nvPr/>
        </p:nvGraphicFramePr>
        <p:xfrm>
          <a:off x="4427984" y="5661248"/>
          <a:ext cx="2133600" cy="685800"/>
        </p:xfrm>
        <a:graphic>
          <a:graphicData uri="http://schemas.openxmlformats.org/presentationml/2006/ole">
            <p:oleObj spid="_x0000_s250886" name="Εξίσωση" r:id="rId7" imgW="1422360" imgH="4572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build="p"/>
      <p:bldP spid="23" grpId="0" animBg="1"/>
      <p:bldP spid="26" grpId="0" build="p"/>
      <p:bldP spid="3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Ordem Superior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317453" name="Object 13"/>
          <p:cNvGraphicFramePr>
            <a:graphicFrameLocks noChangeAspect="1"/>
          </p:cNvGraphicFramePr>
          <p:nvPr/>
        </p:nvGraphicFramePr>
        <p:xfrm>
          <a:off x="3131840" y="2636912"/>
          <a:ext cx="3467100" cy="666750"/>
        </p:xfrm>
        <a:graphic>
          <a:graphicData uri="http://schemas.openxmlformats.org/presentationml/2006/ole">
            <p:oleObj spid="_x0000_s251906" name="Εξίσωση" r:id="rId3" imgW="2311200" imgH="444240" progId="Equation.3">
              <p:embed/>
            </p:oleObj>
          </a:graphicData>
        </a:graphic>
      </p:graphicFrame>
      <p:graphicFrame>
        <p:nvGraphicFramePr>
          <p:cNvPr id="317454" name="Object 14"/>
          <p:cNvGraphicFramePr>
            <a:graphicFrameLocks noChangeAspect="1"/>
          </p:cNvGraphicFramePr>
          <p:nvPr/>
        </p:nvGraphicFramePr>
        <p:xfrm>
          <a:off x="5292080" y="3671150"/>
          <a:ext cx="1371600" cy="323850"/>
        </p:xfrm>
        <a:graphic>
          <a:graphicData uri="http://schemas.openxmlformats.org/presentationml/2006/ole">
            <p:oleObj spid="_x0000_s251907" name="Εξίσωση" r:id="rId4" imgW="914400" imgH="215640" progId="Equation.3">
              <p:embed/>
            </p:oleObj>
          </a:graphicData>
        </a:graphic>
      </p:graphicFrame>
      <p:sp>
        <p:nvSpPr>
          <p:cNvPr id="18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 Encontre a resposta em regime permanente e o erro estacionário a uma entrada do tipo degrau unitário do sistema cuja função de transferência em malha fechada é dada abaixo.</a:t>
            </a:r>
            <a:endParaRPr lang="es-ES" sz="2000" dirty="0"/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67744" y="3645024"/>
            <a:ext cx="4104456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dirty="0" smtClean="0"/>
              <a:t>Resposta estacionária: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4716016" y="4204467"/>
          <a:ext cx="990600" cy="342900"/>
        </p:xfrm>
        <a:graphic>
          <a:graphicData uri="http://schemas.openxmlformats.org/presentationml/2006/ole">
            <p:oleObj spid="_x0000_s251908" name="Εξίσωση" r:id="rId5" imgW="660240" imgH="228600" progId="Equation.3">
              <p:embed/>
            </p:oleObj>
          </a:graphicData>
        </a:graphic>
      </p:graphicFrame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267744" y="4149080"/>
            <a:ext cx="4104456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dirty="0" smtClean="0"/>
              <a:t>Erro estacionário: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  <p:bldP spid="2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Ordem Superior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Vamos analisar agora o segundo termo da resposta temporal do sistema de ordem superior ao degrau unitário: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315404" name="Object 12"/>
          <p:cNvGraphicFramePr>
            <a:graphicFrameLocks noChangeAspect="1"/>
          </p:cNvGraphicFramePr>
          <p:nvPr/>
        </p:nvGraphicFramePr>
        <p:xfrm>
          <a:off x="1187624" y="3272293"/>
          <a:ext cx="1714500" cy="647700"/>
        </p:xfrm>
        <a:graphic>
          <a:graphicData uri="http://schemas.openxmlformats.org/presentationml/2006/ole">
            <p:oleObj spid="_x0000_s252930" name="Εξίσωση" r:id="rId3" imgW="1143000" imgH="431640" progId="Equation.3">
              <p:embed/>
            </p:oleObj>
          </a:graphicData>
        </a:graphic>
      </p:graphicFrame>
      <p:sp>
        <p:nvSpPr>
          <p:cNvPr id="24" name="Retângulo 23"/>
          <p:cNvSpPr/>
          <p:nvPr/>
        </p:nvSpPr>
        <p:spPr>
          <a:xfrm>
            <a:off x="2051720" y="3298047"/>
            <a:ext cx="864096" cy="6219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059832" y="1916832"/>
            <a:ext cx="5832648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dirty="0" smtClean="0"/>
              <a:t>Se o pólo     for </a:t>
            </a:r>
            <a:r>
              <a:rPr lang="pt-BR" b="1" dirty="0" smtClean="0">
                <a:solidFill>
                  <a:srgbClr val="C32D2E"/>
                </a:solidFill>
              </a:rPr>
              <a:t>real</a:t>
            </a:r>
            <a:r>
              <a:rPr lang="pt-BR" dirty="0" smtClean="0"/>
              <a:t>, a resposta temporal será uma </a:t>
            </a:r>
            <a:r>
              <a:rPr lang="pt-BR" b="1" dirty="0" smtClean="0">
                <a:solidFill>
                  <a:srgbClr val="C32D2E"/>
                </a:solidFill>
              </a:rPr>
              <a:t>exponencial decrescente </a:t>
            </a:r>
            <a:r>
              <a:rPr lang="pt-BR" dirty="0" smtClean="0"/>
              <a:t>(resposta típica de sistemas de primeira ordem).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0521" name="Object 9"/>
          <p:cNvGraphicFramePr>
            <a:graphicFrameLocks noChangeAspect="1"/>
          </p:cNvGraphicFramePr>
          <p:nvPr/>
        </p:nvGraphicFramePr>
        <p:xfrm>
          <a:off x="4545906" y="1914056"/>
          <a:ext cx="288000" cy="369509"/>
        </p:xfrm>
        <a:graphic>
          <a:graphicData uri="http://schemas.openxmlformats.org/presentationml/2006/ole">
            <p:oleObj spid="_x0000_s252931" name="Εξίσωση" r:id="rId4" imgW="177480" imgH="22860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3059832" y="2983889"/>
            <a:ext cx="5832648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pt-BR" dirty="0" smtClean="0"/>
              <a:t>Se existirem pares de pólos </a:t>
            </a:r>
            <a:r>
              <a:rPr lang="pt-BR" b="1" dirty="0" smtClean="0">
                <a:solidFill>
                  <a:srgbClr val="C32D2E"/>
                </a:solidFill>
              </a:rPr>
              <a:t>complexos conjugados</a:t>
            </a:r>
            <a:r>
              <a:rPr lang="pt-BR" dirty="0" smtClean="0"/>
              <a:t>, a resposta </a:t>
            </a:r>
            <a:r>
              <a:rPr lang="es-ES" dirty="0" smtClean="0"/>
              <a:t>temporal é formada por </a:t>
            </a:r>
            <a:r>
              <a:rPr lang="es-ES" dirty="0" err="1" smtClean="0"/>
              <a:t>uma</a:t>
            </a:r>
            <a:r>
              <a:rPr lang="es-ES" dirty="0" smtClean="0"/>
              <a:t> curva </a:t>
            </a:r>
            <a:r>
              <a:rPr lang="es-ES" b="1" dirty="0" err="1" smtClean="0">
                <a:solidFill>
                  <a:srgbClr val="C32D2E"/>
                </a:solidFill>
              </a:rPr>
              <a:t>senoidal</a:t>
            </a:r>
            <a:r>
              <a:rPr lang="es-ES" b="1" dirty="0" smtClean="0">
                <a:solidFill>
                  <a:srgbClr val="C32D2E"/>
                </a:solidFill>
              </a:rPr>
              <a:t> amortecida </a:t>
            </a:r>
            <a:r>
              <a:rPr lang="es-ES" dirty="0" smtClean="0"/>
              <a:t>(</a:t>
            </a:r>
            <a:r>
              <a:rPr lang="pt-BR" dirty="0" smtClean="0"/>
              <a:t>resposta típica de sistemas de segunda ordem).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059832" y="4365104"/>
            <a:ext cx="5832648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pt-BR" dirty="0" smtClean="0"/>
              <a:t>Assim, a resposta transitória de um sistema de ordem superior é a </a:t>
            </a:r>
            <a:r>
              <a:rPr lang="pt-BR" b="1" dirty="0" smtClean="0">
                <a:solidFill>
                  <a:srgbClr val="C32D2E"/>
                </a:solidFill>
              </a:rPr>
              <a:t>soma</a:t>
            </a:r>
            <a:r>
              <a:rPr lang="pt-BR" dirty="0" smtClean="0"/>
              <a:t> de uma série de curvas </a:t>
            </a:r>
            <a:r>
              <a:rPr lang="pt-BR" b="1" dirty="0" smtClean="0">
                <a:solidFill>
                  <a:srgbClr val="C32D2E"/>
                </a:solidFill>
              </a:rPr>
              <a:t>exponenciais decrescentes</a:t>
            </a:r>
            <a:r>
              <a:rPr lang="pt-BR" dirty="0" smtClean="0"/>
              <a:t> e curvas </a:t>
            </a:r>
            <a:r>
              <a:rPr lang="pt-BR" b="1" dirty="0" err="1" smtClean="0">
                <a:solidFill>
                  <a:srgbClr val="C32D2E"/>
                </a:solidFill>
              </a:rPr>
              <a:t>senoidais</a:t>
            </a:r>
            <a:r>
              <a:rPr lang="pt-BR" b="1" dirty="0" smtClean="0">
                <a:solidFill>
                  <a:srgbClr val="C32D2E"/>
                </a:solidFill>
              </a:rPr>
              <a:t> amortecidas</a:t>
            </a:r>
            <a:r>
              <a:rPr lang="pt-BR" dirty="0" smtClean="0"/>
              <a:t>, estacionando no valor     .</a:t>
            </a:r>
          </a:p>
        </p:txBody>
      </p:sp>
      <p:graphicFrame>
        <p:nvGraphicFramePr>
          <p:cNvPr id="320522" name="Object 10"/>
          <p:cNvGraphicFramePr>
            <a:graphicFrameLocks noChangeAspect="1"/>
          </p:cNvGraphicFramePr>
          <p:nvPr/>
        </p:nvGraphicFramePr>
        <p:xfrm>
          <a:off x="7308304" y="5360153"/>
          <a:ext cx="239712" cy="263525"/>
        </p:xfrm>
        <a:graphic>
          <a:graphicData uri="http://schemas.openxmlformats.org/presentationml/2006/ole">
            <p:oleObj spid="_x0000_s252932" name="Εξίσωση" r:id="rId5" imgW="126720" imgH="1396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25" grpId="0" build="p"/>
      <p:bldP spid="16" grpId="0" build="p"/>
      <p:bldP spid="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Ordem Superior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79208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Os valores dos </a:t>
            </a:r>
            <a:r>
              <a:rPr lang="pt-BR" sz="2000" b="1" dirty="0" smtClean="0">
                <a:solidFill>
                  <a:srgbClr val="C32D2E"/>
                </a:solidFill>
              </a:rPr>
              <a:t>resíduos</a:t>
            </a:r>
            <a:r>
              <a:rPr lang="pt-BR" sz="2000" dirty="0" smtClean="0"/>
              <a:t> determinarão ainda a importância relativa de cada curva componente da resposta temporal: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315404" name="Object 12"/>
          <p:cNvGraphicFramePr>
            <a:graphicFrameLocks noChangeAspect="1"/>
          </p:cNvGraphicFramePr>
          <p:nvPr/>
        </p:nvGraphicFramePr>
        <p:xfrm>
          <a:off x="1187624" y="3272293"/>
          <a:ext cx="1714500" cy="647700"/>
        </p:xfrm>
        <a:graphic>
          <a:graphicData uri="http://schemas.openxmlformats.org/presentationml/2006/ole">
            <p:oleObj spid="_x0000_s253954" name="Εξίσωση" r:id="rId3" imgW="1143000" imgH="431640" progId="Equation.3">
              <p:embed/>
            </p:oleObj>
          </a:graphicData>
        </a:graphic>
      </p:graphicFrame>
      <p:sp>
        <p:nvSpPr>
          <p:cNvPr id="24" name="Retângulo 23"/>
          <p:cNvSpPr/>
          <p:nvPr/>
        </p:nvSpPr>
        <p:spPr>
          <a:xfrm>
            <a:off x="2051720" y="3298047"/>
            <a:ext cx="864096" cy="6219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059832" y="1916832"/>
            <a:ext cx="5832648" cy="1728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dirty="0" smtClean="0"/>
              <a:t>Se existir um zero de malha fechada </a:t>
            </a:r>
            <a:r>
              <a:rPr lang="pt-BR" b="1" dirty="0" smtClean="0">
                <a:solidFill>
                  <a:srgbClr val="C32D2E"/>
                </a:solidFill>
              </a:rPr>
              <a:t>próximo</a:t>
            </a:r>
            <a:r>
              <a:rPr lang="pt-BR" dirty="0" smtClean="0"/>
              <a:t> a um pólo de malha fechada, então o </a:t>
            </a:r>
            <a:r>
              <a:rPr lang="pt-BR" b="1" dirty="0" smtClean="0">
                <a:solidFill>
                  <a:srgbClr val="C32D2E"/>
                </a:solidFill>
              </a:rPr>
              <a:t>resíduo</a:t>
            </a:r>
            <a:r>
              <a:rPr lang="pt-BR" dirty="0" smtClean="0"/>
              <a:t> deste pólo será </a:t>
            </a:r>
            <a:r>
              <a:rPr lang="pt-BR" b="1" dirty="0" smtClean="0">
                <a:solidFill>
                  <a:srgbClr val="C32D2E"/>
                </a:solidFill>
              </a:rPr>
              <a:t>pequeno</a:t>
            </a:r>
            <a:r>
              <a:rPr lang="pt-BR" dirty="0" smtClean="0"/>
              <a:t>.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Conseqüência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Um par de pólos e zeros próximos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podem se cancelar mutuamente.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059832" y="3645024"/>
            <a:ext cx="5832648" cy="252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pt-BR" dirty="0" smtClean="0"/>
              <a:t>Se um pólo estiver localizado muito </a:t>
            </a:r>
            <a:r>
              <a:rPr lang="pt-BR" b="1" dirty="0" smtClean="0">
                <a:solidFill>
                  <a:srgbClr val="C32D2E"/>
                </a:solidFill>
              </a:rPr>
              <a:t>longe</a:t>
            </a:r>
            <a:r>
              <a:rPr lang="pt-BR" dirty="0" smtClean="0"/>
              <a:t> da origem, a </a:t>
            </a:r>
            <a:r>
              <a:rPr lang="pt-BR" b="1" dirty="0" smtClean="0">
                <a:solidFill>
                  <a:srgbClr val="C32D2E"/>
                </a:solidFill>
              </a:rPr>
              <a:t>constante de tempo </a:t>
            </a:r>
            <a:r>
              <a:rPr lang="pt-BR" dirty="0" smtClean="0"/>
              <a:t>da curva exponencial será </a:t>
            </a:r>
            <a:r>
              <a:rPr lang="pt-BR" b="1" dirty="0" smtClean="0">
                <a:solidFill>
                  <a:srgbClr val="C32D2E"/>
                </a:solidFill>
              </a:rPr>
              <a:t>pequena</a:t>
            </a:r>
            <a:r>
              <a:rPr lang="pt-BR" dirty="0" smtClean="0"/>
              <a:t> e o </a:t>
            </a:r>
            <a:r>
              <a:rPr lang="pt-BR" b="1" dirty="0" smtClean="0">
                <a:solidFill>
                  <a:srgbClr val="C32D2E"/>
                </a:solidFill>
              </a:rPr>
              <a:t>resíduo</a:t>
            </a:r>
            <a:r>
              <a:rPr lang="pt-BR" dirty="0" smtClean="0"/>
              <a:t> deste pólo poderá ser </a:t>
            </a:r>
            <a:r>
              <a:rPr lang="pt-BR" b="1" dirty="0" smtClean="0">
                <a:solidFill>
                  <a:srgbClr val="C32D2E"/>
                </a:solidFill>
              </a:rPr>
              <a:t>pequeno</a:t>
            </a:r>
            <a:r>
              <a:rPr lang="pt-BR" dirty="0" smtClean="0"/>
              <a:t>.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Conseqüência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Os transitórios correspondentes aos pólos remotos são pequenos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de curta duração, logo contribuem pouco para a resposta transi</a:t>
            </a:r>
            <a:r>
              <a:rPr lang="pt-BR" sz="1600" dirty="0" smtClean="0"/>
              <a:t>tória do sistema de ordem superior.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build="p"/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Ordem Superior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79208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Os valores dos </a:t>
            </a:r>
            <a:r>
              <a:rPr lang="pt-BR" sz="2000" b="1" dirty="0" smtClean="0">
                <a:solidFill>
                  <a:srgbClr val="C32D2E"/>
                </a:solidFill>
              </a:rPr>
              <a:t>resíduos</a:t>
            </a:r>
            <a:r>
              <a:rPr lang="pt-BR" sz="2000" dirty="0" smtClean="0"/>
              <a:t> determinarão ainda a importância relativa de cada curva componente da resposta temporal: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315404" name="Object 12"/>
          <p:cNvGraphicFramePr>
            <a:graphicFrameLocks noChangeAspect="1"/>
          </p:cNvGraphicFramePr>
          <p:nvPr/>
        </p:nvGraphicFramePr>
        <p:xfrm>
          <a:off x="1187624" y="3272293"/>
          <a:ext cx="1714500" cy="647700"/>
        </p:xfrm>
        <a:graphic>
          <a:graphicData uri="http://schemas.openxmlformats.org/presentationml/2006/ole">
            <p:oleObj spid="_x0000_s254978" name="Εξίσωση" r:id="rId3" imgW="1143000" imgH="431640" progId="Equation.3">
              <p:embed/>
            </p:oleObj>
          </a:graphicData>
        </a:graphic>
      </p:graphicFrame>
      <p:sp>
        <p:nvSpPr>
          <p:cNvPr id="24" name="Retângulo 23"/>
          <p:cNvSpPr/>
          <p:nvPr/>
        </p:nvSpPr>
        <p:spPr>
          <a:xfrm>
            <a:off x="2051720" y="3298047"/>
            <a:ext cx="864096" cy="6219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059832" y="1916832"/>
            <a:ext cx="5832648" cy="252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pt-BR" dirty="0" smtClean="0"/>
              <a:t>Se um pólo estiver localizado </a:t>
            </a:r>
            <a:r>
              <a:rPr lang="pt-BR" b="1" dirty="0" smtClean="0">
                <a:solidFill>
                  <a:srgbClr val="C32D2E"/>
                </a:solidFill>
              </a:rPr>
              <a:t>próximo</a:t>
            </a:r>
            <a:r>
              <a:rPr lang="pt-BR" dirty="0" smtClean="0"/>
              <a:t> da origem, a </a:t>
            </a:r>
            <a:r>
              <a:rPr lang="pt-BR" b="1" dirty="0" smtClean="0">
                <a:solidFill>
                  <a:srgbClr val="C32D2E"/>
                </a:solidFill>
              </a:rPr>
              <a:t>constante de tempo </a:t>
            </a:r>
            <a:r>
              <a:rPr lang="pt-BR" dirty="0" smtClean="0"/>
              <a:t>da curva exponencial será </a:t>
            </a:r>
            <a:r>
              <a:rPr lang="pt-BR" b="1" dirty="0" smtClean="0">
                <a:solidFill>
                  <a:srgbClr val="C32D2E"/>
                </a:solidFill>
              </a:rPr>
              <a:t>grande</a:t>
            </a:r>
            <a:r>
              <a:rPr lang="pt-BR" dirty="0" smtClean="0"/>
              <a:t> e o </a:t>
            </a:r>
            <a:r>
              <a:rPr lang="pt-BR" b="1" dirty="0" smtClean="0">
                <a:solidFill>
                  <a:srgbClr val="C32D2E"/>
                </a:solidFill>
              </a:rPr>
              <a:t>resíduo</a:t>
            </a:r>
            <a:r>
              <a:rPr lang="pt-BR" dirty="0" smtClean="0"/>
              <a:t> deste pólo poderá ser </a:t>
            </a:r>
            <a:r>
              <a:rPr lang="pt-BR" b="1" dirty="0" smtClean="0">
                <a:solidFill>
                  <a:srgbClr val="C32D2E"/>
                </a:solidFill>
              </a:rPr>
              <a:t>grande</a:t>
            </a:r>
            <a:r>
              <a:rPr lang="pt-BR" dirty="0" smtClean="0"/>
              <a:t>.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Conseqüência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Os transitórios correspondentes aos pólos próximos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origem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são significativos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determinam a resposta transi</a:t>
            </a:r>
            <a:r>
              <a:rPr lang="pt-BR" sz="1600" dirty="0" smtClean="0"/>
              <a:t>tória do sistema de ordem superior.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059832" y="4077072"/>
            <a:ext cx="5832648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pt-BR" dirty="0" smtClean="0"/>
              <a:t>Logo, a </a:t>
            </a:r>
            <a:r>
              <a:rPr lang="pt-BR" b="1" dirty="0" smtClean="0">
                <a:solidFill>
                  <a:srgbClr val="C32D2E"/>
                </a:solidFill>
              </a:rPr>
              <a:t>posição dos pólos </a:t>
            </a:r>
            <a:r>
              <a:rPr lang="pt-BR" dirty="0" smtClean="0"/>
              <a:t>de malha fechada em relação à origem e a </a:t>
            </a:r>
            <a:r>
              <a:rPr lang="pt-BR" b="1" dirty="0" smtClean="0">
                <a:solidFill>
                  <a:srgbClr val="C32D2E"/>
                </a:solidFill>
              </a:rPr>
              <a:t>magnitude dos resíduos </a:t>
            </a:r>
            <a:r>
              <a:rPr lang="pt-BR" dirty="0" smtClean="0"/>
              <a:t>determinam o comportamento da resposta.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3059832" y="5157192"/>
            <a:ext cx="5832648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pt-BR" dirty="0" smtClean="0"/>
              <a:t>Os pólos que têm efeitos dominantes no comportamento da resposta são chamados de </a:t>
            </a:r>
            <a:r>
              <a:rPr lang="pt-BR" b="1" dirty="0" smtClean="0">
                <a:solidFill>
                  <a:srgbClr val="C32D2E"/>
                </a:solidFill>
              </a:rPr>
              <a:t>pólos dominantes </a:t>
            </a:r>
            <a:r>
              <a:rPr lang="pt-BR" dirty="0" smtClean="0"/>
              <a:t>de malha fechada.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0" grpId="0" build="p"/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922072"/>
            <a:ext cx="6427440" cy="786848"/>
          </a:xfrm>
        </p:spPr>
        <p:txBody>
          <a:bodyPr>
            <a:normAutofit/>
          </a:bodyPr>
          <a:lstStyle/>
          <a:p>
            <a:r>
              <a:rPr lang="pt-BR" dirty="0" smtClean="0"/>
              <a:t>Estabilidade </a:t>
            </a:r>
            <a:r>
              <a:rPr lang="pt-BR" smtClean="0"/>
              <a:t>de Sistemas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94920" name="Picture 8" descr="resposta-padra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908721"/>
            <a:ext cx="5184576" cy="3373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4365104"/>
            <a:ext cx="7272808" cy="79208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pt-BR" sz="2000" b="1" dirty="0" smtClean="0">
                <a:solidFill>
                  <a:srgbClr val="C32D2E"/>
                </a:solidFill>
              </a:rPr>
              <a:t>	Tempo de Atraso</a:t>
            </a:r>
            <a:r>
              <a:rPr lang="pt-BR" sz="2000" dirty="0" smtClean="0"/>
              <a:t>: Tempo requerido para que a resposta alcance metade de seu valor final pela primeira vez. </a:t>
            </a:r>
            <a:endParaRPr lang="es-ES" sz="2000" dirty="0"/>
          </a:p>
        </p:txBody>
      </p:sp>
      <p:graphicFrame>
        <p:nvGraphicFramePr>
          <p:cNvPr id="294921" name="Object 9"/>
          <p:cNvGraphicFramePr>
            <a:graphicFrameLocks noChangeAspect="1"/>
          </p:cNvGraphicFramePr>
          <p:nvPr/>
        </p:nvGraphicFramePr>
        <p:xfrm>
          <a:off x="1210543" y="4509120"/>
          <a:ext cx="265113" cy="395287"/>
        </p:xfrm>
        <a:graphic>
          <a:graphicData uri="http://schemas.openxmlformats.org/presentationml/2006/ole">
            <p:oleObj spid="_x0000_s234498" name="Εξίσωση" r:id="rId4" imgW="152280" imgH="228600" progId="Equation.3">
              <p:embed/>
            </p:oleObj>
          </a:graphicData>
        </a:graphic>
      </p:graphicFrame>
      <p:sp>
        <p:nvSpPr>
          <p:cNvPr id="21" name="Retângulo 20"/>
          <p:cNvSpPr/>
          <p:nvPr/>
        </p:nvSpPr>
        <p:spPr>
          <a:xfrm>
            <a:off x="1115616" y="4509120"/>
            <a:ext cx="432048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331640" y="5229200"/>
            <a:ext cx="7272808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Tempo de Subida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Tempo requerido para que a resposta passe de 0% a 100% (ou de 10% a 90% para sistemas não-oscilatórios) do seu valor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final.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115616" y="5373216"/>
            <a:ext cx="432048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94923" name="Object 11"/>
          <p:cNvGraphicFramePr>
            <a:graphicFrameLocks noChangeAspect="1"/>
          </p:cNvGraphicFramePr>
          <p:nvPr/>
        </p:nvGraphicFramePr>
        <p:xfrm>
          <a:off x="1200687" y="5386319"/>
          <a:ext cx="242887" cy="373063"/>
        </p:xfrm>
        <a:graphic>
          <a:graphicData uri="http://schemas.openxmlformats.org/presentationml/2006/ole">
            <p:oleObj spid="_x0000_s234499" name="Εξίσωση" r:id="rId5" imgW="139680" imgH="215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 animBg="1"/>
      <p:bldP spid="22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94920" name="Picture 8" descr="resposta-padra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908721"/>
            <a:ext cx="5184576" cy="3373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4365104"/>
            <a:ext cx="7272808" cy="79208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pt-BR" sz="2000" b="1" dirty="0" smtClean="0">
                <a:solidFill>
                  <a:srgbClr val="C32D2E"/>
                </a:solidFill>
              </a:rPr>
              <a:t>	Tempo de Pico</a:t>
            </a:r>
            <a:r>
              <a:rPr lang="pt-BR" sz="2000" dirty="0" smtClean="0"/>
              <a:t>: Tempo para que a resposta atinja o primeiro pico de sobre-sinal. </a:t>
            </a:r>
            <a:endParaRPr lang="es-ES" sz="2000" dirty="0"/>
          </a:p>
        </p:txBody>
      </p:sp>
      <p:sp>
        <p:nvSpPr>
          <p:cNvPr id="21" name="Retângulo 20"/>
          <p:cNvSpPr/>
          <p:nvPr/>
        </p:nvSpPr>
        <p:spPr>
          <a:xfrm>
            <a:off x="1115616" y="4509120"/>
            <a:ext cx="432048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331640" y="5229200"/>
            <a:ext cx="7272808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Tempo de Acomodação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Tempo necessário para que</a:t>
            </a:r>
            <a:r>
              <a:rPr lang="pt-BR" sz="2000" dirty="0" smtClean="0"/>
              <a:t> a resposta alcance valores em uma faixa em torno do valor final (2% ou 5%), aí permanecendo indefinidamente.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115616" y="5373216"/>
            <a:ext cx="432048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1210544" y="4496057"/>
          <a:ext cx="265112" cy="417512"/>
        </p:xfrm>
        <a:graphic>
          <a:graphicData uri="http://schemas.openxmlformats.org/presentationml/2006/ole">
            <p:oleObj spid="_x0000_s235522" name="Εξίσωση" r:id="rId4" imgW="152280" imgH="241200" progId="Equation.3">
              <p:embed/>
            </p:oleObj>
          </a:graphicData>
        </a:graphic>
      </p:graphicFrame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1215805" y="5396913"/>
          <a:ext cx="220662" cy="395288"/>
        </p:xfrm>
        <a:graphic>
          <a:graphicData uri="http://schemas.openxmlformats.org/presentationml/2006/ole">
            <p:oleObj spid="_x0000_s235523" name="Εξίσωση" r:id="rId5" imgW="1267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 animBg="1"/>
      <p:bldP spid="22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94920" name="Picture 8" descr="resposta-padra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908721"/>
            <a:ext cx="5184576" cy="3373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4365104"/>
            <a:ext cx="7272808" cy="79208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pt-BR" sz="2000" b="1" dirty="0" smtClean="0">
                <a:solidFill>
                  <a:srgbClr val="C32D2E"/>
                </a:solidFill>
              </a:rPr>
              <a:t>	Máximo Sobre-Sinal</a:t>
            </a:r>
            <a:r>
              <a:rPr lang="pt-BR" sz="2000" dirty="0" smtClean="0"/>
              <a:t>: Valor máximo de pico da curva de resposta, medido a partir do seu valor final. </a:t>
            </a:r>
            <a:endParaRPr lang="es-ES" sz="2000" dirty="0"/>
          </a:p>
        </p:txBody>
      </p:sp>
      <p:sp>
        <p:nvSpPr>
          <p:cNvPr id="21" name="Retângulo 20"/>
          <p:cNvSpPr/>
          <p:nvPr/>
        </p:nvSpPr>
        <p:spPr>
          <a:xfrm>
            <a:off x="1115616" y="4509120"/>
            <a:ext cx="432048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1104751" y="4509120"/>
          <a:ext cx="442913" cy="417512"/>
        </p:xfrm>
        <a:graphic>
          <a:graphicData uri="http://schemas.openxmlformats.org/presentationml/2006/ole">
            <p:oleObj spid="_x0000_s236546" name="Εξίσωση" r:id="rId4" imgW="253800" imgH="241200" progId="Equation.3">
              <p:embed/>
            </p:oleObj>
          </a:graphicData>
        </a:graphic>
      </p:graphicFrame>
      <p:graphicFrame>
        <p:nvGraphicFramePr>
          <p:cNvPr id="296965" name="Object 5"/>
          <p:cNvGraphicFramePr>
            <a:graphicFrameLocks noChangeAspect="1"/>
          </p:cNvGraphicFramePr>
          <p:nvPr/>
        </p:nvGraphicFramePr>
        <p:xfrm>
          <a:off x="3962400" y="5291138"/>
          <a:ext cx="2362200" cy="679450"/>
        </p:xfrm>
        <a:graphic>
          <a:graphicData uri="http://schemas.openxmlformats.org/presentationml/2006/ole">
            <p:oleObj spid="_x0000_s236547" name="Εξίσωση" r:id="rId5" imgW="153648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94920" name="Picture 8" descr="resposta-padra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908721"/>
            <a:ext cx="5184576" cy="3373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4365104"/>
            <a:ext cx="7272808" cy="79208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pt-BR" sz="2000" b="1" dirty="0" smtClean="0">
                <a:solidFill>
                  <a:srgbClr val="C32D2E"/>
                </a:solidFill>
              </a:rPr>
              <a:t>	Erro Estacionário</a:t>
            </a:r>
            <a:r>
              <a:rPr lang="pt-BR" sz="2000" dirty="0" smtClean="0"/>
              <a:t>: Desvio percentual que a resposta do sistema em regime permanente possui em relação à entrada. </a:t>
            </a:r>
            <a:endParaRPr lang="es-ES" sz="2000" dirty="0"/>
          </a:p>
        </p:txBody>
      </p:sp>
      <p:sp>
        <p:nvSpPr>
          <p:cNvPr id="21" name="Retângulo 20"/>
          <p:cNvSpPr/>
          <p:nvPr/>
        </p:nvSpPr>
        <p:spPr>
          <a:xfrm>
            <a:off x="1115616" y="4509120"/>
            <a:ext cx="432048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1125538" y="4519613"/>
          <a:ext cx="400050" cy="395287"/>
        </p:xfrm>
        <a:graphic>
          <a:graphicData uri="http://schemas.openxmlformats.org/presentationml/2006/ole">
            <p:oleObj spid="_x0000_s237570" name="Εξίσωση" r:id="rId4" imgW="228600" imgH="228600" progId="Equation.3">
              <p:embed/>
            </p:oleObj>
          </a:graphicData>
        </a:graphic>
      </p:graphicFrame>
      <p:graphicFrame>
        <p:nvGraphicFramePr>
          <p:cNvPr id="296965" name="Object 5"/>
          <p:cNvGraphicFramePr>
            <a:graphicFrameLocks noChangeAspect="1"/>
          </p:cNvGraphicFramePr>
          <p:nvPr/>
        </p:nvGraphicFramePr>
        <p:xfrm>
          <a:off x="4030663" y="5648325"/>
          <a:ext cx="2225675" cy="641350"/>
        </p:xfrm>
        <a:graphic>
          <a:graphicData uri="http://schemas.openxmlformats.org/presentationml/2006/ole">
            <p:oleObj spid="_x0000_s237571" name="Εξίσωση" r:id="rId5" imgW="144756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/>
              <a:t>Observações:</a:t>
            </a:r>
            <a:endParaRPr lang="es-ES" sz="2200" b="1" dirty="0"/>
          </a:p>
        </p:txBody>
      </p:sp>
      <p:sp>
        <p:nvSpPr>
          <p:cNvPr id="52" name="Espaço Reservado para Conteúdo 2"/>
          <p:cNvSpPr txBox="1">
            <a:spLocks/>
          </p:cNvSpPr>
          <p:nvPr/>
        </p:nvSpPr>
        <p:spPr>
          <a:xfrm>
            <a:off x="2011672" y="1556792"/>
            <a:ext cx="6952816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tempo de acomodação de um sinal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está relacionado à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maior constante de tempo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sistema de controle (pólo dominante);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Introdução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011672" y="2708920"/>
            <a:ext cx="6952816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Todas as especificações relacionadas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 se aplicam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necessariamente a todos os sistemas. Por exemplo, para um sistema superamortecido, os termos “tempo de pico” e “máximo sobre-sinal” não se aplicam.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011672" y="4221088"/>
            <a:ext cx="6952816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caso de sistemas que resultam em erros estacionários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entradas em degrau, esse erro deve ser conservado em um nível de porcentagem específico através do uso de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controladores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52" grpId="0" build="p"/>
      <p:bldP spid="19" grpId="0" build="p"/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Primeira Ordem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007603"/>
            <a:ext cx="4022346" cy="35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075568" y="1268760"/>
            <a:ext cx="3640448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Constante de tempo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tempo requerido para que a resposta alcance 63% do </a:t>
            </a:r>
            <a:r>
              <a:rPr lang="pt-BR" sz="2000" noProof="0" dirty="0" smtClean="0"/>
              <a:t>seu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final.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075568" y="2924944"/>
            <a:ext cx="3712456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 de atraso e tempo de subida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determina-se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partir da equação de resposta do sistema.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6084168" y="1124743"/>
          <a:ext cx="1800000" cy="490700"/>
        </p:xfrm>
        <a:graphic>
          <a:graphicData uri="http://schemas.openxmlformats.org/presentationml/2006/ole">
            <p:oleObj spid="_x0000_s238594" name="Εξίσωση" r:id="rId4" imgW="838080" imgH="228600" progId="Equation.3">
              <p:embed/>
            </p:oleObj>
          </a:graphicData>
        </a:graphic>
      </p:graphicFrame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075568" y="4581128"/>
            <a:ext cx="371245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 estacionário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1747267" y="5091906"/>
          <a:ext cx="2752725" cy="641350"/>
        </p:xfrm>
        <a:graphic>
          <a:graphicData uri="http://schemas.openxmlformats.org/presentationml/2006/ole">
            <p:oleObj spid="_x0000_s238595" name="Εξίσωση" r:id="rId5" imgW="179064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250384" y="124245"/>
            <a:ext cx="74980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Primeira Ordem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007603"/>
            <a:ext cx="4022346" cy="35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075568" y="1268760"/>
            <a:ext cx="3640448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 de acomodação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Pode ser medido em termos da constante de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</a:t>
            </a:r>
            <a:r>
              <a:rPr lang="pt-BR" sz="2000" dirty="0" smtClean="0"/>
              <a:t>o </a:t>
            </a:r>
            <a:r>
              <a:rPr lang="pt-BR" sz="2000" i="1" dirty="0" smtClean="0"/>
              <a:t>T</a:t>
            </a:r>
            <a:r>
              <a:rPr lang="pt-BR" sz="2000" dirty="0" smtClean="0"/>
              <a:t>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6084168" y="1124743"/>
          <a:ext cx="1800000" cy="490700"/>
        </p:xfrm>
        <a:graphic>
          <a:graphicData uri="http://schemas.openxmlformats.org/presentationml/2006/ole">
            <p:oleObj spid="_x0000_s239618" name="Εξίσωση" r:id="rId4" imgW="838080" imgH="228600" progId="Equation.3">
              <p:embed/>
            </p:oleObj>
          </a:graphicData>
        </a:graphic>
      </p:graphicFrame>
      <p:graphicFrame>
        <p:nvGraphicFramePr>
          <p:cNvPr id="301060" name="Object 4"/>
          <p:cNvGraphicFramePr>
            <a:graphicFrameLocks noChangeAspect="1"/>
          </p:cNvGraphicFramePr>
          <p:nvPr/>
        </p:nvGraphicFramePr>
        <p:xfrm>
          <a:off x="1475656" y="3212976"/>
          <a:ext cx="703262" cy="349250"/>
        </p:xfrm>
        <a:graphic>
          <a:graphicData uri="http://schemas.openxmlformats.org/presentationml/2006/ole">
            <p:oleObj spid="_x0000_s239619" name="Εξίσωση" r:id="rId5" imgW="457200" imgH="228600" progId="Equation.3">
              <p:embed/>
            </p:oleObj>
          </a:graphicData>
        </a:graphic>
      </p:graphicFrame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2227696" y="3193220"/>
            <a:ext cx="2632336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(Critério de 5%)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466850" y="3933825"/>
          <a:ext cx="722313" cy="349250"/>
        </p:xfrm>
        <a:graphic>
          <a:graphicData uri="http://schemas.openxmlformats.org/presentationml/2006/ole">
            <p:oleObj spid="_x0000_s239620" name="Εξίσωση" r:id="rId6" imgW="469800" imgH="22860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2227696" y="3913300"/>
            <a:ext cx="2632336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(Critério de 2%)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build="p"/>
      <p:bldP spid="1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3751</TotalTime>
  <Words>1209</Words>
  <Application>Microsoft Office PowerPoint</Application>
  <PresentationFormat>Apresentação na tela (4:3)</PresentationFormat>
  <Paragraphs>121</Paragraphs>
  <Slides>27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Solstício</vt:lpstr>
      <vt:lpstr>Εξίσωση</vt:lpstr>
      <vt:lpstr>Especificações da Resposta Transitória e Sistemas de Ordem Superior</vt:lpstr>
      <vt:lpstr>Introdução</vt:lpstr>
      <vt:lpstr>Introdução</vt:lpstr>
      <vt:lpstr>Introdução</vt:lpstr>
      <vt:lpstr>Introdução</vt:lpstr>
      <vt:lpstr>Introdução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Sistemas de Ordem Superior</vt:lpstr>
      <vt:lpstr>Sistemas de Ordem Superior</vt:lpstr>
      <vt:lpstr>Sistemas de Ordem Superior</vt:lpstr>
      <vt:lpstr>Sistemas de Ordem Superior</vt:lpstr>
      <vt:lpstr>Sistemas de Ordem Superior</vt:lpstr>
      <vt:lpstr>Sistemas de Ordem Superior</vt:lpstr>
      <vt:lpstr>Sistemas de Ordem Superior</vt:lpstr>
      <vt:lpstr>Sistemas de Ordem Superior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498</cp:revision>
  <dcterms:created xsi:type="dcterms:W3CDTF">2012-09-17T02:27:37Z</dcterms:created>
  <dcterms:modified xsi:type="dcterms:W3CDTF">2013-11-26T20:03:25Z</dcterms:modified>
</cp:coreProperties>
</file>