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00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0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Estabilidade de Sistemas</a:t>
            </a:r>
            <a:endParaRPr lang="es-ES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1691680" y="1988840"/>
          <a:ext cx="2819400" cy="3086100"/>
        </p:xfrm>
        <a:graphic>
          <a:graphicData uri="http://schemas.openxmlformats.org/presentationml/2006/ole">
            <p:oleObj spid="_x0000_s281602" name="Εξίσωση" r:id="rId3" imgW="1879560" imgH="2057400" progId="Equation.3">
              <p:embed/>
            </p:oleObj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195736" y="1052736"/>
            <a:ext cx="669674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Passo 3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Se todos os coeficientes forem positivos, organize-os em linhas e colunas conforme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566864" y="2754802"/>
            <a:ext cx="2016224" cy="57606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6126163" y="2708275"/>
          <a:ext cx="1428750" cy="647700"/>
        </p:xfrm>
        <a:graphic>
          <a:graphicData uri="http://schemas.openxmlformats.org/presentationml/2006/ole">
            <p:oleObj spid="_x0000_s281603" name="Εξίσωση" r:id="rId4" imgW="952200" imgH="431640" progId="Equation.3">
              <p:embed/>
            </p:oleObj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6126163" y="3357563"/>
          <a:ext cx="1428750" cy="647700"/>
        </p:xfrm>
        <a:graphic>
          <a:graphicData uri="http://schemas.openxmlformats.org/presentationml/2006/ole">
            <p:oleObj spid="_x0000_s281604" name="Εξίσωση" r:id="rId5" imgW="952200" imgH="431640" progId="Equation.3">
              <p:embed/>
            </p:oleObj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6129338" y="4076700"/>
          <a:ext cx="1428750" cy="647700"/>
        </p:xfrm>
        <a:graphic>
          <a:graphicData uri="http://schemas.openxmlformats.org/presentationml/2006/ole">
            <p:oleObj spid="_x0000_s281605" name="Εξίσωση" r:id="rId6" imgW="952200" imgH="43164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2568839" y="3415937"/>
            <a:ext cx="2016224" cy="2749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angulado 34"/>
          <p:cNvCxnSpPr>
            <a:stCxn id="32" idx="3"/>
          </p:cNvCxnSpPr>
          <p:nvPr/>
        </p:nvCxnSpPr>
        <p:spPr>
          <a:xfrm>
            <a:off x="4585063" y="3553422"/>
            <a:ext cx="1139065" cy="451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6732240" y="4970884"/>
          <a:ext cx="209550" cy="114300"/>
        </p:xfrm>
        <a:graphic>
          <a:graphicData uri="http://schemas.openxmlformats.org/presentationml/2006/ole">
            <p:oleObj spid="_x0000_s281606" name="Εξίσωση" r:id="rId7" imgW="139680" imgH="75960" progId="Equation.3">
              <p:embed/>
            </p:oleObj>
          </a:graphicData>
        </a:graphic>
      </p:graphicFrame>
      <p:sp>
        <p:nvSpPr>
          <p:cNvPr id="36" name="Chave esquerda 35"/>
          <p:cNvSpPr/>
          <p:nvPr/>
        </p:nvSpPr>
        <p:spPr>
          <a:xfrm>
            <a:off x="5868144" y="2780928"/>
            <a:ext cx="288032" cy="2422146"/>
          </a:xfrm>
          <a:prstGeom prst="leftBrace">
            <a:avLst/>
          </a:prstGeom>
          <a:ln w="28575">
            <a:solidFill>
              <a:srgbClr val="C3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1691680" y="1988840"/>
          <a:ext cx="2819400" cy="3086100"/>
        </p:xfrm>
        <a:graphic>
          <a:graphicData uri="http://schemas.openxmlformats.org/presentationml/2006/ole">
            <p:oleObj spid="_x0000_s282626" name="Εξίσωση" r:id="rId3" imgW="1879560" imgH="2057400" progId="Equation.3">
              <p:embed/>
            </p:oleObj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195736" y="1052736"/>
            <a:ext cx="669674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Passo 3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Se todos os coeficientes forem positivos, organize-os em linhas e colunas conforme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566864" y="4149080"/>
            <a:ext cx="2016224" cy="57606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6097588" y="3608443"/>
          <a:ext cx="1485900" cy="647700"/>
        </p:xfrm>
        <a:graphic>
          <a:graphicData uri="http://schemas.openxmlformats.org/presentationml/2006/ole">
            <p:oleObj spid="_x0000_s282627" name="Εξίσωση" r:id="rId4" imgW="990360" imgH="43164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2568839" y="4823278"/>
            <a:ext cx="2016224" cy="2749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angulado 34"/>
          <p:cNvCxnSpPr>
            <a:stCxn id="32" idx="3"/>
          </p:cNvCxnSpPr>
          <p:nvPr/>
        </p:nvCxnSpPr>
        <p:spPr>
          <a:xfrm flipV="1">
            <a:off x="4585063" y="4005064"/>
            <a:ext cx="1139065" cy="9556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Chave esquerda 35"/>
          <p:cNvSpPr/>
          <p:nvPr/>
        </p:nvSpPr>
        <p:spPr>
          <a:xfrm>
            <a:off x="5868144" y="3681096"/>
            <a:ext cx="288032" cy="612000"/>
          </a:xfrm>
          <a:prstGeom prst="leftBrace">
            <a:avLst/>
          </a:prstGeom>
          <a:ln w="28575">
            <a:solidFill>
              <a:srgbClr val="C3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4211960" y="1340768"/>
            <a:ext cx="4680520" cy="216024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 critério de estabilidade de </a:t>
            </a:r>
            <a:r>
              <a:rPr lang="pt-BR" sz="2000" dirty="0" err="1" smtClean="0"/>
              <a:t>Routh</a:t>
            </a:r>
            <a:r>
              <a:rPr lang="pt-BR" sz="2000" dirty="0" smtClean="0"/>
              <a:t> afirma que o número de raízes com </a:t>
            </a:r>
            <a:r>
              <a:rPr lang="pt-BR" sz="2000" b="1" dirty="0" smtClean="0">
                <a:solidFill>
                  <a:srgbClr val="C32D2E"/>
                </a:solidFill>
              </a:rPr>
              <a:t>partes reais positivas </a:t>
            </a:r>
            <a:r>
              <a:rPr lang="pt-BR" sz="2000" dirty="0" smtClean="0"/>
              <a:t>é igual ao número de </a:t>
            </a:r>
            <a:r>
              <a:rPr lang="pt-BR" sz="2000" b="1" dirty="0" smtClean="0">
                <a:solidFill>
                  <a:srgbClr val="C32D2E"/>
                </a:solidFill>
              </a:rPr>
              <a:t>mudanças no sinal </a:t>
            </a:r>
            <a:r>
              <a:rPr lang="pt-BR" sz="2000" dirty="0" smtClean="0"/>
              <a:t>dos coeficientes da primeira coluna da matriz.</a:t>
            </a:r>
            <a:endParaRPr lang="es-ES" sz="2000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211960" y="3501008"/>
            <a:ext cx="4680520" cy="24482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que durante o procedimento uma linha inteira pode ser dividida ou multiplicada por um número positivo, de modo que simplifique os cálculos numéricos subseqüentes, sem alterar a conclusão sobre a estabilidade.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/>
        </p:nvGraphicFramePr>
        <p:xfrm>
          <a:off x="1259632" y="1855068"/>
          <a:ext cx="2819400" cy="3086100"/>
        </p:xfrm>
        <a:graphic>
          <a:graphicData uri="http://schemas.openxmlformats.org/presentationml/2006/ole">
            <p:oleObj spid="_x0000_s283650" name="Εξίσωση" r:id="rId3" imgW="1879560" imgH="2057400" progId="Equation.3">
              <p:embed/>
            </p:oleObj>
          </a:graphicData>
        </a:graphic>
      </p:graphicFrame>
      <p:sp>
        <p:nvSpPr>
          <p:cNvPr id="12" name="Retângulo 11"/>
          <p:cNvSpPr/>
          <p:nvPr/>
        </p:nvSpPr>
        <p:spPr>
          <a:xfrm>
            <a:off x="2051720" y="1844824"/>
            <a:ext cx="432048" cy="31683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0" grpId="0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7" name="Object 13"/>
          <p:cNvGraphicFramePr>
            <a:graphicFrameLocks noChangeAspect="1"/>
          </p:cNvGraphicFramePr>
          <p:nvPr/>
        </p:nvGraphicFramePr>
        <p:xfrm>
          <a:off x="3648075" y="2008188"/>
          <a:ext cx="2724150" cy="628650"/>
        </p:xfrm>
        <a:graphic>
          <a:graphicData uri="http://schemas.openxmlformats.org/presentationml/2006/ole">
            <p:oleObj spid="_x0000_s284674" name="Εξίσωση" r:id="rId3" imgW="1815840" imgH="419040" progId="Equation.3">
              <p:embed/>
            </p:oleObj>
          </a:graphicData>
        </a:graphic>
      </p:graphicFrame>
      <p:sp>
        <p:nvSpPr>
          <p:cNvPr id="3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 Analise a estabilidade do sistema cuja função de transferência em malha fechada é dada abaixo.</a:t>
            </a:r>
            <a:endParaRPr lang="es-ES" sz="2000" dirty="0"/>
          </a:p>
        </p:txBody>
      </p:sp>
      <p:sp>
        <p:nvSpPr>
          <p:cNvPr id="58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835696" y="2852936"/>
            <a:ext cx="6912768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SzPct val="80000"/>
              <a:buFont typeface="Wingdings" pitchFamily="2" charset="2"/>
              <a:buChar char="ü"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primeira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condição foi satisfeita: Todos os coeficientes </a:t>
            </a:r>
            <a:r>
              <a:rPr kumimoji="0" lang="pt-BR" sz="16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existem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são </a:t>
            </a:r>
            <a:r>
              <a:rPr kumimoji="0" lang="pt-BR" sz="16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positivos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835696" y="3501008"/>
            <a:ext cx="6912768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SzPct val="80000"/>
              <a:buFont typeface="Wingdings" pitchFamily="2" charset="2"/>
              <a:buChar char="ü"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Mas... Pelo critério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estabilidade de </a:t>
            </a:r>
            <a:r>
              <a:rPr kumimoji="0" lang="pt-BR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Routh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1259632" y="4076700"/>
          <a:ext cx="1733550" cy="1714500"/>
        </p:xfrm>
        <a:graphic>
          <a:graphicData uri="http://schemas.openxmlformats.org/presentationml/2006/ole">
            <p:oleObj spid="_x0000_s284675" name="Εξίσωση" r:id="rId4" imgW="1155600" imgH="1143000" progId="Equation.3">
              <p:embed/>
            </p:oleObj>
          </a:graphicData>
        </a:graphic>
      </p:graphicFrame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3033390" y="4453664"/>
          <a:ext cx="450850" cy="306387"/>
        </p:xfrm>
        <a:graphic>
          <a:graphicData uri="http://schemas.openxmlformats.org/presentationml/2006/ole">
            <p:oleObj spid="_x0000_s284676" name="Εξίσωση" r:id="rId5" imgW="317160" imgH="215640" progId="Equation.3">
              <p:embed/>
            </p:oleObj>
          </a:graphicData>
        </a:graphic>
      </p:graphicFrame>
      <p:sp>
        <p:nvSpPr>
          <p:cNvPr id="21" name="Seta para a direita 20"/>
          <p:cNvSpPr/>
          <p:nvPr/>
        </p:nvSpPr>
        <p:spPr>
          <a:xfrm>
            <a:off x="3779912" y="4869160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tângulo 22"/>
          <p:cNvSpPr/>
          <p:nvPr/>
        </p:nvSpPr>
        <p:spPr>
          <a:xfrm>
            <a:off x="2044080" y="4450175"/>
            <a:ext cx="972000" cy="2749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9978" name="Object 10"/>
          <p:cNvGraphicFramePr>
            <a:graphicFrameLocks noChangeAspect="1"/>
          </p:cNvGraphicFramePr>
          <p:nvPr/>
        </p:nvGraphicFramePr>
        <p:xfrm>
          <a:off x="4788024" y="4077072"/>
          <a:ext cx="1733550" cy="1714500"/>
        </p:xfrm>
        <a:graphic>
          <a:graphicData uri="http://schemas.openxmlformats.org/presentationml/2006/ole">
            <p:oleObj spid="_x0000_s284677" name="Εξίσωση" r:id="rId6" imgW="1155600" imgH="1143000" progId="Equation.3">
              <p:embed/>
            </p:oleObj>
          </a:graphicData>
        </a:graphic>
      </p:graphicFrame>
      <p:graphicFrame>
        <p:nvGraphicFramePr>
          <p:cNvPr id="339979" name="Object 11"/>
          <p:cNvGraphicFramePr>
            <a:graphicFrameLocks noChangeAspect="1"/>
          </p:cNvGraphicFramePr>
          <p:nvPr/>
        </p:nvGraphicFramePr>
        <p:xfrm>
          <a:off x="7332663" y="4105275"/>
          <a:ext cx="1581150" cy="590550"/>
        </p:xfrm>
        <a:graphic>
          <a:graphicData uri="http://schemas.openxmlformats.org/presentationml/2006/ole">
            <p:oleObj spid="_x0000_s284678" name="Εξίσωση" r:id="rId7" imgW="1054080" imgH="393480" progId="Equation.3">
              <p:embed/>
            </p:oleObj>
          </a:graphicData>
        </a:graphic>
      </p:graphicFrame>
      <p:sp>
        <p:nvSpPr>
          <p:cNvPr id="26" name="Chave esquerda 25"/>
          <p:cNvSpPr/>
          <p:nvPr/>
        </p:nvSpPr>
        <p:spPr>
          <a:xfrm>
            <a:off x="6948264" y="4041136"/>
            <a:ext cx="288032" cy="1440000"/>
          </a:xfrm>
          <a:prstGeom prst="leftBrace">
            <a:avLst/>
          </a:prstGeom>
          <a:ln w="28575">
            <a:solidFill>
              <a:srgbClr val="C3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9980" name="Object 12"/>
          <p:cNvGraphicFramePr>
            <a:graphicFrameLocks noChangeAspect="1"/>
          </p:cNvGraphicFramePr>
          <p:nvPr/>
        </p:nvGraphicFramePr>
        <p:xfrm>
          <a:off x="7305675" y="4783138"/>
          <a:ext cx="1638300" cy="590550"/>
        </p:xfrm>
        <a:graphic>
          <a:graphicData uri="http://schemas.openxmlformats.org/presentationml/2006/ole">
            <p:oleObj spid="_x0000_s284679" name="Εξίσωση" r:id="rId8" imgW="109188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17" grpId="0" build="p"/>
      <p:bldP spid="18" grpId="0" build="p"/>
      <p:bldP spid="21" grpId="0" animBg="1"/>
      <p:bldP spid="23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7" name="Object 13"/>
          <p:cNvGraphicFramePr>
            <a:graphicFrameLocks noChangeAspect="1"/>
          </p:cNvGraphicFramePr>
          <p:nvPr/>
        </p:nvGraphicFramePr>
        <p:xfrm>
          <a:off x="3648075" y="2008188"/>
          <a:ext cx="2724150" cy="628650"/>
        </p:xfrm>
        <a:graphic>
          <a:graphicData uri="http://schemas.openxmlformats.org/presentationml/2006/ole">
            <p:oleObj spid="_x0000_s285698" name="Εξίσωση" r:id="rId3" imgW="1815840" imgH="419040" progId="Equation.3">
              <p:embed/>
            </p:oleObj>
          </a:graphicData>
        </a:graphic>
      </p:graphicFrame>
      <p:sp>
        <p:nvSpPr>
          <p:cNvPr id="3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 Analise a estabilidade do sistema cuja função de transferência em malha fechada é dada abaixo.</a:t>
            </a:r>
            <a:endParaRPr lang="es-ES" sz="2000" dirty="0"/>
          </a:p>
        </p:txBody>
      </p:sp>
      <p:sp>
        <p:nvSpPr>
          <p:cNvPr id="58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835696" y="2852936"/>
            <a:ext cx="6912768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SzPct val="80000"/>
              <a:buFont typeface="Wingdings" pitchFamily="2" charset="2"/>
              <a:buChar char="ü"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primeira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condição foi satisfeita: Todos os coeficientes </a:t>
            </a:r>
            <a:r>
              <a:rPr kumimoji="0" lang="pt-BR" sz="16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existem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são </a:t>
            </a:r>
            <a:r>
              <a:rPr kumimoji="0" lang="pt-BR" sz="16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positivos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835696" y="3501008"/>
            <a:ext cx="6912768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SzPct val="80000"/>
              <a:buFont typeface="Wingdings" pitchFamily="2" charset="2"/>
              <a:buChar char="ü"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Mas... Pelo critério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estabilidade de </a:t>
            </a:r>
            <a:r>
              <a:rPr kumimoji="0" lang="pt-BR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Routh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3779912" y="4869160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9978" name="Object 10"/>
          <p:cNvGraphicFramePr>
            <a:graphicFrameLocks noChangeAspect="1"/>
          </p:cNvGraphicFramePr>
          <p:nvPr/>
        </p:nvGraphicFramePr>
        <p:xfrm>
          <a:off x="1686322" y="4077072"/>
          <a:ext cx="1733550" cy="1714500"/>
        </p:xfrm>
        <a:graphic>
          <a:graphicData uri="http://schemas.openxmlformats.org/presentationml/2006/ole">
            <p:oleObj spid="_x0000_s285699" name="Εξίσωση" r:id="rId4" imgW="1155600" imgH="1143000" progId="Equation.3">
              <p:embed/>
            </p:oleObj>
          </a:graphicData>
        </a:graphic>
      </p:graphicFrame>
      <p:graphicFrame>
        <p:nvGraphicFramePr>
          <p:cNvPr id="339979" name="Object 11"/>
          <p:cNvGraphicFramePr>
            <a:graphicFrameLocks noChangeAspect="1"/>
          </p:cNvGraphicFramePr>
          <p:nvPr/>
        </p:nvGraphicFramePr>
        <p:xfrm>
          <a:off x="7246938" y="4105275"/>
          <a:ext cx="1752600" cy="590550"/>
        </p:xfrm>
        <a:graphic>
          <a:graphicData uri="http://schemas.openxmlformats.org/presentationml/2006/ole">
            <p:oleObj spid="_x0000_s285700" name="Εξίσωση" r:id="rId5" imgW="1168200" imgH="393480" progId="Equation.3">
              <p:embed/>
            </p:oleObj>
          </a:graphicData>
        </a:graphic>
      </p:graphicFrame>
      <p:sp>
        <p:nvSpPr>
          <p:cNvPr id="26" name="Chave esquerda 25"/>
          <p:cNvSpPr/>
          <p:nvPr/>
        </p:nvSpPr>
        <p:spPr>
          <a:xfrm>
            <a:off x="6948264" y="4041136"/>
            <a:ext cx="288032" cy="1440000"/>
          </a:xfrm>
          <a:prstGeom prst="leftBrace">
            <a:avLst/>
          </a:prstGeom>
          <a:ln w="28575">
            <a:solidFill>
              <a:srgbClr val="C3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9980" name="Object 12"/>
          <p:cNvGraphicFramePr>
            <a:graphicFrameLocks noChangeAspect="1"/>
          </p:cNvGraphicFramePr>
          <p:nvPr/>
        </p:nvGraphicFramePr>
        <p:xfrm>
          <a:off x="7286625" y="4783138"/>
          <a:ext cx="1676400" cy="590550"/>
        </p:xfrm>
        <a:graphic>
          <a:graphicData uri="http://schemas.openxmlformats.org/presentationml/2006/ole">
            <p:oleObj spid="_x0000_s285701" name="Εξίσωση" r:id="rId6" imgW="1117440" imgH="393480" progId="Equation.3">
              <p:embed/>
            </p:oleObj>
          </a:graphicData>
        </a:graphic>
      </p:graphicFrame>
      <p:graphicFrame>
        <p:nvGraphicFramePr>
          <p:cNvPr id="341000" name="Object 8"/>
          <p:cNvGraphicFramePr>
            <a:graphicFrameLocks noChangeAspect="1"/>
          </p:cNvGraphicFramePr>
          <p:nvPr/>
        </p:nvGraphicFramePr>
        <p:xfrm>
          <a:off x="4821238" y="4076700"/>
          <a:ext cx="1657350" cy="1714500"/>
        </p:xfrm>
        <a:graphic>
          <a:graphicData uri="http://schemas.openxmlformats.org/presentationml/2006/ole">
            <p:oleObj spid="_x0000_s285702" name="Εξίσωση" r:id="rId7" imgW="1104840" imgH="1143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7" name="Object 13"/>
          <p:cNvGraphicFramePr>
            <a:graphicFrameLocks noChangeAspect="1"/>
          </p:cNvGraphicFramePr>
          <p:nvPr/>
        </p:nvGraphicFramePr>
        <p:xfrm>
          <a:off x="3648075" y="2008188"/>
          <a:ext cx="2724150" cy="628650"/>
        </p:xfrm>
        <a:graphic>
          <a:graphicData uri="http://schemas.openxmlformats.org/presentationml/2006/ole">
            <p:oleObj spid="_x0000_s286722" name="Εξίσωση" r:id="rId3" imgW="1815840" imgH="419040" progId="Equation.3">
              <p:embed/>
            </p:oleObj>
          </a:graphicData>
        </a:graphic>
      </p:graphicFrame>
      <p:sp>
        <p:nvSpPr>
          <p:cNvPr id="3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 Analise a estabilidade do sistema cuja função de transferência em malha fechada é dada abaixo.</a:t>
            </a:r>
            <a:endParaRPr lang="es-ES" sz="2000" dirty="0"/>
          </a:p>
        </p:txBody>
      </p:sp>
      <p:sp>
        <p:nvSpPr>
          <p:cNvPr id="58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835696" y="2852936"/>
            <a:ext cx="6912768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SzPct val="80000"/>
              <a:buFont typeface="Wingdings" pitchFamily="2" charset="2"/>
              <a:buChar char="ü"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primeira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condição foi satisfeita: Todos os coeficientes </a:t>
            </a:r>
            <a:r>
              <a:rPr kumimoji="0" lang="pt-BR" sz="16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existem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são </a:t>
            </a:r>
            <a:r>
              <a:rPr kumimoji="0" lang="pt-BR" sz="16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positivos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835696" y="3501008"/>
            <a:ext cx="6912768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SzPct val="80000"/>
              <a:buFont typeface="Wingdings" pitchFamily="2" charset="2"/>
              <a:buChar char="ü"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Mas... Pelo critério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estabilidade de </a:t>
            </a:r>
            <a:r>
              <a:rPr kumimoji="0" lang="pt-BR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Routh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3779912" y="4869160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41000" name="Object 8"/>
          <p:cNvGraphicFramePr>
            <a:graphicFrameLocks noChangeAspect="1"/>
          </p:cNvGraphicFramePr>
          <p:nvPr/>
        </p:nvGraphicFramePr>
        <p:xfrm>
          <a:off x="1978546" y="4115889"/>
          <a:ext cx="1657350" cy="1714500"/>
        </p:xfrm>
        <a:graphic>
          <a:graphicData uri="http://schemas.openxmlformats.org/presentationml/2006/ole">
            <p:oleObj spid="_x0000_s286723" name="Εξίσωση" r:id="rId4" imgW="1104840" imgH="1143000" progId="Equation.3">
              <p:embed/>
            </p:oleObj>
          </a:graphicData>
        </a:graphic>
      </p:graphicFrame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4757738" y="4116388"/>
          <a:ext cx="1714500" cy="1714500"/>
        </p:xfrm>
        <a:graphic>
          <a:graphicData uri="http://schemas.openxmlformats.org/presentationml/2006/ole">
            <p:oleObj spid="_x0000_s286724" name="Εξίσωση" r:id="rId5" imgW="1143000" imgH="114300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5436096" y="4149080"/>
            <a:ext cx="432048" cy="1656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012160" y="4365104"/>
            <a:ext cx="2952328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SzPct val="80000"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Existem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duas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raízes com partes reais positivas. Logo, o sistema é </a:t>
            </a:r>
            <a:r>
              <a:rPr kumimoji="0" lang="pt-BR" sz="16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instável 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have esquerda 19"/>
          <p:cNvSpPr/>
          <p:nvPr/>
        </p:nvSpPr>
        <p:spPr>
          <a:xfrm>
            <a:off x="6660232" y="4329168"/>
            <a:ext cx="288032" cy="1260000"/>
          </a:xfrm>
          <a:prstGeom prst="leftBrace">
            <a:avLst/>
          </a:prstGeom>
          <a:ln w="28575">
            <a:solidFill>
              <a:srgbClr val="C3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9" grpId="0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Casos Especiais</a:t>
            </a:r>
            <a:endParaRPr lang="es-ES" sz="2000" dirty="0"/>
          </a:p>
        </p:txBody>
      </p:sp>
      <p:sp>
        <p:nvSpPr>
          <p:cNvPr id="58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195736" y="1556792"/>
            <a:ext cx="6696744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termo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 primeira coluna de qualquer linha for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mas os termos restantes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 forem nulos ou não existirem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então o termo nulo será substituído por um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 positivo muito pequeno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3098676" y="3284984"/>
          <a:ext cx="2114550" cy="628650"/>
        </p:xfrm>
        <a:graphic>
          <a:graphicData uri="http://schemas.openxmlformats.org/presentationml/2006/ole">
            <p:oleObj spid="_x0000_s287749" name="Εξίσωση" r:id="rId3" imgW="1409400" imgH="419040" progId="Equation.3">
              <p:embed/>
            </p:oleObj>
          </a:graphicData>
        </a:graphic>
      </p:graphicFrame>
      <p:graphicFrame>
        <p:nvGraphicFramePr>
          <p:cNvPr id="287750" name="Object 6"/>
          <p:cNvGraphicFramePr>
            <a:graphicFrameLocks noChangeAspect="1"/>
          </p:cNvGraphicFramePr>
          <p:nvPr/>
        </p:nvGraphicFramePr>
        <p:xfrm>
          <a:off x="6843092" y="2996952"/>
          <a:ext cx="1257300" cy="1371600"/>
        </p:xfrm>
        <a:graphic>
          <a:graphicData uri="http://schemas.openxmlformats.org/presentationml/2006/ole">
            <p:oleObj spid="_x0000_s287750" name="Εξίσωση" r:id="rId4" imgW="838080" imgH="914400" progId="Equation.3">
              <p:embed/>
            </p:oleObj>
          </a:graphicData>
        </a:graphic>
      </p:graphicFrame>
      <p:sp>
        <p:nvSpPr>
          <p:cNvPr id="23" name="Seta para a direita 22"/>
          <p:cNvSpPr/>
          <p:nvPr/>
        </p:nvSpPr>
        <p:spPr>
          <a:xfrm>
            <a:off x="5583865" y="3491191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tângulo 23"/>
          <p:cNvSpPr/>
          <p:nvPr/>
        </p:nvSpPr>
        <p:spPr>
          <a:xfrm>
            <a:off x="7452320" y="3717032"/>
            <a:ext cx="432048" cy="2880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195736" y="4581128"/>
            <a:ext cx="669674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lang="pt-BR" dirty="0" smtClean="0"/>
              <a:t>O sinal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coeficiente acima de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 o mesmo do coeficiente abaixo, indicando que existe um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 de raízes imaginárias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7751" name="Object 7"/>
          <p:cNvGraphicFramePr>
            <a:graphicFrameLocks noChangeAspect="1"/>
          </p:cNvGraphicFramePr>
          <p:nvPr/>
        </p:nvGraphicFramePr>
        <p:xfrm>
          <a:off x="5900987" y="4664379"/>
          <a:ext cx="216000" cy="237600"/>
        </p:xfrm>
        <a:graphic>
          <a:graphicData uri="http://schemas.openxmlformats.org/presentationml/2006/ole">
            <p:oleObj spid="_x0000_s287751" name="Εξίσωση" r:id="rId5" imgW="126720" imgH="1396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22" grpId="0"/>
      <p:bldP spid="23" grpId="0" animBg="1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Casos Especiais</a:t>
            </a:r>
            <a:endParaRPr lang="es-ES" sz="2000" dirty="0"/>
          </a:p>
        </p:txBody>
      </p:sp>
      <p:sp>
        <p:nvSpPr>
          <p:cNvPr id="58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195736" y="1556792"/>
            <a:ext cx="6696744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termo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 primeira coluna de qualquer linha for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mas os termos restantes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 forem nulos ou não existirem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então o termo nulo será substituído por um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 positivo muito pequeno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2987824" y="3284538"/>
          <a:ext cx="1695450" cy="628650"/>
        </p:xfrm>
        <a:graphic>
          <a:graphicData uri="http://schemas.openxmlformats.org/presentationml/2006/ole">
            <p:oleObj spid="_x0000_s288773" name="Εξίσωση" r:id="rId3" imgW="1130040" imgH="41904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6441132" y="2978150"/>
          <a:ext cx="2019300" cy="1409700"/>
        </p:xfrm>
        <a:graphic>
          <a:graphicData uri="http://schemas.openxmlformats.org/presentationml/2006/ole">
            <p:oleObj spid="_x0000_s288774" name="Εξίσωση" r:id="rId4" imgW="1346040" imgH="939600" progId="Equation.3">
              <p:embed/>
            </p:oleObj>
          </a:graphicData>
        </a:graphic>
      </p:graphicFrame>
      <p:sp>
        <p:nvSpPr>
          <p:cNvPr id="15" name="Seta para a direita 14"/>
          <p:cNvSpPr/>
          <p:nvPr/>
        </p:nvSpPr>
        <p:spPr>
          <a:xfrm>
            <a:off x="5223825" y="3491191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2195736" y="4581128"/>
            <a:ext cx="669674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lang="pt-BR" dirty="0" smtClean="0"/>
              <a:t>Ocorreram duas mudanças de sinal, logo o sistema possui dois pólos no </a:t>
            </a:r>
            <a:r>
              <a:rPr lang="pt-BR" dirty="0" err="1" smtClean="0"/>
              <a:t>semiplano</a:t>
            </a:r>
            <a:r>
              <a:rPr lang="pt-BR" dirty="0" smtClean="0"/>
              <a:t> direito do plano-s.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Casos Especiais</a:t>
            </a:r>
            <a:endParaRPr lang="es-ES" sz="2000" dirty="0"/>
          </a:p>
        </p:txBody>
      </p:sp>
      <p:sp>
        <p:nvSpPr>
          <p:cNvPr id="58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195736" y="1556792"/>
            <a:ext cx="6696744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todos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coeficientes em uma linha calculada forem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isso indica que há raízes de um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mesmo valor radialmente opostas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Elas podem ser reais de sinais opostos (instável) ou imaginárias de sinais opostos (oscilatório).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195736" y="3284984"/>
            <a:ext cx="6696744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 caso pode-se continuar o cálculo do resto da matriz, formando-se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polinômio auxiliar 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partir da derivada do polinômio da linha anterior.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1164332" y="4816574"/>
          <a:ext cx="3695700" cy="628650"/>
        </p:xfrm>
        <a:graphic>
          <a:graphicData uri="http://schemas.openxmlformats.org/presentationml/2006/ole">
            <p:oleObj spid="_x0000_s289796" name="Εξίσωση" r:id="rId3" imgW="2463480" imgH="419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156176" y="4581128"/>
          <a:ext cx="1962150" cy="1028700"/>
        </p:xfrm>
        <a:graphic>
          <a:graphicData uri="http://schemas.openxmlformats.org/presentationml/2006/ole">
            <p:oleObj spid="_x0000_s289797" name="Εξίσωση" r:id="rId4" imgW="1307880" imgH="685800" progId="Equation.3">
              <p:embed/>
            </p:oleObj>
          </a:graphicData>
        </a:graphic>
      </p:graphicFrame>
      <p:sp>
        <p:nvSpPr>
          <p:cNvPr id="16" name="Seta para a direita 15"/>
          <p:cNvSpPr/>
          <p:nvPr/>
        </p:nvSpPr>
        <p:spPr>
          <a:xfrm>
            <a:off x="5223825" y="5022161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tângulo 17"/>
          <p:cNvSpPr/>
          <p:nvPr/>
        </p:nvSpPr>
        <p:spPr>
          <a:xfrm>
            <a:off x="6863193" y="4967294"/>
            <a:ext cx="1296144" cy="2880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6331024" y="5803900"/>
          <a:ext cx="2057400" cy="342900"/>
        </p:xfrm>
        <a:graphic>
          <a:graphicData uri="http://schemas.openxmlformats.org/presentationml/2006/ole">
            <p:oleObj spid="_x0000_s289798" name="Εξίσωση" r:id="rId5" imgW="13716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Casos Especiais</a:t>
            </a:r>
            <a:endParaRPr lang="es-ES" sz="2000" dirty="0"/>
          </a:p>
        </p:txBody>
      </p:sp>
      <p:sp>
        <p:nvSpPr>
          <p:cNvPr id="58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195736" y="1556792"/>
            <a:ext cx="6696744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todos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coeficientes em uma linha calculada forem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nulos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isso indica que há raízes de um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mesmo valor radialmente opostas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Elas podem ser reais de sinais opostos (instável) ou imaginárias de sinais opostos (oscilatório).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388818" y="3212976"/>
          <a:ext cx="2495550" cy="2057400"/>
        </p:xfrm>
        <a:graphic>
          <a:graphicData uri="http://schemas.openxmlformats.org/presentationml/2006/ole">
            <p:oleObj spid="_x0000_s290819" name="Εξίσωση" r:id="rId3" imgW="1663560" imgH="1371600" progId="Equation.3">
              <p:embed/>
            </p:oleObj>
          </a:graphicData>
        </a:graphic>
      </p:graphicFrame>
      <p:sp>
        <p:nvSpPr>
          <p:cNvPr id="16" name="Seta para a direita 15"/>
          <p:cNvSpPr/>
          <p:nvPr/>
        </p:nvSpPr>
        <p:spPr>
          <a:xfrm>
            <a:off x="4067944" y="4042965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1963738" y="3846562"/>
          <a:ext cx="1657350" cy="590550"/>
        </p:xfrm>
        <a:graphic>
          <a:graphicData uri="http://schemas.openxmlformats.org/presentationml/2006/ole">
            <p:oleObj spid="_x0000_s290820" name="Εξίσωση" r:id="rId4" imgW="1104840" imgH="39348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195736" y="5445224"/>
            <a:ext cx="6696744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lang="pt-BR" dirty="0" smtClean="0"/>
              <a:t>O sistema possui uma raiz com parte real positiva, sendo </a:t>
            </a:r>
            <a:r>
              <a:rPr lang="pt-BR" b="1" dirty="0" smtClean="0">
                <a:solidFill>
                  <a:srgbClr val="C00000"/>
                </a:solidFill>
              </a:rPr>
              <a:t>instável</a:t>
            </a:r>
            <a:r>
              <a:rPr lang="pt-BR" dirty="0" smtClean="0"/>
              <a:t>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Análise da Estabilidade Absoluta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A </a:t>
            </a:r>
            <a:r>
              <a:rPr lang="pt-BR" sz="2000" b="1" dirty="0" smtClean="0">
                <a:solidFill>
                  <a:srgbClr val="C32D2E"/>
                </a:solidFill>
              </a:rPr>
              <a:t>estabilidade</a:t>
            </a:r>
            <a:r>
              <a:rPr lang="pt-BR" sz="2000" dirty="0" smtClean="0"/>
              <a:t> de um sistema linear de malha fechada pode ser determinada a partir da </a:t>
            </a:r>
            <a:r>
              <a:rPr lang="pt-BR" sz="2000" b="1" dirty="0" smtClean="0">
                <a:solidFill>
                  <a:srgbClr val="C32D2E"/>
                </a:solidFill>
              </a:rPr>
              <a:t>localização dos pólos </a:t>
            </a:r>
            <a:r>
              <a:rPr lang="pt-BR" sz="2000" dirty="0" smtClean="0"/>
              <a:t>de malha fechada no </a:t>
            </a:r>
            <a:r>
              <a:rPr lang="pt-BR" sz="2000" i="1" dirty="0" smtClean="0"/>
              <a:t>plano-s</a:t>
            </a:r>
            <a:r>
              <a:rPr lang="pt-BR" sz="2000" dirty="0" smtClean="0"/>
              <a:t>.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569468" y="2924944"/>
          <a:ext cx="1885950" cy="666750"/>
        </p:xfrm>
        <a:graphic>
          <a:graphicData uri="http://schemas.openxmlformats.org/presentationml/2006/ole">
            <p:oleObj spid="_x0000_s273410" name="Εξίσωση" r:id="rId3" imgW="1257120" imgH="444240" progId="Equation.3">
              <p:embed/>
            </p:oleObj>
          </a:graphicData>
        </a:graphic>
      </p:graphicFrame>
      <p:sp>
        <p:nvSpPr>
          <p:cNvPr id="14" name="Seta para a direita 13"/>
          <p:cNvSpPr/>
          <p:nvPr/>
        </p:nvSpPr>
        <p:spPr>
          <a:xfrm>
            <a:off x="4801716" y="314096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6025852" y="2924944"/>
          <a:ext cx="1714500" cy="647700"/>
        </p:xfrm>
        <a:graphic>
          <a:graphicData uri="http://schemas.openxmlformats.org/presentationml/2006/ole">
            <p:oleObj spid="_x0000_s273411" name="Εξίσωση" r:id="rId4" imgW="1143000" imgH="43164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35608" y="2276872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Relembrando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435608" y="3789040"/>
            <a:ext cx="5008600" cy="252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todos os pólos estiverem localizados no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semiplano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esquerdo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plano-s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ou seja, se todos tiverem parte real negativa, a exponencial correspondente que representa a resposta temporal será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decrescente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tenderá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o passar do tempo.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upo 17"/>
          <p:cNvGrpSpPr/>
          <p:nvPr/>
        </p:nvGrpSpPr>
        <p:grpSpPr>
          <a:xfrm>
            <a:off x="6546279" y="3861048"/>
            <a:ext cx="2562225" cy="2304256"/>
            <a:chOff x="6546279" y="3861048"/>
            <a:chExt cx="2562225" cy="2304256"/>
          </a:xfrm>
        </p:grpSpPr>
        <p:pic>
          <p:nvPicPr>
            <p:cNvPr id="32768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46279" y="3907879"/>
              <a:ext cx="2562225" cy="225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27686" name="Object 6"/>
            <p:cNvGraphicFramePr>
              <a:graphicFrameLocks noChangeAspect="1"/>
            </p:cNvGraphicFramePr>
            <p:nvPr/>
          </p:nvGraphicFramePr>
          <p:xfrm>
            <a:off x="8473527" y="3861048"/>
            <a:ext cx="288000" cy="240000"/>
          </p:xfrm>
          <a:graphic>
            <a:graphicData uri="http://schemas.openxmlformats.org/presentationml/2006/ole">
              <p:oleObj spid="_x0000_s273412" name="Εξίσωση" r:id="rId6" imgW="228600" imgH="190440" progId="Equation.3">
                <p:embed/>
              </p:oleObj>
            </a:graphicData>
          </a:graphic>
        </p:graphicFrame>
        <p:graphicFrame>
          <p:nvGraphicFramePr>
            <p:cNvPr id="327687" name="Object 7"/>
            <p:cNvGraphicFramePr>
              <a:graphicFrameLocks noChangeAspect="1"/>
            </p:cNvGraphicFramePr>
            <p:nvPr/>
          </p:nvGraphicFramePr>
          <p:xfrm>
            <a:off x="8811589" y="5269011"/>
            <a:ext cx="192088" cy="176213"/>
          </p:xfrm>
          <a:graphic>
            <a:graphicData uri="http://schemas.openxmlformats.org/presentationml/2006/ole">
              <p:oleObj spid="_x0000_s273413" name="Εξίσωση" r:id="rId7" imgW="152280" imgH="139680" progId="Equation.3">
                <p:embed/>
              </p:oleObj>
            </a:graphicData>
          </a:graphic>
        </p:graphicFrame>
      </p:grpSp>
      <p:sp>
        <p:nvSpPr>
          <p:cNvPr id="19" name="Retângulo 18"/>
          <p:cNvSpPr/>
          <p:nvPr/>
        </p:nvSpPr>
        <p:spPr>
          <a:xfrm>
            <a:off x="6614350" y="4005064"/>
            <a:ext cx="1800200" cy="2160240"/>
          </a:xfrm>
          <a:prstGeom prst="rect">
            <a:avLst/>
          </a:prstGeom>
          <a:solidFill>
            <a:srgbClr val="D7DD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aixaDeTexto 20"/>
          <p:cNvSpPr txBox="1"/>
          <p:nvPr/>
        </p:nvSpPr>
        <p:spPr>
          <a:xfrm>
            <a:off x="6804248" y="436510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0070C0"/>
                </a:solidFill>
              </a:rPr>
              <a:t>Região de Estabilidade</a:t>
            </a:r>
            <a:endParaRPr lang="es-E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6" grpId="0" build="p"/>
      <p:bldP spid="17" grpId="0" build="p"/>
      <p:bldP spid="19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08012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 critério de </a:t>
            </a:r>
            <a:r>
              <a:rPr lang="pt-BR" sz="2000" dirty="0" err="1" smtClean="0"/>
              <a:t>Routh</a:t>
            </a:r>
            <a:r>
              <a:rPr lang="pt-BR" sz="2000" dirty="0" smtClean="0"/>
              <a:t> pode ser utilizado para determinar o limite de variação de parâmetros de forma a manter o sistema estável.</a:t>
            </a:r>
            <a:endParaRPr lang="es-ES" sz="2000" dirty="0"/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/>
        </p:nvGraphicFramePr>
        <p:xfrm>
          <a:off x="1475656" y="4163243"/>
          <a:ext cx="2724150" cy="628650"/>
        </p:xfrm>
        <a:graphic>
          <a:graphicData uri="http://schemas.openxmlformats.org/presentationml/2006/ole">
            <p:oleObj spid="_x0000_s291844" name="Εξίσωση" r:id="rId3" imgW="1815840" imgH="419040" progId="Equation.3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5872163" y="3717032"/>
          <a:ext cx="2247900" cy="1714500"/>
        </p:xfrm>
        <a:graphic>
          <a:graphicData uri="http://schemas.openxmlformats.org/presentationml/2006/ole">
            <p:oleObj spid="_x0000_s291845" name="Εξίσωση" r:id="rId4" imgW="1498320" imgH="1143000" progId="Equation.3">
              <p:embed/>
            </p:oleObj>
          </a:graphicData>
        </a:graphic>
      </p:graphicFrame>
      <p:sp>
        <p:nvSpPr>
          <p:cNvPr id="17" name="Seta para a direita 16"/>
          <p:cNvSpPr/>
          <p:nvPr/>
        </p:nvSpPr>
        <p:spPr>
          <a:xfrm>
            <a:off x="4644008" y="4378771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195736" y="5759382"/>
            <a:ext cx="669674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que o sistema seja estável: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6228184" y="5661248"/>
          <a:ext cx="1066800" cy="590550"/>
        </p:xfrm>
        <a:graphic>
          <a:graphicData uri="http://schemas.openxmlformats.org/presentationml/2006/ole">
            <p:oleObj spid="_x0000_s291846" name="Εξίσωση" r:id="rId5" imgW="711000" imgH="393480" progId="Equation.3">
              <p:embed/>
            </p:oleObj>
          </a:graphicData>
        </a:graphic>
      </p:graphicFrame>
      <p:grpSp>
        <p:nvGrpSpPr>
          <p:cNvPr id="67" name="Grupo 66"/>
          <p:cNvGrpSpPr/>
          <p:nvPr/>
        </p:nvGrpSpPr>
        <p:grpSpPr>
          <a:xfrm>
            <a:off x="2446387" y="2348880"/>
            <a:ext cx="5509989" cy="1079748"/>
            <a:chOff x="2195736" y="2388441"/>
            <a:chExt cx="5509989" cy="1079748"/>
          </a:xfrm>
        </p:grpSpPr>
        <p:grpSp>
          <p:nvGrpSpPr>
            <p:cNvPr id="21" name="Grupo 31"/>
            <p:cNvGrpSpPr/>
            <p:nvPr/>
          </p:nvGrpSpPr>
          <p:grpSpPr>
            <a:xfrm>
              <a:off x="2195736" y="2492896"/>
              <a:ext cx="4935733" cy="975293"/>
              <a:chOff x="539552" y="1988840"/>
              <a:chExt cx="4935733" cy="975293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2195736" y="1988840"/>
                <a:ext cx="576064" cy="504056"/>
              </a:xfrm>
              <a:prstGeom prst="rect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4" name="Grupo 41"/>
              <p:cNvGrpSpPr/>
              <p:nvPr/>
            </p:nvGrpSpPr>
            <p:grpSpPr>
              <a:xfrm>
                <a:off x="1246569" y="2032428"/>
                <a:ext cx="440711" cy="434342"/>
                <a:chOff x="7524328" y="2274578"/>
                <a:chExt cx="440711" cy="434342"/>
              </a:xfrm>
            </p:grpSpPr>
            <p:sp>
              <p:nvSpPr>
                <p:cNvPr id="35" name="Elipse 34"/>
                <p:cNvSpPr/>
                <p:nvPr/>
              </p:nvSpPr>
              <p:spPr>
                <a:xfrm>
                  <a:off x="7524328" y="2276872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" name="Cruz 35"/>
                <p:cNvSpPr/>
                <p:nvPr/>
              </p:nvSpPr>
              <p:spPr>
                <a:xfrm rot="2700000">
                  <a:off x="7533039" y="2274578"/>
                  <a:ext cx="432000" cy="432000"/>
                </a:xfrm>
                <a:prstGeom prst="plus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25" name="Conector de seta reta 24"/>
              <p:cNvCxnSpPr/>
              <p:nvPr/>
            </p:nvCxnSpPr>
            <p:spPr>
              <a:xfrm>
                <a:off x="1717806" y="2263809"/>
                <a:ext cx="468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/>
              <p:nvPr/>
            </p:nvCxnSpPr>
            <p:spPr>
              <a:xfrm>
                <a:off x="768639" y="2263809"/>
                <a:ext cx="468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Conector de seta reta 26"/>
              <p:cNvCxnSpPr/>
              <p:nvPr/>
            </p:nvCxnSpPr>
            <p:spPr>
              <a:xfrm rot="16200000">
                <a:off x="1241655" y="2730133"/>
                <a:ext cx="468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>
              <a:xfrm>
                <a:off x="1475656" y="2964133"/>
                <a:ext cx="3996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 rot="16200000">
                <a:off x="5115285" y="2594179"/>
                <a:ext cx="72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aphicFrame>
            <p:nvGraphicFramePr>
              <p:cNvPr id="30" name="Object 7"/>
              <p:cNvGraphicFramePr>
                <a:graphicFrameLocks noChangeAspect="1"/>
              </p:cNvGraphicFramePr>
              <p:nvPr/>
            </p:nvGraphicFramePr>
            <p:xfrm>
              <a:off x="2339752" y="2093667"/>
              <a:ext cx="298450" cy="296863"/>
            </p:xfrm>
            <a:graphic>
              <a:graphicData uri="http://schemas.openxmlformats.org/presentationml/2006/ole">
                <p:oleObj spid="_x0000_s291851" name="Εξίσωση" r:id="rId6" imgW="164880" imgH="164880" progId="Equation.3">
                  <p:embed/>
                </p:oleObj>
              </a:graphicData>
            </a:graphic>
          </p:graphicFrame>
          <p:graphicFrame>
            <p:nvGraphicFramePr>
              <p:cNvPr id="31" name="Object 8"/>
              <p:cNvGraphicFramePr>
                <a:graphicFrameLocks noChangeAspect="1"/>
              </p:cNvGraphicFramePr>
              <p:nvPr/>
            </p:nvGraphicFramePr>
            <p:xfrm>
              <a:off x="1256467" y="2143488"/>
              <a:ext cx="180000" cy="178868"/>
            </p:xfrm>
            <a:graphic>
              <a:graphicData uri="http://schemas.openxmlformats.org/presentationml/2006/ole">
                <p:oleObj spid="_x0000_s291852" name="Εξίσωση" r:id="rId7" imgW="139680" imgH="139680" progId="Equation.3">
                  <p:embed/>
                </p:oleObj>
              </a:graphicData>
            </a:graphic>
          </p:graphicFrame>
          <p:graphicFrame>
            <p:nvGraphicFramePr>
              <p:cNvPr id="32" name="Object 9"/>
              <p:cNvGraphicFramePr>
                <a:graphicFrameLocks noChangeAspect="1"/>
              </p:cNvGraphicFramePr>
              <p:nvPr/>
            </p:nvGraphicFramePr>
            <p:xfrm>
              <a:off x="1390585" y="2348048"/>
              <a:ext cx="163513" cy="96838"/>
            </p:xfrm>
            <a:graphic>
              <a:graphicData uri="http://schemas.openxmlformats.org/presentationml/2006/ole">
                <p:oleObj spid="_x0000_s291853" name="Εξίσωση" r:id="rId8" imgW="126720" imgH="75960" progId="Equation.3">
                  <p:embed/>
                </p:oleObj>
              </a:graphicData>
            </a:graphic>
          </p:graphicFrame>
          <p:graphicFrame>
            <p:nvGraphicFramePr>
              <p:cNvPr id="33" name="Object 10"/>
              <p:cNvGraphicFramePr>
                <a:graphicFrameLocks noChangeAspect="1"/>
              </p:cNvGraphicFramePr>
              <p:nvPr/>
            </p:nvGraphicFramePr>
            <p:xfrm>
              <a:off x="539552" y="2132856"/>
              <a:ext cx="180975" cy="198438"/>
            </p:xfrm>
            <a:graphic>
              <a:graphicData uri="http://schemas.openxmlformats.org/presentationml/2006/ole">
                <p:oleObj spid="_x0000_s291854" name="Εξίσωση" r:id="rId9" imgW="114120" imgH="126720" progId="Equation.3">
                  <p:embed/>
                </p:oleObj>
              </a:graphicData>
            </a:graphic>
          </p:graphicFrame>
          <p:graphicFrame>
            <p:nvGraphicFramePr>
              <p:cNvPr id="34" name="Object 11"/>
              <p:cNvGraphicFramePr>
                <a:graphicFrameLocks noChangeAspect="1"/>
              </p:cNvGraphicFramePr>
              <p:nvPr/>
            </p:nvGraphicFramePr>
            <p:xfrm>
              <a:off x="1763688" y="1988840"/>
              <a:ext cx="180975" cy="219075"/>
            </p:xfrm>
            <a:graphic>
              <a:graphicData uri="http://schemas.openxmlformats.org/presentationml/2006/ole">
                <p:oleObj spid="_x0000_s291855" name="Εξίσωση" r:id="rId10" imgW="114120" imgH="139680" progId="Equation.3">
                  <p:embed/>
                </p:oleObj>
              </a:graphicData>
            </a:graphic>
          </p:graphicFrame>
        </p:grpSp>
        <p:sp>
          <p:nvSpPr>
            <p:cNvPr id="62" name="Retângulo 61"/>
            <p:cNvSpPr/>
            <p:nvPr/>
          </p:nvSpPr>
          <p:spPr>
            <a:xfrm>
              <a:off x="4932040" y="2388441"/>
              <a:ext cx="1800200" cy="720080"/>
            </a:xfrm>
            <a:prstGeom prst="rect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291856" name="Object 16"/>
            <p:cNvGraphicFramePr>
              <a:graphicFrameLocks noChangeAspect="1"/>
            </p:cNvGraphicFramePr>
            <p:nvPr/>
          </p:nvGraphicFramePr>
          <p:xfrm>
            <a:off x="5006919" y="2420888"/>
            <a:ext cx="1657350" cy="628650"/>
          </p:xfrm>
          <a:graphic>
            <a:graphicData uri="http://schemas.openxmlformats.org/presentationml/2006/ole">
              <p:oleObj spid="_x0000_s291856" name="Εξίσωση" r:id="rId11" imgW="1104840" imgH="419040" progId="Equation.3">
                <p:embed/>
              </p:oleObj>
            </a:graphicData>
          </a:graphic>
        </p:graphicFrame>
        <p:cxnSp>
          <p:nvCxnSpPr>
            <p:cNvPr id="63" name="Conector de seta reta 62"/>
            <p:cNvCxnSpPr/>
            <p:nvPr/>
          </p:nvCxnSpPr>
          <p:spPr>
            <a:xfrm>
              <a:off x="4464040" y="2754802"/>
              <a:ext cx="46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>
              <a:off x="6732240" y="2735046"/>
              <a:ext cx="72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66" name="Object 10"/>
            <p:cNvGraphicFramePr>
              <a:graphicFrameLocks noChangeAspect="1"/>
            </p:cNvGraphicFramePr>
            <p:nvPr/>
          </p:nvGraphicFramePr>
          <p:xfrm>
            <a:off x="7524750" y="2555875"/>
            <a:ext cx="180975" cy="217488"/>
          </p:xfrm>
          <a:graphic>
            <a:graphicData uri="http://schemas.openxmlformats.org/presentationml/2006/ole">
              <p:oleObj spid="_x0000_s291857" name="Εξίσωση" r:id="rId12" imgW="114120" imgH="13968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922072"/>
            <a:ext cx="6427440" cy="786848"/>
          </a:xfrm>
        </p:spPr>
        <p:txBody>
          <a:bodyPr>
            <a:normAutofit/>
          </a:bodyPr>
          <a:lstStyle/>
          <a:p>
            <a:r>
              <a:rPr lang="pt-BR" dirty="0" smtClean="0"/>
              <a:t>Erros Estacionários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94421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Se qualquer um dos pólos de malha fechada estiver no </a:t>
            </a:r>
            <a:r>
              <a:rPr lang="pt-BR" sz="2000" dirty="0" err="1" smtClean="0"/>
              <a:t>semiplano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C32D2E"/>
                </a:solidFill>
              </a:rPr>
              <a:t>direito</a:t>
            </a:r>
            <a:r>
              <a:rPr lang="pt-BR" sz="2000" dirty="0" smtClean="0"/>
              <a:t> do </a:t>
            </a:r>
            <a:r>
              <a:rPr lang="pt-BR" sz="2000" i="1" dirty="0" smtClean="0"/>
              <a:t>plano-s</a:t>
            </a:r>
            <a:r>
              <a:rPr lang="pt-BR" sz="2000" dirty="0" smtClean="0"/>
              <a:t>, então, com o decorrer do tempo, eles darão origem ao modo dominante e resposta transitória </a:t>
            </a:r>
            <a:r>
              <a:rPr lang="pt-BR" sz="2000" b="1" dirty="0" smtClean="0">
                <a:solidFill>
                  <a:srgbClr val="C32D2E"/>
                </a:solidFill>
              </a:rPr>
              <a:t>aumentará</a:t>
            </a:r>
            <a:r>
              <a:rPr lang="pt-BR" sz="2000" dirty="0" smtClean="0"/>
              <a:t> </a:t>
            </a:r>
            <a:r>
              <a:rPr lang="pt-BR" sz="2000" dirty="0" err="1" smtClean="0"/>
              <a:t>monotonicamente</a:t>
            </a:r>
            <a:r>
              <a:rPr lang="pt-BR" sz="2000" dirty="0" smtClean="0"/>
              <a:t> ou oscilará com amplitude </a:t>
            </a:r>
            <a:r>
              <a:rPr lang="pt-BR" sz="2000" b="1" dirty="0" smtClean="0">
                <a:solidFill>
                  <a:srgbClr val="C32D2E"/>
                </a:solidFill>
              </a:rPr>
              <a:t>crescente</a:t>
            </a:r>
            <a:r>
              <a:rPr lang="pt-BR" sz="2000" dirty="0" smtClean="0"/>
              <a:t>.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5292080" y="3789040"/>
          <a:ext cx="3409950" cy="647700"/>
        </p:xfrm>
        <a:graphic>
          <a:graphicData uri="http://schemas.openxmlformats.org/presentationml/2006/ole">
            <p:oleObj spid="_x0000_s274434" name="Εξίσωση" r:id="rId3" imgW="2273040" imgH="431640" progId="Equation.3">
              <p:embed/>
            </p:oleObj>
          </a:graphicData>
        </a:graphic>
      </p:graphicFrame>
      <p:grpSp>
        <p:nvGrpSpPr>
          <p:cNvPr id="2" name="Grupo 16"/>
          <p:cNvGrpSpPr/>
          <p:nvPr/>
        </p:nvGrpSpPr>
        <p:grpSpPr>
          <a:xfrm>
            <a:off x="1505719" y="2852936"/>
            <a:ext cx="2562225" cy="2304256"/>
            <a:chOff x="1505719" y="2852936"/>
            <a:chExt cx="2562225" cy="2304256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05719" y="2899767"/>
              <a:ext cx="2562225" cy="225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4" name="Object 6"/>
            <p:cNvGraphicFramePr>
              <a:graphicFrameLocks noChangeAspect="1"/>
            </p:cNvGraphicFramePr>
            <p:nvPr/>
          </p:nvGraphicFramePr>
          <p:xfrm>
            <a:off x="3432967" y="2852936"/>
            <a:ext cx="288000" cy="240000"/>
          </p:xfrm>
          <a:graphic>
            <a:graphicData uri="http://schemas.openxmlformats.org/presentationml/2006/ole">
              <p:oleObj spid="_x0000_s274435" name="Εξίσωση" r:id="rId5" imgW="228600" imgH="190440" progId="Equation.3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3771029" y="4260899"/>
            <a:ext cx="192088" cy="176213"/>
          </p:xfrm>
          <a:graphic>
            <a:graphicData uri="http://schemas.openxmlformats.org/presentationml/2006/ole">
              <p:oleObj spid="_x0000_s274436" name="Εξίσωση" r:id="rId6" imgW="152280" imgH="139680" progId="Equation.3">
                <p:embed/>
              </p:oleObj>
            </a:graphicData>
          </a:graphic>
        </p:graphicFrame>
      </p:grpSp>
      <p:sp>
        <p:nvSpPr>
          <p:cNvPr id="28" name="Elipse 27"/>
          <p:cNvSpPr/>
          <p:nvPr/>
        </p:nvSpPr>
        <p:spPr>
          <a:xfrm>
            <a:off x="3635896" y="417520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" name="Objeto 28"/>
          <p:cNvGraphicFramePr>
            <a:graphicFrameLocks noChangeAspect="1"/>
          </p:cNvGraphicFramePr>
          <p:nvPr/>
        </p:nvGraphicFramePr>
        <p:xfrm>
          <a:off x="3563286" y="3868228"/>
          <a:ext cx="240000" cy="288000"/>
        </p:xfrm>
        <a:graphic>
          <a:graphicData uri="http://schemas.openxmlformats.org/presentationml/2006/ole">
            <p:oleObj spid="_x0000_s274437" name="Εξίσωση" r:id="rId7" imgW="190440" imgH="228600" progId="Equation.3">
              <p:embed/>
            </p:oleObj>
          </a:graphicData>
        </a:graphic>
      </p:graphicFrame>
      <p:sp>
        <p:nvSpPr>
          <p:cNvPr id="30" name="Seta para a direita 29"/>
          <p:cNvSpPr/>
          <p:nvPr/>
        </p:nvSpPr>
        <p:spPr>
          <a:xfrm>
            <a:off x="4355976" y="4005064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tângulo 30"/>
          <p:cNvSpPr/>
          <p:nvPr/>
        </p:nvSpPr>
        <p:spPr>
          <a:xfrm>
            <a:off x="7131469" y="3913300"/>
            <a:ext cx="536875" cy="3797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1435608" y="5301208"/>
            <a:ext cx="7456872" cy="19442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Logo, para garantir 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estabilidade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necessário que todos os pólos de malha fechada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estejam localizados no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semiplano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esquerdo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plano-s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560727" y="2951070"/>
            <a:ext cx="1800200" cy="2160240"/>
          </a:xfrm>
          <a:prstGeom prst="rect">
            <a:avLst/>
          </a:prstGeom>
          <a:solidFill>
            <a:srgbClr val="D7DD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aixaDeTexto 33"/>
          <p:cNvSpPr txBox="1"/>
          <p:nvPr/>
        </p:nvSpPr>
        <p:spPr>
          <a:xfrm>
            <a:off x="1750625" y="331111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0070C0"/>
                </a:solidFill>
              </a:rPr>
              <a:t>Região de Estabilidade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Análise da Estabilidade Absoluta</a:t>
            </a:r>
            <a:endParaRPr lang="es-ES" sz="28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30" grpId="0" animBg="1"/>
      <p:bldP spid="31" grpId="0" animBg="1"/>
      <p:bldP spid="32" grpId="0" build="p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7" name="Object 13"/>
          <p:cNvGraphicFramePr>
            <a:graphicFrameLocks noChangeAspect="1"/>
          </p:cNvGraphicFramePr>
          <p:nvPr/>
        </p:nvGraphicFramePr>
        <p:xfrm>
          <a:off x="4162425" y="2008188"/>
          <a:ext cx="1695450" cy="628650"/>
        </p:xfrm>
        <a:graphic>
          <a:graphicData uri="http://schemas.openxmlformats.org/presentationml/2006/ole">
            <p:oleObj spid="_x0000_s275458" name="Εξίσωση" r:id="rId3" imgW="1130040" imgH="419040" progId="Equation.3">
              <p:embed/>
            </p:oleObj>
          </a:graphicData>
        </a:graphic>
      </p:graphicFrame>
      <p:sp>
        <p:nvSpPr>
          <p:cNvPr id="3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 Analise a estabilidade do sistema cuja função de transferência em malha fechada é dada abaixo.</a:t>
            </a:r>
            <a:endParaRPr lang="es-ES" sz="2000" dirty="0"/>
          </a:p>
        </p:txBody>
      </p:sp>
      <p:grpSp>
        <p:nvGrpSpPr>
          <p:cNvPr id="2" name="Grupo 16"/>
          <p:cNvGrpSpPr/>
          <p:nvPr/>
        </p:nvGrpSpPr>
        <p:grpSpPr>
          <a:xfrm>
            <a:off x="1763688" y="2878113"/>
            <a:ext cx="2568352" cy="2304256"/>
            <a:chOff x="1763688" y="2878113"/>
            <a:chExt cx="2568352" cy="2304256"/>
          </a:xfrm>
        </p:grpSpPr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3688" y="2924944"/>
              <a:ext cx="2562225" cy="225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4" name="Object 6"/>
            <p:cNvGraphicFramePr>
              <a:graphicFrameLocks noChangeAspect="1"/>
            </p:cNvGraphicFramePr>
            <p:nvPr/>
          </p:nvGraphicFramePr>
          <p:xfrm>
            <a:off x="3690936" y="2878113"/>
            <a:ext cx="288000" cy="240000"/>
          </p:xfrm>
          <a:graphic>
            <a:graphicData uri="http://schemas.openxmlformats.org/presentationml/2006/ole">
              <p:oleObj spid="_x0000_s275459" name="Εξίσωση" r:id="rId5" imgW="228600" imgH="190440" progId="Equation.3">
                <p:embed/>
              </p:oleObj>
            </a:graphicData>
          </a:graphic>
        </p:graphicFrame>
        <p:graphicFrame>
          <p:nvGraphicFramePr>
            <p:cNvPr id="45" name="Object 7"/>
            <p:cNvGraphicFramePr>
              <a:graphicFrameLocks noChangeAspect="1"/>
            </p:cNvGraphicFramePr>
            <p:nvPr/>
          </p:nvGraphicFramePr>
          <p:xfrm>
            <a:off x="4139952" y="4260277"/>
            <a:ext cx="192088" cy="176213"/>
          </p:xfrm>
          <a:graphic>
            <a:graphicData uri="http://schemas.openxmlformats.org/presentationml/2006/ole">
              <p:oleObj spid="_x0000_s275460" name="Εξίσωση" r:id="rId6" imgW="152280" imgH="139680" progId="Equation.3">
                <p:embed/>
              </p:oleObj>
            </a:graphicData>
          </a:graphic>
        </p:graphicFrame>
      </p:grpSp>
      <p:sp>
        <p:nvSpPr>
          <p:cNvPr id="46" name="Elipse 45"/>
          <p:cNvSpPr/>
          <p:nvPr/>
        </p:nvSpPr>
        <p:spPr>
          <a:xfrm>
            <a:off x="3893865" y="4200383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7" name="Objeto 46"/>
          <p:cNvGraphicFramePr>
            <a:graphicFrameLocks noChangeAspect="1"/>
          </p:cNvGraphicFramePr>
          <p:nvPr/>
        </p:nvGraphicFramePr>
        <p:xfrm>
          <a:off x="3859281" y="3946665"/>
          <a:ext cx="111125" cy="207963"/>
        </p:xfrm>
        <a:graphic>
          <a:graphicData uri="http://schemas.openxmlformats.org/presentationml/2006/ole">
            <p:oleObj spid="_x0000_s275461" name="Εξίσωση" r:id="rId7" imgW="88560" imgH="164880" progId="Equation.3">
              <p:embed/>
            </p:oleObj>
          </a:graphicData>
        </a:graphic>
      </p:graphicFrame>
      <p:sp>
        <p:nvSpPr>
          <p:cNvPr id="51" name="Elipse 50"/>
          <p:cNvSpPr/>
          <p:nvPr/>
        </p:nvSpPr>
        <p:spPr>
          <a:xfrm>
            <a:off x="2863134" y="4193555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2" name="Objeto 51"/>
          <p:cNvGraphicFramePr>
            <a:graphicFrameLocks noChangeAspect="1"/>
          </p:cNvGraphicFramePr>
          <p:nvPr/>
        </p:nvGraphicFramePr>
        <p:xfrm>
          <a:off x="2741737" y="3932107"/>
          <a:ext cx="285750" cy="223837"/>
        </p:xfrm>
        <a:graphic>
          <a:graphicData uri="http://schemas.openxmlformats.org/presentationml/2006/ole">
            <p:oleObj spid="_x0000_s275462" name="Εξίσωση" r:id="rId8" imgW="228600" imgH="177480" progId="Equation.3">
              <p:embed/>
            </p:oleObj>
          </a:graphicData>
        </a:graphic>
      </p:graphicFrame>
      <p:sp>
        <p:nvSpPr>
          <p:cNvPr id="54" name="Retângulo 53"/>
          <p:cNvSpPr/>
          <p:nvPr/>
        </p:nvSpPr>
        <p:spPr>
          <a:xfrm>
            <a:off x="3792975" y="3861048"/>
            <a:ext cx="268600" cy="576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Seta para a direita 54"/>
          <p:cNvSpPr/>
          <p:nvPr/>
        </p:nvSpPr>
        <p:spPr>
          <a:xfrm>
            <a:off x="4716016" y="4109891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spaço Reservado para Conteúdo 2"/>
          <p:cNvSpPr txBox="1">
            <a:spLocks/>
          </p:cNvSpPr>
          <p:nvPr/>
        </p:nvSpPr>
        <p:spPr>
          <a:xfrm>
            <a:off x="5436096" y="4005064"/>
            <a:ext cx="266429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 instável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Análise da Estabilidade Absoluta</a:t>
            </a:r>
            <a:endParaRPr lang="es-ES" sz="28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6" grpId="0" animBg="1"/>
      <p:bldP spid="51" grpId="0" animBg="1"/>
      <p:bldP spid="54" grpId="0" animBg="1"/>
      <p:bldP spid="55" grpId="0" animBg="1"/>
      <p:bldP spid="5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51216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A estabilidade ou instabilidade de um sistema linear é propriedade do </a:t>
            </a:r>
            <a:r>
              <a:rPr lang="pt-BR" sz="2000" b="1" dirty="0" smtClean="0">
                <a:solidFill>
                  <a:srgbClr val="C32D2E"/>
                </a:solidFill>
              </a:rPr>
              <a:t>próprio sistema </a:t>
            </a:r>
            <a:r>
              <a:rPr lang="pt-BR" sz="2000" dirty="0" smtClean="0"/>
              <a:t>e </a:t>
            </a:r>
            <a:r>
              <a:rPr lang="pt-BR" sz="2000" b="1" dirty="0" smtClean="0">
                <a:solidFill>
                  <a:srgbClr val="C32D2E"/>
                </a:solidFill>
              </a:rPr>
              <a:t>não depende da entrada</a:t>
            </a:r>
            <a:r>
              <a:rPr lang="pt-BR" sz="2000" dirty="0" smtClean="0"/>
              <a:t>. Os pólos da entrada contribuem somente para os termos da resposta em </a:t>
            </a:r>
            <a:r>
              <a:rPr lang="pt-BR" sz="2000" b="1" dirty="0" smtClean="0">
                <a:solidFill>
                  <a:srgbClr val="C32D2E"/>
                </a:solidFill>
              </a:rPr>
              <a:t>regime permanente</a:t>
            </a:r>
            <a:r>
              <a:rPr lang="pt-BR" sz="2000" dirty="0" smtClean="0"/>
              <a:t>.</a:t>
            </a:r>
            <a:endParaRPr lang="es-ES" sz="2000" dirty="0"/>
          </a:p>
        </p:txBody>
      </p:sp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4139952" y="2708920"/>
          <a:ext cx="1885950" cy="666750"/>
        </p:xfrm>
        <a:graphic>
          <a:graphicData uri="http://schemas.openxmlformats.org/presentationml/2006/ole">
            <p:oleObj spid="_x0000_s276482" name="Εξίσωση" r:id="rId3" imgW="1257120" imgH="444240" progId="Equation.3">
              <p:embed/>
            </p:oleObj>
          </a:graphicData>
        </a:graphic>
      </p:graphicFrame>
      <p:sp>
        <p:nvSpPr>
          <p:cNvPr id="20" name="Retângulo 19"/>
          <p:cNvSpPr/>
          <p:nvPr/>
        </p:nvSpPr>
        <p:spPr>
          <a:xfrm>
            <a:off x="4755205" y="2741739"/>
            <a:ext cx="248843" cy="648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tângulo 20"/>
          <p:cNvSpPr/>
          <p:nvPr/>
        </p:nvSpPr>
        <p:spPr>
          <a:xfrm>
            <a:off x="5141694" y="2741739"/>
            <a:ext cx="870466" cy="648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Forma 22"/>
          <p:cNvCxnSpPr>
            <a:stCxn id="20" idx="2"/>
          </p:cNvCxnSpPr>
          <p:nvPr/>
        </p:nvCxnSpPr>
        <p:spPr>
          <a:xfrm rot="5400000">
            <a:off x="4454156" y="3363568"/>
            <a:ext cx="399301" cy="4516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21" idx="2"/>
          </p:cNvCxnSpPr>
          <p:nvPr/>
        </p:nvCxnSpPr>
        <p:spPr>
          <a:xfrm rot="16200000" flipH="1">
            <a:off x="5666901" y="3299764"/>
            <a:ext cx="399301" cy="5792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705839" y="3612205"/>
            <a:ext cx="266429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Pólo da entrada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6084168" y="3618898"/>
            <a:ext cx="266429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Pólos do sistema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435608" y="4149080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problema</a:t>
            </a:r>
            <a:r>
              <a:rPr lang="pt-BR" sz="2000" dirty="0" smtClean="0"/>
              <a:t> da estabilidade absoluta pode ser resolvido prontamente pela escolha dos pólos de malha fechada no </a:t>
            </a:r>
            <a:r>
              <a:rPr lang="pt-BR" sz="2000" dirty="0" err="1" smtClean="0"/>
              <a:t>semiplano</a:t>
            </a:r>
            <a:r>
              <a:rPr lang="pt-BR" sz="2000" dirty="0" smtClean="0"/>
              <a:t> esquerdo do plano-s.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Análise da Estabilidade Absoluta</a:t>
            </a:r>
            <a:endParaRPr lang="es-ES" sz="28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animBg="1"/>
      <p:bldP spid="21" grpId="0" animBg="1"/>
      <p:bldP spid="26" grpId="0" build="p"/>
      <p:bldP spid="27" grpId="0" build="p"/>
      <p:bldP spid="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51216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A análise de estabilidade a partir da localização dos pólos de malha fechada no </a:t>
            </a:r>
            <a:r>
              <a:rPr lang="pt-BR" sz="2000" i="1" dirty="0" smtClean="0"/>
              <a:t>plano-s</a:t>
            </a:r>
            <a:r>
              <a:rPr lang="pt-BR" sz="2000" dirty="0" smtClean="0"/>
              <a:t> tem um </a:t>
            </a:r>
            <a:r>
              <a:rPr lang="pt-BR" sz="2000" b="1" dirty="0" smtClean="0">
                <a:solidFill>
                  <a:srgbClr val="C32D2E"/>
                </a:solidFill>
              </a:rPr>
              <a:t>inconveniente</a:t>
            </a:r>
            <a:r>
              <a:rPr lang="pt-BR" sz="2000" dirty="0" smtClean="0"/>
              <a:t>: É necessário </a:t>
            </a:r>
            <a:r>
              <a:rPr lang="pt-BR" sz="2000" b="1" dirty="0" err="1" smtClean="0">
                <a:solidFill>
                  <a:srgbClr val="C32D2E"/>
                </a:solidFill>
              </a:rPr>
              <a:t>fatorar</a:t>
            </a:r>
            <a:r>
              <a:rPr lang="pt-BR" sz="2000" dirty="0" smtClean="0"/>
              <a:t> o polinômio denominador para encontrar os pólos de malha fechada !</a:t>
            </a:r>
            <a:endParaRPr lang="es-ES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35608" y="2636912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critério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estabilidade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Routh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nos possibilita determinar 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 de pólos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malha fechada que se situam no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semiplano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direito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plano-s, sem ter que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fatorar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polinômio do denominador.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435608" y="4221088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Vamos analisar um sistema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 a seguinte função de transferência em malha fechada: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3275856" y="5157192"/>
          <a:ext cx="3981450" cy="685800"/>
        </p:xfrm>
        <a:graphic>
          <a:graphicData uri="http://schemas.openxmlformats.org/presentationml/2006/ole">
            <p:oleObj spid="_x0000_s277506" name="Εξίσωση" r:id="rId3" imgW="2654280" imgH="457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08012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Pelo critério de estabilidade de </a:t>
            </a:r>
            <a:r>
              <a:rPr lang="pt-BR" sz="2000" dirty="0" err="1" smtClean="0"/>
              <a:t>Routh</a:t>
            </a:r>
            <a:r>
              <a:rPr lang="pt-BR" sz="2000" dirty="0" smtClean="0"/>
              <a:t>, as informações sobre a estabilidade absoluta podem ser obtidas diretamente a partir dos </a:t>
            </a:r>
            <a:r>
              <a:rPr lang="pt-BR" sz="2000" b="1" dirty="0" smtClean="0">
                <a:solidFill>
                  <a:srgbClr val="C32D2E"/>
                </a:solidFill>
              </a:rPr>
              <a:t>coeficientes da equação característica</a:t>
            </a:r>
            <a:r>
              <a:rPr lang="pt-BR" sz="2000" dirty="0" smtClean="0"/>
              <a:t>.</a:t>
            </a:r>
            <a:endParaRPr lang="es-ES" sz="2000" dirty="0"/>
          </a:p>
        </p:txBody>
      </p:sp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3851920" y="3171877"/>
          <a:ext cx="2914650" cy="361950"/>
        </p:xfrm>
        <a:graphic>
          <a:graphicData uri="http://schemas.openxmlformats.org/presentationml/2006/ole">
            <p:oleObj spid="_x0000_s278530" name="Εξίσωση" r:id="rId3" imgW="1942920" imgH="241200" progId="Equation.3">
              <p:embed/>
            </p:oleObj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195736" y="2274962"/>
            <a:ext cx="669674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Passo 1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Escreva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polinômio da equação característica da seguinte maneira: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195736" y="3717032"/>
            <a:ext cx="669674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Passo 2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Verifique se todos os coeficientes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equação característica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existem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se todos têm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sinais positivos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(condição necessária, mas não suficiente).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555776" y="4869160"/>
            <a:ext cx="5832648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algum dos coeficientes for zero ou negativo na presença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pelo menos um coeficiente positivo, então existirá uma ou várias 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raízes imaginárias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tenham 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partes reais positivas</a:t>
            </a: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7" grpId="0" build="p"/>
      <p:bldP spid="8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1691680" y="1988840"/>
          <a:ext cx="2819400" cy="3086100"/>
        </p:xfrm>
        <a:graphic>
          <a:graphicData uri="http://schemas.openxmlformats.org/presentationml/2006/ole">
            <p:oleObj spid="_x0000_s279554" name="Εξίσωση" r:id="rId3" imgW="1879560" imgH="2057400" progId="Equation.3">
              <p:embed/>
            </p:oleObj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195736" y="1052736"/>
            <a:ext cx="669674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Passo 3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Se todos os coeficientes forem positivos, organize-os em linhas e colunas conforme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566864" y="2073911"/>
            <a:ext cx="2016224" cy="57606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eta para a direita 12"/>
          <p:cNvSpPr/>
          <p:nvPr/>
        </p:nvSpPr>
        <p:spPr>
          <a:xfrm>
            <a:off x="4727104" y="2276872"/>
            <a:ext cx="684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87144" y="2080604"/>
            <a:ext cx="2880320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Coeficientes do </a:t>
            </a:r>
            <a:r>
              <a:rPr kumimoji="0" lang="pt-BR" sz="16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polin</a:t>
            </a:r>
            <a:r>
              <a:rPr lang="pt-BR" sz="1600" dirty="0" err="1" smtClean="0"/>
              <a:t>ômio</a:t>
            </a:r>
            <a:r>
              <a:rPr lang="pt-BR" sz="1600" dirty="0" smtClean="0"/>
              <a:t> característico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6097373" y="2708920"/>
          <a:ext cx="1485900" cy="647700"/>
        </p:xfrm>
        <a:graphic>
          <a:graphicData uri="http://schemas.openxmlformats.org/presentationml/2006/ole">
            <p:oleObj spid="_x0000_s279555" name="Εξίσωση" r:id="rId4" imgW="990360" imgH="431640" progId="Equation.3">
              <p:embed/>
            </p:oleObj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6088270" y="3357563"/>
          <a:ext cx="1504950" cy="647700"/>
        </p:xfrm>
        <a:graphic>
          <a:graphicData uri="http://schemas.openxmlformats.org/presentationml/2006/ole">
            <p:oleObj spid="_x0000_s279556" name="Εξίσωση" r:id="rId5" imgW="1002960" imgH="431640" progId="Equation.3">
              <p:embed/>
            </p:oleObj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6091386" y="4077444"/>
          <a:ext cx="1504950" cy="647700"/>
        </p:xfrm>
        <a:graphic>
          <a:graphicData uri="http://schemas.openxmlformats.org/presentationml/2006/ole">
            <p:oleObj spid="_x0000_s279557" name="Εξίσωση" r:id="rId6" imgW="1002960" imgH="43164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2568839" y="2735046"/>
            <a:ext cx="2016224" cy="2749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angulado 34"/>
          <p:cNvCxnSpPr>
            <a:stCxn id="32" idx="3"/>
          </p:cNvCxnSpPr>
          <p:nvPr/>
        </p:nvCxnSpPr>
        <p:spPr>
          <a:xfrm>
            <a:off x="4585063" y="2872531"/>
            <a:ext cx="1211073" cy="11325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6732240" y="4970884"/>
          <a:ext cx="209550" cy="114300"/>
        </p:xfrm>
        <a:graphic>
          <a:graphicData uri="http://schemas.openxmlformats.org/presentationml/2006/ole">
            <p:oleObj spid="_x0000_s279558" name="Εξίσωση" r:id="rId7" imgW="139680" imgH="75960" progId="Equation.3">
              <p:embed/>
            </p:oleObj>
          </a:graphicData>
        </a:graphic>
      </p:graphicFrame>
      <p:sp>
        <p:nvSpPr>
          <p:cNvPr id="36" name="Chave esquerda 35"/>
          <p:cNvSpPr/>
          <p:nvPr/>
        </p:nvSpPr>
        <p:spPr>
          <a:xfrm>
            <a:off x="5868144" y="2780928"/>
            <a:ext cx="288032" cy="2422146"/>
          </a:xfrm>
          <a:prstGeom prst="leftBrace">
            <a:avLst/>
          </a:prstGeom>
          <a:ln w="28575">
            <a:solidFill>
              <a:srgbClr val="C3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animBg="1"/>
      <p:bldP spid="13" grpId="0" animBg="1"/>
      <p:bldP spid="14" grpId="0" build="p"/>
      <p:bldP spid="32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Critério de Estabilidade de </a:t>
            </a:r>
            <a:r>
              <a:rPr lang="pt-BR" sz="2800" b="1" dirty="0" err="1" smtClean="0"/>
              <a:t>Routh</a:t>
            </a:r>
            <a:endParaRPr lang="es-ES" sz="2800" b="1" dirty="0"/>
          </a:p>
        </p:txBody>
      </p:sp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1691680" y="1988840"/>
          <a:ext cx="2819400" cy="3086100"/>
        </p:xfrm>
        <a:graphic>
          <a:graphicData uri="http://schemas.openxmlformats.org/presentationml/2006/ole">
            <p:oleObj spid="_x0000_s280578" name="Εξίσωση" r:id="rId3" imgW="1879560" imgH="2057400" progId="Equation.3">
              <p:embed/>
            </p:oleObj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195736" y="1052736"/>
            <a:ext cx="669674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Passo 3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Se todos os coeficientes forem positivos, organize-os em linhas e colunas conforme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abaixo: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566864" y="2420888"/>
            <a:ext cx="2016224" cy="57606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6126163" y="2708275"/>
          <a:ext cx="1428750" cy="647700"/>
        </p:xfrm>
        <a:graphic>
          <a:graphicData uri="http://schemas.openxmlformats.org/presentationml/2006/ole">
            <p:oleObj spid="_x0000_s280579" name="Εξίσωση" r:id="rId4" imgW="952200" imgH="431640" progId="Equation.3">
              <p:embed/>
            </p:oleObj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6116638" y="3357563"/>
          <a:ext cx="1447800" cy="647700"/>
        </p:xfrm>
        <a:graphic>
          <a:graphicData uri="http://schemas.openxmlformats.org/presentationml/2006/ole">
            <p:oleObj spid="_x0000_s280580" name="Εξίσωση" r:id="rId5" imgW="965160" imgH="431640" progId="Equation.3">
              <p:embed/>
            </p:oleObj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6119813" y="4076700"/>
          <a:ext cx="1447800" cy="647700"/>
        </p:xfrm>
        <a:graphic>
          <a:graphicData uri="http://schemas.openxmlformats.org/presentationml/2006/ole">
            <p:oleObj spid="_x0000_s280581" name="Εξίσωση" r:id="rId6" imgW="965160" imgH="43164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>
          <a:xfrm>
            <a:off x="2568839" y="3095086"/>
            <a:ext cx="2016224" cy="2749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angulado 34"/>
          <p:cNvCxnSpPr>
            <a:stCxn id="32" idx="3"/>
          </p:cNvCxnSpPr>
          <p:nvPr/>
        </p:nvCxnSpPr>
        <p:spPr>
          <a:xfrm>
            <a:off x="4585063" y="3232571"/>
            <a:ext cx="1139065" cy="7724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6732240" y="4970884"/>
          <a:ext cx="209550" cy="114300"/>
        </p:xfrm>
        <a:graphic>
          <a:graphicData uri="http://schemas.openxmlformats.org/presentationml/2006/ole">
            <p:oleObj spid="_x0000_s280582" name="Εξίσωση" r:id="rId7" imgW="139680" imgH="75960" progId="Equation.3">
              <p:embed/>
            </p:oleObj>
          </a:graphicData>
        </a:graphic>
      </p:graphicFrame>
      <p:sp>
        <p:nvSpPr>
          <p:cNvPr id="36" name="Chave esquerda 35"/>
          <p:cNvSpPr/>
          <p:nvPr/>
        </p:nvSpPr>
        <p:spPr>
          <a:xfrm>
            <a:off x="5868144" y="2780928"/>
            <a:ext cx="288032" cy="2422146"/>
          </a:xfrm>
          <a:prstGeom prst="leftBrace">
            <a:avLst/>
          </a:prstGeom>
          <a:ln w="28575">
            <a:solidFill>
              <a:srgbClr val="C3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3807</TotalTime>
  <Words>1054</Words>
  <Application>Microsoft Office PowerPoint</Application>
  <PresentationFormat>Apresentação na tela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Solstício</vt:lpstr>
      <vt:lpstr>Εξίσωση</vt:lpstr>
      <vt:lpstr>Estabilidade de Sistemas</vt:lpstr>
      <vt:lpstr>Análise da Estabilidade Absoluta</vt:lpstr>
      <vt:lpstr>Análise da Estabilidade Absoluta</vt:lpstr>
      <vt:lpstr>Análise da Estabilidade Absoluta</vt:lpstr>
      <vt:lpstr>Análise da Estabilidade Absoluta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Critério de Estabilidade de Routh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506</cp:revision>
  <dcterms:created xsi:type="dcterms:W3CDTF">2012-09-17T02:27:37Z</dcterms:created>
  <dcterms:modified xsi:type="dcterms:W3CDTF">2013-11-26T20:04:22Z</dcterms:modified>
</cp:coreProperties>
</file>