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Erros Estacionários</a:t>
            </a:r>
            <a:endParaRPr lang="es-ES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Aceleração: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do sistema para uma entrada em </a:t>
            </a:r>
            <a:r>
              <a:rPr lang="pt-BR" b="1" dirty="0" smtClean="0">
                <a:solidFill>
                  <a:srgbClr val="C32D2E"/>
                </a:solidFill>
              </a:rPr>
              <a:t>parábola</a:t>
            </a:r>
            <a:r>
              <a:rPr lang="pt-BR" dirty="0" smtClean="0"/>
              <a:t> unitária é dado por:</a:t>
            </a:r>
            <a:endParaRPr lang="pt-BR" sz="2000" dirty="0" smtClean="0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3581400" y="2143125"/>
          <a:ext cx="3155950" cy="638175"/>
        </p:xfrm>
        <a:graphic>
          <a:graphicData uri="http://schemas.openxmlformats.org/presentationml/2006/ole">
            <p:oleObj spid="_x0000_s332802" name="Εξίσωση" r:id="rId3" imgW="2057400" imgH="4190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11672" y="2996952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A 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aceleração</a:t>
            </a:r>
            <a:r>
              <a:rPr lang="pt-BR" dirty="0" smtClean="0"/>
              <a:t> é definida como:</a:t>
            </a:r>
            <a:endParaRPr lang="pt-BR" sz="2000" dirty="0" smtClean="0"/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451225" y="3468688"/>
          <a:ext cx="1539875" cy="444500"/>
        </p:xfrm>
        <a:graphic>
          <a:graphicData uri="http://schemas.openxmlformats.org/presentationml/2006/ole">
            <p:oleObj spid="_x0000_s332803" name="Εξίσωση" r:id="rId4" imgW="1002960" imgH="29196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5580112" y="35764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6823075" y="3357563"/>
          <a:ext cx="914400" cy="658812"/>
        </p:xfrm>
        <a:graphic>
          <a:graphicData uri="http://schemas.openxmlformats.org/presentationml/2006/ole">
            <p:oleObj spid="_x0000_s332804" name="Εξίσωση" r:id="rId5" imgW="596880" imgH="43164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4265141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0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4162425" y="4130675"/>
          <a:ext cx="3275013" cy="695325"/>
        </p:xfrm>
        <a:graphic>
          <a:graphicData uri="http://schemas.openxmlformats.org/presentationml/2006/ole">
            <p:oleObj spid="_x0000_s332805" name="Εξίσωση" r:id="rId6" imgW="2133360" imgH="45720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011672" y="5085183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1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4164013" y="4935538"/>
          <a:ext cx="3275012" cy="695325"/>
        </p:xfrm>
        <a:graphic>
          <a:graphicData uri="http://schemas.openxmlformats.org/presentationml/2006/ole">
            <p:oleObj spid="_x0000_s332806" name="Εξίσωση" r:id="rId7" imgW="2133360" imgH="457200" progId="Equation.3">
              <p:embed/>
            </p:oleObj>
          </a:graphicData>
        </a:graphic>
      </p:graphicFrame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011672" y="5881181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2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4143375" y="5730875"/>
          <a:ext cx="3354388" cy="695325"/>
        </p:xfrm>
        <a:graphic>
          <a:graphicData uri="http://schemas.openxmlformats.org/presentationml/2006/ole">
            <p:oleObj spid="_x0000_s332807" name="Εξίσωση" r:id="rId8" imgW="218412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build="p"/>
      <p:bldP spid="12" grpId="0" animBg="1"/>
      <p:bldP spid="14" grpId="0" build="p"/>
      <p:bldP spid="16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Aceleração: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do sistema para uma entrada em </a:t>
            </a:r>
            <a:r>
              <a:rPr lang="pt-BR" b="1" dirty="0" smtClean="0">
                <a:solidFill>
                  <a:srgbClr val="C32D2E"/>
                </a:solidFill>
              </a:rPr>
              <a:t>parábola</a:t>
            </a:r>
            <a:r>
              <a:rPr lang="pt-BR" dirty="0" smtClean="0"/>
              <a:t> unitária é dado por:</a:t>
            </a:r>
            <a:endParaRPr lang="pt-BR" sz="2000" dirty="0" smtClean="0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3581400" y="2143125"/>
          <a:ext cx="3155950" cy="638175"/>
        </p:xfrm>
        <a:graphic>
          <a:graphicData uri="http://schemas.openxmlformats.org/presentationml/2006/ole">
            <p:oleObj spid="_x0000_s333826" name="Εξίσωση" r:id="rId3" imgW="2057400" imgH="4190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11672" y="2996952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A 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aceleração</a:t>
            </a:r>
            <a:r>
              <a:rPr lang="pt-BR" dirty="0" smtClean="0"/>
              <a:t> é definida como:</a:t>
            </a:r>
            <a:endParaRPr lang="pt-BR" sz="2000" dirty="0" smtClean="0"/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451225" y="3468688"/>
          <a:ext cx="1539875" cy="444500"/>
        </p:xfrm>
        <a:graphic>
          <a:graphicData uri="http://schemas.openxmlformats.org/presentationml/2006/ole">
            <p:oleObj spid="_x0000_s333827" name="Εξίσωση" r:id="rId4" imgW="1002960" imgH="29196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5580112" y="35764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6823075" y="3357563"/>
          <a:ext cx="914400" cy="658812"/>
        </p:xfrm>
        <a:graphic>
          <a:graphicData uri="http://schemas.openxmlformats.org/presentationml/2006/ole">
            <p:oleObj spid="_x0000_s333828" name="Εξίσωση" r:id="rId5" imgW="596880" imgH="43164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4265141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3</a:t>
            </a:r>
            <a:r>
              <a:rPr lang="pt-BR" dirty="0" smtClean="0"/>
              <a:t> ou superior:</a:t>
            </a:r>
            <a:endParaRPr lang="pt-BR" sz="2000" dirty="0" smtClean="0"/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5416550" y="4130675"/>
          <a:ext cx="3313113" cy="695325"/>
        </p:xfrm>
        <a:graphic>
          <a:graphicData uri="http://schemas.openxmlformats.org/presentationml/2006/ole">
            <p:oleObj spid="_x0000_s333829" name="Εξίσωση" r:id="rId6" imgW="2158920" imgH="457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Aceleração: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será:</a:t>
            </a:r>
            <a:endParaRPr lang="pt-BR" sz="2000" dirty="0" smtClean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659744" y="1966624"/>
            <a:ext cx="2848360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0</a:t>
            </a:r>
            <a:r>
              <a:rPr lang="pt-BR" sz="1600" dirty="0" smtClean="0"/>
              <a:t> e </a:t>
            </a:r>
            <a:r>
              <a:rPr lang="pt-BR" sz="1600" b="1" dirty="0" smtClean="0">
                <a:solidFill>
                  <a:srgbClr val="C32D2E"/>
                </a:solidFill>
              </a:rPr>
              <a:t>1</a:t>
            </a:r>
            <a:r>
              <a:rPr lang="pt-BR" sz="1600" dirty="0" smtClean="0"/>
              <a:t>:</a:t>
            </a:r>
            <a:endParaRPr lang="pt-BR" dirty="0" smtClean="0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964113" y="1970088"/>
          <a:ext cx="758825" cy="347662"/>
        </p:xfrm>
        <a:graphic>
          <a:graphicData uri="http://schemas.openxmlformats.org/presentationml/2006/ole">
            <p:oleObj spid="_x0000_s334850" name="Εξίσωση" r:id="rId3" imgW="495000" imgH="22860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659744" y="2568287"/>
            <a:ext cx="2776352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2</a:t>
            </a:r>
            <a:r>
              <a:rPr lang="pt-BR" sz="1600" dirty="0" smtClean="0"/>
              <a:t>:</a:t>
            </a:r>
            <a:endParaRPr lang="pt-BR" dirty="0" smtClean="0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740275" y="2420888"/>
          <a:ext cx="820738" cy="601663"/>
        </p:xfrm>
        <a:graphic>
          <a:graphicData uri="http://schemas.openxmlformats.org/presentationml/2006/ole">
            <p:oleObj spid="_x0000_s334851" name="Εξίσωση" r:id="rId4" imgW="533160" imgH="393480" progId="Equation.3">
              <p:embed/>
            </p:oleObj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678842" y="3216359"/>
            <a:ext cx="5421549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3</a:t>
            </a:r>
            <a:r>
              <a:rPr lang="pt-BR" sz="1600" dirty="0" smtClean="0"/>
              <a:t> ou superior: </a:t>
            </a:r>
            <a:endParaRPr lang="pt-BR" dirty="0" smtClean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5864324" y="3223766"/>
          <a:ext cx="723900" cy="349250"/>
        </p:xfrm>
        <a:graphic>
          <a:graphicData uri="http://schemas.openxmlformats.org/presentationml/2006/ole">
            <p:oleObj spid="_x0000_s334852" name="Εξίσωση" r:id="rId5" imgW="469800" imgH="22860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3789040"/>
            <a:ext cx="6952816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Sistemas tipo 0 e 1 são incapazes de seguir, em regime estacionário, uma entrada em parábola. Por outro lado, </a:t>
            </a:r>
            <a:r>
              <a:rPr lang="pt-BR" sz="2000" dirty="0" smtClean="0"/>
              <a:t>um sistema tipo 3 ou superior pode seguir esta mesma entrada com erro nulo.</a:t>
            </a:r>
            <a:endParaRPr lang="pt-BR" sz="2400" dirty="0" smtClean="0"/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pt-BR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8" grpId="0" build="p"/>
      <p:bldP spid="20" grpId="0" build="p"/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Aceleração:</a:t>
            </a: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sistema do tipo 2 pode seguir a entrada em parábola com um erro finito.</a:t>
            </a:r>
            <a:endParaRPr lang="pt-BR" sz="2400" dirty="0" smtClean="0"/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pt-BR" sz="2000" dirty="0" smtClean="0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04864"/>
            <a:ext cx="3802062" cy="408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Resumo: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864" y="1484784"/>
            <a:ext cx="7765120" cy="2232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011672" y="3861048"/>
            <a:ext cx="6952816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Lembre que os termos </a:t>
            </a:r>
            <a:r>
              <a:rPr lang="pt-BR" i="1" dirty="0" smtClean="0"/>
              <a:t>erro de posição</a:t>
            </a:r>
            <a:r>
              <a:rPr lang="pt-BR" dirty="0" smtClean="0"/>
              <a:t>, </a:t>
            </a:r>
            <a:r>
              <a:rPr lang="pt-BR" i="1" dirty="0" smtClean="0"/>
              <a:t>erro de velocidade</a:t>
            </a:r>
            <a:r>
              <a:rPr lang="pt-BR" dirty="0" smtClean="0"/>
              <a:t> e </a:t>
            </a:r>
            <a:r>
              <a:rPr lang="pt-BR" i="1" dirty="0" smtClean="0"/>
              <a:t>erro de aceleração</a:t>
            </a:r>
            <a:r>
              <a:rPr lang="pt-BR" dirty="0" smtClean="0"/>
              <a:t> significam desvios em regime estacionário na </a:t>
            </a:r>
            <a:r>
              <a:rPr lang="pt-BR" b="1" dirty="0" smtClean="0">
                <a:solidFill>
                  <a:srgbClr val="C32D2E"/>
                </a:solidFill>
              </a:rPr>
              <a:t>posição</a:t>
            </a:r>
            <a:r>
              <a:rPr lang="pt-BR" dirty="0" smtClean="0"/>
              <a:t> da saída.</a:t>
            </a:r>
            <a:endParaRPr lang="pt-BR" sz="2400" dirty="0" smtClean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011672" y="4869160"/>
            <a:ext cx="6952816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Observe que para melhorar o desempenho em regime permanente, é necessário </a:t>
            </a:r>
            <a:r>
              <a:rPr lang="pt-BR" b="1" dirty="0" smtClean="0">
                <a:solidFill>
                  <a:srgbClr val="C32D2E"/>
                </a:solidFill>
              </a:rPr>
              <a:t>aumentar o tipo </a:t>
            </a:r>
            <a:r>
              <a:rPr lang="pt-BR" dirty="0" smtClean="0"/>
              <a:t>do sistema, adicionando um integrador ou integradores no ramo direto.</a:t>
            </a:r>
            <a:endParaRPr lang="pt-BR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 build="p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/>
          </a:bodyPr>
          <a:lstStyle/>
          <a:p>
            <a:r>
              <a:rPr lang="pt-BR" dirty="0" smtClean="0"/>
              <a:t>Análise do Lugar das Raízes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Erros Estacionários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Qualquer sistema de controle físico apresenta </a:t>
            </a:r>
            <a:r>
              <a:rPr lang="pt-BR" sz="2000" b="1" dirty="0" smtClean="0">
                <a:solidFill>
                  <a:srgbClr val="C32D2E"/>
                </a:solidFill>
              </a:rPr>
              <a:t>erros estacionários </a:t>
            </a:r>
            <a:r>
              <a:rPr lang="pt-BR" sz="2000" dirty="0" smtClean="0"/>
              <a:t>na resposta a </a:t>
            </a:r>
            <a:r>
              <a:rPr lang="pt-BR" sz="2000" b="1" dirty="0" smtClean="0">
                <a:solidFill>
                  <a:srgbClr val="C32D2E"/>
                </a:solidFill>
              </a:rPr>
              <a:t>certos tipos de entradas</a:t>
            </a:r>
            <a:r>
              <a:rPr lang="pt-BR" sz="2000" dirty="0" smtClean="0"/>
              <a:t>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35608" y="306896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 erro estacionário que um sistema apresenta em relação a determinado tipo de excitação depende do tipo de </a:t>
            </a:r>
            <a:r>
              <a:rPr lang="pt-BR" sz="2000" b="1" dirty="0" smtClean="0">
                <a:solidFill>
                  <a:srgbClr val="C32D2E"/>
                </a:solidFill>
              </a:rPr>
              <a:t>função de transferência de malha aberta </a:t>
            </a:r>
            <a:r>
              <a:rPr lang="pt-BR" sz="2000" dirty="0" smtClean="0"/>
              <a:t>desse sistema.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916832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Os sistemas de controle podem ser classificados de acordo com o erro estacionário a entradas do tipo </a:t>
            </a:r>
            <a:r>
              <a:rPr lang="pt-BR" sz="2000" b="1" dirty="0" smtClean="0">
                <a:solidFill>
                  <a:srgbClr val="C32D2E"/>
                </a:solidFill>
              </a:rPr>
              <a:t>degrau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32D2E"/>
                </a:solidFill>
              </a:rPr>
              <a:t>rampa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32D2E"/>
                </a:solidFill>
              </a:rPr>
              <a:t>parábola</a:t>
            </a:r>
            <a:r>
              <a:rPr lang="pt-BR" sz="2000" dirty="0" smtClean="0"/>
              <a:t> etc.</a:t>
            </a:r>
          </a:p>
        </p:txBody>
      </p:sp>
      <p:graphicFrame>
        <p:nvGraphicFramePr>
          <p:cNvPr id="432130" name="Object 2"/>
          <p:cNvGraphicFramePr>
            <a:graphicFrameLocks noChangeAspect="1"/>
          </p:cNvGraphicFramePr>
          <p:nvPr/>
        </p:nvGraphicFramePr>
        <p:xfrm>
          <a:off x="3506788" y="4365104"/>
          <a:ext cx="3279775" cy="676275"/>
        </p:xfrm>
        <a:graphic>
          <a:graphicData uri="http://schemas.openxmlformats.org/presentationml/2006/ole">
            <p:oleObj spid="_x0000_s326658" name="Εξίσωση" r:id="rId3" imgW="2133360" imgH="4442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 classificação tem como base o número de integrações na função de transferência de malha aberta. Logo, um sistema é chamado </a:t>
            </a:r>
            <a:r>
              <a:rPr lang="pt-BR" sz="2000" b="1" i="1" dirty="0" smtClean="0">
                <a:solidFill>
                  <a:srgbClr val="C32D2E"/>
                </a:solidFill>
              </a:rPr>
              <a:t>tipo 0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C32D2E"/>
                </a:solidFill>
              </a:rPr>
              <a:t>tipo 1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C32D2E"/>
                </a:solidFill>
              </a:rPr>
              <a:t>tipo 2</a:t>
            </a:r>
            <a:r>
              <a:rPr lang="pt-BR" sz="2000" dirty="0" smtClean="0"/>
              <a:t>, ..., se </a:t>
            </a:r>
            <a:r>
              <a:rPr lang="pt-BR" sz="2000" b="1" i="1" dirty="0" smtClean="0">
                <a:solidFill>
                  <a:srgbClr val="C32D2E"/>
                </a:solidFill>
              </a:rPr>
              <a:t>N = 0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C32D2E"/>
                </a:solidFill>
              </a:rPr>
              <a:t>N = 1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C32D2E"/>
                </a:solidFill>
              </a:rPr>
              <a:t>N = 2, </a:t>
            </a:r>
            <a:r>
              <a:rPr lang="pt-BR" sz="2000" dirty="0" smtClean="0"/>
              <a:t>...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Erros Estacionários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Analisaremos os erros estacionários em sistemas com </a:t>
            </a:r>
            <a:r>
              <a:rPr lang="pt-BR" sz="2000" b="1" dirty="0" smtClean="0">
                <a:solidFill>
                  <a:srgbClr val="C32D2E"/>
                </a:solidFill>
              </a:rPr>
              <a:t>realimentação unitária</a:t>
            </a:r>
            <a:r>
              <a:rPr lang="pt-BR" sz="2000" dirty="0" smtClean="0"/>
              <a:t>.</a:t>
            </a:r>
          </a:p>
        </p:txBody>
      </p:sp>
      <p:grpSp>
        <p:nvGrpSpPr>
          <p:cNvPr id="2" name="Grupo 14"/>
          <p:cNvGrpSpPr/>
          <p:nvPr/>
        </p:nvGrpSpPr>
        <p:grpSpPr>
          <a:xfrm>
            <a:off x="1043608" y="1916832"/>
            <a:ext cx="4241694" cy="1359396"/>
            <a:chOff x="1043608" y="2060848"/>
            <a:chExt cx="4241694" cy="1359396"/>
          </a:xfrm>
        </p:grpSpPr>
        <p:pic>
          <p:nvPicPr>
            <p:cNvPr id="4331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2060848"/>
              <a:ext cx="4169686" cy="1359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043608" y="2132856"/>
            <a:ext cx="457200" cy="323850"/>
          </p:xfrm>
          <a:graphic>
            <a:graphicData uri="http://schemas.openxmlformats.org/presentationml/2006/ole">
              <p:oleObj spid="_x0000_s327682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433157" name="Object 5"/>
            <p:cNvGraphicFramePr>
              <a:graphicFrameLocks noChangeAspect="1"/>
            </p:cNvGraphicFramePr>
            <p:nvPr/>
          </p:nvGraphicFramePr>
          <p:xfrm>
            <a:off x="2267744" y="2132856"/>
            <a:ext cx="476250" cy="323850"/>
          </p:xfrm>
          <a:graphic>
            <a:graphicData uri="http://schemas.openxmlformats.org/presentationml/2006/ole">
              <p:oleObj spid="_x0000_s327683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433158" name="Object 6"/>
            <p:cNvGraphicFramePr>
              <a:graphicFrameLocks noChangeAspect="1"/>
            </p:cNvGraphicFramePr>
            <p:nvPr/>
          </p:nvGraphicFramePr>
          <p:xfrm>
            <a:off x="4743822" y="2132856"/>
            <a:ext cx="476250" cy="323850"/>
          </p:xfrm>
          <a:graphic>
            <a:graphicData uri="http://schemas.openxmlformats.org/presentationml/2006/ole">
              <p:oleObj spid="_x0000_s327684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433159" name="Object 7"/>
            <p:cNvGraphicFramePr>
              <a:graphicFrameLocks noChangeAspect="1"/>
            </p:cNvGraphicFramePr>
            <p:nvPr/>
          </p:nvGraphicFramePr>
          <p:xfrm>
            <a:off x="3131840" y="2348880"/>
            <a:ext cx="476250" cy="323850"/>
          </p:xfrm>
          <a:graphic>
            <a:graphicData uri="http://schemas.openxmlformats.org/presentationml/2006/ole">
              <p:oleObj spid="_x0000_s327685" name="Εξίσωση" r:id="rId7" imgW="317160" imgH="215640" progId="Equation.3">
                <p:embed/>
              </p:oleObj>
            </a:graphicData>
          </a:graphic>
        </p:graphicFrame>
      </p:grpSp>
      <p:sp>
        <p:nvSpPr>
          <p:cNvPr id="16" name="Seta para a direita 15"/>
          <p:cNvSpPr/>
          <p:nvPr/>
        </p:nvSpPr>
        <p:spPr>
          <a:xfrm>
            <a:off x="5796136" y="270892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6800850" y="2492375"/>
          <a:ext cx="798513" cy="639763"/>
        </p:xfrm>
        <a:graphic>
          <a:graphicData uri="http://schemas.openxmlformats.org/presentationml/2006/ole">
            <p:oleObj spid="_x0000_s327686" name="Εξίσωση" r:id="rId8" imgW="520560" imgH="41904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5727960" y="1772816"/>
            <a:ext cx="2876488" cy="351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ctr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1600" dirty="0" smtClean="0"/>
              <a:t>Função de Transferência de Malha Fechada</a:t>
            </a: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3581945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 função de transferência entre o sinal de erro e o sinal de entrada é dada por:</a:t>
            </a:r>
          </a:p>
        </p:txBody>
      </p:sp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3482876" y="4445421"/>
          <a:ext cx="3681412" cy="639763"/>
        </p:xfrm>
        <a:graphic>
          <a:graphicData uri="http://schemas.openxmlformats.org/presentationml/2006/ole">
            <p:oleObj spid="_x0000_s327687" name="Εξίσωση" r:id="rId9" imgW="2400120" imgH="41904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35608" y="522920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Em termos gerais, o erro estacionário pode ser obtido como:</a:t>
            </a:r>
          </a:p>
        </p:txBody>
      </p:sp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3297238" y="5668963"/>
          <a:ext cx="4052887" cy="638175"/>
        </p:xfrm>
        <a:graphic>
          <a:graphicData uri="http://schemas.openxmlformats.org/presentationml/2006/ole">
            <p:oleObj spid="_x0000_s327688" name="Εξίσωση" r:id="rId10" imgW="264132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8" grpId="0" build="p"/>
      <p:bldP spid="19" grpId="0" build="p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As constantes de erro estático são definidas de forma que quanto </a:t>
            </a:r>
            <a:r>
              <a:rPr lang="pt-BR" sz="2000" b="1" dirty="0" smtClean="0">
                <a:solidFill>
                  <a:srgbClr val="C32D2E"/>
                </a:solidFill>
              </a:rPr>
              <a:t>maior</a:t>
            </a:r>
            <a:r>
              <a:rPr lang="pt-BR" sz="2000" dirty="0" smtClean="0"/>
              <a:t> for seu </a:t>
            </a:r>
            <a:r>
              <a:rPr lang="pt-BR" sz="2000" b="1" dirty="0" smtClean="0">
                <a:solidFill>
                  <a:srgbClr val="C32D2E"/>
                </a:solidFill>
              </a:rPr>
              <a:t>valor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32D2E"/>
                </a:solidFill>
              </a:rPr>
              <a:t>menor</a:t>
            </a:r>
            <a:r>
              <a:rPr lang="pt-BR" sz="2000" dirty="0" smtClean="0"/>
              <a:t> será o </a:t>
            </a:r>
            <a:r>
              <a:rPr lang="pt-BR" sz="2000" b="1" dirty="0" smtClean="0">
                <a:solidFill>
                  <a:srgbClr val="C32D2E"/>
                </a:solidFill>
              </a:rPr>
              <a:t>erro</a:t>
            </a:r>
            <a:r>
              <a:rPr lang="pt-BR" sz="2000" dirty="0" smtClean="0"/>
              <a:t> estacionário.</a:t>
            </a: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844824"/>
            <a:ext cx="6376752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posição</a:t>
            </a:r>
            <a:r>
              <a:rPr lang="pt-BR" dirty="0" smtClean="0"/>
              <a:t>;</a:t>
            </a:r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velocidade</a:t>
            </a:r>
            <a:r>
              <a:rPr lang="pt-BR" dirty="0" smtClean="0"/>
              <a:t>;</a:t>
            </a:r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pt-BR" dirty="0" smtClean="0"/>
              <a:t>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aceleração</a:t>
            </a:r>
            <a:r>
              <a:rPr lang="pt-BR" dirty="0" smtClean="0"/>
              <a:t>.</a:t>
            </a: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321297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Os termos “posição”, “velocidade” e “aceleração” são convenções e referem-se à saída do sistema, à taxa de variação da saída e assim por diante...</a:t>
            </a: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435608" y="450912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Estas constantes estão relacionadas aos erros estacionários a entradas do tipo </a:t>
            </a:r>
            <a:r>
              <a:rPr lang="pt-BR" sz="2000" b="1" dirty="0" smtClean="0">
                <a:solidFill>
                  <a:srgbClr val="C32D2E"/>
                </a:solidFill>
              </a:rPr>
              <a:t>degrau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32D2E"/>
                </a:solidFill>
              </a:rPr>
              <a:t>rampa</a:t>
            </a:r>
            <a:r>
              <a:rPr lang="pt-BR" sz="2000" dirty="0" smtClean="0"/>
              <a:t> e </a:t>
            </a:r>
            <a:r>
              <a:rPr lang="pt-BR" sz="2000" b="1" dirty="0" smtClean="0">
                <a:solidFill>
                  <a:srgbClr val="C32D2E"/>
                </a:solidFill>
              </a:rPr>
              <a:t>parábola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" grpId="0" build="p"/>
      <p:bldP spid="22" grpId="0" build="p"/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Posição: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do sistema para uma entrada em </a:t>
            </a:r>
            <a:r>
              <a:rPr lang="pt-BR" b="1" dirty="0" smtClean="0">
                <a:solidFill>
                  <a:srgbClr val="C32D2E"/>
                </a:solidFill>
              </a:rPr>
              <a:t>degrau</a:t>
            </a:r>
            <a:r>
              <a:rPr lang="pt-BR" dirty="0" smtClean="0"/>
              <a:t> é dado por:</a:t>
            </a:r>
            <a:endParaRPr lang="pt-BR" sz="2000" dirty="0" smtClean="0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3094038" y="2205038"/>
          <a:ext cx="4130675" cy="638175"/>
        </p:xfrm>
        <a:graphic>
          <a:graphicData uri="http://schemas.openxmlformats.org/presentationml/2006/ole">
            <p:oleObj spid="_x0000_s328706" name="Εξίσωση" r:id="rId3" imgW="2692080" imgH="4190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11672" y="3124241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A 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posição</a:t>
            </a:r>
            <a:r>
              <a:rPr lang="pt-BR" dirty="0" smtClean="0"/>
              <a:t> é definida como:</a:t>
            </a:r>
            <a:endParaRPr lang="pt-BR" sz="2000" dirty="0" smtClean="0"/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2915816" y="3673194"/>
          <a:ext cx="2008188" cy="425450"/>
        </p:xfrm>
        <a:graphic>
          <a:graphicData uri="http://schemas.openxmlformats.org/presentationml/2006/ole">
            <p:oleObj spid="_x0000_s328707" name="Εξίσωση" r:id="rId4" imgW="1307880" imgH="27936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5580112" y="377231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6676281" y="3543226"/>
          <a:ext cx="1208087" cy="677862"/>
        </p:xfrm>
        <a:graphic>
          <a:graphicData uri="http://schemas.openxmlformats.org/presentationml/2006/ole">
            <p:oleObj spid="_x0000_s328708" name="Εξίσωση" r:id="rId5" imgW="787320" imgH="44424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4653136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0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4211960" y="4537075"/>
          <a:ext cx="3178175" cy="657225"/>
        </p:xfrm>
        <a:graphic>
          <a:graphicData uri="http://schemas.openxmlformats.org/presentationml/2006/ole">
            <p:oleObj spid="_x0000_s328709" name="Εξίσωση" r:id="rId6" imgW="2070000" imgH="431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011672" y="5589240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1 </a:t>
            </a:r>
            <a:r>
              <a:rPr lang="pt-BR" dirty="0" smtClean="0"/>
              <a:t>ou superior:</a:t>
            </a:r>
            <a:endParaRPr lang="pt-BR" sz="2000" dirty="0" smtClean="0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5436096" y="5458287"/>
          <a:ext cx="3178175" cy="657225"/>
        </p:xfrm>
        <a:graphic>
          <a:graphicData uri="http://schemas.openxmlformats.org/presentationml/2006/ole">
            <p:oleObj spid="_x0000_s328710" name="Εξίσωση" r:id="rId7" imgW="20700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build="p"/>
      <p:bldP spid="12" grpId="0" animBg="1"/>
      <p:bldP spid="14" grpId="0" build="p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Posição: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será:</a:t>
            </a:r>
            <a:endParaRPr lang="pt-BR" sz="2000" dirty="0" smtClean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659744" y="1966624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0</a:t>
            </a:r>
            <a:r>
              <a:rPr lang="pt-BR" sz="1600" dirty="0" smtClean="0"/>
              <a:t>:</a:t>
            </a:r>
            <a:endParaRPr lang="pt-BR" dirty="0" smtClean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612878" y="1844824"/>
          <a:ext cx="1111250" cy="600075"/>
        </p:xfrm>
        <a:graphic>
          <a:graphicData uri="http://schemas.openxmlformats.org/presentationml/2006/ole">
            <p:oleObj spid="_x0000_s329730" name="Εξίσωση" r:id="rId3" imgW="723600" imgH="393480" progId="Equation.3">
              <p:embed/>
            </p:oleObj>
          </a:graphicData>
        </a:graphic>
      </p:graphicFrame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659744" y="2902728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1 </a:t>
            </a:r>
            <a:r>
              <a:rPr lang="pt-BR" sz="1600" dirty="0" smtClean="0"/>
              <a:t>ou superior:</a:t>
            </a:r>
            <a:endParaRPr lang="pt-BR" dirty="0" smtClean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5721895" y="2935734"/>
          <a:ext cx="722313" cy="349250"/>
        </p:xfrm>
        <a:graphic>
          <a:graphicData uri="http://schemas.openxmlformats.org/presentationml/2006/ole">
            <p:oleObj spid="_x0000_s329731" name="Εξίσωση" r:id="rId4" imgW="469800" imgH="22860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011672" y="3645024"/>
            <a:ext cx="6952816" cy="2304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A resposta de um sistema de controle com realimentação unitária a uma entrada em degrau conterá um erro estacionário, se não houver integração no ramo direto (tipo 0). Se for desejável um erro estacionário nulo para uma entrada em degrau, o tipo do sistema deverá ser 1 ou maior.</a:t>
            </a:r>
            <a:endParaRPr lang="pt-BR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7" grpId="0" build="p"/>
      <p:bldP spid="19" grpId="0" build="p"/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Velocidade: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do sistema para uma entrada em </a:t>
            </a:r>
            <a:r>
              <a:rPr lang="pt-BR" b="1" dirty="0" smtClean="0">
                <a:solidFill>
                  <a:srgbClr val="C32D2E"/>
                </a:solidFill>
              </a:rPr>
              <a:t>rampa</a:t>
            </a:r>
            <a:r>
              <a:rPr lang="pt-BR" dirty="0" smtClean="0"/>
              <a:t> unitária é dado por:</a:t>
            </a:r>
            <a:endParaRPr lang="pt-BR" sz="2000" dirty="0" smtClean="0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3619500" y="2142753"/>
          <a:ext cx="3078163" cy="638175"/>
        </p:xfrm>
        <a:graphic>
          <a:graphicData uri="http://schemas.openxmlformats.org/presentationml/2006/ole">
            <p:oleObj spid="_x0000_s330754" name="Εξίσωση" r:id="rId3" imgW="2006280" imgH="41904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011672" y="2996952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A constante de erro estático de </a:t>
            </a:r>
            <a:r>
              <a:rPr lang="pt-BR" b="1" dirty="0" smtClean="0">
                <a:solidFill>
                  <a:srgbClr val="C32D2E"/>
                </a:solidFill>
              </a:rPr>
              <a:t>velocidade</a:t>
            </a:r>
            <a:r>
              <a:rPr lang="pt-BR" dirty="0" smtClean="0"/>
              <a:t> é definida como:</a:t>
            </a:r>
            <a:endParaRPr lang="pt-BR" sz="2000" dirty="0" smtClean="0"/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508053" y="3477642"/>
          <a:ext cx="1423987" cy="425450"/>
        </p:xfrm>
        <a:graphic>
          <a:graphicData uri="http://schemas.openxmlformats.org/presentationml/2006/ole">
            <p:oleObj spid="_x0000_s330755" name="Εξίσωση" r:id="rId4" imgW="927000" imgH="27936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5580112" y="35764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6832600" y="3356992"/>
          <a:ext cx="895350" cy="658813"/>
        </p:xfrm>
        <a:graphic>
          <a:graphicData uri="http://schemas.openxmlformats.org/presentationml/2006/ole">
            <p:oleObj spid="_x0000_s330756" name="Εξίσωση" r:id="rId5" imgW="583920" imgH="43164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011672" y="4265141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0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4221163" y="4149080"/>
          <a:ext cx="3157537" cy="657225"/>
        </p:xfrm>
        <a:graphic>
          <a:graphicData uri="http://schemas.openxmlformats.org/presentationml/2006/ole">
            <p:oleObj spid="_x0000_s330757" name="Εξίσωση" r:id="rId6" imgW="2057400" imgH="431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011672" y="5085183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1</a:t>
            </a:r>
            <a:r>
              <a:rPr lang="pt-BR" dirty="0" smtClean="0"/>
              <a:t>:</a:t>
            </a:r>
            <a:endParaRPr lang="pt-BR" sz="2000" dirty="0" smtClean="0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4183063" y="4953809"/>
          <a:ext cx="3236912" cy="657225"/>
        </p:xfrm>
        <a:graphic>
          <a:graphicData uri="http://schemas.openxmlformats.org/presentationml/2006/ole">
            <p:oleObj spid="_x0000_s330758" name="Εξίσωση" r:id="rId7" imgW="2108160" imgH="431640" progId="Equation.3">
              <p:embed/>
            </p:oleObj>
          </a:graphicData>
        </a:graphic>
      </p:graphicFrame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011672" y="5881181"/>
            <a:ext cx="695281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Sistema </a:t>
            </a:r>
            <a:r>
              <a:rPr lang="pt-BR" b="1" dirty="0" smtClean="0">
                <a:solidFill>
                  <a:srgbClr val="C32D2E"/>
                </a:solidFill>
              </a:rPr>
              <a:t>tipo 2 </a:t>
            </a:r>
            <a:r>
              <a:rPr lang="pt-BR" dirty="0" smtClean="0"/>
              <a:t>ou superior:</a:t>
            </a:r>
            <a:endParaRPr lang="pt-BR" sz="2000" dirty="0" smtClean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5364088" y="5750229"/>
          <a:ext cx="3217862" cy="657225"/>
        </p:xfrm>
        <a:graphic>
          <a:graphicData uri="http://schemas.openxmlformats.org/presentationml/2006/ole">
            <p:oleObj spid="_x0000_s330759" name="Εξίσωση" r:id="rId8" imgW="2095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build="p"/>
      <p:bldP spid="12" grpId="0" animBg="1"/>
      <p:bldP spid="14" grpId="0" build="p"/>
      <p:bldP spid="16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Velocidade:</a:t>
            </a: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erro estacionário será:</a:t>
            </a:r>
            <a:endParaRPr lang="pt-BR" sz="2000" dirty="0" smtClean="0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659744" y="1966624"/>
            <a:ext cx="2848360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0</a:t>
            </a:r>
            <a:r>
              <a:rPr lang="pt-BR" sz="1600" dirty="0" smtClean="0"/>
              <a:t>:</a:t>
            </a:r>
            <a:endParaRPr lang="pt-BR" dirty="0" smtClean="0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4787900" y="1970088"/>
          <a:ext cx="760413" cy="347662"/>
        </p:xfrm>
        <a:graphic>
          <a:graphicData uri="http://schemas.openxmlformats.org/presentationml/2006/ole">
            <p:oleObj spid="_x0000_s331778" name="Εξίσωση" r:id="rId3" imgW="495000" imgH="22860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2659744" y="2568287"/>
            <a:ext cx="2776352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1</a:t>
            </a:r>
            <a:r>
              <a:rPr lang="pt-BR" sz="1600" dirty="0" smtClean="0"/>
              <a:t>:</a:t>
            </a:r>
            <a:endParaRPr lang="pt-BR" dirty="0" smtClean="0"/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4740275" y="2420888"/>
          <a:ext cx="820738" cy="601663"/>
        </p:xfrm>
        <a:graphic>
          <a:graphicData uri="http://schemas.openxmlformats.org/presentationml/2006/ole">
            <p:oleObj spid="_x0000_s331779" name="Εξίσωση" r:id="rId4" imgW="533160" imgH="393480" progId="Equation.3">
              <p:embed/>
            </p:oleObj>
          </a:graphicData>
        </a:graphic>
      </p:graphicFrame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2678842" y="3216359"/>
            <a:ext cx="5421549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1600" dirty="0" smtClean="0"/>
              <a:t>Sistema </a:t>
            </a:r>
            <a:r>
              <a:rPr lang="pt-BR" sz="1600" b="1" dirty="0" smtClean="0">
                <a:solidFill>
                  <a:srgbClr val="C32D2E"/>
                </a:solidFill>
              </a:rPr>
              <a:t>tipo 2</a:t>
            </a:r>
            <a:r>
              <a:rPr lang="pt-BR" sz="1600" dirty="0" smtClean="0"/>
              <a:t> ou superior: </a:t>
            </a:r>
            <a:endParaRPr lang="pt-BR" dirty="0" smtClean="0"/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864324" y="3223766"/>
          <a:ext cx="723900" cy="349250"/>
        </p:xfrm>
        <a:graphic>
          <a:graphicData uri="http://schemas.openxmlformats.org/presentationml/2006/ole">
            <p:oleObj spid="_x0000_s331780" name="Εξίσωση" r:id="rId5" imgW="469800" imgH="228600" progId="Equation.3">
              <p:embed/>
            </p:oleObj>
          </a:graphicData>
        </a:graphic>
      </p:graphicFrame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011672" y="3789040"/>
            <a:ext cx="6952816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Um sistema tipo 0 é incapaz de seguir, em regime estacionário, uma entrada em rampa. Por outro lado, </a:t>
            </a:r>
            <a:r>
              <a:rPr lang="pt-BR" sz="2000" dirty="0" smtClean="0"/>
              <a:t>um sistema tipo 2 ou superior pode seguir esta mesma entrada com erro nulo.</a:t>
            </a:r>
            <a:endParaRPr lang="pt-BR" sz="2400" dirty="0" smtClean="0"/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pt-BR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2" grpId="0" build="p"/>
      <p:bldP spid="24" grpId="0" build="p"/>
      <p:bldP spid="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74756"/>
            <a:ext cx="3816424" cy="35625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Constantes de Erro Estático</a:t>
            </a:r>
            <a:endParaRPr lang="es-ES" sz="28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rgbClr val="C32D2E"/>
                </a:solidFill>
              </a:rPr>
              <a:t>Constante de Erro Estático de Velocidade:</a:t>
            </a: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011672" y="1484784"/>
            <a:ext cx="6952816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dirty="0" smtClean="0"/>
              <a:t>O sistema do tipo 1 pode seguir a entrada em rampa com um erro finito. Note que em uma operação em regime estacionário, a velocidade de saída é exatamente a mesma velocidade de entrada, mas existe um erro de posição.</a:t>
            </a:r>
            <a:endParaRPr lang="pt-BR" sz="2400" dirty="0" smtClean="0"/>
          </a:p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pt-BR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3870</TotalTime>
  <Words>844</Words>
  <Application>Microsoft Office PowerPoint</Application>
  <PresentationFormat>Apresentação na tela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Solstício</vt:lpstr>
      <vt:lpstr>Εξίσωση</vt:lpstr>
      <vt:lpstr>Erros Estacionários</vt:lpstr>
      <vt:lpstr>Erros Estacionários</vt:lpstr>
      <vt:lpstr>Erros Estacionários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Constantes de Erro Estático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513</cp:revision>
  <dcterms:created xsi:type="dcterms:W3CDTF">2012-09-17T02:27:37Z</dcterms:created>
  <dcterms:modified xsi:type="dcterms:W3CDTF">2013-11-26T20:05:11Z</dcterms:modified>
</cp:coreProperties>
</file>