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D7DDE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300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45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Relationship Id="rId6" Type="http://schemas.openxmlformats.org/officeDocument/2006/relationships/image" Target="../media/image31.wmf"/><Relationship Id="rId5" Type="http://schemas.openxmlformats.org/officeDocument/2006/relationships/image" Target="../media/image44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1.wmf"/><Relationship Id="rId2" Type="http://schemas.openxmlformats.org/officeDocument/2006/relationships/image" Target="../media/image47.wmf"/><Relationship Id="rId1" Type="http://schemas.openxmlformats.org/officeDocument/2006/relationships/image" Target="../media/image33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2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27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Relationship Id="rId6" Type="http://schemas.openxmlformats.org/officeDocument/2006/relationships/image" Target="../media/image30.wmf"/><Relationship Id="rId5" Type="http://schemas.openxmlformats.org/officeDocument/2006/relationships/image" Target="../media/image11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40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Relationship Id="rId6" Type="http://schemas.openxmlformats.org/officeDocument/2006/relationships/image" Target="../media/image31.wmf"/><Relationship Id="rId5" Type="http://schemas.openxmlformats.org/officeDocument/2006/relationships/image" Target="../media/image39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3.wmf"/><Relationship Id="rId4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A116D08-63B2-49DC-ADD0-E3143F555F82}" type="datetimeFigureOut">
              <a:rPr lang="es-ES" smtClean="0"/>
              <a:pPr/>
              <a:t>26/11/2013</a:t>
            </a:fld>
            <a:endParaRPr lang="es-E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5FF37C-9CEA-4B14-BE59-C831F2407B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1259632" y="6381328"/>
            <a:ext cx="7776864" cy="0"/>
          </a:xfrm>
          <a:prstGeom prst="line">
            <a:avLst/>
          </a:prstGeom>
          <a:ln w="95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 userDrawn="1"/>
        </p:nvSpPr>
        <p:spPr>
          <a:xfrm>
            <a:off x="6876256" y="643359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 smtClean="0"/>
              <a:t>Prof. </a:t>
            </a:r>
            <a:r>
              <a:rPr lang="pt-BR" sz="1400" i="1" baseline="0" dirty="0" smtClean="0"/>
              <a:t>Nilo Rodrigues</a:t>
            </a:r>
            <a:endParaRPr lang="es-ES" sz="1400" i="1" dirty="0"/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051720" y="6433591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</a:p>
        </p:txBody>
      </p:sp>
      <p:pic>
        <p:nvPicPr>
          <p:cNvPr id="17" name="Picture 6" descr="https://encrypted-tbn1.google.com/images?q=tbn:ANd9GcRPTPCQUkO7VkV3K7aJ3zkOVMm25BBikxboR-fBslNOKnDc_7U36Q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9632" y="6440703"/>
            <a:ext cx="360040" cy="36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32.png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46.png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2.png"/><Relationship Id="rId9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Ações de Controle P e PI</a:t>
            </a:r>
            <a:endParaRPr lang="es-ES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37274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1196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42798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4355976" y="3717032"/>
            <a:ext cx="4968552" cy="936104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16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Sistemas de Controle e Automação</a:t>
            </a:r>
            <a:endParaRPr lang="pt-BR" sz="1600" i="1" dirty="0" smtClean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Proporcional-Integral (PI)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2276872"/>
            <a:ext cx="7456872" cy="1440160"/>
          </a:xfrm>
        </p:spPr>
        <p:txBody>
          <a:bodyPr>
            <a:no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pt-BR" sz="2000" dirty="0" smtClean="0"/>
              <a:t>Considerando que o conjugado de perturbação seja do tipo </a:t>
            </a:r>
            <a:r>
              <a:rPr lang="pt-BR" sz="2000" b="1" dirty="0" smtClean="0">
                <a:solidFill>
                  <a:srgbClr val="C32D2E"/>
                </a:solidFill>
              </a:rPr>
              <a:t>degrau </a:t>
            </a:r>
            <a:r>
              <a:rPr lang="pt-BR" sz="2000" dirty="0" smtClean="0"/>
              <a:t>de amplitude </a:t>
            </a:r>
            <a:r>
              <a:rPr lang="pt-BR" sz="2000" b="1" i="1" dirty="0" err="1" smtClean="0">
                <a:solidFill>
                  <a:srgbClr val="C32D2E"/>
                </a:solidFill>
              </a:rPr>
              <a:t>T</a:t>
            </a:r>
            <a:r>
              <a:rPr lang="pt-BR" sz="2000" b="1" i="1" baseline="-25000" dirty="0" err="1" smtClean="0">
                <a:solidFill>
                  <a:srgbClr val="C32D2E"/>
                </a:solidFill>
              </a:rPr>
              <a:t>d</a:t>
            </a:r>
            <a:r>
              <a:rPr lang="pt-BR" sz="2000" dirty="0" smtClean="0"/>
              <a:t>, o erro estacionário pode ser encontrado fazendo:</a:t>
            </a:r>
            <a:endParaRPr lang="pt-BR" sz="2000" b="1" i="1" baseline="-25000" dirty="0" smtClean="0">
              <a:solidFill>
                <a:srgbClr val="C32D2E"/>
              </a:solidFill>
            </a:endParaRPr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000" dirty="0" smtClean="0"/>
              <a:t>O sinal de </a:t>
            </a:r>
            <a:r>
              <a:rPr lang="pt-BR" sz="2000" b="1" dirty="0" smtClean="0">
                <a:solidFill>
                  <a:srgbClr val="C32D2E"/>
                </a:solidFill>
              </a:rPr>
              <a:t>erro </a:t>
            </a:r>
            <a:r>
              <a:rPr lang="pt-BR" sz="2000" dirty="0" smtClean="0"/>
              <a:t>é dado por: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0701" name="Object 13"/>
          <p:cNvGraphicFramePr>
            <a:graphicFrameLocks noChangeAspect="1"/>
          </p:cNvGraphicFramePr>
          <p:nvPr/>
        </p:nvGraphicFramePr>
        <p:xfrm>
          <a:off x="1979712" y="1628825"/>
          <a:ext cx="1736725" cy="328612"/>
        </p:xfrm>
        <a:graphic>
          <a:graphicData uri="http://schemas.openxmlformats.org/presentationml/2006/ole">
            <p:oleObj spid="_x0000_s312322" name="Εξίσωση" r:id="rId3" imgW="1130040" imgH="215640" progId="Equation.3">
              <p:embed/>
            </p:oleObj>
          </a:graphicData>
        </a:graphic>
      </p:graphicFrame>
      <p:sp>
        <p:nvSpPr>
          <p:cNvPr id="25" name="Seta para a direita 24"/>
          <p:cNvSpPr/>
          <p:nvPr/>
        </p:nvSpPr>
        <p:spPr>
          <a:xfrm>
            <a:off x="4355976" y="17008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70702" name="Object 14"/>
          <p:cNvGraphicFramePr>
            <a:graphicFrameLocks noChangeAspect="1"/>
          </p:cNvGraphicFramePr>
          <p:nvPr/>
        </p:nvGraphicFramePr>
        <p:xfrm>
          <a:off x="5590108" y="1484784"/>
          <a:ext cx="2654300" cy="677863"/>
        </p:xfrm>
        <a:graphic>
          <a:graphicData uri="http://schemas.openxmlformats.org/presentationml/2006/ole">
            <p:oleObj spid="_x0000_s312323" name="Εξίσωση" r:id="rId4" imgW="1726920" imgH="444240" progId="Equation.3">
              <p:embed/>
            </p:oleObj>
          </a:graphicData>
        </a:graphic>
      </p:graphicFrame>
      <p:graphicFrame>
        <p:nvGraphicFramePr>
          <p:cNvPr id="370703" name="Object 15"/>
          <p:cNvGraphicFramePr>
            <a:graphicFrameLocks noChangeAspect="1"/>
          </p:cNvGraphicFramePr>
          <p:nvPr/>
        </p:nvGraphicFramePr>
        <p:xfrm>
          <a:off x="2359273" y="3356992"/>
          <a:ext cx="2616200" cy="677862"/>
        </p:xfrm>
        <a:graphic>
          <a:graphicData uri="http://schemas.openxmlformats.org/presentationml/2006/ole">
            <p:oleObj spid="_x0000_s312324" name="Εξίσωση" r:id="rId5" imgW="1701720" imgH="444240" progId="Equation.3">
              <p:embed/>
            </p:oleObj>
          </a:graphicData>
        </a:graphic>
      </p:graphicFrame>
      <p:sp>
        <p:nvSpPr>
          <p:cNvPr id="28" name="Seta para a direita 27"/>
          <p:cNvSpPr/>
          <p:nvPr/>
        </p:nvSpPr>
        <p:spPr>
          <a:xfrm>
            <a:off x="5796136" y="360342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70704" name="Object 16"/>
          <p:cNvGraphicFramePr>
            <a:graphicFrameLocks noChangeAspect="1"/>
          </p:cNvGraphicFramePr>
          <p:nvPr/>
        </p:nvGraphicFramePr>
        <p:xfrm>
          <a:off x="6940376" y="3387402"/>
          <a:ext cx="1016000" cy="677862"/>
        </p:xfrm>
        <a:graphic>
          <a:graphicData uri="http://schemas.openxmlformats.org/presentationml/2006/ole">
            <p:oleObj spid="_x0000_s312325" name="Εξίσωση" r:id="rId6" imgW="660240" imgH="444240" progId="Equation.3">
              <p:embed/>
            </p:oleObj>
          </a:graphicData>
        </a:graphic>
      </p:graphicFrame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435608" y="4221088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Logo, o erro estacionário pode ser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reduzido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aumentando-se o valor do ganho </a:t>
            </a:r>
            <a:r>
              <a:rPr kumimoji="0" lang="pt-B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pt-BR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Entretanto,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aumento desse valor vai tornar a resposta do sistema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mais oscilatória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0705" name="Object 17"/>
          <p:cNvGraphicFramePr>
            <a:graphicFrameLocks noChangeAspect="1"/>
          </p:cNvGraphicFramePr>
          <p:nvPr/>
        </p:nvGraphicFramePr>
        <p:xfrm>
          <a:off x="4432300" y="5713413"/>
          <a:ext cx="1287463" cy="430212"/>
        </p:xfrm>
        <a:graphic>
          <a:graphicData uri="http://schemas.openxmlformats.org/presentationml/2006/ole">
            <p:oleObj spid="_x0000_s312326" name="Εξίσωση" r:id="rId7" imgW="838080" imgH="279360" progId="Equation.3">
              <p:embed/>
            </p:oleObj>
          </a:graphicData>
        </a:graphic>
      </p:graphicFrame>
      <p:graphicFrame>
        <p:nvGraphicFramePr>
          <p:cNvPr id="370706" name="Object 18"/>
          <p:cNvGraphicFramePr>
            <a:graphicFrameLocks noChangeAspect="1"/>
          </p:cNvGraphicFramePr>
          <p:nvPr/>
        </p:nvGraphicFramePr>
        <p:xfrm>
          <a:off x="6189687" y="5551488"/>
          <a:ext cx="1190625" cy="719137"/>
        </p:xfrm>
        <a:graphic>
          <a:graphicData uri="http://schemas.openxmlformats.org/presentationml/2006/ole">
            <p:oleObj spid="_x0000_s312327" name="Εξίσωση" r:id="rId8" imgW="774360" imgH="469800" progId="Equation.3">
              <p:embed/>
            </p:oleObj>
          </a:graphicData>
        </a:graphic>
      </p:graphicFrame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2555776" y="5445224"/>
            <a:ext cx="1831864" cy="36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Lembre que:</a:t>
            </a:r>
            <a:endParaRPr kumimoji="0" lang="pt-BR" sz="16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3" grpId="0" build="p"/>
      <p:bldP spid="25" grpId="0" animBg="1"/>
      <p:bldP spid="28" grpId="0" animBg="1"/>
      <p:bldP spid="30" grpId="0" build="p"/>
      <p:bldP spid="3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Proporcional-Integral (PI)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000" dirty="0" smtClean="0"/>
              <a:t>Podemos </a:t>
            </a:r>
            <a:r>
              <a:rPr lang="pt-BR" sz="2000" b="1" dirty="0" smtClean="0">
                <a:solidFill>
                  <a:srgbClr val="C32D2E"/>
                </a:solidFill>
              </a:rPr>
              <a:t>eliminar</a:t>
            </a:r>
            <a:r>
              <a:rPr lang="pt-BR" sz="2000" dirty="0" smtClean="0"/>
              <a:t> o erro estacionário utilizando um controlador do tipo </a:t>
            </a:r>
            <a:r>
              <a:rPr lang="pt-BR" sz="2000" b="1" dirty="0" smtClean="0">
                <a:solidFill>
                  <a:srgbClr val="C32D2E"/>
                </a:solidFill>
              </a:rPr>
              <a:t>integral</a:t>
            </a:r>
            <a:r>
              <a:rPr lang="pt-BR" sz="2000" dirty="0" smtClean="0"/>
              <a:t>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upo 14"/>
          <p:cNvGrpSpPr/>
          <p:nvPr/>
        </p:nvGrpSpPr>
        <p:grpSpPr>
          <a:xfrm>
            <a:off x="1907704" y="1966085"/>
            <a:ext cx="6658968" cy="1822955"/>
            <a:chOff x="1907704" y="1966085"/>
            <a:chExt cx="6658968" cy="1822955"/>
          </a:xfrm>
        </p:grpSpPr>
        <p:pic>
          <p:nvPicPr>
            <p:cNvPr id="19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1" y="2060848"/>
              <a:ext cx="6586961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" name="Object 16"/>
            <p:cNvGraphicFramePr>
              <a:graphicFrameLocks noChangeAspect="1"/>
            </p:cNvGraphicFramePr>
            <p:nvPr/>
          </p:nvGraphicFramePr>
          <p:xfrm>
            <a:off x="1907704" y="2457078"/>
            <a:ext cx="457200" cy="323850"/>
          </p:xfrm>
          <a:graphic>
            <a:graphicData uri="http://schemas.openxmlformats.org/presentationml/2006/ole">
              <p:oleObj spid="_x0000_s313346" name="Εξίσωση" r:id="rId4" imgW="304560" imgH="215640" progId="Equation.3">
                <p:embed/>
              </p:oleObj>
            </a:graphicData>
          </a:graphic>
        </p:graphicFrame>
        <p:graphicFrame>
          <p:nvGraphicFramePr>
            <p:cNvPr id="21" name="Object 17"/>
            <p:cNvGraphicFramePr>
              <a:graphicFrameLocks noChangeAspect="1"/>
            </p:cNvGraphicFramePr>
            <p:nvPr/>
          </p:nvGraphicFramePr>
          <p:xfrm>
            <a:off x="7984182" y="2385070"/>
            <a:ext cx="476250" cy="323850"/>
          </p:xfrm>
          <a:graphic>
            <a:graphicData uri="http://schemas.openxmlformats.org/presentationml/2006/ole">
              <p:oleObj spid="_x0000_s313347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22" name="Object 18"/>
            <p:cNvGraphicFramePr>
              <a:graphicFrameLocks noChangeAspect="1"/>
            </p:cNvGraphicFramePr>
            <p:nvPr/>
          </p:nvGraphicFramePr>
          <p:xfrm>
            <a:off x="6024702" y="2427258"/>
            <a:ext cx="936625" cy="639762"/>
          </p:xfrm>
          <a:graphic>
            <a:graphicData uri="http://schemas.openxmlformats.org/presentationml/2006/ole">
              <p:oleObj spid="_x0000_s313348" name="Εξίσωση" r:id="rId6" imgW="609480" imgH="419040" progId="Equation.3">
                <p:embed/>
              </p:oleObj>
            </a:graphicData>
          </a:graphic>
        </p:graphicFrame>
        <p:graphicFrame>
          <p:nvGraphicFramePr>
            <p:cNvPr id="24" name="Object 19"/>
            <p:cNvGraphicFramePr>
              <a:graphicFrameLocks noChangeAspect="1"/>
            </p:cNvGraphicFramePr>
            <p:nvPr/>
          </p:nvGraphicFramePr>
          <p:xfrm>
            <a:off x="4539181" y="1966085"/>
            <a:ext cx="495300" cy="323850"/>
          </p:xfrm>
          <a:graphic>
            <a:graphicData uri="http://schemas.openxmlformats.org/presentationml/2006/ole">
              <p:oleObj spid="_x0000_s313349" name="Εξίσωση" r:id="rId7" imgW="330120" imgH="215640" progId="Equation.3">
                <p:embed/>
              </p:oleObj>
            </a:graphicData>
          </a:graphic>
        </p:graphicFrame>
        <p:graphicFrame>
          <p:nvGraphicFramePr>
            <p:cNvPr id="26" name="Object 20"/>
            <p:cNvGraphicFramePr>
              <a:graphicFrameLocks noChangeAspect="1"/>
            </p:cNvGraphicFramePr>
            <p:nvPr/>
          </p:nvGraphicFramePr>
          <p:xfrm>
            <a:off x="3695700" y="2525713"/>
            <a:ext cx="276225" cy="479425"/>
          </p:xfrm>
          <a:graphic>
            <a:graphicData uri="http://schemas.openxmlformats.org/presentationml/2006/ole">
              <p:oleObj spid="_x0000_s313350" name="Εξίσωση" r:id="rId8" imgW="228600" imgH="393480" progId="Equation.3">
                <p:embed/>
              </p:oleObj>
            </a:graphicData>
          </a:graphic>
        </p:graphicFrame>
        <p:graphicFrame>
          <p:nvGraphicFramePr>
            <p:cNvPr id="27" name="Object 22"/>
            <p:cNvGraphicFramePr>
              <a:graphicFrameLocks noChangeAspect="1"/>
            </p:cNvGraphicFramePr>
            <p:nvPr/>
          </p:nvGraphicFramePr>
          <p:xfrm>
            <a:off x="3059832" y="2424259"/>
            <a:ext cx="476250" cy="323850"/>
          </p:xfrm>
          <a:graphic>
            <a:graphicData uri="http://schemas.openxmlformats.org/presentationml/2006/ole">
              <p:oleObj spid="_x0000_s313351" name="Εξίσωση" r:id="rId9" imgW="317160" imgH="215640" progId="Equation.3">
                <p:embed/>
              </p:oleObj>
            </a:graphicData>
          </a:graphic>
        </p:graphicFrame>
      </p:grpSp>
      <p:sp>
        <p:nvSpPr>
          <p:cNvPr id="29" name="Espaço Reservado para Conteúdo 2"/>
          <p:cNvSpPr txBox="1">
            <a:spLocks/>
          </p:cNvSpPr>
          <p:nvPr/>
        </p:nvSpPr>
        <p:spPr>
          <a:xfrm>
            <a:off x="1435608" y="3996332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Considerando novamente que 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entrada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referência seja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 função de transferência do distúrbio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malha fechada pode ser escrita como: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" name="Object 21"/>
          <p:cNvGraphicFramePr>
            <a:graphicFrameLocks noChangeAspect="1"/>
          </p:cNvGraphicFramePr>
          <p:nvPr/>
        </p:nvGraphicFramePr>
        <p:xfrm>
          <a:off x="4391025" y="5219700"/>
          <a:ext cx="2128838" cy="657225"/>
        </p:xfrm>
        <a:graphic>
          <a:graphicData uri="http://schemas.openxmlformats.org/presentationml/2006/ole">
            <p:oleObj spid="_x0000_s313352" name="Εξίσωση" r:id="rId10" imgW="138420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Proporcional-Integral (PI)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pt-BR" sz="2000" dirty="0" smtClean="0"/>
              <a:t>O sinal de </a:t>
            </a:r>
            <a:r>
              <a:rPr lang="pt-BR" sz="2000" b="1" dirty="0" smtClean="0">
                <a:solidFill>
                  <a:srgbClr val="C32D2E"/>
                </a:solidFill>
              </a:rPr>
              <a:t>erro</a:t>
            </a:r>
            <a:r>
              <a:rPr lang="pt-BR" sz="2000" dirty="0" smtClean="0"/>
              <a:t> é dado por: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1979712" y="1628825"/>
          <a:ext cx="1736725" cy="328612"/>
        </p:xfrm>
        <a:graphic>
          <a:graphicData uri="http://schemas.openxmlformats.org/presentationml/2006/ole">
            <p:oleObj spid="_x0000_s314370" name="Εξίσωση" r:id="rId3" imgW="1130040" imgH="215640" progId="Equation.3">
              <p:embed/>
            </p:oleObj>
          </a:graphicData>
        </a:graphic>
      </p:graphicFrame>
      <p:sp>
        <p:nvSpPr>
          <p:cNvPr id="17" name="Seta para a direita 16"/>
          <p:cNvSpPr/>
          <p:nvPr/>
        </p:nvSpPr>
        <p:spPr>
          <a:xfrm>
            <a:off x="4355976" y="17008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73771" name="Object 11"/>
          <p:cNvGraphicFramePr>
            <a:graphicFrameLocks noChangeAspect="1"/>
          </p:cNvGraphicFramePr>
          <p:nvPr/>
        </p:nvGraphicFramePr>
        <p:xfrm>
          <a:off x="5438775" y="1484313"/>
          <a:ext cx="2538413" cy="657225"/>
        </p:xfrm>
        <a:graphic>
          <a:graphicData uri="http://schemas.openxmlformats.org/presentationml/2006/ole">
            <p:oleObj spid="_x0000_s314371" name="Εξίσωση" r:id="rId4" imgW="1650960" imgH="431640" progId="Equation.3">
              <p:embed/>
            </p:oleObj>
          </a:graphicData>
        </a:graphic>
      </p:graphicFrame>
      <p:sp>
        <p:nvSpPr>
          <p:cNvPr id="25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2543324"/>
            <a:ext cx="7456872" cy="1440160"/>
          </a:xfrm>
        </p:spPr>
        <p:txBody>
          <a:bodyPr>
            <a:no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pt-BR" sz="2000" dirty="0" smtClean="0"/>
              <a:t>O erro estacionário pode ser encontrado fazendo:</a:t>
            </a:r>
            <a:endParaRPr lang="pt-BR" sz="2000" b="1" i="1" baseline="-25000" dirty="0" smtClean="0">
              <a:solidFill>
                <a:srgbClr val="C32D2E"/>
              </a:solidFill>
            </a:endParaRP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/>
        </p:nvGraphicFramePr>
        <p:xfrm>
          <a:off x="2246313" y="2997200"/>
          <a:ext cx="2674937" cy="700088"/>
        </p:xfrm>
        <a:graphic>
          <a:graphicData uri="http://schemas.openxmlformats.org/presentationml/2006/ole">
            <p:oleObj spid="_x0000_s314372" name="Εξίσωση" r:id="rId5" imgW="1739880" imgH="457200" progId="Equation.3">
              <p:embed/>
            </p:oleObj>
          </a:graphicData>
        </a:graphic>
      </p:graphicFrame>
      <p:sp>
        <p:nvSpPr>
          <p:cNvPr id="30" name="Seta para a direita 29"/>
          <p:cNvSpPr/>
          <p:nvPr/>
        </p:nvSpPr>
        <p:spPr>
          <a:xfrm>
            <a:off x="5796136" y="325234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7086600" y="3200152"/>
          <a:ext cx="722313" cy="349250"/>
        </p:xfrm>
        <a:graphic>
          <a:graphicData uri="http://schemas.openxmlformats.org/presentationml/2006/ole">
            <p:oleObj spid="_x0000_s314373" name="Εξίσωση" r:id="rId6" imgW="469800" imgH="228600" progId="Equation.3">
              <p:embed/>
            </p:oleObj>
          </a:graphicData>
        </a:graphic>
      </p:graphicFrame>
      <p:sp>
        <p:nvSpPr>
          <p:cNvPr id="33" name="Espaço Reservado para Conteúdo 2"/>
          <p:cNvSpPr txBox="1">
            <a:spLocks/>
          </p:cNvSpPr>
          <p:nvPr/>
        </p:nvSpPr>
        <p:spPr>
          <a:xfrm>
            <a:off x="1435608" y="5085184"/>
            <a:ext cx="7456872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Logo, o erro estacionário é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eliminado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pelo controlador integral.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Entretanto,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sistema torna-se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instável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1435608" y="393305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No entanto, analisando a equação característica do sistema, pode-se concluir também que o sistema é </a:t>
            </a:r>
            <a:r>
              <a:rPr lang="pt-BR" sz="2000" b="1" dirty="0" smtClean="0">
                <a:solidFill>
                  <a:srgbClr val="C32D2E"/>
                </a:solidFill>
              </a:rPr>
              <a:t>instável</a:t>
            </a:r>
            <a:r>
              <a:rPr lang="pt-BR" sz="2000" dirty="0" smtClean="0"/>
              <a:t> (critério de </a:t>
            </a:r>
            <a:r>
              <a:rPr lang="pt-BR" sz="2000" dirty="0" err="1" smtClean="0"/>
              <a:t>Routh</a:t>
            </a:r>
            <a:r>
              <a:rPr lang="pt-BR" sz="2000" dirty="0" smtClean="0"/>
              <a:t>).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1435608" y="5877272"/>
            <a:ext cx="7456872" cy="8640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Então como eliminar o erro e manter o sistema estável ?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  <p:bldP spid="25" grpId="0" build="p"/>
      <p:bldP spid="30" grpId="0" animBg="1"/>
      <p:bldP spid="33" grpId="0" build="p"/>
      <p:bldP spid="36" grpId="0" build="p"/>
      <p:bldP spid="3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Proporcional-Integral (PI)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Utilizando o controlador </a:t>
            </a:r>
            <a:r>
              <a:rPr lang="pt-BR" sz="2000" b="1" dirty="0" smtClean="0">
                <a:solidFill>
                  <a:srgbClr val="C32D2E"/>
                </a:solidFill>
              </a:rPr>
              <a:t>Proporcional-Integral</a:t>
            </a:r>
            <a:r>
              <a:rPr lang="pt-BR" sz="2000" dirty="0" smtClean="0"/>
              <a:t>: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upo 15"/>
          <p:cNvGrpSpPr/>
          <p:nvPr/>
        </p:nvGrpSpPr>
        <p:grpSpPr>
          <a:xfrm>
            <a:off x="2123728" y="1628800"/>
            <a:ext cx="6408712" cy="1667510"/>
            <a:chOff x="2123728" y="1628800"/>
            <a:chExt cx="6408712" cy="1667510"/>
          </a:xfrm>
        </p:grpSpPr>
        <p:pic>
          <p:nvPicPr>
            <p:cNvPr id="37479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23728" y="1628800"/>
              <a:ext cx="6408712" cy="1667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74791" name="Object 7"/>
            <p:cNvGraphicFramePr>
              <a:graphicFrameLocks noChangeAspect="1"/>
            </p:cNvGraphicFramePr>
            <p:nvPr/>
          </p:nvGraphicFramePr>
          <p:xfrm>
            <a:off x="2123728" y="2060848"/>
            <a:ext cx="457200" cy="323850"/>
          </p:xfrm>
          <a:graphic>
            <a:graphicData uri="http://schemas.openxmlformats.org/presentationml/2006/ole">
              <p:oleObj spid="_x0000_s315394" name="Εξίσωση" r:id="rId4" imgW="304560" imgH="215640" progId="Equation.3">
                <p:embed/>
              </p:oleObj>
            </a:graphicData>
          </a:graphic>
        </p:graphicFrame>
        <p:graphicFrame>
          <p:nvGraphicFramePr>
            <p:cNvPr id="374792" name="Object 8"/>
            <p:cNvGraphicFramePr>
              <a:graphicFrameLocks noChangeAspect="1"/>
            </p:cNvGraphicFramePr>
            <p:nvPr/>
          </p:nvGraphicFramePr>
          <p:xfrm>
            <a:off x="7956376" y="2060848"/>
            <a:ext cx="476250" cy="323850"/>
          </p:xfrm>
          <a:graphic>
            <a:graphicData uri="http://schemas.openxmlformats.org/presentationml/2006/ole">
              <p:oleObj spid="_x0000_s315395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374793" name="Object 9"/>
            <p:cNvGraphicFramePr>
              <a:graphicFrameLocks noChangeAspect="1"/>
            </p:cNvGraphicFramePr>
            <p:nvPr/>
          </p:nvGraphicFramePr>
          <p:xfrm>
            <a:off x="6215121" y="2073911"/>
            <a:ext cx="936625" cy="639762"/>
          </p:xfrm>
          <a:graphic>
            <a:graphicData uri="http://schemas.openxmlformats.org/presentationml/2006/ole">
              <p:oleObj spid="_x0000_s315396" name="Εξίσωση" r:id="rId6" imgW="609480" imgH="419040" progId="Equation.3">
                <p:embed/>
              </p:oleObj>
            </a:graphicData>
          </a:graphic>
        </p:graphicFrame>
        <p:graphicFrame>
          <p:nvGraphicFramePr>
            <p:cNvPr id="374794" name="Object 10"/>
            <p:cNvGraphicFramePr>
              <a:graphicFrameLocks noChangeAspect="1"/>
            </p:cNvGraphicFramePr>
            <p:nvPr/>
          </p:nvGraphicFramePr>
          <p:xfrm>
            <a:off x="4932040" y="1700808"/>
            <a:ext cx="495300" cy="323850"/>
          </p:xfrm>
          <a:graphic>
            <a:graphicData uri="http://schemas.openxmlformats.org/presentationml/2006/ole">
              <p:oleObj spid="_x0000_s315397" name="Εξίσωση" r:id="rId7" imgW="330120" imgH="215640" progId="Equation.3">
                <p:embed/>
              </p:oleObj>
            </a:graphicData>
          </a:graphic>
        </p:graphicFrame>
        <p:graphicFrame>
          <p:nvGraphicFramePr>
            <p:cNvPr id="374795" name="Object 11"/>
            <p:cNvGraphicFramePr>
              <a:graphicFrameLocks noChangeAspect="1"/>
            </p:cNvGraphicFramePr>
            <p:nvPr/>
          </p:nvGraphicFramePr>
          <p:xfrm>
            <a:off x="3767138" y="2112963"/>
            <a:ext cx="838200" cy="590550"/>
          </p:xfrm>
          <a:graphic>
            <a:graphicData uri="http://schemas.openxmlformats.org/presentationml/2006/ole">
              <p:oleObj spid="_x0000_s315398" name="Εξίσωση" r:id="rId8" imgW="558720" imgH="393480" progId="Equation.3">
                <p:embed/>
              </p:oleObj>
            </a:graphicData>
          </a:graphic>
        </p:graphicFrame>
        <p:graphicFrame>
          <p:nvGraphicFramePr>
            <p:cNvPr id="374796" name="Object 12"/>
            <p:cNvGraphicFramePr>
              <a:graphicFrameLocks noChangeAspect="1"/>
            </p:cNvGraphicFramePr>
            <p:nvPr/>
          </p:nvGraphicFramePr>
          <p:xfrm>
            <a:off x="3131840" y="2060848"/>
            <a:ext cx="476250" cy="323850"/>
          </p:xfrm>
          <a:graphic>
            <a:graphicData uri="http://schemas.openxmlformats.org/presentationml/2006/ole">
              <p:oleObj spid="_x0000_s315399" name="Εξίσωση" r:id="rId9" imgW="317160" imgH="215640" progId="Equation.3">
                <p:embed/>
              </p:oleObj>
            </a:graphicData>
          </a:graphic>
        </p:graphicFrame>
      </p:grp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1435608" y="3356992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Considerando 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entrada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referência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 função de transferência do distúrbio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malha fechada é escrita como: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7" name="Object 21"/>
          <p:cNvGraphicFramePr>
            <a:graphicFrameLocks noChangeAspect="1"/>
          </p:cNvGraphicFramePr>
          <p:nvPr/>
        </p:nvGraphicFramePr>
        <p:xfrm>
          <a:off x="4089400" y="4192588"/>
          <a:ext cx="2735263" cy="676275"/>
        </p:xfrm>
        <a:graphic>
          <a:graphicData uri="http://schemas.openxmlformats.org/presentationml/2006/ole">
            <p:oleObj spid="_x0000_s315400" name="Εξίσωση" r:id="rId10" imgW="1777680" imgH="444240" progId="Equation.3">
              <p:embed/>
            </p:oleObj>
          </a:graphicData>
        </a:graphic>
      </p:graphicFrame>
      <p:sp>
        <p:nvSpPr>
          <p:cNvPr id="38" name="Espaço Reservado para Conteúdo 2"/>
          <p:cNvSpPr txBox="1">
            <a:spLocks/>
          </p:cNvSpPr>
          <p:nvPr/>
        </p:nvSpPr>
        <p:spPr>
          <a:xfrm>
            <a:off x="1435608" y="4941168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que desta vez o sistema será estável se as raízes da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equação características estiverem localizadas no </a:t>
            </a:r>
            <a:r>
              <a:rPr kumimoji="0" lang="pt-BR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semiplano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esquerdo do plano-s.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6" grpId="0" build="p"/>
      <p:bldP spid="3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Proporcional-Integral (PI)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O sinal de </a:t>
            </a:r>
            <a:r>
              <a:rPr lang="pt-BR" sz="2000" b="1" dirty="0" smtClean="0">
                <a:solidFill>
                  <a:srgbClr val="C32D2E"/>
                </a:solidFill>
              </a:rPr>
              <a:t>erro</a:t>
            </a:r>
            <a:r>
              <a:rPr lang="pt-BR" sz="2000" dirty="0" smtClean="0"/>
              <a:t> é dado por:</a:t>
            </a: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1979712" y="1628825"/>
          <a:ext cx="1736725" cy="328612"/>
        </p:xfrm>
        <a:graphic>
          <a:graphicData uri="http://schemas.openxmlformats.org/presentationml/2006/ole">
            <p:oleObj spid="_x0000_s316418" name="Εξίσωση" r:id="rId3" imgW="1130040" imgH="215640" progId="Equation.3">
              <p:embed/>
            </p:oleObj>
          </a:graphicData>
        </a:graphic>
      </p:graphicFrame>
      <p:sp>
        <p:nvSpPr>
          <p:cNvPr id="28" name="Seta para a direita 27"/>
          <p:cNvSpPr/>
          <p:nvPr/>
        </p:nvSpPr>
        <p:spPr>
          <a:xfrm>
            <a:off x="4355976" y="170083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9" name="Object 11"/>
          <p:cNvGraphicFramePr>
            <a:graphicFrameLocks noChangeAspect="1"/>
          </p:cNvGraphicFramePr>
          <p:nvPr/>
        </p:nvGraphicFramePr>
        <p:xfrm>
          <a:off x="5349875" y="1474788"/>
          <a:ext cx="3124200" cy="676275"/>
        </p:xfrm>
        <a:graphic>
          <a:graphicData uri="http://schemas.openxmlformats.org/presentationml/2006/ole">
            <p:oleObj spid="_x0000_s316419" name="Εξίσωση" r:id="rId4" imgW="2031840" imgH="444240" progId="Equation.3">
              <p:embed/>
            </p:oleObj>
          </a:graphicData>
        </a:graphic>
      </p:graphicFrame>
      <p:sp>
        <p:nvSpPr>
          <p:cNvPr id="3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2543324"/>
            <a:ext cx="7456872" cy="1440160"/>
          </a:xfrm>
        </p:spPr>
        <p:txBody>
          <a:bodyPr>
            <a:no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pt-BR" sz="2000" dirty="0" smtClean="0"/>
              <a:t>O </a:t>
            </a:r>
            <a:r>
              <a:rPr lang="pt-BR" sz="2000" b="1" dirty="0" smtClean="0">
                <a:solidFill>
                  <a:srgbClr val="C32D2E"/>
                </a:solidFill>
              </a:rPr>
              <a:t>erro estacionário </a:t>
            </a:r>
            <a:r>
              <a:rPr lang="pt-BR" sz="2000" dirty="0" smtClean="0"/>
              <a:t>pode ser encontrado fazendo:</a:t>
            </a:r>
            <a:endParaRPr lang="pt-BR" sz="2000" b="1" i="1" baseline="-25000" dirty="0" smtClean="0">
              <a:solidFill>
                <a:srgbClr val="C32D2E"/>
              </a:solidFill>
            </a:endParaRPr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/>
        </p:nvGraphicFramePr>
        <p:xfrm>
          <a:off x="1965325" y="2987675"/>
          <a:ext cx="3260725" cy="719138"/>
        </p:xfrm>
        <a:graphic>
          <a:graphicData uri="http://schemas.openxmlformats.org/presentationml/2006/ole">
            <p:oleObj spid="_x0000_s316420" name="Εξίσωση" r:id="rId5" imgW="2120760" imgH="469800" progId="Equation.3">
              <p:embed/>
            </p:oleObj>
          </a:graphicData>
        </a:graphic>
      </p:graphicFrame>
      <p:sp>
        <p:nvSpPr>
          <p:cNvPr id="32" name="Seta para a direita 31"/>
          <p:cNvSpPr/>
          <p:nvPr/>
        </p:nvSpPr>
        <p:spPr>
          <a:xfrm>
            <a:off x="5796136" y="325234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3" name="Object 16"/>
          <p:cNvGraphicFramePr>
            <a:graphicFrameLocks noChangeAspect="1"/>
          </p:cNvGraphicFramePr>
          <p:nvPr/>
        </p:nvGraphicFramePr>
        <p:xfrm>
          <a:off x="6874023" y="3200152"/>
          <a:ext cx="722313" cy="349250"/>
        </p:xfrm>
        <a:graphic>
          <a:graphicData uri="http://schemas.openxmlformats.org/presentationml/2006/ole">
            <p:oleObj spid="_x0000_s316421" name="Εξίσωση" r:id="rId6" imgW="469800" imgH="228600" progId="Equation.3">
              <p:embed/>
            </p:oleObj>
          </a:graphicData>
        </a:graphic>
      </p:graphicFrame>
      <p:sp>
        <p:nvSpPr>
          <p:cNvPr id="35" name="Espaço Reservado para Conteúdo 2"/>
          <p:cNvSpPr txBox="1">
            <a:spLocks/>
          </p:cNvSpPr>
          <p:nvPr/>
        </p:nvSpPr>
        <p:spPr>
          <a:xfrm>
            <a:off x="1435608" y="3933056"/>
            <a:ext cx="7456872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analisar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estabilidade do sistema, utilizaremos </a:t>
            </a:r>
            <a:r>
              <a:rPr kumimoji="0" lang="pt-BR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Routh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5825" name="Object 17"/>
          <p:cNvGraphicFramePr>
            <a:graphicFrameLocks noChangeAspect="1"/>
          </p:cNvGraphicFramePr>
          <p:nvPr/>
        </p:nvGraphicFramePr>
        <p:xfrm>
          <a:off x="1935163" y="4622800"/>
          <a:ext cx="1466850" cy="1371600"/>
        </p:xfrm>
        <a:graphic>
          <a:graphicData uri="http://schemas.openxmlformats.org/presentationml/2006/ole">
            <p:oleObj spid="_x0000_s316422" name="Εξίσωση" r:id="rId7" imgW="977760" imgH="914400" progId="Equation.3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113262" y="4625975"/>
          <a:ext cx="1466850" cy="628650"/>
        </p:xfrm>
        <a:graphic>
          <a:graphicData uri="http://schemas.openxmlformats.org/presentationml/2006/ole">
            <p:oleObj spid="_x0000_s316423" name="Εξίσωση" r:id="rId8" imgW="977760" imgH="419040" progId="Equation.3">
              <p:embed/>
            </p:oleObj>
          </a:graphicData>
        </a:graphic>
      </p:graphicFrame>
      <p:sp>
        <p:nvSpPr>
          <p:cNvPr id="16" name="Chave esquerda 15"/>
          <p:cNvSpPr/>
          <p:nvPr/>
        </p:nvSpPr>
        <p:spPr>
          <a:xfrm>
            <a:off x="3707904" y="4581128"/>
            <a:ext cx="288032" cy="1440000"/>
          </a:xfrm>
          <a:prstGeom prst="leftBrace">
            <a:avLst/>
          </a:prstGeom>
          <a:ln w="28575">
            <a:solidFill>
              <a:srgbClr val="C3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4124325" y="5381625"/>
          <a:ext cx="1333500" cy="647700"/>
        </p:xfrm>
        <a:graphic>
          <a:graphicData uri="http://schemas.openxmlformats.org/presentationml/2006/ole">
            <p:oleObj spid="_x0000_s316424" name="Εξίσωση" r:id="rId9" imgW="88884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8" grpId="0" animBg="1"/>
      <p:bldP spid="30" grpId="0" build="p"/>
      <p:bldP spid="32" grpId="0" animBg="1"/>
      <p:bldP spid="35" grpId="0" build="p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Proporcional-Integral (PI)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1435608" y="105273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lvl="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pt-BR" sz="2000" dirty="0" smtClean="0"/>
              <a:t>Para que o sistema seja </a:t>
            </a:r>
            <a:r>
              <a:rPr lang="pt-BR" sz="2000" b="1" dirty="0" smtClean="0">
                <a:solidFill>
                  <a:srgbClr val="C32D2E"/>
                </a:solidFill>
              </a:rPr>
              <a:t>estável</a:t>
            </a:r>
            <a:r>
              <a:rPr lang="pt-BR" sz="2000" dirty="0" smtClean="0"/>
              <a:t> é necessário, portanto, que:</a:t>
            </a:r>
          </a:p>
        </p:txBody>
      </p:sp>
      <p:sp>
        <p:nvSpPr>
          <p:cNvPr id="35" name="Espaço Reservado para Conteúdo 2"/>
          <p:cNvSpPr txBox="1">
            <a:spLocks/>
          </p:cNvSpPr>
          <p:nvPr/>
        </p:nvSpPr>
        <p:spPr>
          <a:xfrm>
            <a:off x="1435608" y="2492896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Logo, a ação de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controle proporcional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tende 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estabilizar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sistema, enquanto que a ação de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controle integral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tende 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eliminar ou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reduzir o erro estacionário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 resposta a vários sinais de entradas.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03464" name="Object 8"/>
          <p:cNvGraphicFramePr>
            <a:graphicFrameLocks noChangeAspect="1"/>
          </p:cNvGraphicFramePr>
          <p:nvPr/>
        </p:nvGraphicFramePr>
        <p:xfrm>
          <a:off x="3380234" y="1749425"/>
          <a:ext cx="1047750" cy="361950"/>
        </p:xfrm>
        <a:graphic>
          <a:graphicData uri="http://schemas.openxmlformats.org/presentationml/2006/ole">
            <p:oleObj spid="_x0000_s317442" name="Εξίσωση" r:id="rId3" imgW="698400" imgH="241200" progId="Equation.3">
              <p:embed/>
            </p:oleObj>
          </a:graphicData>
        </a:graphic>
      </p:graphicFrame>
      <p:sp>
        <p:nvSpPr>
          <p:cNvPr id="19" name="Seta para a direita 18"/>
          <p:cNvSpPr/>
          <p:nvPr/>
        </p:nvSpPr>
        <p:spPr>
          <a:xfrm>
            <a:off x="4821064" y="1822425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03466" name="Object 10"/>
          <p:cNvGraphicFramePr>
            <a:graphicFrameLocks noChangeAspect="1"/>
          </p:cNvGraphicFramePr>
          <p:nvPr/>
        </p:nvGraphicFramePr>
        <p:xfrm>
          <a:off x="5775548" y="1601251"/>
          <a:ext cx="1028700" cy="590550"/>
        </p:xfrm>
        <a:graphic>
          <a:graphicData uri="http://schemas.openxmlformats.org/presentationml/2006/ole">
            <p:oleObj spid="_x0000_s317443" name="Εξίσωση" r:id="rId4" imgW="68580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35" grpId="0" build="p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115616" y="5373216"/>
            <a:ext cx="8028384" cy="1484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 próxima aula...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922072"/>
            <a:ext cx="6427440" cy="78684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Ações de Controle PD e PID</a:t>
            </a:r>
            <a:endParaRPr lang="es-ES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19468" y="5661248"/>
            <a:ext cx="4032448" cy="108012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Universidade de Fortaleza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pt-BR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Centro de Ciências Tecnológicas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4732784" y="3212976"/>
            <a:ext cx="4519736" cy="36004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Prof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. </a:t>
            </a:r>
            <a:r>
              <a:rPr lang="pt-BR" sz="2000" i="1" dirty="0">
                <a:solidFill>
                  <a:schemeClr val="tx2">
                    <a:shade val="30000"/>
                    <a:satMod val="150000"/>
                  </a:schemeClr>
                </a:solidFill>
              </a:rPr>
              <a:t>Nilo </a:t>
            </a:r>
            <a:r>
              <a:rPr lang="pt-BR" sz="2000" i="1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Rodrigues</a:t>
            </a:r>
            <a:endParaRPr lang="pt-BR" sz="2000" i="1" dirty="0">
              <a:solidFill>
                <a:schemeClr val="tx2">
                  <a:shade val="30000"/>
                  <a:satMod val="1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572000" y="3495260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to 11"/>
          <p:cNvCxnSpPr/>
          <p:nvPr/>
        </p:nvCxnSpPr>
        <p:spPr>
          <a:xfrm>
            <a:off x="4788024" y="3599520"/>
            <a:ext cx="417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5526" name="Picture 6" descr="https://encrypted-tbn1.google.com/images?q=tbn:ANd9GcRPTPCQUkO7VkV3K7aJ3zkOVMm25BBikxboR-fBslNOKnDc_7U36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589240"/>
            <a:ext cx="792088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Ações de Controle</a:t>
            </a:r>
            <a:endParaRPr lang="es-E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64807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O projeto de controladores possui </a:t>
            </a:r>
            <a:r>
              <a:rPr lang="pt-BR" sz="2000" b="1" dirty="0" smtClean="0">
                <a:solidFill>
                  <a:srgbClr val="C00000"/>
                </a:solidFill>
              </a:rPr>
              <a:t>três objetivos </a:t>
            </a:r>
            <a:r>
              <a:rPr lang="pt-BR" sz="2000" dirty="0" smtClean="0"/>
              <a:t>básicos: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2267744" y="1556792"/>
            <a:ext cx="6552728" cy="15841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dirty="0" smtClean="0"/>
              <a:t>Melhorar a </a:t>
            </a:r>
            <a:r>
              <a:rPr lang="pt-BR" b="1" dirty="0" smtClean="0">
                <a:solidFill>
                  <a:srgbClr val="C00000"/>
                </a:solidFill>
              </a:rPr>
              <a:t>estabilidade</a:t>
            </a:r>
            <a:r>
              <a:rPr lang="pt-BR" dirty="0" smtClean="0"/>
              <a:t> de sistemas;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Reduzir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</a:t>
            </a:r>
            <a:r>
              <a:rPr kumimoji="0" lang="pt-BR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</a:t>
            </a:r>
            <a:r>
              <a:rPr kumimoji="0" lang="pt-BR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 regime permanente; e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baseline="0" dirty="0" smtClean="0"/>
              <a:t>Melhorar</a:t>
            </a:r>
            <a:r>
              <a:rPr lang="pt-BR" dirty="0" smtClean="0"/>
              <a:t> o </a:t>
            </a:r>
            <a:r>
              <a:rPr lang="pt-BR" b="1" dirty="0" smtClean="0">
                <a:solidFill>
                  <a:srgbClr val="C00000"/>
                </a:solidFill>
              </a:rPr>
              <a:t>desempenho</a:t>
            </a:r>
            <a:r>
              <a:rPr lang="pt-BR" dirty="0" smtClean="0"/>
              <a:t> da resposta transitória.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Espaço Reservado para Conteúdo 2"/>
          <p:cNvSpPr txBox="1">
            <a:spLocks/>
          </p:cNvSpPr>
          <p:nvPr/>
        </p:nvSpPr>
        <p:spPr>
          <a:xfrm>
            <a:off x="1435608" y="3284984"/>
            <a:ext cx="7456872" cy="16561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atingir a esses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objetivos, os controladores são projetados para atuar sobre 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sinal de erro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 resposta em relação a uma referência, desempenhando basicamente as seguintes funções: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2267744" y="4725144"/>
            <a:ext cx="6552728" cy="15841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b="1" dirty="0" smtClean="0">
                <a:solidFill>
                  <a:srgbClr val="C00000"/>
                </a:solidFill>
              </a:rPr>
              <a:t>Amplificação</a:t>
            </a:r>
            <a:r>
              <a:rPr lang="pt-BR" dirty="0" smtClean="0"/>
              <a:t> do sinal de erro (controle proporcional);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pt-BR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Integração </a:t>
            </a:r>
            <a:r>
              <a:rPr kumimoji="0" lang="pt-B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sinal de erro (controle integral); e</a:t>
            </a:r>
            <a:endParaRPr kumimoji="0" lang="pt-BR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pt-BR" b="1" baseline="0" dirty="0" smtClean="0">
                <a:solidFill>
                  <a:srgbClr val="C00000"/>
                </a:solidFill>
              </a:rPr>
              <a:t>Derivação</a:t>
            </a:r>
            <a:r>
              <a:rPr lang="pt-BR" baseline="0" dirty="0" smtClean="0"/>
              <a:t> do sinal de erro (controle</a:t>
            </a:r>
            <a:r>
              <a:rPr lang="pt-BR" dirty="0" smtClean="0"/>
              <a:t> derivativo).</a:t>
            </a:r>
            <a:endParaRPr kumimoji="0" lang="es-E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  <p:bldP spid="18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64807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A representação em </a:t>
            </a:r>
            <a:r>
              <a:rPr lang="pt-BR" sz="2000" b="1" dirty="0" smtClean="0">
                <a:solidFill>
                  <a:srgbClr val="C32D2E"/>
                </a:solidFill>
              </a:rPr>
              <a:t>diagrama de blocos </a:t>
            </a:r>
            <a:r>
              <a:rPr lang="pt-BR" sz="2000" dirty="0" smtClean="0"/>
              <a:t>para as ações de controle apresentadas é dada por: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435608" y="4365104"/>
            <a:ext cx="7456872" cy="11521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sistemas de controle pode-se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dois ou mais destes componentes de acordo com as exigências de projeto.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435608" y="5661248"/>
            <a:ext cx="7456872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Vamos analisar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efeito de cada ação de controle !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Ações de Controle</a:t>
            </a:r>
            <a:endParaRPr lang="es-ES" sz="2800" b="1" dirty="0"/>
          </a:p>
        </p:txBody>
      </p:sp>
      <p:grpSp>
        <p:nvGrpSpPr>
          <p:cNvPr id="2" name="Grupo 15"/>
          <p:cNvGrpSpPr/>
          <p:nvPr/>
        </p:nvGrpSpPr>
        <p:grpSpPr>
          <a:xfrm>
            <a:off x="2256039" y="1844824"/>
            <a:ext cx="5556321" cy="2427746"/>
            <a:chOff x="2256039" y="1844824"/>
            <a:chExt cx="5556321" cy="2427746"/>
          </a:xfrm>
        </p:grpSpPr>
        <p:pic>
          <p:nvPicPr>
            <p:cNvPr id="400385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3768" y="1844824"/>
              <a:ext cx="5328592" cy="2427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00386" name="Object 2"/>
            <p:cNvGraphicFramePr>
              <a:graphicFrameLocks noChangeAspect="1"/>
            </p:cNvGraphicFramePr>
            <p:nvPr/>
          </p:nvGraphicFramePr>
          <p:xfrm>
            <a:off x="7308304" y="2583124"/>
            <a:ext cx="476250" cy="323850"/>
          </p:xfrm>
          <a:graphic>
            <a:graphicData uri="http://schemas.openxmlformats.org/presentationml/2006/ole">
              <p:oleObj spid="_x0000_s306178" name="Εξίσωση" r:id="rId4" imgW="317160" imgH="215640" progId="Equation.3">
                <p:embed/>
              </p:oleObj>
            </a:graphicData>
          </a:graphic>
        </p:graphicFrame>
        <p:graphicFrame>
          <p:nvGraphicFramePr>
            <p:cNvPr id="400387" name="Object 3"/>
            <p:cNvGraphicFramePr>
              <a:graphicFrameLocks noChangeAspect="1"/>
            </p:cNvGraphicFramePr>
            <p:nvPr/>
          </p:nvGraphicFramePr>
          <p:xfrm>
            <a:off x="2256039" y="2623465"/>
            <a:ext cx="457200" cy="323850"/>
          </p:xfrm>
          <a:graphic>
            <a:graphicData uri="http://schemas.openxmlformats.org/presentationml/2006/ole">
              <p:oleObj spid="_x0000_s306179" name="Εξίσωση" r:id="rId5" imgW="304560" imgH="215640" progId="Equation.3">
                <p:embed/>
              </p:oleObj>
            </a:graphicData>
          </a:graphic>
        </p:graphicFrame>
        <p:graphicFrame>
          <p:nvGraphicFramePr>
            <p:cNvPr id="400388" name="Object 4"/>
            <p:cNvGraphicFramePr>
              <a:graphicFrameLocks noChangeAspect="1"/>
            </p:cNvGraphicFramePr>
            <p:nvPr/>
          </p:nvGraphicFramePr>
          <p:xfrm>
            <a:off x="6084168" y="2754034"/>
            <a:ext cx="476250" cy="323850"/>
          </p:xfrm>
          <a:graphic>
            <a:graphicData uri="http://schemas.openxmlformats.org/presentationml/2006/ole">
              <p:oleObj spid="_x0000_s306180" name="Εξίσωση" r:id="rId6" imgW="317160" imgH="215640" progId="Equation.3">
                <p:embed/>
              </p:oleObj>
            </a:graphicData>
          </a:graphic>
        </p:graphicFrame>
        <p:graphicFrame>
          <p:nvGraphicFramePr>
            <p:cNvPr id="400389" name="Object 5"/>
            <p:cNvGraphicFramePr>
              <a:graphicFrameLocks noChangeAspect="1"/>
            </p:cNvGraphicFramePr>
            <p:nvPr/>
          </p:nvGraphicFramePr>
          <p:xfrm>
            <a:off x="4054497" y="2754034"/>
            <a:ext cx="342900" cy="361950"/>
          </p:xfrm>
          <a:graphic>
            <a:graphicData uri="http://schemas.openxmlformats.org/presentationml/2006/ole">
              <p:oleObj spid="_x0000_s306181" name="Εξίσωση" r:id="rId7" imgW="228600" imgH="241200" progId="Equation.3">
                <p:embed/>
              </p:oleObj>
            </a:graphicData>
          </a:graphic>
        </p:graphicFrame>
        <p:graphicFrame>
          <p:nvGraphicFramePr>
            <p:cNvPr id="400390" name="Object 6"/>
            <p:cNvGraphicFramePr>
              <a:graphicFrameLocks noChangeAspect="1"/>
            </p:cNvGraphicFramePr>
            <p:nvPr/>
          </p:nvGraphicFramePr>
          <p:xfrm>
            <a:off x="4079875" y="1901825"/>
            <a:ext cx="309563" cy="530225"/>
          </p:xfrm>
          <a:graphic>
            <a:graphicData uri="http://schemas.openxmlformats.org/presentationml/2006/ole">
              <p:oleObj spid="_x0000_s306182" name="Εξίσωση" r:id="rId8" imgW="228600" imgH="393480" progId="Equation.3">
                <p:embed/>
              </p:oleObj>
            </a:graphicData>
          </a:graphic>
        </p:graphicFrame>
        <p:graphicFrame>
          <p:nvGraphicFramePr>
            <p:cNvPr id="400391" name="Object 7"/>
            <p:cNvGraphicFramePr>
              <a:graphicFrameLocks noChangeAspect="1"/>
            </p:cNvGraphicFramePr>
            <p:nvPr/>
          </p:nvGraphicFramePr>
          <p:xfrm>
            <a:off x="4054475" y="3476625"/>
            <a:ext cx="395288" cy="325438"/>
          </p:xfrm>
          <a:graphic>
            <a:graphicData uri="http://schemas.openxmlformats.org/presentationml/2006/ole">
              <p:oleObj spid="_x0000_s306183" name="Εξίσωση" r:id="rId9" imgW="2793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Controle Proporcional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" name="Grupo 18"/>
          <p:cNvGrpSpPr/>
          <p:nvPr/>
        </p:nvGrpSpPr>
        <p:grpSpPr>
          <a:xfrm>
            <a:off x="2195736" y="1052736"/>
            <a:ext cx="5660826" cy="1512168"/>
            <a:chOff x="2195736" y="1052736"/>
            <a:chExt cx="5660826" cy="1512168"/>
          </a:xfrm>
        </p:grpSpPr>
        <p:pic>
          <p:nvPicPr>
            <p:cNvPr id="34713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1052736"/>
              <a:ext cx="5040560" cy="1512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47138" name="Object 2"/>
            <p:cNvGraphicFramePr>
              <a:graphicFrameLocks noChangeAspect="1"/>
            </p:cNvGraphicFramePr>
            <p:nvPr/>
          </p:nvGraphicFramePr>
          <p:xfrm>
            <a:off x="5652120" y="1222878"/>
            <a:ext cx="590550" cy="590550"/>
          </p:xfrm>
          <a:graphic>
            <a:graphicData uri="http://schemas.openxmlformats.org/presentationml/2006/ole">
              <p:oleObj spid="_x0000_s307202" name="Εξίσωση" r:id="rId4" imgW="393480" imgH="393480" progId="Equation.3">
                <p:embed/>
              </p:oleObj>
            </a:graphicData>
          </a:graphic>
        </p:graphicFrame>
        <p:graphicFrame>
          <p:nvGraphicFramePr>
            <p:cNvPr id="347139" name="Object 3"/>
            <p:cNvGraphicFramePr>
              <a:graphicFrameLocks noChangeAspect="1"/>
            </p:cNvGraphicFramePr>
            <p:nvPr/>
          </p:nvGraphicFramePr>
          <p:xfrm>
            <a:off x="4369039" y="1351921"/>
            <a:ext cx="342900" cy="361950"/>
          </p:xfrm>
          <a:graphic>
            <a:graphicData uri="http://schemas.openxmlformats.org/presentationml/2006/ole">
              <p:oleObj spid="_x0000_s307203" name="Εξίσωση" r:id="rId5" imgW="228600" imgH="241200" progId="Equation.3">
                <p:embed/>
              </p:oleObj>
            </a:graphicData>
          </a:graphic>
        </p:graphicFrame>
        <p:graphicFrame>
          <p:nvGraphicFramePr>
            <p:cNvPr id="347140" name="Object 4"/>
            <p:cNvGraphicFramePr>
              <a:graphicFrameLocks noChangeAspect="1"/>
            </p:cNvGraphicFramePr>
            <p:nvPr/>
          </p:nvGraphicFramePr>
          <p:xfrm>
            <a:off x="7380312" y="1340768"/>
            <a:ext cx="476250" cy="323850"/>
          </p:xfrm>
          <a:graphic>
            <a:graphicData uri="http://schemas.openxmlformats.org/presentationml/2006/ole">
              <p:oleObj spid="_x0000_s307204" name="Εξίσωση" r:id="rId6" imgW="317160" imgH="215640" progId="Equation.3">
                <p:embed/>
              </p:oleObj>
            </a:graphicData>
          </a:graphic>
        </p:graphicFrame>
        <p:graphicFrame>
          <p:nvGraphicFramePr>
            <p:cNvPr id="347141" name="Object 5"/>
            <p:cNvGraphicFramePr>
              <a:graphicFrameLocks noChangeAspect="1"/>
            </p:cNvGraphicFramePr>
            <p:nvPr/>
          </p:nvGraphicFramePr>
          <p:xfrm>
            <a:off x="2195736" y="1412776"/>
            <a:ext cx="457200" cy="323850"/>
          </p:xfrm>
          <a:graphic>
            <a:graphicData uri="http://schemas.openxmlformats.org/presentationml/2006/ole">
              <p:oleObj spid="_x0000_s307205" name="Εξίσωση" r:id="rId7" imgW="304560" imgH="215640" progId="Equation.3">
                <p:embed/>
              </p:oleObj>
            </a:graphicData>
          </a:graphic>
        </p:graphicFrame>
        <p:sp>
          <p:nvSpPr>
            <p:cNvPr id="12" name="CaixaDeTexto 11"/>
            <p:cNvSpPr txBox="1"/>
            <p:nvPr/>
          </p:nvSpPr>
          <p:spPr>
            <a:xfrm>
              <a:off x="3910865" y="1798942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Controlador proporcional</a:t>
              </a:r>
              <a:endParaRPr lang="es-ES" sz="14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351025" y="1903769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Planta</a:t>
              </a:r>
              <a:endParaRPr lang="es-ES" sz="1400" dirty="0"/>
            </a:p>
          </p:txBody>
        </p:sp>
      </p:grpSp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2709961"/>
            <a:ext cx="7456872" cy="64807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A função de transferência em malha fechada do sistema é dada por:</a:t>
            </a:r>
          </a:p>
        </p:txBody>
      </p:sp>
      <p:graphicFrame>
        <p:nvGraphicFramePr>
          <p:cNvPr id="347142" name="Object 6"/>
          <p:cNvGraphicFramePr>
            <a:graphicFrameLocks noChangeAspect="1"/>
          </p:cNvGraphicFramePr>
          <p:nvPr/>
        </p:nvGraphicFramePr>
        <p:xfrm>
          <a:off x="4283968" y="3372222"/>
          <a:ext cx="1752600" cy="704850"/>
        </p:xfrm>
        <a:graphic>
          <a:graphicData uri="http://schemas.openxmlformats.org/presentationml/2006/ole">
            <p:oleObj spid="_x0000_s307206" name="Εξίσωση" r:id="rId8" imgW="1168200" imgH="469800" progId="Equation.3">
              <p:embed/>
            </p:oleObj>
          </a:graphicData>
        </a:graphic>
      </p:graphicFrame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1435608" y="4438153"/>
            <a:ext cx="7456872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 estacionário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 resposta do sistema ao degrau unitário é dado por: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47143" name="Object 7"/>
          <p:cNvGraphicFramePr>
            <a:graphicFrameLocks noChangeAspect="1"/>
          </p:cNvGraphicFramePr>
          <p:nvPr/>
        </p:nvGraphicFramePr>
        <p:xfrm>
          <a:off x="2987824" y="5302249"/>
          <a:ext cx="1295400" cy="628650"/>
        </p:xfrm>
        <a:graphic>
          <a:graphicData uri="http://schemas.openxmlformats.org/presentationml/2006/ole">
            <p:oleObj spid="_x0000_s307207" name="Εξίσωση" r:id="rId9" imgW="863280" imgH="419040" progId="Equation.3">
              <p:embed/>
            </p:oleObj>
          </a:graphicData>
        </a:graphic>
      </p:graphicFrame>
      <p:sp>
        <p:nvSpPr>
          <p:cNvPr id="18" name="Seta para a direita 17"/>
          <p:cNvSpPr/>
          <p:nvPr/>
        </p:nvSpPr>
        <p:spPr>
          <a:xfrm>
            <a:off x="4644008" y="5518273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47144" name="Object 8"/>
          <p:cNvGraphicFramePr>
            <a:graphicFrameLocks noChangeAspect="1"/>
          </p:cNvGraphicFramePr>
          <p:nvPr/>
        </p:nvGraphicFramePr>
        <p:xfrm>
          <a:off x="5997575" y="5282530"/>
          <a:ext cx="1181100" cy="666750"/>
        </p:xfrm>
        <a:graphic>
          <a:graphicData uri="http://schemas.openxmlformats.org/presentationml/2006/ole">
            <p:oleObj spid="_x0000_s307208" name="Εξίσωση" r:id="rId10" imgW="787320" imgH="4442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Controle Proporcional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204864"/>
            <a:ext cx="6480969" cy="3044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648072"/>
          </a:xfrm>
        </p:spPr>
        <p:txBody>
          <a:bodyPr>
            <a:no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pt-BR" sz="2000" dirty="0" smtClean="0"/>
              <a:t>Esse sistema sempre tem um erro estacionário na resposta ao degrau. Esse erro é chamado de </a:t>
            </a:r>
            <a:r>
              <a:rPr lang="pt-BR" sz="2000" b="1" dirty="0" smtClean="0">
                <a:solidFill>
                  <a:srgbClr val="C32D2E"/>
                </a:solidFill>
              </a:rPr>
              <a:t>erro residual</a:t>
            </a:r>
            <a:r>
              <a:rPr lang="pt-BR" sz="2000" dirty="0" smtClean="0"/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Sistemas de Controle Integral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" name="Grupo 18"/>
          <p:cNvGrpSpPr/>
          <p:nvPr/>
        </p:nvGrpSpPr>
        <p:grpSpPr>
          <a:xfrm>
            <a:off x="1979712" y="1052736"/>
            <a:ext cx="6336704" cy="1728192"/>
            <a:chOff x="1979712" y="1052736"/>
            <a:chExt cx="6336704" cy="1728192"/>
          </a:xfrm>
        </p:grpSpPr>
        <p:pic>
          <p:nvPicPr>
            <p:cNvPr id="34713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39752" y="1052736"/>
              <a:ext cx="5760640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47138" name="Object 2"/>
            <p:cNvGraphicFramePr>
              <a:graphicFrameLocks noChangeAspect="1"/>
            </p:cNvGraphicFramePr>
            <p:nvPr/>
          </p:nvGraphicFramePr>
          <p:xfrm>
            <a:off x="5932359" y="1287093"/>
            <a:ext cx="590550" cy="590550"/>
          </p:xfrm>
          <a:graphic>
            <a:graphicData uri="http://schemas.openxmlformats.org/presentationml/2006/ole">
              <p:oleObj spid="_x0000_s308226" name="Εξίσωση" r:id="rId4" imgW="393480" imgH="393480" progId="Equation.3">
                <p:embed/>
              </p:oleObj>
            </a:graphicData>
          </a:graphic>
        </p:graphicFrame>
        <p:graphicFrame>
          <p:nvGraphicFramePr>
            <p:cNvPr id="347139" name="Object 3"/>
            <p:cNvGraphicFramePr>
              <a:graphicFrameLocks noChangeAspect="1"/>
            </p:cNvGraphicFramePr>
            <p:nvPr/>
          </p:nvGraphicFramePr>
          <p:xfrm>
            <a:off x="4427538" y="1300163"/>
            <a:ext cx="342900" cy="590550"/>
          </p:xfrm>
          <a:graphic>
            <a:graphicData uri="http://schemas.openxmlformats.org/presentationml/2006/ole">
              <p:oleObj spid="_x0000_s308227" name="Εξίσωση" r:id="rId5" imgW="228600" imgH="393480" progId="Equation.3">
                <p:embed/>
              </p:oleObj>
            </a:graphicData>
          </a:graphic>
        </p:graphicFrame>
        <p:graphicFrame>
          <p:nvGraphicFramePr>
            <p:cNvPr id="347140" name="Object 4"/>
            <p:cNvGraphicFramePr>
              <a:graphicFrameLocks noChangeAspect="1"/>
            </p:cNvGraphicFramePr>
            <p:nvPr/>
          </p:nvGraphicFramePr>
          <p:xfrm>
            <a:off x="7840166" y="1340768"/>
            <a:ext cx="476250" cy="323850"/>
          </p:xfrm>
          <a:graphic>
            <a:graphicData uri="http://schemas.openxmlformats.org/presentationml/2006/ole">
              <p:oleObj spid="_x0000_s308228" name="Εξίσωση" r:id="rId6" imgW="317160" imgH="215640" progId="Equation.3">
                <p:embed/>
              </p:oleObj>
            </a:graphicData>
          </a:graphic>
        </p:graphicFrame>
        <p:graphicFrame>
          <p:nvGraphicFramePr>
            <p:cNvPr id="347141" name="Object 5"/>
            <p:cNvGraphicFramePr>
              <a:graphicFrameLocks noChangeAspect="1"/>
            </p:cNvGraphicFramePr>
            <p:nvPr/>
          </p:nvGraphicFramePr>
          <p:xfrm>
            <a:off x="1979712" y="1412776"/>
            <a:ext cx="457200" cy="323850"/>
          </p:xfrm>
          <a:graphic>
            <a:graphicData uri="http://schemas.openxmlformats.org/presentationml/2006/ole">
              <p:oleObj spid="_x0000_s308229" name="Εξίσωση" r:id="rId7" imgW="304560" imgH="215640" progId="Equation.3">
                <p:embed/>
              </p:oleObj>
            </a:graphicData>
          </a:graphic>
        </p:graphicFrame>
        <p:sp>
          <p:nvSpPr>
            <p:cNvPr id="12" name="CaixaDeTexto 11"/>
            <p:cNvSpPr txBox="1"/>
            <p:nvPr/>
          </p:nvSpPr>
          <p:spPr>
            <a:xfrm>
              <a:off x="3995936" y="193016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Controlador integral</a:t>
              </a:r>
              <a:endParaRPr lang="es-ES" sz="14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652120" y="2028029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Planta</a:t>
              </a:r>
              <a:endParaRPr lang="es-ES" sz="1400" dirty="0"/>
            </a:p>
          </p:txBody>
        </p:sp>
      </p:grp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2853977"/>
            <a:ext cx="7456872" cy="64807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000" dirty="0" smtClean="0"/>
              <a:t>A função de transferência em malha fechada do sistema é dada por: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4189413" y="3429000"/>
          <a:ext cx="1943100" cy="647700"/>
        </p:xfrm>
        <a:graphic>
          <a:graphicData uri="http://schemas.openxmlformats.org/presentationml/2006/ole">
            <p:oleObj spid="_x0000_s308230" name="Εξίσωση" r:id="rId8" imgW="1295280" imgH="431640" progId="Equation.3">
              <p:embed/>
            </p:oleObj>
          </a:graphicData>
        </a:graphic>
      </p:graphicFrame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1435608" y="4149080"/>
            <a:ext cx="7456872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Logo, como o sistema é estável, o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 estacionário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 resposta do sistema ao degrau unitário é dado por: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2987824" y="4941168"/>
          <a:ext cx="1295400" cy="628650"/>
        </p:xfrm>
        <a:graphic>
          <a:graphicData uri="http://schemas.openxmlformats.org/presentationml/2006/ole">
            <p:oleObj spid="_x0000_s308231" name="Εξίσωση" r:id="rId9" imgW="863280" imgH="419040" progId="Equation.3">
              <p:embed/>
            </p:oleObj>
          </a:graphicData>
        </a:graphic>
      </p:graphicFrame>
      <p:sp>
        <p:nvSpPr>
          <p:cNvPr id="25" name="Seta para a direita 24"/>
          <p:cNvSpPr/>
          <p:nvPr/>
        </p:nvSpPr>
        <p:spPr>
          <a:xfrm>
            <a:off x="4860032" y="5157192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6419850" y="5091982"/>
          <a:ext cx="704850" cy="342900"/>
        </p:xfrm>
        <a:graphic>
          <a:graphicData uri="http://schemas.openxmlformats.org/presentationml/2006/ole">
            <p:oleObj spid="_x0000_s308232" name="Εξίσωση" r:id="rId10" imgW="469800" imgH="228600" progId="Equation.3">
              <p:embed/>
            </p:oleObj>
          </a:graphicData>
        </a:graphic>
      </p:graphicFrame>
      <p:sp>
        <p:nvSpPr>
          <p:cNvPr id="27" name="Espaço Reservado para Conteúdo 2"/>
          <p:cNvSpPr txBox="1">
            <a:spLocks/>
          </p:cNvSpPr>
          <p:nvPr/>
        </p:nvSpPr>
        <p:spPr>
          <a:xfrm>
            <a:off x="1435608" y="5589240"/>
            <a:ext cx="7456872" cy="6480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controle integral do sistema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elimina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então 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 estacionário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resposta ao degrau de entrada.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 build="p"/>
      <p:bldP spid="25" grpId="0" animBg="1"/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Proporcional-Integral (PI)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512168"/>
          </a:xfrm>
        </p:spPr>
        <p:txBody>
          <a:bodyPr>
            <a:no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pt-BR" sz="2000" dirty="0" smtClean="0"/>
              <a:t>Muitas vezes é necessário </a:t>
            </a:r>
            <a:r>
              <a:rPr lang="pt-BR" sz="2000" b="1" dirty="0" smtClean="0">
                <a:solidFill>
                  <a:srgbClr val="C32D2E"/>
                </a:solidFill>
              </a:rPr>
              <a:t>unir</a:t>
            </a:r>
            <a:r>
              <a:rPr lang="pt-BR" sz="2000" dirty="0" smtClean="0"/>
              <a:t> as funções de controle proporcional e integral para garantir a </a:t>
            </a:r>
            <a:r>
              <a:rPr lang="pt-BR" sz="2000" b="1" dirty="0" smtClean="0">
                <a:solidFill>
                  <a:srgbClr val="C32D2E"/>
                </a:solidFill>
              </a:rPr>
              <a:t>eliminação do erro estacionário</a:t>
            </a:r>
            <a:r>
              <a:rPr lang="pt-BR" sz="2000" dirty="0" smtClean="0"/>
              <a:t> e </a:t>
            </a:r>
            <a:r>
              <a:rPr lang="pt-BR" sz="2000" b="1" dirty="0" smtClean="0">
                <a:solidFill>
                  <a:srgbClr val="C32D2E"/>
                </a:solidFill>
              </a:rPr>
              <a:t>prevenir</a:t>
            </a:r>
            <a:r>
              <a:rPr lang="pt-BR" sz="2000" dirty="0" smtClean="0"/>
              <a:t> a planta de condições que provoquem a </a:t>
            </a:r>
            <a:r>
              <a:rPr lang="pt-BR" sz="2000" b="1" dirty="0" smtClean="0">
                <a:solidFill>
                  <a:srgbClr val="C32D2E"/>
                </a:solidFill>
              </a:rPr>
              <a:t>instabilidade</a:t>
            </a:r>
            <a:r>
              <a:rPr lang="pt-BR" sz="2000" dirty="0" smtClean="0"/>
              <a:t>.</a:t>
            </a:r>
          </a:p>
        </p:txBody>
      </p:sp>
      <p:sp>
        <p:nvSpPr>
          <p:cNvPr id="28" name="Espaço Reservado para Conteúdo 2"/>
          <p:cNvSpPr txBox="1">
            <a:spLocks/>
          </p:cNvSpPr>
          <p:nvPr/>
        </p:nvSpPr>
        <p:spPr>
          <a:xfrm>
            <a:off x="1435608" y="2564904"/>
            <a:ext cx="7456872" cy="151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exemplificar,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vamos relembrar o </a:t>
            </a:r>
            <a:r>
              <a:rPr lang="pt-BR" sz="2000" dirty="0" smtClean="0"/>
              <a:t>sistema físico composto por um </a:t>
            </a:r>
            <a:r>
              <a:rPr lang="pt-BR" sz="2000" dirty="0" err="1" smtClean="0"/>
              <a:t>servomotor</a:t>
            </a:r>
            <a:r>
              <a:rPr lang="pt-BR" sz="2000" dirty="0" smtClean="0"/>
              <a:t> que tenha a função de deslocar a </a:t>
            </a:r>
            <a:r>
              <a:rPr lang="pt-BR" sz="2000" b="1" dirty="0" smtClean="0">
                <a:solidFill>
                  <a:srgbClr val="C32D2E"/>
                </a:solidFill>
              </a:rPr>
              <a:t>posição angular </a:t>
            </a:r>
            <a:r>
              <a:rPr lang="pt-BR" sz="2000" dirty="0" smtClean="0"/>
              <a:t>de um elemento físico de constante de inércia </a:t>
            </a:r>
            <a:r>
              <a:rPr lang="pt-BR" sz="2000" i="1" dirty="0" smtClean="0"/>
              <a:t>J</a:t>
            </a:r>
            <a:r>
              <a:rPr lang="pt-BR" sz="2000" dirty="0" smtClean="0"/>
              <a:t> e coeficiente de atrito </a:t>
            </a:r>
            <a:r>
              <a:rPr lang="pt-BR" sz="2000" i="1" dirty="0" smtClean="0"/>
              <a:t>B</a:t>
            </a:r>
            <a:r>
              <a:rPr lang="pt-BR" sz="2000" dirty="0" smtClean="0"/>
              <a:t>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upo 28"/>
          <p:cNvGrpSpPr/>
          <p:nvPr/>
        </p:nvGrpSpPr>
        <p:grpSpPr>
          <a:xfrm>
            <a:off x="2232670" y="4524810"/>
            <a:ext cx="3109965" cy="920414"/>
            <a:chOff x="3780080" y="3212976"/>
            <a:chExt cx="3109965" cy="920414"/>
          </a:xfrm>
        </p:grpSpPr>
        <p:grpSp>
          <p:nvGrpSpPr>
            <p:cNvPr id="6" name="Grupo 48"/>
            <p:cNvGrpSpPr/>
            <p:nvPr/>
          </p:nvGrpSpPr>
          <p:grpSpPr>
            <a:xfrm>
              <a:off x="3780080" y="3485318"/>
              <a:ext cx="2880152" cy="648072"/>
              <a:chOff x="2339752" y="4005064"/>
              <a:chExt cx="2880152" cy="648072"/>
            </a:xfrm>
          </p:grpSpPr>
          <p:grpSp>
            <p:nvGrpSpPr>
              <p:cNvPr id="7" name="Grupo 40"/>
              <p:cNvGrpSpPr/>
              <p:nvPr/>
            </p:nvGrpSpPr>
            <p:grpSpPr>
              <a:xfrm>
                <a:off x="4067944" y="4077072"/>
                <a:ext cx="229447" cy="576064"/>
                <a:chOff x="5364088" y="4761136"/>
                <a:chExt cx="229447" cy="576064"/>
              </a:xfrm>
            </p:grpSpPr>
            <p:grpSp>
              <p:nvGrpSpPr>
                <p:cNvPr id="8" name="Grupo 23"/>
                <p:cNvGrpSpPr/>
                <p:nvPr/>
              </p:nvGrpSpPr>
              <p:grpSpPr>
                <a:xfrm>
                  <a:off x="5364112" y="4761136"/>
                  <a:ext cx="229423" cy="108000"/>
                  <a:chOff x="6790825" y="4437112"/>
                  <a:chExt cx="229423" cy="108000"/>
                </a:xfrm>
              </p:grpSpPr>
              <p:grpSp>
                <p:nvGrpSpPr>
                  <p:cNvPr id="9" name="Grupo 19"/>
                  <p:cNvGrpSpPr/>
                  <p:nvPr/>
                </p:nvGrpSpPr>
                <p:grpSpPr>
                  <a:xfrm>
                    <a:off x="6804248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52" name="Conector reto 15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Conector reto 52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upo 20"/>
                  <p:cNvGrpSpPr/>
                  <p:nvPr/>
                </p:nvGrpSpPr>
                <p:grpSpPr>
                  <a:xfrm flipH="1">
                    <a:off x="6790825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50" name="Conector reto 21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Conector reto 50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" name="Grupo 24"/>
                <p:cNvGrpSpPr/>
                <p:nvPr/>
              </p:nvGrpSpPr>
              <p:grpSpPr>
                <a:xfrm flipV="1">
                  <a:off x="5364088" y="5229200"/>
                  <a:ext cx="229423" cy="108000"/>
                  <a:chOff x="6790825" y="4437112"/>
                  <a:chExt cx="229423" cy="108000"/>
                </a:xfrm>
              </p:grpSpPr>
              <p:grpSp>
                <p:nvGrpSpPr>
                  <p:cNvPr id="12" name="Grupo 19"/>
                  <p:cNvGrpSpPr/>
                  <p:nvPr/>
                </p:nvGrpSpPr>
                <p:grpSpPr>
                  <a:xfrm>
                    <a:off x="6804248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46" name="Conector reto 45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ector reto 46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upo 20"/>
                  <p:cNvGrpSpPr/>
                  <p:nvPr/>
                </p:nvGrpSpPr>
                <p:grpSpPr>
                  <a:xfrm flipH="1">
                    <a:off x="6790825" y="4437112"/>
                    <a:ext cx="216000" cy="108000"/>
                    <a:chOff x="6804248" y="4437112"/>
                    <a:chExt cx="216000" cy="108000"/>
                  </a:xfrm>
                </p:grpSpPr>
                <p:cxnSp>
                  <p:nvCxnSpPr>
                    <p:cNvPr id="44" name="Conector reto 43"/>
                    <p:cNvCxnSpPr/>
                    <p:nvPr/>
                  </p:nvCxnSpPr>
                  <p:spPr>
                    <a:xfrm>
                      <a:off x="6804248" y="4437112"/>
                      <a:ext cx="216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ector reto 44"/>
                    <p:cNvCxnSpPr/>
                    <p:nvPr/>
                  </p:nvCxnSpPr>
                  <p:spPr>
                    <a:xfrm rot="5400000">
                      <a:off x="6952825" y="4491112"/>
                      <a:ext cx="1080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1" name="Conector reto 40"/>
                <p:cNvCxnSpPr/>
                <p:nvPr/>
              </p:nvCxnSpPr>
              <p:spPr>
                <a:xfrm rot="16200000" flipV="1">
                  <a:off x="5278437" y="5044592"/>
                  <a:ext cx="396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Conector de seta reta 35"/>
              <p:cNvCxnSpPr/>
              <p:nvPr/>
            </p:nvCxnSpPr>
            <p:spPr>
              <a:xfrm>
                <a:off x="3707904" y="4365104"/>
                <a:ext cx="1512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7" name="Fluxograma: Armazenamento de acesso direto 36"/>
              <p:cNvSpPr/>
              <p:nvPr/>
            </p:nvSpPr>
            <p:spPr>
              <a:xfrm flipH="1">
                <a:off x="2843808" y="4005064"/>
                <a:ext cx="864096" cy="648072"/>
              </a:xfrm>
              <a:prstGeom prst="flowChartMagneticDrum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8" name="Conector reto 37"/>
              <p:cNvCxnSpPr/>
              <p:nvPr/>
            </p:nvCxnSpPr>
            <p:spPr>
              <a:xfrm>
                <a:off x="2339752" y="4365104"/>
                <a:ext cx="648000" cy="0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1" name="Objeto 30"/>
            <p:cNvGraphicFramePr>
              <a:graphicFrameLocks noChangeAspect="1"/>
            </p:cNvGraphicFramePr>
            <p:nvPr/>
          </p:nvGraphicFramePr>
          <p:xfrm>
            <a:off x="4680048" y="3629334"/>
            <a:ext cx="252000" cy="320726"/>
          </p:xfrm>
          <a:graphic>
            <a:graphicData uri="http://schemas.openxmlformats.org/presentationml/2006/ole">
              <p:oleObj spid="_x0000_s309250" name="Εξίσωση" r:id="rId3" imgW="139680" imgH="177480" progId="Equation.3">
                <p:embed/>
              </p:oleObj>
            </a:graphicData>
          </a:graphic>
        </p:graphicFrame>
        <p:graphicFrame>
          <p:nvGraphicFramePr>
            <p:cNvPr id="32" name="Object 6"/>
            <p:cNvGraphicFramePr>
              <a:graphicFrameLocks noChangeAspect="1"/>
            </p:cNvGraphicFramePr>
            <p:nvPr/>
          </p:nvGraphicFramePr>
          <p:xfrm>
            <a:off x="5512469" y="3212976"/>
            <a:ext cx="252000" cy="272342"/>
          </p:xfrm>
          <a:graphic>
            <a:graphicData uri="http://schemas.openxmlformats.org/presentationml/2006/ole">
              <p:oleObj spid="_x0000_s309251" name="Εξίσωση" r:id="rId4" imgW="152280" imgH="164880" progId="Equation.3">
                <p:embed/>
              </p:oleObj>
            </a:graphicData>
          </a:graphic>
        </p:graphicFrame>
        <p:graphicFrame>
          <p:nvGraphicFramePr>
            <p:cNvPr id="33" name="Object 7"/>
            <p:cNvGraphicFramePr>
              <a:graphicFrameLocks noChangeAspect="1"/>
            </p:cNvGraphicFramePr>
            <p:nvPr/>
          </p:nvGraphicFramePr>
          <p:xfrm>
            <a:off x="3815944" y="3477096"/>
            <a:ext cx="252000" cy="296254"/>
          </p:xfrm>
          <a:graphic>
            <a:graphicData uri="http://schemas.openxmlformats.org/presentationml/2006/ole">
              <p:oleObj spid="_x0000_s309252" name="Εξίσωση" r:id="rId5" imgW="139680" imgH="164880" progId="Equation.3">
                <p:embed/>
              </p:oleObj>
            </a:graphicData>
          </a:graphic>
        </p:graphicFrame>
        <p:graphicFrame>
          <p:nvGraphicFramePr>
            <p:cNvPr id="34" name="Object 8"/>
            <p:cNvGraphicFramePr>
              <a:graphicFrameLocks noChangeAspect="1"/>
            </p:cNvGraphicFramePr>
            <p:nvPr/>
          </p:nvGraphicFramePr>
          <p:xfrm>
            <a:off x="6710045" y="3710933"/>
            <a:ext cx="180000" cy="219880"/>
          </p:xfrm>
          <a:graphic>
            <a:graphicData uri="http://schemas.openxmlformats.org/presentationml/2006/ole">
              <p:oleObj spid="_x0000_s309253" name="Εξίσωση" r:id="rId6" imgW="114120" imgH="139680" progId="Equation.3">
                <p:embed/>
              </p:oleObj>
            </a:graphicData>
          </a:graphic>
        </p:graphicFrame>
      </p:grpSp>
      <p:sp>
        <p:nvSpPr>
          <p:cNvPr id="54" name="Seta para a direita 53"/>
          <p:cNvSpPr/>
          <p:nvPr/>
        </p:nvSpPr>
        <p:spPr>
          <a:xfrm>
            <a:off x="5761062" y="502886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67629" name="Object 13"/>
          <p:cNvGraphicFramePr>
            <a:graphicFrameLocks noChangeAspect="1"/>
          </p:cNvGraphicFramePr>
          <p:nvPr/>
        </p:nvGraphicFramePr>
        <p:xfrm>
          <a:off x="6625158" y="4797152"/>
          <a:ext cx="1619250" cy="639762"/>
        </p:xfrm>
        <a:graphic>
          <a:graphicData uri="http://schemas.openxmlformats.org/presentationml/2006/ole">
            <p:oleObj spid="_x0000_s309254" name="Εξίσωση" r:id="rId7" imgW="1054080" imgH="4190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8" grpId="0" build="p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Proporcional-Integral (PI)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008112"/>
          </a:xfrm>
        </p:spPr>
        <p:txBody>
          <a:bodyPr>
            <a:no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pt-BR" sz="2000" dirty="0" smtClean="0"/>
              <a:t>O diagrama de blocos deste sistema em malha fechada (por enquanto sem ação de controladores) é dado por:</a:t>
            </a:r>
          </a:p>
        </p:txBody>
      </p:sp>
      <p:grpSp>
        <p:nvGrpSpPr>
          <p:cNvPr id="3" name="Grupo 15"/>
          <p:cNvGrpSpPr/>
          <p:nvPr/>
        </p:nvGrpSpPr>
        <p:grpSpPr>
          <a:xfrm>
            <a:off x="1979712" y="1916832"/>
            <a:ext cx="5588818" cy="1340346"/>
            <a:chOff x="1979712" y="1916832"/>
            <a:chExt cx="5588818" cy="1340346"/>
          </a:xfrm>
        </p:grpSpPr>
        <p:pic>
          <p:nvPicPr>
            <p:cNvPr id="36864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1916832"/>
              <a:ext cx="4570580" cy="1340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68648" name="Object 8"/>
            <p:cNvGraphicFramePr>
              <a:graphicFrameLocks noChangeAspect="1"/>
            </p:cNvGraphicFramePr>
            <p:nvPr/>
          </p:nvGraphicFramePr>
          <p:xfrm>
            <a:off x="4657071" y="2014966"/>
            <a:ext cx="936625" cy="639763"/>
          </p:xfrm>
          <a:graphic>
            <a:graphicData uri="http://schemas.openxmlformats.org/presentationml/2006/ole">
              <p:oleObj spid="_x0000_s310274" name="Εξίσωση" r:id="rId4" imgW="609480" imgH="419040" progId="Equation.3">
                <p:embed/>
              </p:oleObj>
            </a:graphicData>
          </a:graphic>
        </p:graphicFrame>
        <p:graphicFrame>
          <p:nvGraphicFramePr>
            <p:cNvPr id="368649" name="Object 9"/>
            <p:cNvGraphicFramePr>
              <a:graphicFrameLocks noChangeAspect="1"/>
            </p:cNvGraphicFramePr>
            <p:nvPr/>
          </p:nvGraphicFramePr>
          <p:xfrm>
            <a:off x="7092280" y="2204864"/>
            <a:ext cx="476250" cy="323850"/>
          </p:xfrm>
          <a:graphic>
            <a:graphicData uri="http://schemas.openxmlformats.org/presentationml/2006/ole">
              <p:oleObj spid="_x0000_s310275" name="Εξίσωση" r:id="rId5" imgW="317160" imgH="215640" progId="Equation.3">
                <p:embed/>
              </p:oleObj>
            </a:graphicData>
          </a:graphic>
        </p:graphicFrame>
        <p:graphicFrame>
          <p:nvGraphicFramePr>
            <p:cNvPr id="368650" name="Object 10"/>
            <p:cNvGraphicFramePr>
              <a:graphicFrameLocks noChangeAspect="1"/>
            </p:cNvGraphicFramePr>
            <p:nvPr/>
          </p:nvGraphicFramePr>
          <p:xfrm>
            <a:off x="1979712" y="2204864"/>
            <a:ext cx="457200" cy="323850"/>
          </p:xfrm>
          <a:graphic>
            <a:graphicData uri="http://schemas.openxmlformats.org/presentationml/2006/ole">
              <p:oleObj spid="_x0000_s310276" name="Εξίσωση" r:id="rId6" imgW="304560" imgH="215640" progId="Equation.3">
                <p:embed/>
              </p:oleObj>
            </a:graphicData>
          </a:graphic>
        </p:graphicFrame>
      </p:grpSp>
      <p:sp>
        <p:nvSpPr>
          <p:cNvPr id="40" name="Espaço Reservado para Conteúdo 2"/>
          <p:cNvSpPr txBox="1">
            <a:spLocks/>
          </p:cNvSpPr>
          <p:nvPr/>
        </p:nvSpPr>
        <p:spPr>
          <a:xfrm>
            <a:off x="1435608" y="3573016"/>
            <a:ext cx="7456872" cy="10081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Deseja-se controlar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posição de saída por meio da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amplificação do sinal de erro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Para isso se aplica um controlador do tipo </a:t>
            </a:r>
            <a:r>
              <a:rPr kumimoji="0" lang="pt-BR" sz="2000" b="1" i="0" u="none" strike="noStrike" kern="1200" cap="none" spc="0" normalizeH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proporcional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upo 16"/>
          <p:cNvGrpSpPr/>
          <p:nvPr/>
        </p:nvGrpSpPr>
        <p:grpSpPr>
          <a:xfrm>
            <a:off x="2295550" y="4797152"/>
            <a:ext cx="5660826" cy="1512168"/>
            <a:chOff x="2295550" y="4797152"/>
            <a:chExt cx="5660826" cy="1512168"/>
          </a:xfrm>
        </p:grpSpPr>
        <p:pic>
          <p:nvPicPr>
            <p:cNvPr id="49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55590" y="4797152"/>
              <a:ext cx="5040560" cy="1512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6" name="Object 3"/>
            <p:cNvGraphicFramePr>
              <a:graphicFrameLocks noChangeAspect="1"/>
            </p:cNvGraphicFramePr>
            <p:nvPr/>
          </p:nvGraphicFramePr>
          <p:xfrm>
            <a:off x="4468853" y="5096337"/>
            <a:ext cx="342900" cy="361950"/>
          </p:xfrm>
          <a:graphic>
            <a:graphicData uri="http://schemas.openxmlformats.org/presentationml/2006/ole">
              <p:oleObj spid="_x0000_s310277" name="Εξίσωση" r:id="rId8" imgW="228600" imgH="241200" progId="Equation.3">
                <p:embed/>
              </p:oleObj>
            </a:graphicData>
          </a:graphic>
        </p:graphicFrame>
        <p:graphicFrame>
          <p:nvGraphicFramePr>
            <p:cNvPr id="57" name="Object 4"/>
            <p:cNvGraphicFramePr>
              <a:graphicFrameLocks noChangeAspect="1"/>
            </p:cNvGraphicFramePr>
            <p:nvPr/>
          </p:nvGraphicFramePr>
          <p:xfrm>
            <a:off x="7480126" y="5085184"/>
            <a:ext cx="476250" cy="323850"/>
          </p:xfrm>
          <a:graphic>
            <a:graphicData uri="http://schemas.openxmlformats.org/presentationml/2006/ole">
              <p:oleObj spid="_x0000_s310278" name="Εξίσωση" r:id="rId9" imgW="317160" imgH="215640" progId="Equation.3">
                <p:embed/>
              </p:oleObj>
            </a:graphicData>
          </a:graphic>
        </p:graphicFrame>
        <p:graphicFrame>
          <p:nvGraphicFramePr>
            <p:cNvPr id="58" name="Object 5"/>
            <p:cNvGraphicFramePr>
              <a:graphicFrameLocks noChangeAspect="1"/>
            </p:cNvGraphicFramePr>
            <p:nvPr/>
          </p:nvGraphicFramePr>
          <p:xfrm>
            <a:off x="2295550" y="5157192"/>
            <a:ext cx="457200" cy="323850"/>
          </p:xfrm>
          <a:graphic>
            <a:graphicData uri="http://schemas.openxmlformats.org/presentationml/2006/ole">
              <p:oleObj spid="_x0000_s310279" name="Εξίσωση" r:id="rId10" imgW="304560" imgH="215640" progId="Equation.3">
                <p:embed/>
              </p:oleObj>
            </a:graphicData>
          </a:graphic>
        </p:graphicFrame>
        <p:graphicFrame>
          <p:nvGraphicFramePr>
            <p:cNvPr id="368660" name="Object 20"/>
            <p:cNvGraphicFramePr>
              <a:graphicFrameLocks noChangeAspect="1"/>
            </p:cNvGraphicFramePr>
            <p:nvPr/>
          </p:nvGraphicFramePr>
          <p:xfrm>
            <a:off x="5651599" y="4949478"/>
            <a:ext cx="936625" cy="639762"/>
          </p:xfrm>
          <a:graphic>
            <a:graphicData uri="http://schemas.openxmlformats.org/presentationml/2006/ole">
              <p:oleObj spid="_x0000_s310280" name="Εξίσωση" r:id="rId11" imgW="609480" imgH="41904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384" y="124245"/>
            <a:ext cx="7498080" cy="72008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Controle Proporcional-Integral (PI)</a:t>
            </a:r>
            <a:endParaRPr lang="es-ES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043608" y="692696"/>
            <a:ext cx="216024" cy="216024"/>
          </a:xfrm>
          <a:prstGeom prst="rect">
            <a:avLst/>
          </a:prstGeom>
          <a:solidFill>
            <a:srgbClr val="C32D2E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to 4"/>
          <p:cNvCxnSpPr/>
          <p:nvPr/>
        </p:nvCxnSpPr>
        <p:spPr>
          <a:xfrm>
            <a:off x="1259632" y="796956"/>
            <a:ext cx="777686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052736"/>
            <a:ext cx="7456872" cy="1008112"/>
          </a:xfrm>
        </p:spPr>
        <p:txBody>
          <a:bodyPr>
            <a:noAutofit/>
          </a:bodyPr>
          <a:lstStyle/>
          <a:p>
            <a:pPr lvl="0" algn="just">
              <a:lnSpc>
                <a:spcPct val="110000"/>
              </a:lnSpc>
              <a:defRPr/>
            </a:pPr>
            <a:r>
              <a:rPr lang="pt-BR" sz="2000" dirty="0" smtClean="0"/>
              <a:t>Em sistemas deste tipo, é comum ocorrerem </a:t>
            </a:r>
            <a:r>
              <a:rPr lang="pt-BR" sz="2000" b="1" dirty="0" smtClean="0">
                <a:solidFill>
                  <a:srgbClr val="C32D2E"/>
                </a:solidFill>
              </a:rPr>
              <a:t>distúrbios do tipo conjugado</a:t>
            </a:r>
            <a:r>
              <a:rPr lang="pt-BR" sz="2000" dirty="0" smtClean="0"/>
              <a:t> ou torque, diretamente no elemento de carga.</a:t>
            </a:r>
          </a:p>
        </p:txBody>
      </p:sp>
      <p:sp>
        <p:nvSpPr>
          <p:cNvPr id="24" name="Espaço Reservado para Conteúdo 2"/>
          <p:cNvSpPr txBox="1">
            <a:spLocks/>
          </p:cNvSpPr>
          <p:nvPr/>
        </p:nvSpPr>
        <p:spPr>
          <a:xfrm>
            <a:off x="1435608" y="4077072"/>
            <a:ext cx="7456872" cy="14401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Considerando que 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entrada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referência seja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2D2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nula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 função de transferência do distúrbio</a:t>
            </a:r>
            <a:r>
              <a:rPr kumimoji="0" lang="pt-B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malha fechada pode ser escrita como:</a:t>
            </a:r>
            <a:endParaRPr kumimoji="0" lang="pt-BR" sz="2000" b="1" i="1" u="none" strike="noStrike" kern="1200" cap="none" spc="0" normalizeH="0" baseline="-25000" noProof="0" dirty="0" smtClean="0">
              <a:ln>
                <a:noFill/>
              </a:ln>
              <a:solidFill>
                <a:srgbClr val="C32D2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1733" name="Object 21"/>
          <p:cNvGraphicFramePr>
            <a:graphicFrameLocks noChangeAspect="1"/>
          </p:cNvGraphicFramePr>
          <p:nvPr/>
        </p:nvGraphicFramePr>
        <p:xfrm>
          <a:off x="4410075" y="5291138"/>
          <a:ext cx="2089150" cy="677862"/>
        </p:xfrm>
        <a:graphic>
          <a:graphicData uri="http://schemas.openxmlformats.org/presentationml/2006/ole">
            <p:oleObj spid="_x0000_s311303" name="Εξίσωση" r:id="rId3" imgW="1358640" imgH="444240" progId="Equation.3">
              <p:embed/>
            </p:oleObj>
          </a:graphicData>
        </a:graphic>
      </p:graphicFrame>
      <p:grpSp>
        <p:nvGrpSpPr>
          <p:cNvPr id="3" name="Grupo 14"/>
          <p:cNvGrpSpPr/>
          <p:nvPr/>
        </p:nvGrpSpPr>
        <p:grpSpPr>
          <a:xfrm>
            <a:off x="2195736" y="2132856"/>
            <a:ext cx="6038048" cy="1728192"/>
            <a:chOff x="2195736" y="2132856"/>
            <a:chExt cx="6038048" cy="1728192"/>
          </a:xfrm>
        </p:grpSpPr>
        <p:pic>
          <p:nvPicPr>
            <p:cNvPr id="371727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5736" y="2276872"/>
              <a:ext cx="6038048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71728" name="Object 16"/>
            <p:cNvGraphicFramePr>
              <a:graphicFrameLocks noChangeAspect="1"/>
            </p:cNvGraphicFramePr>
            <p:nvPr/>
          </p:nvGraphicFramePr>
          <p:xfrm>
            <a:off x="2195736" y="2636912"/>
            <a:ext cx="457200" cy="323850"/>
          </p:xfrm>
          <a:graphic>
            <a:graphicData uri="http://schemas.openxmlformats.org/presentationml/2006/ole">
              <p:oleObj spid="_x0000_s311298" name="Εξίσωση" r:id="rId5" imgW="304560" imgH="215640" progId="Equation.3">
                <p:embed/>
              </p:oleObj>
            </a:graphicData>
          </a:graphic>
        </p:graphicFrame>
        <p:graphicFrame>
          <p:nvGraphicFramePr>
            <p:cNvPr id="371729" name="Object 17"/>
            <p:cNvGraphicFramePr>
              <a:graphicFrameLocks noChangeAspect="1"/>
            </p:cNvGraphicFramePr>
            <p:nvPr/>
          </p:nvGraphicFramePr>
          <p:xfrm>
            <a:off x="7596336" y="2564904"/>
            <a:ext cx="476250" cy="323850"/>
          </p:xfrm>
          <a:graphic>
            <a:graphicData uri="http://schemas.openxmlformats.org/presentationml/2006/ole">
              <p:oleObj spid="_x0000_s311299" name="Εξίσωση" r:id="rId6" imgW="317160" imgH="215640" progId="Equation.3">
                <p:embed/>
              </p:oleObj>
            </a:graphicData>
          </a:graphic>
        </p:graphicFrame>
        <p:graphicFrame>
          <p:nvGraphicFramePr>
            <p:cNvPr id="371730" name="Object 18"/>
            <p:cNvGraphicFramePr>
              <a:graphicFrameLocks noChangeAspect="1"/>
            </p:cNvGraphicFramePr>
            <p:nvPr/>
          </p:nvGraphicFramePr>
          <p:xfrm>
            <a:off x="5835325" y="2577967"/>
            <a:ext cx="936625" cy="639762"/>
          </p:xfrm>
          <a:graphic>
            <a:graphicData uri="http://schemas.openxmlformats.org/presentationml/2006/ole">
              <p:oleObj spid="_x0000_s311300" name="Εξίσωση" r:id="rId7" imgW="609480" imgH="419040" progId="Equation.3">
                <p:embed/>
              </p:oleObj>
            </a:graphicData>
          </a:graphic>
        </p:graphicFrame>
        <p:graphicFrame>
          <p:nvGraphicFramePr>
            <p:cNvPr id="371731" name="Object 19"/>
            <p:cNvGraphicFramePr>
              <a:graphicFrameLocks noChangeAspect="1"/>
            </p:cNvGraphicFramePr>
            <p:nvPr/>
          </p:nvGraphicFramePr>
          <p:xfrm>
            <a:off x="4499992" y="2132856"/>
            <a:ext cx="495300" cy="323850"/>
          </p:xfrm>
          <a:graphic>
            <a:graphicData uri="http://schemas.openxmlformats.org/presentationml/2006/ole">
              <p:oleObj spid="_x0000_s311301" name="Εξίσωση" r:id="rId8" imgW="330120" imgH="215640" progId="Equation.3">
                <p:embed/>
              </p:oleObj>
            </a:graphicData>
          </a:graphic>
        </p:graphicFrame>
        <p:graphicFrame>
          <p:nvGraphicFramePr>
            <p:cNvPr id="371732" name="Object 20"/>
            <p:cNvGraphicFramePr>
              <a:graphicFrameLocks noChangeAspect="1"/>
            </p:cNvGraphicFramePr>
            <p:nvPr/>
          </p:nvGraphicFramePr>
          <p:xfrm>
            <a:off x="3707904" y="2735046"/>
            <a:ext cx="342900" cy="361950"/>
          </p:xfrm>
          <a:graphic>
            <a:graphicData uri="http://schemas.openxmlformats.org/presentationml/2006/ole">
              <p:oleObj spid="_x0000_s311302" name="Εξίσωση" r:id="rId9" imgW="228600" imgH="241200" progId="Equation.3">
                <p:embed/>
              </p:oleObj>
            </a:graphicData>
          </a:graphic>
        </p:graphicFrame>
        <p:graphicFrame>
          <p:nvGraphicFramePr>
            <p:cNvPr id="371734" name="Object 22"/>
            <p:cNvGraphicFramePr>
              <a:graphicFrameLocks noChangeAspect="1"/>
            </p:cNvGraphicFramePr>
            <p:nvPr/>
          </p:nvGraphicFramePr>
          <p:xfrm>
            <a:off x="3159646" y="2564904"/>
            <a:ext cx="476250" cy="323850"/>
          </p:xfrm>
          <a:graphic>
            <a:graphicData uri="http://schemas.openxmlformats.org/presentationml/2006/ole">
              <p:oleObj spid="_x0000_s311304" name="Εξίσωση" r:id="rId10" imgW="317160" imgH="215640" progId="Equation.3">
                <p:embed/>
              </p:oleObj>
            </a:graphicData>
          </a:graphic>
        </p:graphicFrame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3877</TotalTime>
  <Words>790</Words>
  <Application>Microsoft Office PowerPoint</Application>
  <PresentationFormat>Apresentação na tela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Solstício</vt:lpstr>
      <vt:lpstr>Εξίσωση</vt:lpstr>
      <vt:lpstr>Ações de Controle P e PI</vt:lpstr>
      <vt:lpstr>Ações de Controle</vt:lpstr>
      <vt:lpstr>Ações de Controle</vt:lpstr>
      <vt:lpstr>Sistemas de Controle Proporcional</vt:lpstr>
      <vt:lpstr>Sistemas de Controle Proporcional</vt:lpstr>
      <vt:lpstr>Sistemas de Controle Integral</vt:lpstr>
      <vt:lpstr>Controle Proporcional-Integral (PI)</vt:lpstr>
      <vt:lpstr>Controle Proporcional-Integral (PI)</vt:lpstr>
      <vt:lpstr>Controle Proporcional-Integral (PI)</vt:lpstr>
      <vt:lpstr>Controle Proporcional-Integral (PI)</vt:lpstr>
      <vt:lpstr>Controle Proporcional-Integral (PI)</vt:lpstr>
      <vt:lpstr>Controle Proporcional-Integral (PI)</vt:lpstr>
      <vt:lpstr>Controle Proporcional-Integral (PI)</vt:lpstr>
      <vt:lpstr>Controle Proporcional-Integral (PI)</vt:lpstr>
      <vt:lpstr>Controle Proporcional-Integral (PI)</vt:lpstr>
      <vt:lpstr>Na próxima aula...</vt:lpstr>
    </vt:vector>
  </TitlesOfParts>
  <Company>Endesa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Primeira Ordem</dc:title>
  <dc:creator>ENDESA</dc:creator>
  <cp:lastModifiedBy>ENDESA</cp:lastModifiedBy>
  <cp:revision>515</cp:revision>
  <dcterms:created xsi:type="dcterms:W3CDTF">2012-09-17T02:27:37Z</dcterms:created>
  <dcterms:modified xsi:type="dcterms:W3CDTF">2013-11-26T20:05:55Z</dcterms:modified>
</cp:coreProperties>
</file>