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9" r:id="rId19"/>
    <p:sldId id="280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D2E"/>
    <a:srgbClr val="D7DDE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3000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11.wmf"/><Relationship Id="rId5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14.wmf"/><Relationship Id="rId5" Type="http://schemas.openxmlformats.org/officeDocument/2006/relationships/image" Target="../media/image7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7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3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7.wmf"/><Relationship Id="rId5" Type="http://schemas.openxmlformats.org/officeDocument/2006/relationships/image" Target="../media/image22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1259632" y="6381328"/>
            <a:ext cx="7776864" cy="0"/>
          </a:xfrm>
          <a:prstGeom prst="line">
            <a:avLst/>
          </a:prstGeom>
          <a:ln w="95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6876256" y="643359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Prof. </a:t>
            </a:r>
            <a:r>
              <a:rPr lang="pt-BR" sz="1400" i="1" baseline="0" dirty="0" smtClean="0"/>
              <a:t>Nilo Rodrigues</a:t>
            </a:r>
            <a:endParaRPr lang="es-ES" sz="1400" i="1" dirty="0"/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2051720" y="6433591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Sistemas</a:t>
            </a:r>
            <a:r>
              <a:rPr lang="pt-BR" sz="1400" i="1" baseline="0" dirty="0" smtClean="0"/>
              <a:t> de Controle e Automação</a:t>
            </a:r>
            <a:endParaRPr lang="es-ES" sz="1400" i="1" dirty="0"/>
          </a:p>
        </p:txBody>
      </p:sp>
      <p:pic>
        <p:nvPicPr>
          <p:cNvPr id="17" name="Picture 6" descr="https://encrypted-tbn1.google.com/images?q=tbn:ANd9GcRPTPCQUkO7VkV3K7aJ3zkOVMm25BBikxboR-fBslNOKnDc_7U36Q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59632" y="6440703"/>
            <a:ext cx="360040" cy="360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8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8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8.pn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1.png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24.png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Ações de Controle PD e PID</a:t>
            </a:r>
            <a:endParaRPr lang="es-ES" sz="40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37274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1196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42798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Subtítulo 2"/>
          <p:cNvSpPr txBox="1">
            <a:spLocks/>
          </p:cNvSpPr>
          <p:nvPr/>
        </p:nvSpPr>
        <p:spPr>
          <a:xfrm>
            <a:off x="4355976" y="3717032"/>
            <a:ext cx="4968552" cy="936104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16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Sistemas de Controle e Automação</a:t>
            </a:r>
            <a:endParaRPr lang="pt-BR" sz="1600" i="1" dirty="0" smtClean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Controle Proporcional-Derivativo (PD)</a:t>
            </a:r>
            <a:endParaRPr lang="es-ES" sz="2800" b="1" dirty="0"/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E se analisarmos o efeito sobre as características da resposta transitória ...</a:t>
            </a:r>
          </a:p>
        </p:txBody>
      </p:sp>
      <p:graphicFrame>
        <p:nvGraphicFramePr>
          <p:cNvPr id="430087" name="Object 7"/>
          <p:cNvGraphicFramePr>
            <a:graphicFrameLocks noChangeAspect="1"/>
          </p:cNvGraphicFramePr>
          <p:nvPr/>
        </p:nvGraphicFramePr>
        <p:xfrm>
          <a:off x="2123728" y="1844824"/>
          <a:ext cx="2095500" cy="717550"/>
        </p:xfrm>
        <a:graphic>
          <a:graphicData uri="http://schemas.openxmlformats.org/presentationml/2006/ole">
            <p:oleObj spid="_x0000_s325634" name="Εξίσωση" r:id="rId3" imgW="1409400" imgH="482400" progId="Equation.3">
              <p:embed/>
            </p:oleObj>
          </a:graphicData>
        </a:graphic>
      </p:graphicFrame>
      <p:graphicFrame>
        <p:nvGraphicFramePr>
          <p:cNvPr id="430088" name="Object 8"/>
          <p:cNvGraphicFramePr>
            <a:graphicFrameLocks noChangeAspect="1"/>
          </p:cNvGraphicFramePr>
          <p:nvPr/>
        </p:nvGraphicFramePr>
        <p:xfrm>
          <a:off x="2411760" y="2708920"/>
          <a:ext cx="1370013" cy="660400"/>
        </p:xfrm>
        <a:graphic>
          <a:graphicData uri="http://schemas.openxmlformats.org/presentationml/2006/ole">
            <p:oleObj spid="_x0000_s325635" name="Εξίσωση" r:id="rId4" imgW="888840" imgH="431640" progId="Equation.3">
              <p:embed/>
            </p:oleObj>
          </a:graphicData>
        </a:graphic>
      </p:graphicFrame>
      <p:graphicFrame>
        <p:nvGraphicFramePr>
          <p:cNvPr id="430089" name="Object 9"/>
          <p:cNvGraphicFramePr>
            <a:graphicFrameLocks noChangeAspect="1"/>
          </p:cNvGraphicFramePr>
          <p:nvPr/>
        </p:nvGraphicFramePr>
        <p:xfrm>
          <a:off x="2051720" y="3501008"/>
          <a:ext cx="2247900" cy="528638"/>
        </p:xfrm>
        <a:graphic>
          <a:graphicData uri="http://schemas.openxmlformats.org/presentationml/2006/ole">
            <p:oleObj spid="_x0000_s325636" name="Εξίσωση" r:id="rId5" imgW="1511280" imgH="355320" progId="Equation.3">
              <p:embed/>
            </p:oleObj>
          </a:graphicData>
        </a:graphic>
      </p:graphicFrame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4499992" y="1988840"/>
            <a:ext cx="4424152" cy="194421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pt-BR" sz="2000" dirty="0" smtClean="0"/>
              <a:t>Podemos </a:t>
            </a:r>
            <a:r>
              <a:rPr lang="pt-BR" sz="2000" b="1" dirty="0" smtClean="0">
                <a:solidFill>
                  <a:srgbClr val="C32D2E"/>
                </a:solidFill>
              </a:rPr>
              <a:t>escolher</a:t>
            </a:r>
            <a:r>
              <a:rPr lang="pt-BR" sz="2000" dirty="0" smtClean="0"/>
              <a:t> os ganhos do controlador PD de forma a </a:t>
            </a:r>
            <a:r>
              <a:rPr lang="pt-BR" sz="2000" b="1" dirty="0" smtClean="0">
                <a:solidFill>
                  <a:srgbClr val="C32D2E"/>
                </a:solidFill>
              </a:rPr>
              <a:t>otimizar a resposta transitória</a:t>
            </a:r>
            <a:r>
              <a:rPr lang="pt-BR" sz="2000" dirty="0" smtClean="0"/>
              <a:t>, sem prejudicar o erro estacionário.</a:t>
            </a: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1435608" y="4149080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Para </a:t>
            </a:r>
            <a:r>
              <a:rPr lang="pt-BR" sz="2000" b="1" dirty="0" smtClean="0">
                <a:solidFill>
                  <a:srgbClr val="C32D2E"/>
                </a:solidFill>
              </a:rPr>
              <a:t>eliminar o erro </a:t>
            </a:r>
            <a:r>
              <a:rPr lang="pt-BR" sz="2000" dirty="0" smtClean="0"/>
              <a:t>e ainda garantir uma resposta transitória </a:t>
            </a:r>
            <a:r>
              <a:rPr lang="pt-BR" sz="2000" b="1" dirty="0" smtClean="0">
                <a:solidFill>
                  <a:srgbClr val="C32D2E"/>
                </a:solidFill>
              </a:rPr>
              <a:t>rápida</a:t>
            </a:r>
            <a:r>
              <a:rPr lang="pt-BR" sz="2000" dirty="0" smtClean="0"/>
              <a:t> utiliza-se o controlador PID.</a:t>
            </a: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1435608" y="5085184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O grande desafio em projetos de controladores é encontrar o balanço perfeito entre os ganhos. Este processo é chamado de </a:t>
            </a:r>
            <a:r>
              <a:rPr lang="pt-BR" sz="2000" b="1" dirty="0" smtClean="0">
                <a:solidFill>
                  <a:srgbClr val="C32D2E"/>
                </a:solidFill>
              </a:rPr>
              <a:t>sintonia de controladores</a:t>
            </a:r>
            <a:r>
              <a:rPr lang="pt-BR" sz="2000" dirty="0" smtClean="0"/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  <p:bldP spid="18" grpId="0" build="p"/>
      <p:bldP spid="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Controle PID</a:t>
            </a:r>
            <a:endParaRPr lang="es-ES" sz="2800" b="1" dirty="0"/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Os controladores PID são muito utilizados em aplicações industrias. A </a:t>
            </a:r>
            <a:r>
              <a:rPr lang="pt-BR" sz="2000" b="1" dirty="0" smtClean="0">
                <a:solidFill>
                  <a:srgbClr val="C00000"/>
                </a:solidFill>
              </a:rPr>
              <a:t>função de transferência </a:t>
            </a:r>
            <a:r>
              <a:rPr lang="pt-BR" sz="2000" dirty="0" smtClean="0"/>
              <a:t>que define o controlador PID é dada por:</a:t>
            </a:r>
          </a:p>
        </p:txBody>
      </p:sp>
      <p:pic>
        <p:nvPicPr>
          <p:cNvPr id="3409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276872"/>
            <a:ext cx="25812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435608" y="3212976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A sintonia de controladores PID pode ser feita </a:t>
            </a:r>
            <a:r>
              <a:rPr lang="pt-BR" sz="2000" b="1" dirty="0" smtClean="0">
                <a:solidFill>
                  <a:srgbClr val="C00000"/>
                </a:solidFill>
              </a:rPr>
              <a:t>experimentalmente</a:t>
            </a:r>
            <a:r>
              <a:rPr lang="pt-BR" sz="2000" dirty="0" smtClean="0"/>
              <a:t> ou através de </a:t>
            </a:r>
            <a:r>
              <a:rPr lang="pt-BR" sz="2000" b="1" dirty="0" smtClean="0">
                <a:solidFill>
                  <a:srgbClr val="C00000"/>
                </a:solidFill>
              </a:rPr>
              <a:t>técnicas</a:t>
            </a:r>
            <a:r>
              <a:rPr lang="pt-BR" sz="2000" dirty="0" smtClean="0"/>
              <a:t> conhecidas (lineares ou não-lineares);</a:t>
            </a: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1435608" y="4509120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Um dos métodos mais utilizados na sintonia destes tipos de controladores são os métodos de </a:t>
            </a:r>
            <a:r>
              <a:rPr lang="pt-BR" sz="2000" b="1" dirty="0" err="1" smtClean="0">
                <a:solidFill>
                  <a:srgbClr val="C00000"/>
                </a:solidFill>
              </a:rPr>
              <a:t>Ziegler-Nichols</a:t>
            </a:r>
            <a:r>
              <a:rPr lang="pt-BR" sz="2000" dirty="0" smtClean="0"/>
              <a:t> (1º e 2º método). Veremos o </a:t>
            </a:r>
            <a:r>
              <a:rPr lang="pt-BR" sz="2000" b="1" dirty="0" smtClean="0">
                <a:solidFill>
                  <a:srgbClr val="C00000"/>
                </a:solidFill>
              </a:rPr>
              <a:t>1º método</a:t>
            </a:r>
            <a:r>
              <a:rPr lang="pt-BR" sz="2000" dirty="0" smtClean="0"/>
              <a:t>...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3" grpId="0" build="p"/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1º Método de </a:t>
            </a:r>
            <a:r>
              <a:rPr lang="pt-BR" sz="2800" b="1" dirty="0" err="1" smtClean="0"/>
              <a:t>Ziegler-Nichols</a:t>
            </a:r>
            <a:endParaRPr lang="es-ES" sz="2800" b="1" dirty="0"/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Determina os valores das constantes </a:t>
            </a:r>
            <a:r>
              <a:rPr lang="pt-BR" sz="2000" b="1" i="1" dirty="0" err="1" smtClean="0">
                <a:solidFill>
                  <a:srgbClr val="C00000"/>
                </a:solidFill>
              </a:rPr>
              <a:t>Kp</a:t>
            </a:r>
            <a:r>
              <a:rPr lang="pt-BR" sz="2000" dirty="0" smtClean="0"/>
              <a:t>, </a:t>
            </a:r>
            <a:r>
              <a:rPr lang="pt-BR" sz="2000" b="1" i="1" dirty="0" smtClean="0">
                <a:solidFill>
                  <a:srgbClr val="C00000"/>
                </a:solidFill>
              </a:rPr>
              <a:t>Ti</a:t>
            </a:r>
            <a:r>
              <a:rPr lang="pt-BR" sz="2000" dirty="0" smtClean="0"/>
              <a:t> e </a:t>
            </a:r>
            <a:r>
              <a:rPr lang="pt-BR" sz="2000" b="1" i="1" dirty="0" err="1" smtClean="0">
                <a:solidFill>
                  <a:srgbClr val="C00000"/>
                </a:solidFill>
              </a:rPr>
              <a:t>Td</a:t>
            </a:r>
            <a:r>
              <a:rPr lang="pt-BR" sz="2000" dirty="0" smtClean="0"/>
              <a:t>, a partir das características da resposta transitória do sistema em malha aberta.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35608" y="3459480"/>
            <a:ext cx="7456872" cy="18417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Este método de sintonização só pode ser aplicado a plantas que não envolvam </a:t>
            </a:r>
            <a:r>
              <a:rPr lang="pt-BR" sz="2000" b="1" dirty="0" smtClean="0">
                <a:solidFill>
                  <a:srgbClr val="C00000"/>
                </a:solidFill>
              </a:rPr>
              <a:t>integradores</a:t>
            </a:r>
            <a:r>
              <a:rPr lang="pt-BR" sz="2000" dirty="0" smtClean="0"/>
              <a:t>, nem </a:t>
            </a:r>
            <a:r>
              <a:rPr lang="pt-BR" sz="2000" b="1" dirty="0" smtClean="0">
                <a:solidFill>
                  <a:srgbClr val="C00000"/>
                </a:solidFill>
              </a:rPr>
              <a:t>pólos complexos conjugados</a:t>
            </a:r>
            <a:r>
              <a:rPr lang="pt-BR" sz="2000" dirty="0" smtClean="0"/>
              <a:t>. Caso as condições anteriores se confirmem, então a curva da resposta ao degrau terá a forma de uma curva em “</a:t>
            </a:r>
            <a:r>
              <a:rPr lang="pt-BR" sz="2000" b="1" i="1" dirty="0" smtClean="0">
                <a:solidFill>
                  <a:srgbClr val="C00000"/>
                </a:solidFill>
              </a:rPr>
              <a:t>S</a:t>
            </a:r>
            <a:r>
              <a:rPr lang="pt-BR" sz="2000" dirty="0" smtClean="0"/>
              <a:t>”.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435608" y="5445224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Estas curvas são caracterizadas por um tempo de atraso </a:t>
            </a:r>
            <a:r>
              <a:rPr lang="pt-BR" sz="2000" b="1" i="1" dirty="0" smtClean="0">
                <a:solidFill>
                  <a:srgbClr val="C00000"/>
                </a:solidFill>
              </a:rPr>
              <a:t>L</a:t>
            </a:r>
            <a:r>
              <a:rPr lang="pt-BR" sz="2000" dirty="0" smtClean="0"/>
              <a:t> e uma constante de tempo </a:t>
            </a:r>
            <a:r>
              <a:rPr lang="pt-BR" sz="2000" b="1" i="1" dirty="0" smtClean="0">
                <a:solidFill>
                  <a:srgbClr val="C00000"/>
                </a:solidFill>
              </a:rPr>
              <a:t>T</a:t>
            </a:r>
            <a:r>
              <a:rPr lang="pt-BR" sz="2000" dirty="0" smtClean="0"/>
              <a:t>.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435608" y="2230990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Na prática, a sintonia pelo método de </a:t>
            </a:r>
            <a:r>
              <a:rPr lang="pt-BR" sz="2000" dirty="0" err="1" smtClean="0"/>
              <a:t>Ziegler-Nichols</a:t>
            </a:r>
            <a:r>
              <a:rPr lang="pt-BR" sz="2000" dirty="0" smtClean="0"/>
              <a:t> representa um </a:t>
            </a:r>
            <a:r>
              <a:rPr lang="pt-BR" sz="2000" b="1" dirty="0" smtClean="0">
                <a:solidFill>
                  <a:srgbClr val="C00000"/>
                </a:solidFill>
              </a:rPr>
              <a:t>ajuste inicial</a:t>
            </a:r>
            <a:r>
              <a:rPr lang="pt-BR" sz="2000" dirty="0" smtClean="0"/>
              <a:t>. Normalmente é necessário ainda um </a:t>
            </a:r>
            <a:r>
              <a:rPr lang="pt-BR" sz="2000" b="1" dirty="0" smtClean="0">
                <a:solidFill>
                  <a:srgbClr val="C00000"/>
                </a:solidFill>
              </a:rPr>
              <a:t>ajuste fino </a:t>
            </a:r>
            <a:r>
              <a:rPr lang="pt-BR" sz="2000" dirty="0" smtClean="0"/>
              <a:t>no controlador.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9" grpId="0" build="p"/>
      <p:bldP spid="10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1º Método de </a:t>
            </a:r>
            <a:r>
              <a:rPr lang="pt-BR" sz="2800" b="1" dirty="0" err="1" smtClean="0"/>
              <a:t>Ziegler-Nichols</a:t>
            </a:r>
            <a:endParaRPr lang="es-ES" sz="2800" b="1" dirty="0"/>
          </a:p>
        </p:txBody>
      </p:sp>
      <p:pic>
        <p:nvPicPr>
          <p:cNvPr id="342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097865"/>
            <a:ext cx="6192688" cy="485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2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2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1º Método de </a:t>
            </a:r>
            <a:r>
              <a:rPr lang="pt-BR" sz="2800" b="1" dirty="0" err="1" smtClean="0"/>
              <a:t>Ziegler-Nichols</a:t>
            </a:r>
            <a:endParaRPr lang="es-ES" sz="2800" b="1" dirty="0"/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Os parâmetros do controlador PID podem ser obtidos fazendo:</a:t>
            </a:r>
          </a:p>
        </p:txBody>
      </p:sp>
      <p:pic>
        <p:nvPicPr>
          <p:cNvPr id="343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916832"/>
            <a:ext cx="4475177" cy="178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1435608" y="4005064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Caso o sistema em malha aberta convirja para valor final igual a 1, os parâmetros podem ser obtidos como:</a:t>
            </a:r>
          </a:p>
        </p:txBody>
      </p:sp>
      <p:pic>
        <p:nvPicPr>
          <p:cNvPr id="12" name="Imagem 11" descr=" Imagem 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725144"/>
            <a:ext cx="4032448" cy="153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 Imagem 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268760"/>
            <a:ext cx="6213058" cy="203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1º Método de </a:t>
            </a:r>
            <a:r>
              <a:rPr lang="pt-BR" sz="2800" b="1" dirty="0" err="1" smtClean="0"/>
              <a:t>Ziegler-Nichols</a:t>
            </a:r>
            <a:endParaRPr lang="es-ES" sz="2800" b="1" dirty="0"/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b="1" dirty="0" smtClean="0">
                <a:solidFill>
                  <a:srgbClr val="C00000"/>
                </a:solidFill>
              </a:rPr>
              <a:t>Exemplo: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259632" y="3717032"/>
            <a:ext cx="37040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A resposta ao degrau do sistema em malha aberta é dada por:</a:t>
            </a:r>
          </a:p>
        </p:txBody>
      </p:sp>
      <p:pic>
        <p:nvPicPr>
          <p:cNvPr id="13" name="Imagem 12" descr=" Imagem 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2993" y="3140968"/>
            <a:ext cx="4031007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1º Método de </a:t>
            </a:r>
            <a:r>
              <a:rPr lang="pt-BR" sz="2800" b="1" dirty="0" err="1" smtClean="0"/>
              <a:t>Ziegler-Nichols</a:t>
            </a:r>
            <a:endParaRPr lang="es-ES" sz="2800" b="1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259632" y="1124744"/>
            <a:ext cx="7272808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Traçando a reta tangente, obtém-se:</a:t>
            </a:r>
          </a:p>
        </p:txBody>
      </p:sp>
      <p:pic>
        <p:nvPicPr>
          <p:cNvPr id="12" name="Imagem 11" descr=" Imagem 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16832"/>
            <a:ext cx="5329555" cy="399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948264" y="3140968"/>
            <a:ext cx="2195736" cy="13681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b="1" i="1" dirty="0" err="1" smtClean="0">
                <a:solidFill>
                  <a:srgbClr val="C00000"/>
                </a:solidFill>
              </a:rPr>
              <a:t>Kd</a:t>
            </a:r>
            <a:r>
              <a:rPr lang="pt-BR" sz="2000" b="1" i="1" dirty="0" smtClean="0">
                <a:solidFill>
                  <a:srgbClr val="C00000"/>
                </a:solidFill>
              </a:rPr>
              <a:t> = 6,69</a:t>
            </a:r>
          </a:p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b="1" i="1" dirty="0" smtClean="0">
                <a:solidFill>
                  <a:srgbClr val="C00000"/>
                </a:solidFill>
              </a:rPr>
              <a:t>Ti = 1,4</a:t>
            </a:r>
          </a:p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b="1" i="1" dirty="0" err="1" smtClean="0">
                <a:solidFill>
                  <a:srgbClr val="C00000"/>
                </a:solidFill>
              </a:rPr>
              <a:t>Td</a:t>
            </a:r>
            <a:r>
              <a:rPr lang="pt-BR" sz="2000" b="1" i="1" dirty="0" smtClean="0">
                <a:solidFill>
                  <a:srgbClr val="C00000"/>
                </a:solidFill>
              </a:rPr>
              <a:t> = 0,35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1º Método de </a:t>
            </a:r>
            <a:r>
              <a:rPr lang="pt-BR" sz="2800" b="1" dirty="0" err="1" smtClean="0"/>
              <a:t>Ziegler-Nichols</a:t>
            </a:r>
            <a:endParaRPr lang="es-ES" sz="2800" b="1" dirty="0"/>
          </a:p>
        </p:txBody>
      </p:sp>
      <p:pic>
        <p:nvPicPr>
          <p:cNvPr id="343042" name="Picture 2" descr=" Imagem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2492" y="1196752"/>
            <a:ext cx="6057900" cy="4953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1º Método de </a:t>
            </a:r>
            <a:r>
              <a:rPr lang="pt-BR" sz="2800" b="1" dirty="0" err="1" smtClean="0"/>
              <a:t>Ziegler-Nichols</a:t>
            </a:r>
            <a:endParaRPr lang="es-ES" sz="2800" b="1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259632" y="1124744"/>
            <a:ext cx="7272808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Note que o sistema apresenta pouco amortecimento. Para melhorar as características da resposta transitória, pode-se ajustar a constante derivativa.</a:t>
            </a:r>
          </a:p>
        </p:txBody>
      </p:sp>
      <p:pic>
        <p:nvPicPr>
          <p:cNvPr id="8" name="Imagem 7" descr=" Imagem 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348880"/>
            <a:ext cx="4543574" cy="378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Na próxima aula...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1760" y="1922072"/>
            <a:ext cx="6427440" cy="786848"/>
          </a:xfrm>
        </p:spPr>
        <p:txBody>
          <a:bodyPr>
            <a:normAutofit fontScale="92500"/>
          </a:bodyPr>
          <a:lstStyle/>
          <a:p>
            <a:r>
              <a:rPr lang="pt-BR" sz="2800" dirty="0" smtClean="0"/>
              <a:t>Introdução à Análise do Lugar das Raízes</a:t>
            </a:r>
            <a:endParaRPr lang="es-ES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73278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57200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78802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Controle Derivativo</a:t>
            </a:r>
            <a:endParaRPr lang="es-ES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22413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Uma ação de controle derivativo, quando acrescentada a um controlador proporcional, permite que se obtenha um controlador de </a:t>
            </a:r>
            <a:r>
              <a:rPr lang="pt-BR" sz="2000" b="1" dirty="0" smtClean="0">
                <a:solidFill>
                  <a:srgbClr val="C32D2E"/>
                </a:solidFill>
              </a:rPr>
              <a:t>alta sensibilidade</a:t>
            </a:r>
            <a:r>
              <a:rPr lang="pt-BR" sz="2000" dirty="0" smtClean="0"/>
              <a:t>.</a:t>
            </a:r>
            <a:endParaRPr lang="es-ES" sz="2000" dirty="0"/>
          </a:p>
        </p:txBody>
      </p:sp>
      <p:grpSp>
        <p:nvGrpSpPr>
          <p:cNvPr id="2" name="Grupo 15"/>
          <p:cNvGrpSpPr/>
          <p:nvPr/>
        </p:nvGrpSpPr>
        <p:grpSpPr>
          <a:xfrm>
            <a:off x="2339752" y="2276872"/>
            <a:ext cx="5876850" cy="1368152"/>
            <a:chOff x="1907704" y="2348880"/>
            <a:chExt cx="5876850" cy="1368152"/>
          </a:xfrm>
        </p:grpSpPr>
        <p:pic>
          <p:nvPicPr>
            <p:cNvPr id="405505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39752" y="2348880"/>
              <a:ext cx="501655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1907704" y="2636912"/>
            <a:ext cx="457200" cy="323850"/>
          </p:xfrm>
          <a:graphic>
            <a:graphicData uri="http://schemas.openxmlformats.org/presentationml/2006/ole">
              <p:oleObj spid="_x0000_s318466" name="Εξίσωση" r:id="rId4" imgW="304560" imgH="215640" progId="Equation.3">
                <p:embed/>
              </p:oleObj>
            </a:graphicData>
          </a:graphic>
        </p:graphicFrame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7308304" y="2636912"/>
            <a:ext cx="476250" cy="323850"/>
          </p:xfrm>
          <a:graphic>
            <a:graphicData uri="http://schemas.openxmlformats.org/presentationml/2006/ole">
              <p:oleObj spid="_x0000_s318467" name="Εξίσωση" r:id="rId5" imgW="317160" imgH="215640" progId="Equation.3">
                <p:embed/>
              </p:oleObj>
            </a:graphicData>
          </a:graphic>
        </p:graphicFrame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5724128" y="2636912"/>
            <a:ext cx="487362" cy="328613"/>
          </p:xfrm>
          <a:graphic>
            <a:graphicData uri="http://schemas.openxmlformats.org/presentationml/2006/ole">
              <p:oleObj spid="_x0000_s318468" name="Εξίσωση" r:id="rId6" imgW="317160" imgH="215640" progId="Equation.3">
                <p:embed/>
              </p:oleObj>
            </a:graphicData>
          </a:graphic>
        </p:graphicFrame>
        <p:graphicFrame>
          <p:nvGraphicFramePr>
            <p:cNvPr id="14" name="Object 11"/>
            <p:cNvGraphicFramePr>
              <a:graphicFrameLocks noChangeAspect="1"/>
            </p:cNvGraphicFramePr>
            <p:nvPr/>
          </p:nvGraphicFramePr>
          <p:xfrm>
            <a:off x="3969810" y="2656345"/>
            <a:ext cx="914400" cy="361950"/>
          </p:xfrm>
          <a:graphic>
            <a:graphicData uri="http://schemas.openxmlformats.org/presentationml/2006/ole">
              <p:oleObj spid="_x0000_s318469" name="Εξίσωση" r:id="rId7" imgW="609480" imgH="241200" progId="Equation.3">
                <p:embed/>
              </p:oleObj>
            </a:graphicData>
          </a:graphic>
        </p:graphicFrame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3419872" y="2492896"/>
            <a:ext cx="476250" cy="323850"/>
          </p:xfrm>
          <a:graphic>
            <a:graphicData uri="http://schemas.openxmlformats.org/presentationml/2006/ole">
              <p:oleObj spid="_x0000_s318470" name="Εξίσωση" r:id="rId8" imgW="317160" imgH="215640" progId="Equation.3">
                <p:embed/>
              </p:oleObj>
            </a:graphicData>
          </a:graphic>
        </p:graphicFrame>
      </p:grp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1435608" y="3789040"/>
            <a:ext cx="7456872" cy="180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ação de controle derivativo responde a uma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taxa de variação do erro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atuante e pode produzir uma correção significativa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antes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 o valor do erro se torne muito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elevado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melhorando a resposta transitória do sistema.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1435608" y="5301208"/>
            <a:ext cx="7456872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Pelo fato de operar sobre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taxa de variação do erro atuante, o controle derivativo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 ser combinado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 uma ação de controle proporcional ou proporcional-integral.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7" grpId="0" build="p"/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Controle Proporcional-Derivativo (PD)</a:t>
            </a:r>
            <a:endParaRPr lang="es-ES" sz="2800" b="1" dirty="0"/>
          </a:p>
        </p:txBody>
      </p:sp>
      <p:sp>
        <p:nvSpPr>
          <p:cNvPr id="18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22413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Consideremos um sistema de </a:t>
            </a:r>
            <a:r>
              <a:rPr lang="pt-BR" sz="2000" b="1" dirty="0" smtClean="0">
                <a:solidFill>
                  <a:srgbClr val="C32D2E"/>
                </a:solidFill>
              </a:rPr>
              <a:t>carga inercial sem atrito</a:t>
            </a:r>
            <a:r>
              <a:rPr lang="pt-BR" sz="2000" dirty="0" smtClean="0"/>
              <a:t>, controlado por uma função </a:t>
            </a:r>
            <a:r>
              <a:rPr lang="pt-BR" sz="2000" b="1" dirty="0" smtClean="0">
                <a:solidFill>
                  <a:srgbClr val="C32D2E"/>
                </a:solidFill>
              </a:rPr>
              <a:t>proporcional</a:t>
            </a:r>
            <a:r>
              <a:rPr lang="pt-BR" sz="2000" dirty="0" smtClean="0"/>
              <a:t>.</a:t>
            </a:r>
            <a:endParaRPr lang="es-ES" sz="2000" dirty="0"/>
          </a:p>
        </p:txBody>
      </p:sp>
      <p:grpSp>
        <p:nvGrpSpPr>
          <p:cNvPr id="2" name="Grupo 20"/>
          <p:cNvGrpSpPr/>
          <p:nvPr/>
        </p:nvGrpSpPr>
        <p:grpSpPr>
          <a:xfrm>
            <a:off x="2411760" y="1988840"/>
            <a:ext cx="5876850" cy="1368152"/>
            <a:chOff x="1907704" y="2348880"/>
            <a:chExt cx="5876850" cy="1368152"/>
          </a:xfrm>
        </p:grpSpPr>
        <p:pic>
          <p:nvPicPr>
            <p:cNvPr id="22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39752" y="2348880"/>
              <a:ext cx="501655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3" name="Object 7"/>
            <p:cNvGraphicFramePr>
              <a:graphicFrameLocks noChangeAspect="1"/>
            </p:cNvGraphicFramePr>
            <p:nvPr/>
          </p:nvGraphicFramePr>
          <p:xfrm>
            <a:off x="1907704" y="2636912"/>
            <a:ext cx="457200" cy="323850"/>
          </p:xfrm>
          <a:graphic>
            <a:graphicData uri="http://schemas.openxmlformats.org/presentationml/2006/ole">
              <p:oleObj spid="_x0000_s319490" name="Εξίσωση" r:id="rId4" imgW="304560" imgH="215640" progId="Equation.3">
                <p:embed/>
              </p:oleObj>
            </a:graphicData>
          </a:graphic>
        </p:graphicFrame>
        <p:graphicFrame>
          <p:nvGraphicFramePr>
            <p:cNvPr id="24" name="Object 8"/>
            <p:cNvGraphicFramePr>
              <a:graphicFrameLocks noChangeAspect="1"/>
            </p:cNvGraphicFramePr>
            <p:nvPr/>
          </p:nvGraphicFramePr>
          <p:xfrm>
            <a:off x="7308304" y="2636912"/>
            <a:ext cx="476250" cy="323850"/>
          </p:xfrm>
          <a:graphic>
            <a:graphicData uri="http://schemas.openxmlformats.org/presentationml/2006/ole">
              <p:oleObj spid="_x0000_s319491" name="Εξίσωση" r:id="rId5" imgW="317160" imgH="215640" progId="Equation.3">
                <p:embed/>
              </p:oleObj>
            </a:graphicData>
          </a:graphic>
        </p:graphicFrame>
        <p:graphicFrame>
          <p:nvGraphicFramePr>
            <p:cNvPr id="25" name="Object 9"/>
            <p:cNvGraphicFramePr>
              <a:graphicFrameLocks noChangeAspect="1"/>
            </p:cNvGraphicFramePr>
            <p:nvPr/>
          </p:nvGraphicFramePr>
          <p:xfrm>
            <a:off x="5752778" y="2501355"/>
            <a:ext cx="428625" cy="598487"/>
          </p:xfrm>
          <a:graphic>
            <a:graphicData uri="http://schemas.openxmlformats.org/presentationml/2006/ole">
              <p:oleObj spid="_x0000_s319492" name="Εξίσωση" r:id="rId6" imgW="279360" imgH="393480" progId="Equation.3">
                <p:embed/>
              </p:oleObj>
            </a:graphicData>
          </a:graphic>
        </p:graphicFrame>
        <p:graphicFrame>
          <p:nvGraphicFramePr>
            <p:cNvPr id="26" name="Object 11"/>
            <p:cNvGraphicFramePr>
              <a:graphicFrameLocks noChangeAspect="1"/>
            </p:cNvGraphicFramePr>
            <p:nvPr/>
          </p:nvGraphicFramePr>
          <p:xfrm>
            <a:off x="4255765" y="2656930"/>
            <a:ext cx="342900" cy="361950"/>
          </p:xfrm>
          <a:graphic>
            <a:graphicData uri="http://schemas.openxmlformats.org/presentationml/2006/ole">
              <p:oleObj spid="_x0000_s319493" name="Εξίσωση" r:id="rId7" imgW="228600" imgH="241200" progId="Equation.3">
                <p:embed/>
              </p:oleObj>
            </a:graphicData>
          </a:graphic>
        </p:graphicFrame>
        <p:graphicFrame>
          <p:nvGraphicFramePr>
            <p:cNvPr id="27" name="Object 12"/>
            <p:cNvGraphicFramePr>
              <a:graphicFrameLocks noChangeAspect="1"/>
            </p:cNvGraphicFramePr>
            <p:nvPr/>
          </p:nvGraphicFramePr>
          <p:xfrm>
            <a:off x="3419872" y="2492896"/>
            <a:ext cx="476250" cy="323850"/>
          </p:xfrm>
          <a:graphic>
            <a:graphicData uri="http://schemas.openxmlformats.org/presentationml/2006/ole">
              <p:oleObj spid="_x0000_s319494" name="Εξίσωση" r:id="rId8" imgW="317160" imgH="215640" progId="Equation.3">
                <p:embed/>
              </p:oleObj>
            </a:graphicData>
          </a:graphic>
        </p:graphicFrame>
      </p:grpSp>
      <p:sp>
        <p:nvSpPr>
          <p:cNvPr id="28" name="Espaço Reservado para Conteúdo 2"/>
          <p:cNvSpPr txBox="1">
            <a:spLocks/>
          </p:cNvSpPr>
          <p:nvPr/>
        </p:nvSpPr>
        <p:spPr>
          <a:xfrm>
            <a:off x="1435608" y="3574057"/>
            <a:ext cx="7456872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função de transferência em malha fechada do sistema é dada por:</a:t>
            </a:r>
          </a:p>
        </p:txBody>
      </p:sp>
      <p:graphicFrame>
        <p:nvGraphicFramePr>
          <p:cNvPr id="29" name="Object 6"/>
          <p:cNvGraphicFramePr>
            <a:graphicFrameLocks noChangeAspect="1"/>
          </p:cNvGraphicFramePr>
          <p:nvPr/>
        </p:nvGraphicFramePr>
        <p:xfrm>
          <a:off x="4370388" y="4149080"/>
          <a:ext cx="1581150" cy="704850"/>
        </p:xfrm>
        <a:graphic>
          <a:graphicData uri="http://schemas.openxmlformats.org/presentationml/2006/ole">
            <p:oleObj spid="_x0000_s319495" name="Εξίσωση" r:id="rId9" imgW="1054080" imgH="469800" progId="Equation.3">
              <p:embed/>
            </p:oleObj>
          </a:graphicData>
        </a:graphic>
      </p:graphicFrame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435608" y="5157192"/>
            <a:ext cx="4216512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raízes da equação características são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imaginárias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a resposta é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oscilatória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68144" y="5085183"/>
            <a:ext cx="2952328" cy="12496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8" grpId="0" build="p"/>
      <p:bldP spid="3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Controle Proporcional-Derivativo (PD)</a:t>
            </a:r>
            <a:endParaRPr lang="es-ES" sz="2800" b="1" dirty="0"/>
          </a:p>
        </p:txBody>
      </p:sp>
      <p:sp>
        <p:nvSpPr>
          <p:cNvPr id="18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22413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Para eliminar as oscilações na resposta transitória, precisamos inserir </a:t>
            </a:r>
            <a:r>
              <a:rPr lang="pt-BR" sz="2000" b="1" dirty="0" smtClean="0">
                <a:solidFill>
                  <a:srgbClr val="C32D2E"/>
                </a:solidFill>
              </a:rPr>
              <a:t>amortecimento</a:t>
            </a:r>
            <a:r>
              <a:rPr lang="pt-BR" sz="2000" dirty="0" smtClean="0"/>
              <a:t> ao sistema. Este efeito é obtido com o controlador proporcional-derivativo.</a:t>
            </a:r>
            <a:endParaRPr lang="es-ES" sz="2000" dirty="0"/>
          </a:p>
        </p:txBody>
      </p:sp>
      <p:grpSp>
        <p:nvGrpSpPr>
          <p:cNvPr id="2" name="Grupo 16"/>
          <p:cNvGrpSpPr/>
          <p:nvPr/>
        </p:nvGrpSpPr>
        <p:grpSpPr>
          <a:xfrm>
            <a:off x="2411760" y="2276872"/>
            <a:ext cx="5876850" cy="1368152"/>
            <a:chOff x="1907704" y="2348880"/>
            <a:chExt cx="5876850" cy="1368152"/>
          </a:xfrm>
        </p:grpSpPr>
        <p:pic>
          <p:nvPicPr>
            <p:cNvPr id="19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39752" y="2348880"/>
              <a:ext cx="501655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0" name="Object 7"/>
            <p:cNvGraphicFramePr>
              <a:graphicFrameLocks noChangeAspect="1"/>
            </p:cNvGraphicFramePr>
            <p:nvPr/>
          </p:nvGraphicFramePr>
          <p:xfrm>
            <a:off x="1907704" y="2636912"/>
            <a:ext cx="457200" cy="323850"/>
          </p:xfrm>
          <a:graphic>
            <a:graphicData uri="http://schemas.openxmlformats.org/presentationml/2006/ole">
              <p:oleObj spid="_x0000_s320514" name="Εξίσωση" r:id="rId4" imgW="304560" imgH="215640" progId="Equation.3">
                <p:embed/>
              </p:oleObj>
            </a:graphicData>
          </a:graphic>
        </p:graphicFrame>
        <p:graphicFrame>
          <p:nvGraphicFramePr>
            <p:cNvPr id="21" name="Object 8"/>
            <p:cNvGraphicFramePr>
              <a:graphicFrameLocks noChangeAspect="1"/>
            </p:cNvGraphicFramePr>
            <p:nvPr/>
          </p:nvGraphicFramePr>
          <p:xfrm>
            <a:off x="7308304" y="2636912"/>
            <a:ext cx="476250" cy="323850"/>
          </p:xfrm>
          <a:graphic>
            <a:graphicData uri="http://schemas.openxmlformats.org/presentationml/2006/ole">
              <p:oleObj spid="_x0000_s320515" name="Εξίσωση" r:id="rId5" imgW="317160" imgH="215640" progId="Equation.3">
                <p:embed/>
              </p:oleObj>
            </a:graphicData>
          </a:graphic>
        </p:graphicFrame>
        <p:graphicFrame>
          <p:nvGraphicFramePr>
            <p:cNvPr id="33" name="Object 9"/>
            <p:cNvGraphicFramePr>
              <a:graphicFrameLocks noChangeAspect="1"/>
            </p:cNvGraphicFramePr>
            <p:nvPr/>
          </p:nvGraphicFramePr>
          <p:xfrm>
            <a:off x="5752778" y="2501355"/>
            <a:ext cx="428625" cy="598487"/>
          </p:xfrm>
          <a:graphic>
            <a:graphicData uri="http://schemas.openxmlformats.org/presentationml/2006/ole">
              <p:oleObj spid="_x0000_s320516" name="Εξίσωση" r:id="rId6" imgW="279360" imgH="393480" progId="Equation.3">
                <p:embed/>
              </p:oleObj>
            </a:graphicData>
          </a:graphic>
        </p:graphicFrame>
        <p:graphicFrame>
          <p:nvGraphicFramePr>
            <p:cNvPr id="34" name="Object 11"/>
            <p:cNvGraphicFramePr>
              <a:graphicFrameLocks noChangeAspect="1"/>
            </p:cNvGraphicFramePr>
            <p:nvPr/>
          </p:nvGraphicFramePr>
          <p:xfrm>
            <a:off x="3969519" y="2657153"/>
            <a:ext cx="914400" cy="361950"/>
          </p:xfrm>
          <a:graphic>
            <a:graphicData uri="http://schemas.openxmlformats.org/presentationml/2006/ole">
              <p:oleObj spid="_x0000_s320517" name="Εξίσωση" r:id="rId7" imgW="609480" imgH="241200" progId="Equation.3">
                <p:embed/>
              </p:oleObj>
            </a:graphicData>
          </a:graphic>
        </p:graphicFrame>
        <p:graphicFrame>
          <p:nvGraphicFramePr>
            <p:cNvPr id="35" name="Object 12"/>
            <p:cNvGraphicFramePr>
              <a:graphicFrameLocks noChangeAspect="1"/>
            </p:cNvGraphicFramePr>
            <p:nvPr/>
          </p:nvGraphicFramePr>
          <p:xfrm>
            <a:off x="3419872" y="2492896"/>
            <a:ext cx="476250" cy="323850"/>
          </p:xfrm>
          <a:graphic>
            <a:graphicData uri="http://schemas.openxmlformats.org/presentationml/2006/ole">
              <p:oleObj spid="_x0000_s320518" name="Εξίσωση" r:id="rId8" imgW="317160" imgH="215640" progId="Equation.3">
                <p:embed/>
              </p:oleObj>
            </a:graphicData>
          </a:graphic>
        </p:graphicFrame>
      </p:grpSp>
      <p:sp>
        <p:nvSpPr>
          <p:cNvPr id="36" name="Espaço Reservado para Conteúdo 2"/>
          <p:cNvSpPr txBox="1">
            <a:spLocks/>
          </p:cNvSpPr>
          <p:nvPr/>
        </p:nvSpPr>
        <p:spPr>
          <a:xfrm>
            <a:off x="1435608" y="3789040"/>
            <a:ext cx="7456872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função de transferência em malha fechada do sistema é dada por:</a:t>
            </a:r>
          </a:p>
        </p:txBody>
      </p:sp>
      <p:graphicFrame>
        <p:nvGraphicFramePr>
          <p:cNvPr id="37" name="Object 6"/>
          <p:cNvGraphicFramePr>
            <a:graphicFrameLocks noChangeAspect="1"/>
          </p:cNvGraphicFramePr>
          <p:nvPr/>
        </p:nvGraphicFramePr>
        <p:xfrm>
          <a:off x="4084638" y="4380334"/>
          <a:ext cx="2152650" cy="704850"/>
        </p:xfrm>
        <a:graphic>
          <a:graphicData uri="http://schemas.openxmlformats.org/presentationml/2006/ole">
            <p:oleObj spid="_x0000_s320519" name="Εξίσωση" r:id="rId9" imgW="1434960" imgH="469800" progId="Equation.3">
              <p:embed/>
            </p:oleObj>
          </a:graphicData>
        </a:graphic>
      </p:graphicFrame>
      <p:sp>
        <p:nvSpPr>
          <p:cNvPr id="38" name="Espaço Reservado para Conteúdo 2"/>
          <p:cNvSpPr txBox="1">
            <a:spLocks/>
          </p:cNvSpPr>
          <p:nvPr/>
        </p:nvSpPr>
        <p:spPr>
          <a:xfrm>
            <a:off x="1435608" y="5229200"/>
            <a:ext cx="7456872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Pelo critério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estabilidade de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Routh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conclui-se que o sistema sempre é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estável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possuindo duas raízes com partes reais negativas.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36" grpId="0" build="p"/>
      <p:bldP spid="3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Controle Proporcional-Derivativo (PD)</a:t>
            </a:r>
            <a:endParaRPr lang="es-ES" sz="2800" b="1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22413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O efeito do controlador proporcional-derivativo pode ser observado no comportamento da resposta deste sistema.</a:t>
            </a:r>
            <a:endParaRPr lang="es-ES" sz="2000" dirty="0"/>
          </a:p>
        </p:txBody>
      </p:sp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88840"/>
            <a:ext cx="2952328" cy="12496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2781" y="1988840"/>
            <a:ext cx="3609699" cy="13681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4" name="Seta para a direita 23"/>
          <p:cNvSpPr/>
          <p:nvPr/>
        </p:nvSpPr>
        <p:spPr>
          <a:xfrm>
            <a:off x="4608056" y="2636912"/>
            <a:ext cx="468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1435608" y="3501008"/>
            <a:ext cx="7456872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O controle derivativo é essencialmente </a:t>
            </a:r>
            <a:r>
              <a:rPr lang="pt-BR" sz="2000" b="1" dirty="0" smtClean="0">
                <a:solidFill>
                  <a:srgbClr val="C32D2E"/>
                </a:solidFill>
              </a:rPr>
              <a:t>antecipatório</a:t>
            </a:r>
            <a:r>
              <a:rPr lang="pt-BR" sz="2000" dirty="0" smtClean="0"/>
              <a:t>, medindo a velocidade dos erros instantâneos e prevendo um grande sobre-sinal antes que ele ocorra.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1435608" y="4725144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Este controlador é capaz de produzir ações apropriadas de limitação antes que o sobre-sinal assuma um valor muito elevado, melhorando as características da resposta transitória.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4" grpId="0" animBg="1"/>
      <p:bldP spid="25" grpId="0" build="p"/>
      <p:bldP spid="2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Controle Proporcional-Derivativo (PD)</a:t>
            </a:r>
            <a:endParaRPr lang="es-ES" sz="2800" b="1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22413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Vamos relembrar o efeito do </a:t>
            </a:r>
            <a:r>
              <a:rPr lang="pt-BR" sz="2000" b="1" dirty="0" smtClean="0">
                <a:solidFill>
                  <a:srgbClr val="C32D2E"/>
                </a:solidFill>
              </a:rPr>
              <a:t>controle proporcional </a:t>
            </a:r>
            <a:r>
              <a:rPr lang="pt-BR" sz="2000" dirty="0" smtClean="0"/>
              <a:t>no sistema composto pelo </a:t>
            </a:r>
            <a:r>
              <a:rPr lang="pt-BR" sz="2000" dirty="0" err="1" smtClean="0"/>
              <a:t>servomotor</a:t>
            </a:r>
            <a:r>
              <a:rPr lang="pt-BR" sz="2000" dirty="0" smtClean="0"/>
              <a:t>, submetido a distúrbios do tipo conjugado diretamente no elemento de carga.</a:t>
            </a:r>
            <a:endParaRPr lang="es-ES" sz="2000" dirty="0"/>
          </a:p>
        </p:txBody>
      </p:sp>
      <p:grpSp>
        <p:nvGrpSpPr>
          <p:cNvPr id="2" name="Grupo 10"/>
          <p:cNvGrpSpPr/>
          <p:nvPr/>
        </p:nvGrpSpPr>
        <p:grpSpPr>
          <a:xfrm>
            <a:off x="2195736" y="2348880"/>
            <a:ext cx="6038048" cy="1728192"/>
            <a:chOff x="2195736" y="2132856"/>
            <a:chExt cx="6038048" cy="1728192"/>
          </a:xfrm>
        </p:grpSpPr>
        <p:pic>
          <p:nvPicPr>
            <p:cNvPr id="12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95736" y="2276872"/>
              <a:ext cx="6038048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3" name="Object 16"/>
            <p:cNvGraphicFramePr>
              <a:graphicFrameLocks noChangeAspect="1"/>
            </p:cNvGraphicFramePr>
            <p:nvPr/>
          </p:nvGraphicFramePr>
          <p:xfrm>
            <a:off x="2195736" y="2636912"/>
            <a:ext cx="457200" cy="323850"/>
          </p:xfrm>
          <a:graphic>
            <a:graphicData uri="http://schemas.openxmlformats.org/presentationml/2006/ole">
              <p:oleObj spid="_x0000_s321538" name="Εξίσωση" r:id="rId4" imgW="304560" imgH="215640" progId="Equation.3">
                <p:embed/>
              </p:oleObj>
            </a:graphicData>
          </a:graphic>
        </p:graphicFrame>
        <p:graphicFrame>
          <p:nvGraphicFramePr>
            <p:cNvPr id="14" name="Object 17"/>
            <p:cNvGraphicFramePr>
              <a:graphicFrameLocks noChangeAspect="1"/>
            </p:cNvGraphicFramePr>
            <p:nvPr/>
          </p:nvGraphicFramePr>
          <p:xfrm>
            <a:off x="7596336" y="2564904"/>
            <a:ext cx="476250" cy="323850"/>
          </p:xfrm>
          <a:graphic>
            <a:graphicData uri="http://schemas.openxmlformats.org/presentationml/2006/ole">
              <p:oleObj spid="_x0000_s321539" name="Εξίσωση" r:id="rId5" imgW="317160" imgH="215640" progId="Equation.3">
                <p:embed/>
              </p:oleObj>
            </a:graphicData>
          </a:graphic>
        </p:graphicFrame>
        <p:graphicFrame>
          <p:nvGraphicFramePr>
            <p:cNvPr id="15" name="Object 18"/>
            <p:cNvGraphicFramePr>
              <a:graphicFrameLocks noChangeAspect="1"/>
            </p:cNvGraphicFramePr>
            <p:nvPr/>
          </p:nvGraphicFramePr>
          <p:xfrm>
            <a:off x="5835325" y="2577967"/>
            <a:ext cx="936625" cy="639762"/>
          </p:xfrm>
          <a:graphic>
            <a:graphicData uri="http://schemas.openxmlformats.org/presentationml/2006/ole">
              <p:oleObj spid="_x0000_s321540" name="Εξίσωση" r:id="rId6" imgW="609480" imgH="419040" progId="Equation.3">
                <p:embed/>
              </p:oleObj>
            </a:graphicData>
          </a:graphic>
        </p:graphicFrame>
        <p:graphicFrame>
          <p:nvGraphicFramePr>
            <p:cNvPr id="16" name="Object 19"/>
            <p:cNvGraphicFramePr>
              <a:graphicFrameLocks noChangeAspect="1"/>
            </p:cNvGraphicFramePr>
            <p:nvPr/>
          </p:nvGraphicFramePr>
          <p:xfrm>
            <a:off x="4499992" y="2132856"/>
            <a:ext cx="495300" cy="323850"/>
          </p:xfrm>
          <a:graphic>
            <a:graphicData uri="http://schemas.openxmlformats.org/presentationml/2006/ole">
              <p:oleObj spid="_x0000_s321541" name="Εξίσωση" r:id="rId7" imgW="330120" imgH="215640" progId="Equation.3">
                <p:embed/>
              </p:oleObj>
            </a:graphicData>
          </a:graphic>
        </p:graphicFrame>
        <p:graphicFrame>
          <p:nvGraphicFramePr>
            <p:cNvPr id="18" name="Object 20"/>
            <p:cNvGraphicFramePr>
              <a:graphicFrameLocks noChangeAspect="1"/>
            </p:cNvGraphicFramePr>
            <p:nvPr/>
          </p:nvGraphicFramePr>
          <p:xfrm>
            <a:off x="3707904" y="2735046"/>
            <a:ext cx="342900" cy="361950"/>
          </p:xfrm>
          <a:graphic>
            <a:graphicData uri="http://schemas.openxmlformats.org/presentationml/2006/ole">
              <p:oleObj spid="_x0000_s321542" name="Εξίσωση" r:id="rId8" imgW="228600" imgH="241200" progId="Equation.3">
                <p:embed/>
              </p:oleObj>
            </a:graphicData>
          </a:graphic>
        </p:graphicFrame>
        <p:graphicFrame>
          <p:nvGraphicFramePr>
            <p:cNvPr id="19" name="Object 22"/>
            <p:cNvGraphicFramePr>
              <a:graphicFrameLocks noChangeAspect="1"/>
            </p:cNvGraphicFramePr>
            <p:nvPr/>
          </p:nvGraphicFramePr>
          <p:xfrm>
            <a:off x="3159646" y="2564904"/>
            <a:ext cx="476250" cy="323850"/>
          </p:xfrm>
          <a:graphic>
            <a:graphicData uri="http://schemas.openxmlformats.org/presentationml/2006/ole">
              <p:oleObj spid="_x0000_s321543" name="Εξίσωση" r:id="rId9" imgW="317160" imgH="215640" progId="Equation.3">
                <p:embed/>
              </p:oleObj>
            </a:graphicData>
          </a:graphic>
        </p:graphicFrame>
      </p:grp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1435608" y="4149080"/>
            <a:ext cx="6088720" cy="8640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Vimos que o erro estacionário pode </a:t>
            </a:r>
            <a:r>
              <a:rPr lang="pt-BR" sz="2000" dirty="0" smtClean="0"/>
              <a:t>ser </a:t>
            </a:r>
            <a:r>
              <a:rPr lang="pt-BR" sz="2000" b="1" dirty="0" smtClean="0">
                <a:solidFill>
                  <a:srgbClr val="C32D2E"/>
                </a:solidFill>
              </a:rPr>
              <a:t>reduzido</a:t>
            </a:r>
            <a:r>
              <a:rPr lang="pt-BR" sz="2000" dirty="0" smtClean="0"/>
              <a:t> aumentado-se o valor do ganho.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25992" name="Object 8"/>
          <p:cNvGraphicFramePr>
            <a:graphicFrameLocks noChangeAspect="1"/>
          </p:cNvGraphicFramePr>
          <p:nvPr/>
        </p:nvGraphicFramePr>
        <p:xfrm>
          <a:off x="7740352" y="4293096"/>
          <a:ext cx="1016000" cy="677863"/>
        </p:xfrm>
        <a:graphic>
          <a:graphicData uri="http://schemas.openxmlformats.org/presentationml/2006/ole">
            <p:oleObj spid="_x0000_s321544" name="Εξίσωση" r:id="rId10" imgW="660240" imgH="444240" progId="Equation.3">
              <p:embed/>
            </p:oleObj>
          </a:graphicData>
        </a:graphic>
      </p:graphicFrame>
      <p:graphicFrame>
        <p:nvGraphicFramePr>
          <p:cNvPr id="425994" name="Object 10"/>
          <p:cNvGraphicFramePr>
            <a:graphicFrameLocks noChangeAspect="1"/>
          </p:cNvGraphicFramePr>
          <p:nvPr/>
        </p:nvGraphicFramePr>
        <p:xfrm>
          <a:off x="7668344" y="5374159"/>
          <a:ext cx="1190625" cy="719137"/>
        </p:xfrm>
        <a:graphic>
          <a:graphicData uri="http://schemas.openxmlformats.org/presentationml/2006/ole">
            <p:oleObj spid="_x0000_s321545" name="Εξίσωση" r:id="rId11" imgW="774360" imgH="469800" progId="Equation.3">
              <p:embed/>
            </p:oleObj>
          </a:graphicData>
        </a:graphic>
      </p:graphicFrame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1435608" y="5157192"/>
            <a:ext cx="6016712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pt-BR" sz="2000" dirty="0" smtClean="0"/>
              <a:t>No entanto, esta medida </a:t>
            </a:r>
            <a:r>
              <a:rPr lang="pt-BR" sz="2000" b="1" dirty="0" smtClean="0">
                <a:solidFill>
                  <a:srgbClr val="C32D2E"/>
                </a:solidFill>
              </a:rPr>
              <a:t>reduziria o amortecimento </a:t>
            </a:r>
            <a:r>
              <a:rPr lang="pt-BR" sz="2000" dirty="0" smtClean="0"/>
              <a:t>do sistema e a resposta ficaria mais oscilatória.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0" grpId="0" build="p"/>
      <p:bldP spid="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Controle Proporcional-Derivativo (PD)</a:t>
            </a:r>
            <a:endParaRPr lang="es-ES" sz="2800" b="1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22413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Utilizando um controlador </a:t>
            </a:r>
            <a:r>
              <a:rPr lang="pt-BR" sz="2000" b="1" dirty="0" smtClean="0">
                <a:solidFill>
                  <a:srgbClr val="C32D2E"/>
                </a:solidFill>
              </a:rPr>
              <a:t>Proporcional-Derivativo</a:t>
            </a:r>
            <a:r>
              <a:rPr lang="pt-BR" sz="2000" dirty="0" smtClean="0"/>
              <a:t>:</a:t>
            </a:r>
            <a:endParaRPr lang="es-ES" sz="2000" dirty="0"/>
          </a:p>
        </p:txBody>
      </p:sp>
      <p:grpSp>
        <p:nvGrpSpPr>
          <p:cNvPr id="2" name="Grupo 20"/>
          <p:cNvGrpSpPr/>
          <p:nvPr/>
        </p:nvGrpSpPr>
        <p:grpSpPr>
          <a:xfrm>
            <a:off x="2123728" y="1628800"/>
            <a:ext cx="6408712" cy="1667510"/>
            <a:chOff x="2123728" y="1628800"/>
            <a:chExt cx="6408712" cy="1667510"/>
          </a:xfrm>
        </p:grpSpPr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23728" y="1628800"/>
              <a:ext cx="6408712" cy="1667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3" name="Object 7"/>
            <p:cNvGraphicFramePr>
              <a:graphicFrameLocks noChangeAspect="1"/>
            </p:cNvGraphicFramePr>
            <p:nvPr/>
          </p:nvGraphicFramePr>
          <p:xfrm>
            <a:off x="2123728" y="2060848"/>
            <a:ext cx="457200" cy="323850"/>
          </p:xfrm>
          <a:graphic>
            <a:graphicData uri="http://schemas.openxmlformats.org/presentationml/2006/ole">
              <p:oleObj spid="_x0000_s322562" name="Εξίσωση" r:id="rId4" imgW="304560" imgH="215640" progId="Equation.3">
                <p:embed/>
              </p:oleObj>
            </a:graphicData>
          </a:graphic>
        </p:graphicFrame>
        <p:graphicFrame>
          <p:nvGraphicFramePr>
            <p:cNvPr id="24" name="Object 8"/>
            <p:cNvGraphicFramePr>
              <a:graphicFrameLocks noChangeAspect="1"/>
            </p:cNvGraphicFramePr>
            <p:nvPr/>
          </p:nvGraphicFramePr>
          <p:xfrm>
            <a:off x="7956376" y="2060848"/>
            <a:ext cx="476250" cy="323850"/>
          </p:xfrm>
          <a:graphic>
            <a:graphicData uri="http://schemas.openxmlformats.org/presentationml/2006/ole">
              <p:oleObj spid="_x0000_s322563" name="Εξίσωση" r:id="rId5" imgW="317160" imgH="215640" progId="Equation.3">
                <p:embed/>
              </p:oleObj>
            </a:graphicData>
          </a:graphic>
        </p:graphicFrame>
        <p:graphicFrame>
          <p:nvGraphicFramePr>
            <p:cNvPr id="25" name="Object 9"/>
            <p:cNvGraphicFramePr>
              <a:graphicFrameLocks noChangeAspect="1"/>
            </p:cNvGraphicFramePr>
            <p:nvPr/>
          </p:nvGraphicFramePr>
          <p:xfrm>
            <a:off x="6215121" y="2073911"/>
            <a:ext cx="936625" cy="639762"/>
          </p:xfrm>
          <a:graphic>
            <a:graphicData uri="http://schemas.openxmlformats.org/presentationml/2006/ole">
              <p:oleObj spid="_x0000_s322564" name="Εξίσωση" r:id="rId6" imgW="609480" imgH="419040" progId="Equation.3">
                <p:embed/>
              </p:oleObj>
            </a:graphicData>
          </a:graphic>
        </p:graphicFrame>
        <p:graphicFrame>
          <p:nvGraphicFramePr>
            <p:cNvPr id="26" name="Object 10"/>
            <p:cNvGraphicFramePr>
              <a:graphicFrameLocks noChangeAspect="1"/>
            </p:cNvGraphicFramePr>
            <p:nvPr/>
          </p:nvGraphicFramePr>
          <p:xfrm>
            <a:off x="4932040" y="1700808"/>
            <a:ext cx="495300" cy="323850"/>
          </p:xfrm>
          <a:graphic>
            <a:graphicData uri="http://schemas.openxmlformats.org/presentationml/2006/ole">
              <p:oleObj spid="_x0000_s322565" name="Εξίσωση" r:id="rId7" imgW="330120" imgH="215640" progId="Equation.3">
                <p:embed/>
              </p:oleObj>
            </a:graphicData>
          </a:graphic>
        </p:graphicFrame>
        <p:graphicFrame>
          <p:nvGraphicFramePr>
            <p:cNvPr id="28" name="Object 11"/>
            <p:cNvGraphicFramePr>
              <a:graphicFrameLocks noChangeAspect="1"/>
            </p:cNvGraphicFramePr>
            <p:nvPr/>
          </p:nvGraphicFramePr>
          <p:xfrm>
            <a:off x="3719513" y="2227263"/>
            <a:ext cx="933450" cy="361950"/>
          </p:xfrm>
          <a:graphic>
            <a:graphicData uri="http://schemas.openxmlformats.org/presentationml/2006/ole">
              <p:oleObj spid="_x0000_s322566" name="Εξίσωση" r:id="rId8" imgW="622080" imgH="241200" progId="Equation.3">
                <p:embed/>
              </p:oleObj>
            </a:graphicData>
          </a:graphic>
        </p:graphicFrame>
        <p:graphicFrame>
          <p:nvGraphicFramePr>
            <p:cNvPr id="29" name="Object 12"/>
            <p:cNvGraphicFramePr>
              <a:graphicFrameLocks noChangeAspect="1"/>
            </p:cNvGraphicFramePr>
            <p:nvPr/>
          </p:nvGraphicFramePr>
          <p:xfrm>
            <a:off x="3131840" y="2060848"/>
            <a:ext cx="476250" cy="323850"/>
          </p:xfrm>
          <a:graphic>
            <a:graphicData uri="http://schemas.openxmlformats.org/presentationml/2006/ole">
              <p:oleObj spid="_x0000_s322567" name="Εξίσωση" r:id="rId9" imgW="317160" imgH="215640" progId="Equation.3">
                <p:embed/>
              </p:oleObj>
            </a:graphicData>
          </a:graphic>
        </p:graphicFrame>
      </p:grp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435608" y="3356992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Considerando a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entrada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referência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nula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 função de transferência do distúrbio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 malha fechada é escrita como:</a:t>
            </a:r>
            <a:endParaRPr kumimoji="0" lang="pt-BR" sz="2000" b="1" i="1" u="none" strike="noStrike" kern="1200" cap="none" spc="0" normalizeH="0" baseline="-25000" noProof="0" dirty="0" smtClean="0">
              <a:ln>
                <a:noFill/>
              </a:ln>
              <a:solidFill>
                <a:srgbClr val="C32D2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2" name="Object 21"/>
          <p:cNvGraphicFramePr>
            <a:graphicFrameLocks noChangeAspect="1"/>
          </p:cNvGraphicFramePr>
          <p:nvPr/>
        </p:nvGraphicFramePr>
        <p:xfrm>
          <a:off x="4089400" y="4264893"/>
          <a:ext cx="2733675" cy="676275"/>
        </p:xfrm>
        <a:graphic>
          <a:graphicData uri="http://schemas.openxmlformats.org/presentationml/2006/ole">
            <p:oleObj spid="_x0000_s322568" name="Εξίσωση" r:id="rId10" imgW="1777680" imgH="444240" progId="Equation.3">
              <p:embed/>
            </p:oleObj>
          </a:graphicData>
        </a:graphic>
      </p:graphicFrame>
      <p:sp>
        <p:nvSpPr>
          <p:cNvPr id="34" name="Espaço Reservado para Conteúdo 2"/>
          <p:cNvSpPr txBox="1">
            <a:spLocks/>
          </p:cNvSpPr>
          <p:nvPr/>
        </p:nvSpPr>
        <p:spPr>
          <a:xfrm>
            <a:off x="1435608" y="5085184"/>
            <a:ext cx="7456872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Pelo critério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estabilidade de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Routh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conclui-se que o sistema sempre é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estável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possuindo duas raízes com partes reais negativas.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30" grpId="0" build="p"/>
      <p:bldP spid="3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Controle Proporcional-Derivativo (PD)</a:t>
            </a:r>
            <a:endParaRPr lang="es-ES" sz="2800" b="1" dirty="0"/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O sinal de </a:t>
            </a:r>
            <a:r>
              <a:rPr lang="pt-BR" sz="2000" b="1" dirty="0" smtClean="0">
                <a:solidFill>
                  <a:srgbClr val="C32D2E"/>
                </a:solidFill>
              </a:rPr>
              <a:t>erro</a:t>
            </a:r>
            <a:r>
              <a:rPr lang="pt-BR" sz="2000" dirty="0" smtClean="0"/>
              <a:t> é dado por:</a:t>
            </a:r>
          </a:p>
        </p:txBody>
      </p:sp>
      <p:graphicFrame>
        <p:nvGraphicFramePr>
          <p:cNvPr id="20" name="Object 13"/>
          <p:cNvGraphicFramePr>
            <a:graphicFrameLocks noChangeAspect="1"/>
          </p:cNvGraphicFramePr>
          <p:nvPr/>
        </p:nvGraphicFramePr>
        <p:xfrm>
          <a:off x="1979712" y="1628825"/>
          <a:ext cx="1736725" cy="328612"/>
        </p:xfrm>
        <a:graphic>
          <a:graphicData uri="http://schemas.openxmlformats.org/presentationml/2006/ole">
            <p:oleObj spid="_x0000_s323586" name="Εξίσωση" r:id="rId3" imgW="1130040" imgH="215640" progId="Equation.3">
              <p:embed/>
            </p:oleObj>
          </a:graphicData>
        </a:graphic>
      </p:graphicFrame>
      <p:sp>
        <p:nvSpPr>
          <p:cNvPr id="21" name="Seta para a direita 20"/>
          <p:cNvSpPr/>
          <p:nvPr/>
        </p:nvSpPr>
        <p:spPr>
          <a:xfrm>
            <a:off x="4355976" y="170083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28043" name="Object 11"/>
          <p:cNvGraphicFramePr>
            <a:graphicFrameLocks noChangeAspect="1"/>
          </p:cNvGraphicFramePr>
          <p:nvPr/>
        </p:nvGraphicFramePr>
        <p:xfrm>
          <a:off x="5233615" y="1484784"/>
          <a:ext cx="3298825" cy="676275"/>
        </p:xfrm>
        <a:graphic>
          <a:graphicData uri="http://schemas.openxmlformats.org/presentationml/2006/ole">
            <p:oleObj spid="_x0000_s323587" name="Εξίσωση" r:id="rId4" imgW="2145960" imgH="444240" progId="Equation.3">
              <p:embed/>
            </p:oleObj>
          </a:graphicData>
        </a:graphic>
      </p:graphicFrame>
      <p:sp>
        <p:nvSpPr>
          <p:cNvPr id="3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2276872"/>
            <a:ext cx="7456872" cy="1440160"/>
          </a:xfrm>
        </p:spPr>
        <p:txBody>
          <a:bodyPr>
            <a:noAutofit/>
          </a:bodyPr>
          <a:lstStyle/>
          <a:p>
            <a:pPr lvl="0" algn="just">
              <a:lnSpc>
                <a:spcPct val="110000"/>
              </a:lnSpc>
              <a:defRPr/>
            </a:pPr>
            <a:r>
              <a:rPr lang="pt-BR" sz="2000" dirty="0" smtClean="0"/>
              <a:t>Considerando que o conjugado de perturbação seja do tipo </a:t>
            </a:r>
            <a:r>
              <a:rPr lang="pt-BR" sz="2000" b="1" dirty="0" smtClean="0">
                <a:solidFill>
                  <a:srgbClr val="C32D2E"/>
                </a:solidFill>
              </a:rPr>
              <a:t>degrau </a:t>
            </a:r>
            <a:r>
              <a:rPr lang="pt-BR" sz="2000" dirty="0" smtClean="0"/>
              <a:t>de amplitude </a:t>
            </a:r>
            <a:r>
              <a:rPr lang="pt-BR" sz="2000" b="1" i="1" dirty="0" err="1" smtClean="0">
                <a:solidFill>
                  <a:srgbClr val="C32D2E"/>
                </a:solidFill>
              </a:rPr>
              <a:t>T</a:t>
            </a:r>
            <a:r>
              <a:rPr lang="pt-BR" sz="2000" b="1" i="1" baseline="-25000" dirty="0" err="1" smtClean="0">
                <a:solidFill>
                  <a:srgbClr val="C32D2E"/>
                </a:solidFill>
              </a:rPr>
              <a:t>d</a:t>
            </a:r>
            <a:r>
              <a:rPr lang="pt-BR" sz="2000" dirty="0" smtClean="0"/>
              <a:t>, o erro estacionário pode ser encontrado fazendo:</a:t>
            </a:r>
            <a:endParaRPr lang="pt-BR" sz="2000" b="1" i="1" baseline="-25000" dirty="0" smtClean="0">
              <a:solidFill>
                <a:srgbClr val="C32D2E"/>
              </a:solidFill>
            </a:endParaRPr>
          </a:p>
        </p:txBody>
      </p:sp>
      <p:graphicFrame>
        <p:nvGraphicFramePr>
          <p:cNvPr id="35" name="Object 15"/>
          <p:cNvGraphicFramePr>
            <a:graphicFrameLocks noChangeAspect="1"/>
          </p:cNvGraphicFramePr>
          <p:nvPr/>
        </p:nvGraphicFramePr>
        <p:xfrm>
          <a:off x="2084313" y="3357563"/>
          <a:ext cx="3279775" cy="677862"/>
        </p:xfrm>
        <a:graphic>
          <a:graphicData uri="http://schemas.openxmlformats.org/presentationml/2006/ole">
            <p:oleObj spid="_x0000_s323588" name="Εξίσωση" r:id="rId5" imgW="2133360" imgH="444240" progId="Equation.3">
              <p:embed/>
            </p:oleObj>
          </a:graphicData>
        </a:graphic>
      </p:graphicFrame>
      <p:sp>
        <p:nvSpPr>
          <p:cNvPr id="36" name="Seta para a direita 35"/>
          <p:cNvSpPr/>
          <p:nvPr/>
        </p:nvSpPr>
        <p:spPr>
          <a:xfrm>
            <a:off x="5940152" y="360342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7" name="Object 16"/>
          <p:cNvGraphicFramePr>
            <a:graphicFrameLocks noChangeAspect="1"/>
          </p:cNvGraphicFramePr>
          <p:nvPr/>
        </p:nvGraphicFramePr>
        <p:xfrm>
          <a:off x="6940376" y="3387402"/>
          <a:ext cx="1016000" cy="677862"/>
        </p:xfrm>
        <a:graphic>
          <a:graphicData uri="http://schemas.openxmlformats.org/presentationml/2006/ole">
            <p:oleObj spid="_x0000_s323589" name="Εξίσωση" r:id="rId6" imgW="660240" imgH="444240" progId="Equation.3">
              <p:embed/>
            </p:oleObj>
          </a:graphicData>
        </a:graphic>
      </p:graphicFrame>
      <p:sp>
        <p:nvSpPr>
          <p:cNvPr id="38" name="Espaço Reservado para Conteúdo 2"/>
          <p:cNvSpPr txBox="1">
            <a:spLocks/>
          </p:cNvSpPr>
          <p:nvPr/>
        </p:nvSpPr>
        <p:spPr>
          <a:xfrm>
            <a:off x="1435608" y="4221088"/>
            <a:ext cx="7456872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erro estacionário é o mesmo obtido com o controlador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tipo Proporcional, pois a ação de controle derivativa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não atua em </a:t>
            </a:r>
            <a:r>
              <a:rPr kumimoji="0" lang="pt-BR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regim</a:t>
            </a:r>
            <a:r>
              <a:rPr lang="pt-BR" sz="2000" b="1" dirty="0" smtClean="0">
                <a:solidFill>
                  <a:srgbClr val="C32D2E"/>
                </a:solidFill>
              </a:rPr>
              <a:t>e permanente</a:t>
            </a:r>
            <a:r>
              <a:rPr lang="pt-BR" sz="2000" dirty="0" smtClean="0"/>
              <a:t>.</a:t>
            </a:r>
            <a:endParaRPr kumimoji="0" lang="pt-BR" sz="2000" b="1" i="1" u="none" strike="noStrike" kern="1200" cap="none" spc="0" normalizeH="0" baseline="-25000" noProof="0" dirty="0" smtClean="0">
              <a:ln>
                <a:noFill/>
              </a:ln>
              <a:solidFill>
                <a:srgbClr val="C32D2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Espaço Reservado para Conteúdo 2"/>
          <p:cNvSpPr txBox="1">
            <a:spLocks/>
          </p:cNvSpPr>
          <p:nvPr/>
        </p:nvSpPr>
        <p:spPr>
          <a:xfrm>
            <a:off x="1435608" y="5445224"/>
            <a:ext cx="7456872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 outro lado, vamos ver o que acontece com as características de resposta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transitória...</a:t>
            </a:r>
            <a:endParaRPr kumimoji="0" lang="pt-BR" sz="2000" b="1" i="1" u="none" strike="noStrike" kern="1200" cap="none" spc="0" normalizeH="0" baseline="-25000" noProof="0" dirty="0" smtClean="0">
              <a:ln>
                <a:noFill/>
              </a:ln>
              <a:solidFill>
                <a:srgbClr val="C32D2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1" grpId="0" animBg="1"/>
      <p:bldP spid="33" grpId="0" build="p"/>
      <p:bldP spid="36" grpId="0" animBg="1"/>
      <p:bldP spid="38" grpId="0" build="p"/>
      <p:bldP spid="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Controle Proporcional-Derivativo (PD)</a:t>
            </a:r>
            <a:endParaRPr lang="es-ES" sz="2800" b="1" dirty="0"/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Escrevendo na equação característica do efeito do distúrbio na forma padrão:</a:t>
            </a:r>
          </a:p>
        </p:txBody>
      </p:sp>
      <p:graphicFrame>
        <p:nvGraphicFramePr>
          <p:cNvPr id="429062" name="Object 6"/>
          <p:cNvGraphicFramePr>
            <a:graphicFrameLocks noChangeAspect="1"/>
          </p:cNvGraphicFramePr>
          <p:nvPr/>
        </p:nvGraphicFramePr>
        <p:xfrm>
          <a:off x="2156321" y="2060848"/>
          <a:ext cx="2343150" cy="387350"/>
        </p:xfrm>
        <a:graphic>
          <a:graphicData uri="http://schemas.openxmlformats.org/presentationml/2006/ole">
            <p:oleObj spid="_x0000_s324610" name="Εξίσωση" r:id="rId3" imgW="1523880" imgH="253800" progId="Equation.3">
              <p:embed/>
            </p:oleObj>
          </a:graphicData>
        </a:graphic>
      </p:graphicFrame>
      <p:sp>
        <p:nvSpPr>
          <p:cNvPr id="17" name="Seta para a direita 16"/>
          <p:cNvSpPr/>
          <p:nvPr/>
        </p:nvSpPr>
        <p:spPr>
          <a:xfrm>
            <a:off x="4964633" y="213285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29063" name="Object 7"/>
          <p:cNvGraphicFramePr>
            <a:graphicFrameLocks noChangeAspect="1"/>
          </p:cNvGraphicFramePr>
          <p:nvPr/>
        </p:nvGraphicFramePr>
        <p:xfrm>
          <a:off x="5901258" y="1935163"/>
          <a:ext cx="2343150" cy="638175"/>
        </p:xfrm>
        <a:graphic>
          <a:graphicData uri="http://schemas.openxmlformats.org/presentationml/2006/ole">
            <p:oleObj spid="_x0000_s324611" name="Εξίσωση" r:id="rId4" imgW="1523880" imgH="419040" progId="Equation.3">
              <p:embed/>
            </p:oleObj>
          </a:graphicData>
        </a:graphic>
      </p:graphicFrame>
      <p:graphicFrame>
        <p:nvGraphicFramePr>
          <p:cNvPr id="429064" name="Object 8"/>
          <p:cNvGraphicFramePr>
            <a:graphicFrameLocks noChangeAspect="1"/>
          </p:cNvGraphicFramePr>
          <p:nvPr/>
        </p:nvGraphicFramePr>
        <p:xfrm>
          <a:off x="3347864" y="2852936"/>
          <a:ext cx="1287463" cy="430212"/>
        </p:xfrm>
        <a:graphic>
          <a:graphicData uri="http://schemas.openxmlformats.org/presentationml/2006/ole">
            <p:oleObj spid="_x0000_s324612" name="Εξίσωση" r:id="rId5" imgW="838080" imgH="279360" progId="Equation.3">
              <p:embed/>
            </p:oleObj>
          </a:graphicData>
        </a:graphic>
      </p:graphicFrame>
      <p:graphicFrame>
        <p:nvGraphicFramePr>
          <p:cNvPr id="429065" name="Object 9"/>
          <p:cNvGraphicFramePr>
            <a:graphicFrameLocks noChangeAspect="1"/>
          </p:cNvGraphicFramePr>
          <p:nvPr/>
        </p:nvGraphicFramePr>
        <p:xfrm>
          <a:off x="5397599" y="2755745"/>
          <a:ext cx="1190625" cy="719137"/>
        </p:xfrm>
        <a:graphic>
          <a:graphicData uri="http://schemas.openxmlformats.org/presentationml/2006/ole">
            <p:oleObj spid="_x0000_s324613" name="Εξίσωση" r:id="rId6" imgW="774360" imgH="469800" progId="Equation.3">
              <p:embed/>
            </p:oleObj>
          </a:graphicData>
        </a:graphic>
      </p:graphicFrame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1435608" y="3717032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Note que agora é possível aumentar o valor do ganho para </a:t>
            </a:r>
            <a:r>
              <a:rPr lang="pt-BR" sz="2000" b="1" dirty="0" smtClean="0">
                <a:solidFill>
                  <a:srgbClr val="C32D2E"/>
                </a:solidFill>
              </a:rPr>
              <a:t>reduzir</a:t>
            </a:r>
            <a:r>
              <a:rPr lang="pt-BR" sz="2000" dirty="0" smtClean="0"/>
              <a:t> o erro estacionário e utilizar a constante </a:t>
            </a:r>
            <a:r>
              <a:rPr lang="pt-BR" sz="2000" b="1" i="1" dirty="0" err="1" smtClean="0">
                <a:solidFill>
                  <a:srgbClr val="C32D2E"/>
                </a:solidFill>
              </a:rPr>
              <a:t>K</a:t>
            </a:r>
            <a:r>
              <a:rPr lang="pt-BR" sz="2000" b="1" i="1" baseline="-25000" dirty="0" err="1" smtClean="0">
                <a:solidFill>
                  <a:srgbClr val="C32D2E"/>
                </a:solidFill>
              </a:rPr>
              <a:t>d</a:t>
            </a:r>
            <a:r>
              <a:rPr lang="pt-BR" sz="2000" dirty="0" smtClean="0"/>
              <a:t> para </a:t>
            </a:r>
            <a:r>
              <a:rPr lang="pt-BR" sz="2000" b="1" dirty="0" smtClean="0">
                <a:solidFill>
                  <a:srgbClr val="C32D2E"/>
                </a:solidFill>
              </a:rPr>
              <a:t>adequar o amortecimento </a:t>
            </a:r>
            <a:r>
              <a:rPr lang="pt-BR" sz="2000" dirty="0" smtClean="0"/>
              <a:t>do sistema, fazendo, por exemplo, com que                   .</a:t>
            </a:r>
          </a:p>
        </p:txBody>
      </p:sp>
      <p:graphicFrame>
        <p:nvGraphicFramePr>
          <p:cNvPr id="429066" name="Object 10"/>
          <p:cNvGraphicFramePr>
            <a:graphicFrameLocks noChangeAspect="1"/>
          </p:cNvGraphicFramePr>
          <p:nvPr/>
        </p:nvGraphicFramePr>
        <p:xfrm>
          <a:off x="4005263" y="4810125"/>
          <a:ext cx="1277937" cy="317500"/>
        </p:xfrm>
        <a:graphic>
          <a:graphicData uri="http://schemas.openxmlformats.org/presentationml/2006/ole">
            <p:oleObj spid="_x0000_s324614" name="Εξίσωση" r:id="rId7" imgW="812520" imgH="2030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2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animBg="1"/>
      <p:bldP spid="2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3929</TotalTime>
  <Words>931</Words>
  <Application>Microsoft Office PowerPoint</Application>
  <PresentationFormat>Apresentação na tela (4:3)</PresentationFormat>
  <Paragraphs>71</Paragraphs>
  <Slides>19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Solstício</vt:lpstr>
      <vt:lpstr>Εξίσωση</vt:lpstr>
      <vt:lpstr>Ações de Controle PD e PID</vt:lpstr>
      <vt:lpstr>Sistemas de Controle Derivativo</vt:lpstr>
      <vt:lpstr>Controle Proporcional-Derivativo (PD)</vt:lpstr>
      <vt:lpstr>Controle Proporcional-Derivativo (PD)</vt:lpstr>
      <vt:lpstr>Controle Proporcional-Derivativo (PD)</vt:lpstr>
      <vt:lpstr>Controle Proporcional-Derivativo (PD)</vt:lpstr>
      <vt:lpstr>Controle Proporcional-Derivativo (PD)</vt:lpstr>
      <vt:lpstr>Controle Proporcional-Derivativo (PD)</vt:lpstr>
      <vt:lpstr>Controle Proporcional-Derivativo (PD)</vt:lpstr>
      <vt:lpstr>Controle Proporcional-Derivativo (PD)</vt:lpstr>
      <vt:lpstr>Controle PID</vt:lpstr>
      <vt:lpstr>1º Método de Ziegler-Nichols</vt:lpstr>
      <vt:lpstr>1º Método de Ziegler-Nichols</vt:lpstr>
      <vt:lpstr>1º Método de Ziegler-Nichols</vt:lpstr>
      <vt:lpstr>1º Método de Ziegler-Nichols</vt:lpstr>
      <vt:lpstr>1º Método de Ziegler-Nichols</vt:lpstr>
      <vt:lpstr>1º Método de Ziegler-Nichols</vt:lpstr>
      <vt:lpstr>1º Método de Ziegler-Nichols</vt:lpstr>
      <vt:lpstr>Na próxima aula...</vt:lpstr>
    </vt:vector>
  </TitlesOfParts>
  <Company>Endesa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Primeira Ordem</dc:title>
  <dc:creator>ENDESA</dc:creator>
  <cp:lastModifiedBy>ENDESA</cp:lastModifiedBy>
  <cp:revision>526</cp:revision>
  <dcterms:created xsi:type="dcterms:W3CDTF">2012-09-17T02:27:37Z</dcterms:created>
  <dcterms:modified xsi:type="dcterms:W3CDTF">2013-11-26T20:06:49Z</dcterms:modified>
</cp:coreProperties>
</file>