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351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0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dirty="0" err="1" smtClean="0"/>
              <a:t>Msc</a:t>
            </a:r>
            <a:r>
              <a:rPr lang="pt-BR" sz="1400" i="1" dirty="0" smtClean="0"/>
              <a:t>.</a:t>
            </a:r>
            <a:r>
              <a:rPr lang="pt-BR" sz="1400" i="1" baseline="0" dirty="0" smtClean="0"/>
              <a:t> 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Sistemas de Controle e 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 smtClean="0"/>
              <a:t>Introdução a Sistemas de Controle Digital e Modelagem de Sistemas no Tempo Discreto</a:t>
            </a:r>
            <a:endParaRPr lang="es-ES" sz="32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589240"/>
            <a:ext cx="4032448" cy="108012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 de Engenharia de Computação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Conversor AD</a:t>
            </a:r>
            <a:endParaRPr lang="es-ES" sz="2800" b="1" dirty="0"/>
          </a:p>
        </p:txBody>
      </p:sp>
      <p:pic>
        <p:nvPicPr>
          <p:cNvPr id="464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836712"/>
            <a:ext cx="3672408" cy="311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49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80728"/>
            <a:ext cx="4032448" cy="286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435608" y="4005064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Ao substituir o controlador analógico, o computador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passa a operar com uma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aproximação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sinal analógico quantizada em amplitude.</a:t>
            </a: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435608" y="5157192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Ao analisar sistemas de controle discretos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 realimentação,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taxa de amostragem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terá impacto direto nas características de estabilidade e resposta transitória.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do </a:t>
            </a:r>
            <a:r>
              <a:rPr lang="pt-BR" sz="2800" b="1" dirty="0" err="1" smtClean="0"/>
              <a:t>Amostrador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fato de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os sinais serem amostrados e retidos com valor constante em intervalos especificados faz com que o desempenho do sistema se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ao mudar a taxa de amostragem.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2564904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Iremos modelar o computador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digital representado por um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amostrador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um segurador de ordem zero. Neste processo, a transformada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torna incômoda e precisamos substituí-la pela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transformada z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435608" y="4077072"/>
            <a:ext cx="3568440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sinal pode ser amostrado utilizando uma chave com ciclo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abertura e fechamento em intervalos constantes.</a:t>
            </a:r>
          </a:p>
        </p:txBody>
      </p:sp>
      <p:pic>
        <p:nvPicPr>
          <p:cNvPr id="465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077072"/>
            <a:ext cx="3742900" cy="174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do </a:t>
            </a:r>
            <a:r>
              <a:rPr lang="pt-BR" sz="2800" b="1" dirty="0" err="1" smtClean="0"/>
              <a:t>Amostrador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outra opção de amostragem é utilizar 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produto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forma de onda no domínio do tempo por uma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função de amostragem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formada por uma seqüência de pulsos de amplitude, largura e freqüência constantes.</a:t>
            </a:r>
          </a:p>
        </p:txBody>
      </p:sp>
      <p:pic>
        <p:nvPicPr>
          <p:cNvPr id="466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564904"/>
            <a:ext cx="6019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do </a:t>
            </a:r>
            <a:r>
              <a:rPr lang="pt-BR" sz="2800" b="1" dirty="0" err="1" smtClean="0"/>
              <a:t>Amostrador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forma de onda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domínio do tempo amostrada é dada</a:t>
            </a:r>
            <a:r>
              <a:rPr lang="pt-BR" sz="2000" dirty="0" smtClean="0"/>
              <a:t> por: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7970" name="Object 2"/>
          <p:cNvGraphicFramePr>
            <a:graphicFrameLocks noChangeAspect="1"/>
          </p:cNvGraphicFramePr>
          <p:nvPr/>
        </p:nvGraphicFramePr>
        <p:xfrm>
          <a:off x="2384127" y="1957388"/>
          <a:ext cx="5356225" cy="747712"/>
        </p:xfrm>
        <a:graphic>
          <a:graphicData uri="http://schemas.openxmlformats.org/presentationml/2006/ole">
            <p:oleObj spid="_x0000_s467970" name="Εξίσωση" r:id="rId3" imgW="3085920" imgH="431640" progId="Equation.3">
              <p:embed/>
            </p:oleObj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2996952"/>
            <a:ext cx="7456872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Aplicar a transformada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diretamente na equação acima não é simples. Uma simplificação pode ser feita se admitirmos que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largura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uniforme dos pulsos é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pequena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 comparação ao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período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forma que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função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possa ser considerada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durante o intervalo de amostragem.</a:t>
            </a:r>
          </a:p>
        </p:txBody>
      </p:sp>
      <p:graphicFrame>
        <p:nvGraphicFramePr>
          <p:cNvPr id="467971" name="Object 3"/>
          <p:cNvGraphicFramePr>
            <a:graphicFrameLocks noChangeAspect="1"/>
          </p:cNvGraphicFramePr>
          <p:nvPr/>
        </p:nvGraphicFramePr>
        <p:xfrm>
          <a:off x="3419872" y="5265961"/>
          <a:ext cx="947737" cy="395287"/>
        </p:xfrm>
        <a:graphic>
          <a:graphicData uri="http://schemas.openxmlformats.org/presentationml/2006/ole">
            <p:oleObj spid="_x0000_s467971" name="Εξίσωση" r:id="rId4" imgW="545760" imgH="228600" progId="Equation.3">
              <p:embed/>
            </p:oleObj>
          </a:graphicData>
        </a:graphic>
      </p:graphicFrame>
      <p:sp>
        <p:nvSpPr>
          <p:cNvPr id="10" name="Seta para a direita 9"/>
          <p:cNvSpPr/>
          <p:nvPr/>
        </p:nvSpPr>
        <p:spPr>
          <a:xfrm>
            <a:off x="4644008" y="5337969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5538564" y="5276528"/>
          <a:ext cx="1409700" cy="373063"/>
        </p:xfrm>
        <a:graphic>
          <a:graphicData uri="http://schemas.openxmlformats.org/presentationml/2006/ole">
            <p:oleObj spid="_x0000_s467972" name="Εξίσωση" r:id="rId5" imgW="812520" imgH="215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p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do </a:t>
            </a:r>
            <a:r>
              <a:rPr lang="pt-BR" sz="2800" b="1" dirty="0" err="1" smtClean="0"/>
              <a:t>Amostrador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Então, para uma largura de pulso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pequena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7970" name="Object 2"/>
          <p:cNvGraphicFramePr>
            <a:graphicFrameLocks noChangeAspect="1"/>
          </p:cNvGraphicFramePr>
          <p:nvPr/>
        </p:nvGraphicFramePr>
        <p:xfrm>
          <a:off x="2809875" y="1628775"/>
          <a:ext cx="4649788" cy="747713"/>
        </p:xfrm>
        <a:graphic>
          <a:graphicData uri="http://schemas.openxmlformats.org/presentationml/2006/ole">
            <p:oleObj spid="_x0000_s468994" name="Εξίσωση" r:id="rId3" imgW="2679480" imgH="431640" progId="Equation.3">
              <p:embed/>
            </p:oleObj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435608" y="2636912"/>
            <a:ext cx="7456872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Aplicando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Transformada de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fazendo uso da propriedade da função transladada:</a:t>
            </a:r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1619672" y="3528492"/>
          <a:ext cx="6788150" cy="836612"/>
        </p:xfrm>
        <a:graphic>
          <a:graphicData uri="http://schemas.openxmlformats.org/presentationml/2006/ole">
            <p:oleObj spid="_x0000_s468996" name="Εξίσωση" r:id="rId4" imgW="3911400" imgH="482400" progId="Equation.3">
              <p:embed/>
            </p:oleObj>
          </a:graphicData>
        </a:graphic>
      </p:graphicFrame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4653136"/>
            <a:ext cx="7456872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termo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pode ser expandido em série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simplificado para       pequeno:</a:t>
            </a:r>
          </a:p>
        </p:txBody>
      </p:sp>
      <p:graphicFrame>
        <p:nvGraphicFramePr>
          <p:cNvPr id="468997" name="Object 5"/>
          <p:cNvGraphicFramePr>
            <a:graphicFrameLocks noChangeAspect="1"/>
          </p:cNvGraphicFramePr>
          <p:nvPr/>
        </p:nvGraphicFramePr>
        <p:xfrm>
          <a:off x="2843808" y="4666199"/>
          <a:ext cx="550863" cy="352425"/>
        </p:xfrm>
        <a:graphic>
          <a:graphicData uri="http://schemas.openxmlformats.org/presentationml/2006/ole">
            <p:oleObj spid="_x0000_s468997" name="Εξίσωση" r:id="rId5" imgW="317160" imgH="203040" progId="Equation.3">
              <p:embed/>
            </p:oleObj>
          </a:graphicData>
        </a:graphic>
      </p:graphicFrame>
      <p:graphicFrame>
        <p:nvGraphicFramePr>
          <p:cNvPr id="468998" name="Object 6"/>
          <p:cNvGraphicFramePr>
            <a:graphicFrameLocks noChangeAspect="1"/>
          </p:cNvGraphicFramePr>
          <p:nvPr/>
        </p:nvGraphicFramePr>
        <p:xfrm>
          <a:off x="2463670" y="5022223"/>
          <a:ext cx="354012" cy="396875"/>
        </p:xfrm>
        <a:graphic>
          <a:graphicData uri="http://schemas.openxmlformats.org/presentationml/2006/ole">
            <p:oleObj spid="_x0000_s468998" name="Εξίσωση" r:id="rId6" imgW="203040" imgH="228600" progId="Equation.3">
              <p:embed/>
            </p:oleObj>
          </a:graphicData>
        </a:graphic>
      </p:graphicFrame>
      <p:graphicFrame>
        <p:nvGraphicFramePr>
          <p:cNvPr id="468999" name="Object 7"/>
          <p:cNvGraphicFramePr>
            <a:graphicFrameLocks noChangeAspect="1"/>
          </p:cNvGraphicFramePr>
          <p:nvPr/>
        </p:nvGraphicFramePr>
        <p:xfrm>
          <a:off x="3380259" y="5445224"/>
          <a:ext cx="3856037" cy="749300"/>
        </p:xfrm>
        <a:graphic>
          <a:graphicData uri="http://schemas.openxmlformats.org/presentationml/2006/ole">
            <p:oleObj spid="_x0000_s468999" name="Εξίσωση" r:id="rId7" imgW="222228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build="p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do </a:t>
            </a:r>
            <a:r>
              <a:rPr lang="pt-BR" sz="2800" b="1" dirty="0" err="1" smtClean="0"/>
              <a:t>Amostrador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Logo: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89479" name="Object 7"/>
          <p:cNvGraphicFramePr>
            <a:graphicFrameLocks noChangeAspect="1"/>
          </p:cNvGraphicFramePr>
          <p:nvPr/>
        </p:nvGraphicFramePr>
        <p:xfrm>
          <a:off x="2093913" y="1601788"/>
          <a:ext cx="5840412" cy="747712"/>
        </p:xfrm>
        <a:graphic>
          <a:graphicData uri="http://schemas.openxmlformats.org/presentationml/2006/ole">
            <p:oleObj spid="_x0000_s489479" name="Εξίσωση" r:id="rId3" imgW="3365280" imgH="43164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5608" y="2636912"/>
            <a:ext cx="7456872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Aplicando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Transformada Inversa de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fazendo uso novamente da propriedade da função transladada:</a:t>
            </a:r>
          </a:p>
        </p:txBody>
      </p:sp>
      <p:graphicFrame>
        <p:nvGraphicFramePr>
          <p:cNvPr id="489480" name="Object 8"/>
          <p:cNvGraphicFramePr>
            <a:graphicFrameLocks noChangeAspect="1"/>
          </p:cNvGraphicFramePr>
          <p:nvPr/>
        </p:nvGraphicFramePr>
        <p:xfrm>
          <a:off x="3448050" y="3473450"/>
          <a:ext cx="3175000" cy="747713"/>
        </p:xfrm>
        <a:graphic>
          <a:graphicData uri="http://schemas.openxmlformats.org/presentationml/2006/ole">
            <p:oleObj spid="_x0000_s489480" name="Εξίσωση" r:id="rId4" imgW="1828800" imgH="43164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35608" y="4365104"/>
            <a:ext cx="7456872" cy="15841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resultado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amostragem com pulsos retangulares pode </a:t>
            </a:r>
            <a:r>
              <a:rPr kumimoji="0" lang="pt-BR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 visto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uma série de funções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impulso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 quais a área é o produto da largura do pulso retangular pela amplitude da forma de onda amostrada.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build="p"/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do </a:t>
            </a:r>
            <a:r>
              <a:rPr lang="pt-BR" sz="2800" b="1" dirty="0" err="1" smtClean="0"/>
              <a:t>Amostrador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amostrador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pode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modelado por dois blocos: o primeiro representando um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amostrador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ideal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 não depende das características da forma de onda de amostragem e o segundo dependente da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largura do pulso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amostragem.</a:t>
            </a:r>
          </a:p>
        </p:txBody>
      </p:sp>
      <p:pic>
        <p:nvPicPr>
          <p:cNvPr id="4905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0464" y="2708920"/>
            <a:ext cx="656796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do Segurador de Ordem Zero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segurador de ordem zero tem a função de reter o último valor amostrado da forma de onda.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8660" y="1864048"/>
            <a:ext cx="5925748" cy="286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4797152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admitirmos um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amostrador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ideal (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1), a função </a:t>
            </a:r>
            <a:r>
              <a:rPr kumimoji="0" lang="pt-BR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f*(t)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 representada por uma seqüência de funções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impulso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O segurador de ordem zero fornece uma seqüência de funções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degrau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cuja amplitude é </a:t>
            </a:r>
            <a:r>
              <a:rPr kumimoji="0" lang="pt-BR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pt-BR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</a:t>
            </a:r>
            <a:r>
              <a:rPr kumimoji="0" lang="pt-BR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do Segurador de Ordem Zero</a:t>
            </a:r>
            <a:endParaRPr lang="es-ES" sz="2800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Sabemos que 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função de transferência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qualquer sistema linear é igual à Transformada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resposta ao impulso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2204864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um impulso único do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amostrador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resulta em um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degrau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durante o intervalo de amostragem,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transformada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deste degrau de saída é a função de transferência do segurador de ordem zero.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435608" y="3717032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Usando um impulso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aplicado no instante zero, a transformada do degrau resultante que inicia em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= 0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termina em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= 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é:</a:t>
            </a:r>
          </a:p>
        </p:txBody>
      </p:sp>
      <p:graphicFrame>
        <p:nvGraphicFramePr>
          <p:cNvPr id="492546" name="Object 2"/>
          <p:cNvGraphicFramePr>
            <a:graphicFrameLocks noChangeAspect="1"/>
          </p:cNvGraphicFramePr>
          <p:nvPr/>
        </p:nvGraphicFramePr>
        <p:xfrm>
          <a:off x="4197350" y="4924425"/>
          <a:ext cx="1676400" cy="725488"/>
        </p:xfrm>
        <a:graphic>
          <a:graphicData uri="http://schemas.openxmlformats.org/presentationml/2006/ole">
            <p:oleObj spid="_x0000_s492546" name="Εξίσωση" r:id="rId3" imgW="96516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2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2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850064"/>
            <a:ext cx="6427440" cy="786848"/>
          </a:xfrm>
        </p:spPr>
        <p:txBody>
          <a:bodyPr>
            <a:normAutofit/>
          </a:bodyPr>
          <a:lstStyle/>
          <a:p>
            <a:r>
              <a:rPr lang="pt-BR" dirty="0" smtClean="0"/>
              <a:t>Transformada Z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589240"/>
            <a:ext cx="4032448" cy="108012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 de Engenharia de Computação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Prof. </a:t>
            </a:r>
            <a:r>
              <a:rPr lang="pt-BR" sz="2000" i="1" dirty="0" err="1">
                <a:solidFill>
                  <a:schemeClr val="tx2">
                    <a:shade val="30000"/>
                    <a:satMod val="150000"/>
                  </a:schemeClr>
                </a:solidFill>
              </a:rPr>
              <a:t>Msc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. 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Os sistemas de controle analógicos utilizam </a:t>
            </a:r>
            <a:r>
              <a:rPr lang="pt-BR" sz="2000" b="1" dirty="0" smtClean="0">
                <a:solidFill>
                  <a:srgbClr val="C32D2E"/>
                </a:solidFill>
              </a:rPr>
              <a:t>circuitos elétricos e eletrônicos</a:t>
            </a:r>
            <a:r>
              <a:rPr lang="pt-BR" sz="2000" dirty="0" smtClean="0"/>
              <a:t> para implementar as funções de controle.</a:t>
            </a:r>
            <a:endParaRPr lang="es-ES" sz="2000" dirty="0"/>
          </a:p>
        </p:txBody>
      </p:sp>
      <p:pic>
        <p:nvPicPr>
          <p:cNvPr id="4055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6552728" cy="412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Os sistemas de controle digitais utilizam </a:t>
            </a:r>
            <a:r>
              <a:rPr lang="pt-BR" sz="2000" b="1" dirty="0" smtClean="0">
                <a:solidFill>
                  <a:srgbClr val="C32D2E"/>
                </a:solidFill>
              </a:rPr>
              <a:t>computadores</a:t>
            </a:r>
            <a:r>
              <a:rPr lang="pt-BR" sz="2000" dirty="0" smtClean="0"/>
              <a:t> associados a conversores AD/DA para implementar as funções de controle.</a:t>
            </a:r>
            <a:endParaRPr lang="es-ES" sz="2000" dirty="0"/>
          </a:p>
        </p:txBody>
      </p:sp>
      <p:pic>
        <p:nvPicPr>
          <p:cNvPr id="450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7702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2241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Os primeiros sistemas de controle digital utilizavam computadores de grande porte que ocupavam bastante espaço.</a:t>
            </a:r>
            <a:endParaRPr lang="es-ES" sz="200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435608" y="2276872"/>
            <a:ext cx="74568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 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desenvolvimento dos microcomputadores (~1970), os sistemas físicos passaram a ser controlados por computadores pessoais, instalados junto à planta.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3501008"/>
            <a:ext cx="74568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computador digital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pode executar duas funções: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32D2E"/>
                </a:solidFill>
              </a:rPr>
              <a:t>Supervisão</a:t>
            </a:r>
            <a:r>
              <a:rPr lang="pt-BR" sz="2000" baseline="0" dirty="0" smtClean="0"/>
              <a:t> (externa à malha de realimentação);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(interna à malha de realimentação).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4869160"/>
            <a:ext cx="74568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funções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transferência, representando compensadores construídos com componentes analógicos são agora substituídas por cálculos do computador digital que imitam o compensador físico.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uiExpand="1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es-ES" sz="2800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216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uso de computadores digitais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apresenta algumas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vantagens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pt-BR" sz="2000" dirty="0" smtClean="0"/>
              <a:t>Redução de custo</a:t>
            </a:r>
            <a:r>
              <a:rPr lang="pt-BR" sz="2000" baseline="0" dirty="0" smtClean="0"/>
              <a:t>;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pt-BR" sz="2000" dirty="0" smtClean="0"/>
              <a:t>Flexibilidade para fazer mudanças no projeto;</a:t>
            </a:r>
          </a:p>
          <a:p>
            <a:pPr marL="822960" lvl="1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pt-BR" sz="2000" baseline="0" dirty="0" smtClean="0"/>
              <a:t>Imunidade</a:t>
            </a:r>
            <a:r>
              <a:rPr lang="pt-BR" sz="2000" dirty="0" smtClean="0"/>
              <a:t> a ruído.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435608" y="3212976"/>
            <a:ext cx="74568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a principal função do computador digital é controlar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processo de interesse, sua posição na malha de controle é em substituição ao compensador analógico.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1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540000">
            <a:off x="2123728" y="4509120"/>
            <a:ext cx="5947861" cy="123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Conversor DA</a:t>
            </a:r>
            <a:endParaRPr lang="es-ES" sz="2800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conversão digital-analógica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simples e efetuada de forma instantânea, através da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tensões elétricas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ponderadas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 os pesos 1, 2, 4, ..., 2</a:t>
            </a:r>
            <a:r>
              <a:rPr kumimoji="0" lang="pt-BR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0813" y="2414588"/>
            <a:ext cx="4418370" cy="238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ipse 12"/>
          <p:cNvSpPr/>
          <p:nvPr/>
        </p:nvSpPr>
        <p:spPr>
          <a:xfrm>
            <a:off x="4035125" y="3199913"/>
            <a:ext cx="792088" cy="47123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4054881" y="3965875"/>
            <a:ext cx="792088" cy="47123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Seta para a direita 14"/>
          <p:cNvSpPr/>
          <p:nvPr/>
        </p:nvSpPr>
        <p:spPr>
          <a:xfrm>
            <a:off x="4499992" y="5517232"/>
            <a:ext cx="4680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3491880" y="5360153"/>
            <a:ext cx="103977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110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5012432" y="5373216"/>
            <a:ext cx="2727920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volts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 animBg="1"/>
      <p:bldP spid="15" grpId="0" animBg="1"/>
      <p:bldP spid="16" grpId="0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Conversor AD</a:t>
            </a:r>
            <a:endParaRPr lang="es-ES" sz="2800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conversão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analógica-digital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por outro lado, é um processo de duas etapas e não é instantâneo. Inicialmente o sinal analógico é convertido em um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sinal amostrado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depois transformado em uma seqüência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números binários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5608" y="2564904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000" b="1" dirty="0" smtClean="0">
                <a:solidFill>
                  <a:srgbClr val="C00000"/>
                </a:solidFill>
              </a:rPr>
              <a:t>Taxa mínima de amostragem</a:t>
            </a:r>
            <a:r>
              <a:rPr lang="pt-BR" sz="2000" dirty="0" smtClean="0"/>
              <a:t>: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lang="pt-BR" sz="2000" noProof="0" dirty="0" smtClean="0"/>
              <a:t>eve</a:t>
            </a:r>
            <a:r>
              <a:rPr lang="pt-BR" sz="2000" dirty="0" smtClean="0"/>
              <a:t> ser pelo menos duas vezes a banda passante do sinal, ou ocorrerá distorção (</a:t>
            </a:r>
            <a:r>
              <a:rPr lang="pt-BR" sz="2000" i="1" dirty="0" smtClean="0"/>
              <a:t>freqüência de </a:t>
            </a:r>
            <a:r>
              <a:rPr lang="pt-BR" sz="2000" i="1" dirty="0" err="1" smtClean="0"/>
              <a:t>Nyquist</a:t>
            </a:r>
            <a:r>
              <a:rPr lang="pt-BR" sz="2000" dirty="0" smtClean="0"/>
              <a:t>)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435608" y="3789040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sinal analógico é amostrado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 intervalos periódicos e mantido constante durante o período de amostragem pelo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segurador de ordem zero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z.o.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h) que produz uma aproximação do sinal analógico na forma de degraus.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5373216"/>
            <a:ext cx="7456872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Seguradores d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ordem superior geram formas de onda mais complexas e mais exatas entre os instantes </a:t>
            </a:r>
            <a:r>
              <a:rPr kumimoji="0" lang="pt-BR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amostragem.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 build="p"/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Conversor AD</a:t>
            </a:r>
            <a:endParaRPr lang="es-ES" sz="2800" b="1" dirty="0"/>
          </a:p>
        </p:txBody>
      </p:sp>
      <p:pic>
        <p:nvPicPr>
          <p:cNvPr id="462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052736"/>
            <a:ext cx="783462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35608" y="4221088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Para converter o valor amostrado em um número binário, a faixa dinâmica de valores de tensão do sinal analógico é dividida em níveis discretos, e a cada nível é atribuído um número binário (</a:t>
            </a:r>
            <a:r>
              <a:rPr lang="pt-BR" sz="2000" b="1" dirty="0" smtClean="0">
                <a:solidFill>
                  <a:srgbClr val="C00000"/>
                </a:solidFill>
              </a:rPr>
              <a:t>quantização</a:t>
            </a:r>
            <a:r>
              <a:rPr lang="pt-BR" sz="2000" dirty="0" smtClean="0"/>
              <a:t>).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435608" y="5661248"/>
            <a:ext cx="5080608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Diferença entre níveis de quantização: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2851" name="Object 3"/>
          <p:cNvGraphicFramePr>
            <a:graphicFrameLocks noChangeAspect="1"/>
          </p:cNvGraphicFramePr>
          <p:nvPr/>
        </p:nvGraphicFramePr>
        <p:xfrm>
          <a:off x="6266656" y="5688511"/>
          <a:ext cx="704000" cy="396000"/>
        </p:xfrm>
        <a:graphic>
          <a:graphicData uri="http://schemas.openxmlformats.org/presentationml/2006/ole">
            <p:oleObj spid="_x0000_s462851" name="Εξίσωση" r:id="rId4" imgW="40608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Conversor AD</a:t>
            </a:r>
            <a:endParaRPr lang="es-ES" sz="2800" b="1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 de quantização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Note que haverá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 erro associado a cada valor analógico digitalizado, exceto nas tensões que correspondem aos limites da quantização.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435608" y="2276872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processo de quantização faz o arredondamento das tensões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analógicas para o nível mais próximo, logo 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 de quantização máximo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será metade da diferença entre os níveis de quantização. </a:t>
            </a:r>
          </a:p>
        </p:txBody>
      </p:sp>
      <p:graphicFrame>
        <p:nvGraphicFramePr>
          <p:cNvPr id="463875" name="Object 3"/>
          <p:cNvGraphicFramePr>
            <a:graphicFrameLocks noChangeAspect="1"/>
          </p:cNvGraphicFramePr>
          <p:nvPr/>
        </p:nvGraphicFramePr>
        <p:xfrm>
          <a:off x="4211960" y="3789040"/>
          <a:ext cx="1411287" cy="682625"/>
        </p:xfrm>
        <a:graphic>
          <a:graphicData uri="http://schemas.openxmlformats.org/presentationml/2006/ole">
            <p:oleObj spid="_x0000_s463875" name="Εξίσωση" r:id="rId3" imgW="812520" imgH="39348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5608" y="4653136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segunda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etapa da conversão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analógica-digital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associar a cada nível de quantização um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 binário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a partir de então enviar o sinal ao computador digital via interface de dados.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2468</TotalTime>
  <Words>1056</Words>
  <Application>Microsoft Office PowerPoint</Application>
  <PresentationFormat>Apresentação na tela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Solstício</vt:lpstr>
      <vt:lpstr>Εξίσωση</vt:lpstr>
      <vt:lpstr>Introdução a Sistemas de Controle Digital e Modelagem de Sistemas no Tempo Discreto</vt:lpstr>
      <vt:lpstr>Introdução</vt:lpstr>
      <vt:lpstr>Introdução</vt:lpstr>
      <vt:lpstr>Introdução</vt:lpstr>
      <vt:lpstr>Introdução</vt:lpstr>
      <vt:lpstr>Conversor DA</vt:lpstr>
      <vt:lpstr>Conversor AD</vt:lpstr>
      <vt:lpstr>Conversor AD</vt:lpstr>
      <vt:lpstr>Conversor AD</vt:lpstr>
      <vt:lpstr>Conversor AD</vt:lpstr>
      <vt:lpstr>Modelagem do Amostrador</vt:lpstr>
      <vt:lpstr>Modelagem do Amostrador</vt:lpstr>
      <vt:lpstr>Modelagem do Amostrador</vt:lpstr>
      <vt:lpstr>Modelagem do Amostrador</vt:lpstr>
      <vt:lpstr>Modelagem do Amostrador</vt:lpstr>
      <vt:lpstr>Modelagem do Amostrador</vt:lpstr>
      <vt:lpstr>Modelagem do Segurador de Ordem Zero</vt:lpstr>
      <vt:lpstr>Modelagem do Segurador de Ordem Zero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337</cp:revision>
  <dcterms:created xsi:type="dcterms:W3CDTF">2012-09-17T02:27:37Z</dcterms:created>
  <dcterms:modified xsi:type="dcterms:W3CDTF">2013-11-26T20:09:47Z</dcterms:modified>
</cp:coreProperties>
</file>