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8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0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0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dirty="0" err="1" smtClean="0"/>
              <a:t>Msc</a:t>
            </a:r>
            <a:r>
              <a:rPr lang="pt-BR" sz="1400" i="1" dirty="0" smtClean="0"/>
              <a:t>.</a:t>
            </a:r>
            <a:r>
              <a:rPr lang="pt-BR" sz="1400" i="1" baseline="0" dirty="0" smtClean="0"/>
              <a:t> 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 de Controle e </a:t>
            </a:r>
            <a:r>
              <a:rPr lang="pt-BR" sz="1400" i="1" dirty="0" smtClean="0"/>
              <a:t>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Transformada Z, funções de transferência e diagrama de blocos</a:t>
            </a:r>
            <a:endParaRPr lang="es-ES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589240"/>
            <a:ext cx="4032448" cy="108012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 de Engenharia de Computação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Prof.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Método de Expansão em Frações Parciais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Assim, para determinar a Transformada Z Inversa, devemos escrever a equação em “z” na forma: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Note que cada    substituirá        na transformada inversa, e assim teremos: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Outro ponto importante a lembrar é que quando encontramos os resíduos da função em “s”, não tínhamos “s” no numerador. Assim, para tornar o método válido em “z”, precisamos fazer:</a:t>
            </a:r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921125" y="2394843"/>
          <a:ext cx="2711450" cy="746125"/>
        </p:xfrm>
        <a:graphic>
          <a:graphicData uri="http://schemas.openxmlformats.org/presentationml/2006/ole">
            <p:oleObj spid="_x0000_s502789" name="Εξίσωση" r:id="rId3" imgW="1562040" imgH="431640" progId="Equation.3">
              <p:embed/>
            </p:oleObj>
          </a:graphicData>
        </a:graphic>
      </p:graphicFrame>
      <p:graphicFrame>
        <p:nvGraphicFramePr>
          <p:cNvPr id="502790" name="Object 6"/>
          <p:cNvGraphicFramePr>
            <a:graphicFrameLocks noChangeAspect="1"/>
          </p:cNvGraphicFramePr>
          <p:nvPr/>
        </p:nvGraphicFramePr>
        <p:xfrm>
          <a:off x="3822587" y="3212976"/>
          <a:ext cx="265113" cy="395287"/>
        </p:xfrm>
        <a:graphic>
          <a:graphicData uri="http://schemas.openxmlformats.org/presentationml/2006/ole">
            <p:oleObj spid="_x0000_s502790" name="Εξίσωση" r:id="rId4" imgW="152280" imgH="228600" progId="Equation.3">
              <p:embed/>
            </p:oleObj>
          </a:graphicData>
        </a:graphic>
      </p:graphicFrame>
      <p:graphicFrame>
        <p:nvGraphicFramePr>
          <p:cNvPr id="502791" name="Object 7"/>
          <p:cNvGraphicFramePr>
            <a:graphicFrameLocks noChangeAspect="1"/>
          </p:cNvGraphicFramePr>
          <p:nvPr/>
        </p:nvGraphicFramePr>
        <p:xfrm>
          <a:off x="5383956" y="3182990"/>
          <a:ext cx="484188" cy="350837"/>
        </p:xfrm>
        <a:graphic>
          <a:graphicData uri="http://schemas.openxmlformats.org/presentationml/2006/ole">
            <p:oleObj spid="_x0000_s502791" name="Εξίσωση" r:id="rId5" imgW="279360" imgH="203040" progId="Equation.3">
              <p:embed/>
            </p:oleObj>
          </a:graphicData>
        </a:graphic>
      </p:graphicFrame>
      <p:graphicFrame>
        <p:nvGraphicFramePr>
          <p:cNvPr id="502792" name="Object 8"/>
          <p:cNvGraphicFramePr>
            <a:graphicFrameLocks noChangeAspect="1"/>
          </p:cNvGraphicFramePr>
          <p:nvPr/>
        </p:nvGraphicFramePr>
        <p:xfrm>
          <a:off x="4467225" y="3716338"/>
          <a:ext cx="1366838" cy="747712"/>
        </p:xfrm>
        <a:graphic>
          <a:graphicData uri="http://schemas.openxmlformats.org/presentationml/2006/ole">
            <p:oleObj spid="_x0000_s502792" name="Εξίσωση" r:id="rId6" imgW="787320" imgH="431640" progId="Equation.3">
              <p:embed/>
            </p:oleObj>
          </a:graphicData>
        </a:graphic>
      </p:graphicFrame>
      <p:graphicFrame>
        <p:nvGraphicFramePr>
          <p:cNvPr id="502793" name="Object 9"/>
          <p:cNvGraphicFramePr>
            <a:graphicFrameLocks noChangeAspect="1"/>
          </p:cNvGraphicFramePr>
          <p:nvPr/>
        </p:nvGraphicFramePr>
        <p:xfrm>
          <a:off x="4048348" y="5661025"/>
          <a:ext cx="2755900" cy="746125"/>
        </p:xfrm>
        <a:graphic>
          <a:graphicData uri="http://schemas.openxmlformats.org/presentationml/2006/ole">
            <p:oleObj spid="_x0000_s502793" name="Εξίσωση" r:id="rId7" imgW="158724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Método de Expansão em Frações Parciais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b="1" dirty="0" smtClean="0">
                <a:solidFill>
                  <a:prstClr val="black"/>
                </a:solidFill>
              </a:rPr>
              <a:t>Exemplo</a:t>
            </a:r>
            <a:r>
              <a:rPr lang="pt-BR" sz="1800" dirty="0" smtClean="0">
                <a:solidFill>
                  <a:prstClr val="black"/>
                </a:solidFill>
              </a:rPr>
              <a:t>: Encontre a função no domínio do tempo amostrada: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Inicialmente faremos: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None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Em seguida, expandimos em frações parciais: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Cada resíduo será:</a:t>
            </a:r>
          </a:p>
        </p:txBody>
      </p:sp>
      <p:graphicFrame>
        <p:nvGraphicFramePr>
          <p:cNvPr id="503815" name="Object 7"/>
          <p:cNvGraphicFramePr>
            <a:graphicFrameLocks noChangeAspect="1"/>
          </p:cNvGraphicFramePr>
          <p:nvPr/>
        </p:nvGraphicFramePr>
        <p:xfrm>
          <a:off x="3997325" y="2060848"/>
          <a:ext cx="2557463" cy="723900"/>
        </p:xfrm>
        <a:graphic>
          <a:graphicData uri="http://schemas.openxmlformats.org/presentationml/2006/ole">
            <p:oleObj spid="_x0000_s503815" name="Εξίσωση" r:id="rId3" imgW="1473120" imgH="419040" progId="Equation.3">
              <p:embed/>
            </p:oleObj>
          </a:graphicData>
        </a:graphic>
      </p:graphicFrame>
      <p:graphicFrame>
        <p:nvGraphicFramePr>
          <p:cNvPr id="503816" name="Object 8"/>
          <p:cNvGraphicFramePr>
            <a:graphicFrameLocks noChangeAspect="1"/>
          </p:cNvGraphicFramePr>
          <p:nvPr/>
        </p:nvGraphicFramePr>
        <p:xfrm>
          <a:off x="3973513" y="3239102"/>
          <a:ext cx="2601912" cy="723900"/>
        </p:xfrm>
        <a:graphic>
          <a:graphicData uri="http://schemas.openxmlformats.org/presentationml/2006/ole">
            <p:oleObj spid="_x0000_s503816" name="Εξίσωση" r:id="rId4" imgW="1498320" imgH="419040" progId="Equation.3">
              <p:embed/>
            </p:oleObj>
          </a:graphicData>
        </a:graphic>
      </p:graphicFrame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4029174" y="4437063"/>
          <a:ext cx="2559050" cy="723900"/>
        </p:xfrm>
        <a:graphic>
          <a:graphicData uri="http://schemas.openxmlformats.org/presentationml/2006/ole">
            <p:oleObj spid="_x0000_s503817" name="Εξίσωση" r:id="rId5" imgW="1473120" imgH="419040" progId="Equation.3">
              <p:embed/>
            </p:oleObj>
          </a:graphicData>
        </a:graphic>
      </p:graphicFrame>
      <p:graphicFrame>
        <p:nvGraphicFramePr>
          <p:cNvPr id="503818" name="Object 10"/>
          <p:cNvGraphicFramePr>
            <a:graphicFrameLocks noChangeAspect="1"/>
          </p:cNvGraphicFramePr>
          <p:nvPr/>
        </p:nvGraphicFramePr>
        <p:xfrm>
          <a:off x="1907704" y="5628429"/>
          <a:ext cx="3087687" cy="788988"/>
        </p:xfrm>
        <a:graphic>
          <a:graphicData uri="http://schemas.openxmlformats.org/presentationml/2006/ole">
            <p:oleObj spid="_x0000_s503818" name="Εξίσωση" r:id="rId6" imgW="1777680" imgH="457200" progId="Equation.3">
              <p:embed/>
            </p:oleObj>
          </a:graphicData>
        </a:graphic>
      </p:graphicFrame>
      <p:graphicFrame>
        <p:nvGraphicFramePr>
          <p:cNvPr id="503819" name="Object 11"/>
          <p:cNvGraphicFramePr>
            <a:graphicFrameLocks noChangeAspect="1"/>
          </p:cNvGraphicFramePr>
          <p:nvPr/>
        </p:nvGraphicFramePr>
        <p:xfrm>
          <a:off x="5572125" y="5627688"/>
          <a:ext cx="2976563" cy="788987"/>
        </p:xfrm>
        <a:graphic>
          <a:graphicData uri="http://schemas.openxmlformats.org/presentationml/2006/ole">
            <p:oleObj spid="_x0000_s503819" name="Εξίσωση" r:id="rId7" imgW="171432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Método de Expansão em Frações Parciais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b="1" dirty="0" smtClean="0">
                <a:solidFill>
                  <a:prstClr val="black"/>
                </a:solidFill>
              </a:rPr>
              <a:t>Exemplo</a:t>
            </a:r>
            <a:r>
              <a:rPr lang="pt-BR" sz="1800" dirty="0" smtClean="0">
                <a:solidFill>
                  <a:prstClr val="black"/>
                </a:solidFill>
              </a:rPr>
              <a:t>: Encontre a função no domínio do tempo amostrada: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Assim: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Aplicando a transformada Z inversa, tem-se que a função no domínio do tempo nos instantes de amostragem é:</a:t>
            </a:r>
          </a:p>
        </p:txBody>
      </p:sp>
      <p:graphicFrame>
        <p:nvGraphicFramePr>
          <p:cNvPr id="503815" name="Object 7"/>
          <p:cNvGraphicFramePr>
            <a:graphicFrameLocks noChangeAspect="1"/>
          </p:cNvGraphicFramePr>
          <p:nvPr/>
        </p:nvGraphicFramePr>
        <p:xfrm>
          <a:off x="3997325" y="2060848"/>
          <a:ext cx="2557463" cy="723900"/>
        </p:xfrm>
        <a:graphic>
          <a:graphicData uri="http://schemas.openxmlformats.org/presentationml/2006/ole">
            <p:oleObj spid="_x0000_s504834" name="Εξίσωση" r:id="rId3" imgW="1473120" imgH="419040" progId="Equation.3">
              <p:embed/>
            </p:oleObj>
          </a:graphicData>
        </a:graphic>
      </p:graphicFrame>
      <p:graphicFrame>
        <p:nvGraphicFramePr>
          <p:cNvPr id="504839" name="Object 7"/>
          <p:cNvGraphicFramePr>
            <a:graphicFrameLocks noChangeAspect="1"/>
          </p:cNvGraphicFramePr>
          <p:nvPr/>
        </p:nvGraphicFramePr>
        <p:xfrm>
          <a:off x="4051300" y="3212976"/>
          <a:ext cx="2514600" cy="723900"/>
        </p:xfrm>
        <a:graphic>
          <a:graphicData uri="http://schemas.openxmlformats.org/presentationml/2006/ole">
            <p:oleObj spid="_x0000_s504839" name="Εξίσωση" r:id="rId4" imgW="1447560" imgH="419040" progId="Equation.3">
              <p:embed/>
            </p:oleObj>
          </a:graphicData>
        </a:graphic>
      </p:graphicFrame>
      <p:graphicFrame>
        <p:nvGraphicFramePr>
          <p:cNvPr id="504840" name="Object 8"/>
          <p:cNvGraphicFramePr>
            <a:graphicFrameLocks noChangeAspect="1"/>
          </p:cNvGraphicFramePr>
          <p:nvPr/>
        </p:nvGraphicFramePr>
        <p:xfrm>
          <a:off x="3808413" y="4811688"/>
          <a:ext cx="3044825" cy="417512"/>
        </p:xfrm>
        <a:graphic>
          <a:graphicData uri="http://schemas.openxmlformats.org/presentationml/2006/ole">
            <p:oleObj spid="_x0000_s504840" name="Εξίσωση" r:id="rId5" imgW="1752480" imgH="241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Método de Expansão em Frações Parciais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b="1" dirty="0" smtClean="0">
                <a:solidFill>
                  <a:prstClr val="black"/>
                </a:solidFill>
              </a:rPr>
              <a:t>Exemplo</a:t>
            </a:r>
            <a:r>
              <a:rPr lang="pt-BR" sz="1800" dirty="0" smtClean="0">
                <a:solidFill>
                  <a:prstClr val="black"/>
                </a:solidFill>
              </a:rPr>
              <a:t>: Encontre a função no domínio do tempo amostrada: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 função de saída do </a:t>
            </a:r>
            <a:r>
              <a:rPr lang="pt-BR" sz="1800" dirty="0" err="1" smtClean="0"/>
              <a:t>amostrador</a:t>
            </a:r>
            <a:r>
              <a:rPr lang="pt-BR" sz="1800" dirty="0" smtClean="0"/>
              <a:t> ideal é dada como: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As quatro primeiras amostras do sinal serão:</a:t>
            </a:r>
          </a:p>
        </p:txBody>
      </p:sp>
      <p:graphicFrame>
        <p:nvGraphicFramePr>
          <p:cNvPr id="503815" name="Object 7"/>
          <p:cNvGraphicFramePr>
            <a:graphicFrameLocks noChangeAspect="1"/>
          </p:cNvGraphicFramePr>
          <p:nvPr/>
        </p:nvGraphicFramePr>
        <p:xfrm>
          <a:off x="3997325" y="2060848"/>
          <a:ext cx="2557463" cy="723900"/>
        </p:xfrm>
        <a:graphic>
          <a:graphicData uri="http://schemas.openxmlformats.org/presentationml/2006/ole">
            <p:oleObj spid="_x0000_s505858" name="Εξίσωση" r:id="rId3" imgW="1473120" imgH="419040" progId="Equation.3">
              <p:embed/>
            </p:oleObj>
          </a:graphicData>
        </a:graphic>
      </p:graphicFrame>
      <p:graphicFrame>
        <p:nvGraphicFramePr>
          <p:cNvPr id="505861" name="Object 5"/>
          <p:cNvGraphicFramePr>
            <a:graphicFrameLocks noChangeAspect="1"/>
          </p:cNvGraphicFramePr>
          <p:nvPr/>
        </p:nvGraphicFramePr>
        <p:xfrm>
          <a:off x="3179763" y="3284984"/>
          <a:ext cx="4302125" cy="746125"/>
        </p:xfrm>
        <a:graphic>
          <a:graphicData uri="http://schemas.openxmlformats.org/presentationml/2006/ole">
            <p:oleObj spid="_x0000_s505861" name="Εξίσωση" r:id="rId4" imgW="2476440" imgH="431640" progId="Equation.3">
              <p:embed/>
            </p:oleObj>
          </a:graphicData>
        </a:graphic>
      </p:graphicFrame>
      <p:graphicFrame>
        <p:nvGraphicFramePr>
          <p:cNvPr id="505862" name="Object 6"/>
          <p:cNvGraphicFramePr>
            <a:graphicFrameLocks noChangeAspect="1"/>
          </p:cNvGraphicFramePr>
          <p:nvPr/>
        </p:nvGraphicFramePr>
        <p:xfrm>
          <a:off x="2149475" y="4586288"/>
          <a:ext cx="5980113" cy="395287"/>
        </p:xfrm>
        <a:graphic>
          <a:graphicData uri="http://schemas.openxmlformats.org/presentationml/2006/ole">
            <p:oleObj spid="_x0000_s505862" name="Εξίσωση" r:id="rId5" imgW="344160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Considere o seguinte sistema contínuo: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Se a entrada do sistema for amostrada, a saída ainda será um sinal contínuo.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Se ficarmos satisfeitos em obter a saída somente nos instantes de amostragem e não entre eles, podemos representar o sistema com a saída amostrada em sincronismo com a entrada, por meio de um </a:t>
            </a:r>
            <a:r>
              <a:rPr lang="pt-BR" sz="2000" dirty="0" err="1" smtClean="0"/>
              <a:t>amostrador</a:t>
            </a:r>
            <a:r>
              <a:rPr lang="pt-BR" sz="2000" dirty="0" smtClean="0"/>
              <a:t> imaginário.</a:t>
            </a:r>
          </a:p>
        </p:txBody>
      </p:sp>
      <p:pic>
        <p:nvPicPr>
          <p:cNvPr id="514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872" y="1556792"/>
            <a:ext cx="40195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9880" y="30861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6495" y="5623520"/>
            <a:ext cx="3933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 entrada amostrada para o sistema é dada por: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 entrada do sistema é formada por uma série de impulsos. Como a resposta temporal de um impulso é determinada pela própria função de transferência no domínio do tempo, a resposta do sistema, no tempo contínuo, será a soma das respostas ao impulso geradas pela entrada: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Amostrando o sinal de saída, ou seja, fazendo </a:t>
            </a:r>
            <a:r>
              <a:rPr lang="pt-BR" sz="1800" i="1" dirty="0" smtClean="0">
                <a:solidFill>
                  <a:prstClr val="black"/>
                </a:solidFill>
              </a:rPr>
              <a:t>t=</a:t>
            </a:r>
            <a:r>
              <a:rPr lang="pt-BR" sz="1800" i="1" dirty="0" err="1" smtClean="0">
                <a:solidFill>
                  <a:prstClr val="black"/>
                </a:solidFill>
              </a:rPr>
              <a:t>kT</a:t>
            </a:r>
            <a:r>
              <a:rPr lang="pt-BR" sz="1800" dirty="0" smtClean="0">
                <a:solidFill>
                  <a:prstClr val="black"/>
                </a:solidFill>
              </a:rPr>
              <a:t>:</a:t>
            </a:r>
            <a:endParaRPr lang="pt-BR" sz="1800" dirty="0" smtClean="0"/>
          </a:p>
        </p:txBody>
      </p:sp>
      <p:graphicFrame>
        <p:nvGraphicFramePr>
          <p:cNvPr id="515074" name="Object 2"/>
          <p:cNvGraphicFramePr>
            <a:graphicFrameLocks noChangeAspect="1"/>
          </p:cNvGraphicFramePr>
          <p:nvPr/>
        </p:nvGraphicFramePr>
        <p:xfrm>
          <a:off x="3792538" y="2060575"/>
          <a:ext cx="2667000" cy="749300"/>
        </p:xfrm>
        <a:graphic>
          <a:graphicData uri="http://schemas.openxmlformats.org/presentationml/2006/ole">
            <p:oleObj spid="_x0000_s515074" name="Εξίσωση" r:id="rId3" imgW="1536480" imgH="431640" progId="Equation.3">
              <p:embed/>
            </p:oleObj>
          </a:graphicData>
        </a:graphic>
      </p:graphicFrame>
      <p:graphicFrame>
        <p:nvGraphicFramePr>
          <p:cNvPr id="515075" name="Object 3"/>
          <p:cNvGraphicFramePr>
            <a:graphicFrameLocks noChangeAspect="1"/>
          </p:cNvGraphicFramePr>
          <p:nvPr/>
        </p:nvGraphicFramePr>
        <p:xfrm>
          <a:off x="3822700" y="4509120"/>
          <a:ext cx="2579688" cy="749300"/>
        </p:xfrm>
        <a:graphic>
          <a:graphicData uri="http://schemas.openxmlformats.org/presentationml/2006/ole">
            <p:oleObj spid="_x0000_s515075" name="Εξίσωση" r:id="rId4" imgW="1485720" imgH="431640" progId="Equation.3">
              <p:embed/>
            </p:oleObj>
          </a:graphicData>
        </a:graphic>
      </p:graphicFrame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3657600" y="5632028"/>
          <a:ext cx="2909888" cy="749300"/>
        </p:xfrm>
        <a:graphic>
          <a:graphicData uri="http://schemas.openxmlformats.org/presentationml/2006/ole">
            <p:oleObj spid="_x0000_s515077" name="Εξίσωση" r:id="rId5" imgW="167616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Aplicando a Transformada Z: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Fazendo </a:t>
            </a:r>
            <a:r>
              <a:rPr lang="pt-BR" sz="1800" i="1" dirty="0" smtClean="0">
                <a:solidFill>
                  <a:prstClr val="black"/>
                </a:solidFill>
              </a:rPr>
              <a:t>m = k – n</a:t>
            </a:r>
            <a:r>
              <a:rPr lang="pt-BR" sz="1800" dirty="0" smtClean="0">
                <a:solidFill>
                  <a:prstClr val="black"/>
                </a:solidFill>
              </a:rPr>
              <a:t>: </a:t>
            </a:r>
            <a:endParaRPr lang="pt-BR" sz="1800" dirty="0" smtClean="0"/>
          </a:p>
        </p:txBody>
      </p:sp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1763688" y="2132856"/>
          <a:ext cx="2049462" cy="747712"/>
        </p:xfrm>
        <a:graphic>
          <a:graphicData uri="http://schemas.openxmlformats.org/presentationml/2006/ole">
            <p:oleObj spid="_x0000_s516102" name="Εξίσωση" r:id="rId3" imgW="1180800" imgH="43164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4139952" y="242088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6104" name="Object 8"/>
          <p:cNvGraphicFramePr>
            <a:graphicFrameLocks noChangeAspect="1"/>
          </p:cNvGraphicFramePr>
          <p:nvPr/>
        </p:nvGraphicFramePr>
        <p:xfrm>
          <a:off x="4934594" y="2132856"/>
          <a:ext cx="3525838" cy="749300"/>
        </p:xfrm>
        <a:graphic>
          <a:graphicData uri="http://schemas.openxmlformats.org/presentationml/2006/ole">
            <p:oleObj spid="_x0000_s516104" name="Εξίσωση" r:id="rId4" imgW="2031840" imgH="431640" progId="Equation.3">
              <p:embed/>
            </p:oleObj>
          </a:graphicData>
        </a:graphic>
      </p:graphicFrame>
      <p:graphicFrame>
        <p:nvGraphicFramePr>
          <p:cNvPr id="516105" name="Object 9"/>
          <p:cNvGraphicFramePr>
            <a:graphicFrameLocks noChangeAspect="1"/>
          </p:cNvGraphicFramePr>
          <p:nvPr/>
        </p:nvGraphicFramePr>
        <p:xfrm>
          <a:off x="3419872" y="3789040"/>
          <a:ext cx="3614737" cy="749300"/>
        </p:xfrm>
        <a:graphic>
          <a:graphicData uri="http://schemas.openxmlformats.org/presentationml/2006/ole">
            <p:oleObj spid="_x0000_s516105" name="Εξίσωση" r:id="rId5" imgW="2082600" imgH="431640" progId="Equation.3">
              <p:embed/>
            </p:oleObj>
          </a:graphicData>
        </a:graphic>
      </p:graphicFrame>
      <p:sp>
        <p:nvSpPr>
          <p:cNvPr id="11" name="Seta para a direita 10"/>
          <p:cNvSpPr/>
          <p:nvPr/>
        </p:nvSpPr>
        <p:spPr>
          <a:xfrm rot="5400000">
            <a:off x="5076056" y="47971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6106" name="Object 10"/>
          <p:cNvGraphicFramePr>
            <a:graphicFrameLocks noChangeAspect="1"/>
          </p:cNvGraphicFramePr>
          <p:nvPr/>
        </p:nvGraphicFramePr>
        <p:xfrm>
          <a:off x="3167063" y="5278438"/>
          <a:ext cx="4121150" cy="793750"/>
        </p:xfrm>
        <a:graphic>
          <a:graphicData uri="http://schemas.openxmlformats.org/presentationml/2006/ole">
            <p:oleObj spid="_x0000_s516106" name="Εξίσωση" r:id="rId6" imgW="237456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Utilizando o conceito da Transformada Z: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Logo, a transformada Z da saída amostrada é o produto da transformada da entrada amostrada pela função de transferência pulsada do sistema;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b="1" dirty="0" smtClean="0">
                <a:solidFill>
                  <a:prstClr val="black"/>
                </a:solidFill>
              </a:rPr>
              <a:t>Exemplo</a:t>
            </a:r>
            <a:r>
              <a:rPr lang="pt-BR" sz="1800" dirty="0" smtClean="0">
                <a:solidFill>
                  <a:prstClr val="black"/>
                </a:solidFill>
              </a:rPr>
              <a:t>: Dado um </a:t>
            </a:r>
            <a:r>
              <a:rPr lang="pt-BR" sz="1800" dirty="0" err="1" smtClean="0">
                <a:solidFill>
                  <a:prstClr val="black"/>
                </a:solidFill>
              </a:rPr>
              <a:t>z.o.</a:t>
            </a:r>
            <a:r>
              <a:rPr lang="pt-BR" sz="1800" dirty="0" smtClean="0">
                <a:solidFill>
                  <a:prstClr val="black"/>
                </a:solidFill>
              </a:rPr>
              <a:t>h em cascata com a função de transferência: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None/>
            </a:pPr>
            <a:r>
              <a:rPr lang="pt-BR" sz="1800" dirty="0" smtClean="0">
                <a:solidFill>
                  <a:prstClr val="black"/>
                </a:solidFill>
              </a:rPr>
              <a:t>   determinar função de transferência de dados amostrados se o período de amostragem for 0,5s.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5904632" y="234888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6106" name="Object 10"/>
          <p:cNvGraphicFramePr>
            <a:graphicFrameLocks noChangeAspect="1"/>
          </p:cNvGraphicFramePr>
          <p:nvPr/>
        </p:nvGraphicFramePr>
        <p:xfrm>
          <a:off x="1512144" y="2060848"/>
          <a:ext cx="4121150" cy="793750"/>
        </p:xfrm>
        <a:graphic>
          <a:graphicData uri="http://schemas.openxmlformats.org/presentationml/2006/ole">
            <p:oleObj spid="_x0000_s525317" name="Εξίσωση" r:id="rId3" imgW="2374560" imgH="457200" progId="Equation.3">
              <p:embed/>
            </p:oleObj>
          </a:graphicData>
        </a:graphic>
      </p:graphicFrame>
      <p:graphicFrame>
        <p:nvGraphicFramePr>
          <p:cNvPr id="525318" name="Object 6"/>
          <p:cNvGraphicFramePr>
            <a:graphicFrameLocks noChangeAspect="1"/>
          </p:cNvGraphicFramePr>
          <p:nvPr/>
        </p:nvGraphicFramePr>
        <p:xfrm>
          <a:off x="6696720" y="2271142"/>
          <a:ext cx="1763712" cy="374650"/>
        </p:xfrm>
        <a:graphic>
          <a:graphicData uri="http://schemas.openxmlformats.org/presentationml/2006/ole">
            <p:oleObj spid="_x0000_s525318" name="Εξίσωση" r:id="rId4" imgW="1015920" imgH="215640" progId="Equation.3">
              <p:embed/>
            </p:oleObj>
          </a:graphicData>
        </a:graphic>
      </p:graphicFrame>
      <p:graphicFrame>
        <p:nvGraphicFramePr>
          <p:cNvPr id="525319" name="Object 7"/>
          <p:cNvGraphicFramePr>
            <a:graphicFrameLocks noChangeAspect="1"/>
          </p:cNvGraphicFramePr>
          <p:nvPr/>
        </p:nvGraphicFramePr>
        <p:xfrm>
          <a:off x="4640263" y="4690591"/>
          <a:ext cx="1409700" cy="682625"/>
        </p:xfrm>
        <a:graphic>
          <a:graphicData uri="http://schemas.openxmlformats.org/presentationml/2006/ole">
            <p:oleObj spid="_x0000_s525319" name="Εξίσωση" r:id="rId5" imgW="81252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 função de transferência do sistema será: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Fazendo: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Substituindo              e aplicando a Transformada Z: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Utilizando a expansão em frações parciais:</a:t>
            </a:r>
          </a:p>
        </p:txBody>
      </p:sp>
      <p:graphicFrame>
        <p:nvGraphicFramePr>
          <p:cNvPr id="526341" name="Object 5"/>
          <p:cNvGraphicFramePr>
            <a:graphicFrameLocks noChangeAspect="1"/>
          </p:cNvGraphicFramePr>
          <p:nvPr/>
        </p:nvGraphicFramePr>
        <p:xfrm>
          <a:off x="4208463" y="2060848"/>
          <a:ext cx="2136775" cy="727075"/>
        </p:xfrm>
        <a:graphic>
          <a:graphicData uri="http://schemas.openxmlformats.org/presentationml/2006/ole">
            <p:oleObj spid="_x0000_s526341" name="Εξίσωση" r:id="rId3" imgW="1231560" imgH="419040" progId="Equation.3">
              <p:embed/>
            </p:oleObj>
          </a:graphicData>
        </a:graphic>
      </p:graphicFrame>
      <p:graphicFrame>
        <p:nvGraphicFramePr>
          <p:cNvPr id="526342" name="Object 6"/>
          <p:cNvGraphicFramePr>
            <a:graphicFrameLocks noChangeAspect="1"/>
          </p:cNvGraphicFramePr>
          <p:nvPr/>
        </p:nvGraphicFramePr>
        <p:xfrm>
          <a:off x="4057650" y="3062288"/>
          <a:ext cx="2444750" cy="727075"/>
        </p:xfrm>
        <a:graphic>
          <a:graphicData uri="http://schemas.openxmlformats.org/presentationml/2006/ole">
            <p:oleObj spid="_x0000_s526342" name="Εξίσωση" r:id="rId4" imgW="1409400" imgH="419040" progId="Equation.3">
              <p:embed/>
            </p:oleObj>
          </a:graphicData>
        </a:graphic>
      </p:graphicFrame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3750692" y="4014267"/>
          <a:ext cx="749300" cy="350837"/>
        </p:xfrm>
        <a:graphic>
          <a:graphicData uri="http://schemas.openxmlformats.org/presentationml/2006/ole">
            <p:oleObj spid="_x0000_s526343" name="Εξίσωση" r:id="rId5" imgW="431640" imgH="203040" progId="Equation.3">
              <p:embed/>
            </p:oleObj>
          </a:graphicData>
        </a:graphic>
      </p:graphicFrame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3814763" y="4398963"/>
          <a:ext cx="2951162" cy="792162"/>
        </p:xfrm>
        <a:graphic>
          <a:graphicData uri="http://schemas.openxmlformats.org/presentationml/2006/ole">
            <p:oleObj spid="_x0000_s526344" name="Εξίσωση" r:id="rId6" imgW="1701720" imgH="457200" progId="Equation.3">
              <p:embed/>
            </p:oleObj>
          </a:graphicData>
        </a:graphic>
      </p:graphicFrame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3294484" y="5622925"/>
          <a:ext cx="2025650" cy="725488"/>
        </p:xfrm>
        <a:graphic>
          <a:graphicData uri="http://schemas.openxmlformats.org/presentationml/2006/ole">
            <p:oleObj spid="_x0000_s526345" name="Εξίσωση" r:id="rId7" imgW="1168200" imgH="419040" progId="Equation.3">
              <p:embed/>
            </p:oleObj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5639792" y="587727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6519863" y="5634038"/>
          <a:ext cx="771525" cy="703262"/>
        </p:xfrm>
        <a:graphic>
          <a:graphicData uri="http://schemas.openxmlformats.org/presentationml/2006/ole">
            <p:oleObj spid="_x0000_s526346" name="Εξίσωση" r:id="rId8" imgW="444240" imgH="4060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Aplicando a Transformada de </a:t>
            </a:r>
            <a:r>
              <a:rPr lang="pt-BR" sz="1800" dirty="0" err="1" smtClean="0"/>
              <a:t>Laplace</a:t>
            </a:r>
            <a:r>
              <a:rPr lang="pt-BR" sz="1800" dirty="0" smtClean="0"/>
              <a:t> Inversa: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Amostrando o sinal: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Aplicando a Transformada Z: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Utilizando </a:t>
            </a:r>
            <a:r>
              <a:rPr lang="pt-BR" sz="1800" i="1" dirty="0" smtClean="0"/>
              <a:t>T = 0,5</a:t>
            </a:r>
            <a:r>
              <a:rPr lang="pt-BR" sz="1800" i="1" dirty="0" err="1" smtClean="0"/>
              <a:t>seg</a:t>
            </a:r>
            <a:r>
              <a:rPr lang="pt-BR" sz="1800" dirty="0" smtClean="0"/>
              <a:t>:</a:t>
            </a:r>
          </a:p>
        </p:txBody>
      </p:sp>
      <p:graphicFrame>
        <p:nvGraphicFramePr>
          <p:cNvPr id="527368" name="Object 8"/>
          <p:cNvGraphicFramePr>
            <a:graphicFrameLocks noChangeAspect="1"/>
          </p:cNvGraphicFramePr>
          <p:nvPr/>
        </p:nvGraphicFramePr>
        <p:xfrm>
          <a:off x="3727549" y="2060848"/>
          <a:ext cx="968375" cy="681038"/>
        </p:xfrm>
        <a:graphic>
          <a:graphicData uri="http://schemas.openxmlformats.org/presentationml/2006/ole">
            <p:oleObj spid="_x0000_s527368" name="Εξίσωση" r:id="rId3" imgW="558720" imgH="393480" progId="Equation.3">
              <p:embed/>
            </p:oleObj>
          </a:graphicData>
        </a:graphic>
      </p:graphicFrame>
      <p:sp>
        <p:nvSpPr>
          <p:cNvPr id="15" name="Seta para a direita 14"/>
          <p:cNvSpPr/>
          <p:nvPr/>
        </p:nvSpPr>
        <p:spPr>
          <a:xfrm>
            <a:off x="4926632" y="228002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7369" name="Object 9"/>
          <p:cNvGraphicFramePr>
            <a:graphicFrameLocks noChangeAspect="1"/>
          </p:cNvGraphicFramePr>
          <p:nvPr/>
        </p:nvGraphicFramePr>
        <p:xfrm>
          <a:off x="5790728" y="2229123"/>
          <a:ext cx="725488" cy="350838"/>
        </p:xfrm>
        <a:graphic>
          <a:graphicData uri="http://schemas.openxmlformats.org/presentationml/2006/ole">
            <p:oleObj spid="_x0000_s527369" name="Εξίσωση" r:id="rId4" imgW="419040" imgH="203040" progId="Equation.3">
              <p:embed/>
            </p:oleObj>
          </a:graphicData>
        </a:graphic>
      </p:graphicFrame>
      <p:graphicFrame>
        <p:nvGraphicFramePr>
          <p:cNvPr id="527370" name="Object 10"/>
          <p:cNvGraphicFramePr>
            <a:graphicFrameLocks noChangeAspect="1"/>
          </p:cNvGraphicFramePr>
          <p:nvPr/>
        </p:nvGraphicFramePr>
        <p:xfrm>
          <a:off x="3347864" y="3212976"/>
          <a:ext cx="725488" cy="350838"/>
        </p:xfrm>
        <a:graphic>
          <a:graphicData uri="http://schemas.openxmlformats.org/presentationml/2006/ole">
            <p:oleObj spid="_x0000_s527370" name="Εξίσωση" r:id="rId5" imgW="419040" imgH="203040" progId="Equation.3">
              <p:embed/>
            </p:oleObj>
          </a:graphicData>
        </a:graphic>
      </p:graphicFrame>
      <p:sp>
        <p:nvSpPr>
          <p:cNvPr id="17" name="Seta para a direita 16"/>
          <p:cNvSpPr/>
          <p:nvPr/>
        </p:nvSpPr>
        <p:spPr>
          <a:xfrm>
            <a:off x="4499992" y="333086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7371" name="Object 11"/>
          <p:cNvGraphicFramePr>
            <a:graphicFrameLocks noChangeAspect="1"/>
          </p:cNvGraphicFramePr>
          <p:nvPr/>
        </p:nvGraphicFramePr>
        <p:xfrm>
          <a:off x="5210845" y="3246438"/>
          <a:ext cx="1449387" cy="395287"/>
        </p:xfrm>
        <a:graphic>
          <a:graphicData uri="http://schemas.openxmlformats.org/presentationml/2006/ole">
            <p:oleObj spid="_x0000_s527371" name="Εξίσωση" r:id="rId6" imgW="838080" imgH="228600" progId="Equation.3">
              <p:embed/>
            </p:oleObj>
          </a:graphicData>
        </a:graphic>
      </p:graphicFrame>
      <p:graphicFrame>
        <p:nvGraphicFramePr>
          <p:cNvPr id="527372" name="Object 12"/>
          <p:cNvGraphicFramePr>
            <a:graphicFrameLocks noChangeAspect="1"/>
          </p:cNvGraphicFramePr>
          <p:nvPr/>
        </p:nvGraphicFramePr>
        <p:xfrm>
          <a:off x="2699792" y="4352041"/>
          <a:ext cx="5238750" cy="792162"/>
        </p:xfrm>
        <a:graphic>
          <a:graphicData uri="http://schemas.openxmlformats.org/presentationml/2006/ole">
            <p:oleObj spid="_x0000_s527372" name="Εξίσωση" r:id="rId7" imgW="3022560" imgH="457200" progId="Equation.3">
              <p:embed/>
            </p:oleObj>
          </a:graphicData>
        </a:graphic>
      </p:graphicFrame>
      <p:graphicFrame>
        <p:nvGraphicFramePr>
          <p:cNvPr id="527373" name="Object 13"/>
          <p:cNvGraphicFramePr>
            <a:graphicFrameLocks noChangeAspect="1"/>
          </p:cNvGraphicFramePr>
          <p:nvPr/>
        </p:nvGraphicFramePr>
        <p:xfrm>
          <a:off x="2620342" y="5529626"/>
          <a:ext cx="5480050" cy="792162"/>
        </p:xfrm>
        <a:graphic>
          <a:graphicData uri="http://schemas.openxmlformats.org/presentationml/2006/ole">
            <p:oleObj spid="_x0000_s527373" name="Εξίσωση" r:id="rId8" imgW="316224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Enquanto nos sistemas analógicos a estabilidade e resposta transitória dependem do ganho e dos valores dos componentes, nos sistemas com dados amostrados a estabilidade e a resposta transitória dependem também da taxa de amostragem.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transformada Z deve levar em consideração a taxa de amostragem e promover a mesma facilidade que 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oferece no tratamento das funções de transferência.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do sinal amostrado ideal é dada por:</a:t>
            </a:r>
          </a:p>
        </p:txBody>
      </p:sp>
      <p:graphicFrame>
        <p:nvGraphicFramePr>
          <p:cNvPr id="488449" name="Object 1"/>
          <p:cNvGraphicFramePr>
            <a:graphicFrameLocks noChangeAspect="1"/>
          </p:cNvGraphicFramePr>
          <p:nvPr/>
        </p:nvGraphicFramePr>
        <p:xfrm>
          <a:off x="4071938" y="5417592"/>
          <a:ext cx="2359025" cy="747712"/>
        </p:xfrm>
        <a:graphic>
          <a:graphicData uri="http://schemas.openxmlformats.org/presentationml/2006/ole">
            <p:oleObj spid="_x0000_s488449" name="Εξίσωση" r:id="rId3" imgW="135864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Função de Transferência Pulsada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1800" dirty="0" smtClean="0"/>
              <a:t>A função de transferência pulsada, em Z, será: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De posse da função de transferência pulsada, podemos encontrar a transformada Z da resposta fazendo: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A resposta discreta no domínio do tempo pode ser encontrada aplicando a transformada Z inversa.</a:t>
            </a:r>
          </a:p>
        </p:txBody>
      </p:sp>
      <p:graphicFrame>
        <p:nvGraphicFramePr>
          <p:cNvPr id="528392" name="Object 8"/>
          <p:cNvGraphicFramePr>
            <a:graphicFrameLocks noChangeAspect="1"/>
          </p:cNvGraphicFramePr>
          <p:nvPr/>
        </p:nvGraphicFramePr>
        <p:xfrm>
          <a:off x="1475656" y="2060848"/>
          <a:ext cx="2951162" cy="792162"/>
        </p:xfrm>
        <a:graphic>
          <a:graphicData uri="http://schemas.openxmlformats.org/presentationml/2006/ole">
            <p:oleObj spid="_x0000_s528392" name="Εξίσωση" r:id="rId3" imgW="1701720" imgH="45720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644008" y="230615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28394" name="Object 10"/>
          <p:cNvGraphicFramePr>
            <a:graphicFrameLocks noChangeAspect="1"/>
          </p:cNvGraphicFramePr>
          <p:nvPr/>
        </p:nvGraphicFramePr>
        <p:xfrm>
          <a:off x="5356870" y="2060848"/>
          <a:ext cx="3103562" cy="769938"/>
        </p:xfrm>
        <a:graphic>
          <a:graphicData uri="http://schemas.openxmlformats.org/presentationml/2006/ole">
            <p:oleObj spid="_x0000_s528394" name="Εξίσωση" r:id="rId4" imgW="1790640" imgH="444240" progId="Equation.3">
              <p:embed/>
            </p:oleObj>
          </a:graphicData>
        </a:graphic>
      </p:graphicFrame>
      <p:graphicFrame>
        <p:nvGraphicFramePr>
          <p:cNvPr id="528395" name="Object 11"/>
          <p:cNvGraphicFramePr>
            <a:graphicFrameLocks noChangeAspect="1"/>
          </p:cNvGraphicFramePr>
          <p:nvPr/>
        </p:nvGraphicFramePr>
        <p:xfrm>
          <a:off x="4273550" y="3019425"/>
          <a:ext cx="1827213" cy="725488"/>
        </p:xfrm>
        <a:graphic>
          <a:graphicData uri="http://schemas.openxmlformats.org/presentationml/2006/ole">
            <p:oleObj spid="_x0000_s528395" name="Εξίσωση" r:id="rId5" imgW="1054080" imgH="419040" progId="Equation.3">
              <p:embed/>
            </p:oleObj>
          </a:graphicData>
        </a:graphic>
      </p:graphicFrame>
      <p:graphicFrame>
        <p:nvGraphicFramePr>
          <p:cNvPr id="528396" name="Object 12"/>
          <p:cNvGraphicFramePr>
            <a:graphicFrameLocks noChangeAspect="1"/>
          </p:cNvGraphicFramePr>
          <p:nvPr/>
        </p:nvGraphicFramePr>
        <p:xfrm>
          <a:off x="4283968" y="4854550"/>
          <a:ext cx="1763713" cy="374650"/>
        </p:xfrm>
        <a:graphic>
          <a:graphicData uri="http://schemas.openxmlformats.org/presentationml/2006/ole">
            <p:oleObj spid="_x0000_s528396" name="Εξίσωση" r:id="rId6" imgW="101592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redução de diagrama de blocos em sistemas digitais permite que obtenhamos funções de transferência em malha fechada a partir de um arranjo de subsistemas com um computador na malha.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Deve-se tomar cuidado para não cometer erros ao se ligar com arranjos de funções de transferência em Z: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Considere o seguinte sistema padrão:</a:t>
            </a:r>
          </a:p>
        </p:txBody>
      </p:sp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3679825" y="3573463"/>
          <a:ext cx="2974975" cy="374650"/>
        </p:xfrm>
        <a:graphic>
          <a:graphicData uri="http://schemas.openxmlformats.org/presentationml/2006/ole">
            <p:oleObj spid="_x0000_s529414" name="Εξίσωση" r:id="rId3" imgW="1714320" imgH="215640" progId="Equation.3">
              <p:embed/>
            </p:oleObj>
          </a:graphicData>
        </a:graphic>
      </p:graphicFrame>
      <p:pic>
        <p:nvPicPr>
          <p:cNvPr id="529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013176"/>
            <a:ext cx="74580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para a direita 14"/>
          <p:cNvSpPr/>
          <p:nvPr/>
        </p:nvSpPr>
        <p:spPr>
          <a:xfrm>
            <a:off x="5724128" y="558924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Se não houver </a:t>
            </a:r>
            <a:r>
              <a:rPr lang="pt-BR" sz="2000" dirty="0" err="1" smtClean="0"/>
              <a:t>amostrador</a:t>
            </a:r>
            <a:r>
              <a:rPr lang="pt-BR" sz="2000" dirty="0" smtClean="0"/>
              <a:t> entre duas funções de transferência, elas se comportam como um bloco único e a função de transferência pulsada deve ser obtida sobre a associação em série de ambas (nunca individualmente):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associação em série no domínio discreto só é possível se tivermos </a:t>
            </a:r>
            <a:r>
              <a:rPr lang="pt-BR" sz="2000" dirty="0" err="1" smtClean="0"/>
              <a:t>amostradores</a:t>
            </a:r>
            <a:r>
              <a:rPr lang="pt-BR" sz="2000" dirty="0" smtClean="0"/>
              <a:t> entre as duas funções de transferência: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</p:txBody>
      </p:sp>
      <p:pic>
        <p:nvPicPr>
          <p:cNvPr id="530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7467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eta para a direita 9"/>
          <p:cNvSpPr/>
          <p:nvPr/>
        </p:nvSpPr>
        <p:spPr>
          <a:xfrm>
            <a:off x="6228184" y="278092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09120"/>
            <a:ext cx="7477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ta para a direita 12"/>
          <p:cNvSpPr/>
          <p:nvPr/>
        </p:nvSpPr>
        <p:spPr>
          <a:xfrm>
            <a:off x="6424452" y="4784089"/>
            <a:ext cx="360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Uma outra possibilidade é amostrar o sinal de saída de um sistema analógico para aplicação em um sistema digital: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Utilizando estas formas básicas, podemos obter relações para sistemas digitais com retroalimentação, obtendo a função de transferência pulsada em malha fechada a partir das transformadas Z das funções individuais.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</p:txBody>
      </p:sp>
      <p:pic>
        <p:nvPicPr>
          <p:cNvPr id="531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7704856" cy="6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b="1" dirty="0" smtClean="0"/>
              <a:t>Exemplo</a:t>
            </a:r>
            <a:r>
              <a:rPr lang="pt-BR" sz="2000" dirty="0" smtClean="0"/>
              <a:t>: Determine a transformada Z do sistema: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r>
              <a:rPr lang="pt-BR" sz="1800" dirty="0" smtClean="0">
                <a:solidFill>
                  <a:prstClr val="black"/>
                </a:solidFill>
              </a:rPr>
              <a:t>Uma ação que sempre podemos fazer é colocar um </a:t>
            </a:r>
            <a:r>
              <a:rPr lang="pt-BR" sz="1800" dirty="0" err="1" smtClean="0">
                <a:solidFill>
                  <a:prstClr val="black"/>
                </a:solidFill>
              </a:rPr>
              <a:t>amostrador</a:t>
            </a:r>
            <a:r>
              <a:rPr lang="pt-BR" sz="1800" dirty="0" smtClean="0">
                <a:solidFill>
                  <a:prstClr val="black"/>
                </a:solidFill>
              </a:rPr>
              <a:t> imaginário na saída de qualquer subsistema que tenha uma entrada amostrada, desde que o sinal de saída não seja entrada analógica de outro bloco.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r>
              <a:rPr lang="pt-BR" sz="1800" dirty="0" smtClean="0">
                <a:solidFill>
                  <a:prstClr val="black"/>
                </a:solidFill>
              </a:rPr>
              <a:t>Outra medida possível é inserir </a:t>
            </a:r>
            <a:r>
              <a:rPr lang="pt-BR" sz="1800" dirty="0" err="1" smtClean="0">
                <a:solidFill>
                  <a:prstClr val="black"/>
                </a:solidFill>
              </a:rPr>
              <a:t>amostradores</a:t>
            </a:r>
            <a:r>
              <a:rPr lang="pt-BR" sz="1800" dirty="0" smtClean="0">
                <a:solidFill>
                  <a:prstClr val="black"/>
                </a:solidFill>
              </a:rPr>
              <a:t> imaginários na entrada de blocos somadores cuja saída seja amostrada, tendo em vista que o processo de soma dos sinais é equivalente.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</p:txBody>
      </p:sp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00808"/>
            <a:ext cx="4810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None/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r>
              <a:rPr lang="pt-BR" sz="1800" dirty="0" smtClean="0">
                <a:solidFill>
                  <a:prstClr val="black"/>
                </a:solidFill>
              </a:rPr>
              <a:t>Note que podemos deslocar o </a:t>
            </a:r>
            <a:r>
              <a:rPr lang="pt-BR" sz="1800" dirty="0" err="1" smtClean="0">
                <a:solidFill>
                  <a:prstClr val="black"/>
                </a:solidFill>
              </a:rPr>
              <a:t>amostrador</a:t>
            </a:r>
            <a:r>
              <a:rPr lang="pt-BR" sz="1800" dirty="0" smtClean="0">
                <a:solidFill>
                  <a:prstClr val="black"/>
                </a:solidFill>
              </a:rPr>
              <a:t> S1 e o bloco G(s) para a direita do ponto de ramificação:</a:t>
            </a: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r>
              <a:rPr lang="pt-BR" sz="1800" dirty="0" smtClean="0">
                <a:solidFill>
                  <a:prstClr val="black"/>
                </a:solidFill>
              </a:rPr>
              <a:t>Cada função de transferência em “s” possui agora um </a:t>
            </a:r>
            <a:r>
              <a:rPr lang="pt-BR" sz="1800" dirty="0" err="1" smtClean="0">
                <a:solidFill>
                  <a:prstClr val="black"/>
                </a:solidFill>
              </a:rPr>
              <a:t>amostrador</a:t>
            </a:r>
            <a:r>
              <a:rPr lang="pt-BR" sz="1800" dirty="0" smtClean="0">
                <a:solidFill>
                  <a:prstClr val="black"/>
                </a:solidFill>
              </a:rPr>
              <a:t> na entrada e outro na saída. Assim, em “Z”: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</p:txBody>
      </p:sp>
      <p:pic>
        <p:nvPicPr>
          <p:cNvPr id="533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712149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860" y="3758354"/>
            <a:ext cx="7403604" cy="1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None/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None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2" algn="just">
              <a:lnSpc>
                <a:spcPct val="110000"/>
              </a:lnSpc>
              <a:spcAft>
                <a:spcPts val="1800"/>
              </a:spcAft>
              <a:buClr>
                <a:srgbClr val="FEB80A"/>
              </a:buClr>
              <a:buFont typeface="Wingdings" pitchFamily="2" charset="2"/>
              <a:buChar char="v"/>
            </a:pPr>
            <a:r>
              <a:rPr lang="pt-BR" sz="1800" dirty="0" smtClean="0">
                <a:solidFill>
                  <a:prstClr val="black"/>
                </a:solidFill>
              </a:rPr>
              <a:t>Na forma acima, podemos utilizar as simplificações para sistemas retroalimentados discutidas no domínio contínuo. Logo:</a:t>
            </a:r>
            <a:endParaRPr lang="pt-BR" sz="2000" dirty="0" smtClean="0"/>
          </a:p>
        </p:txBody>
      </p:sp>
      <p:graphicFrame>
        <p:nvGraphicFramePr>
          <p:cNvPr id="534530" name="Object 2"/>
          <p:cNvGraphicFramePr>
            <a:graphicFrameLocks noChangeAspect="1"/>
          </p:cNvGraphicFramePr>
          <p:nvPr/>
        </p:nvGraphicFramePr>
        <p:xfrm>
          <a:off x="2483768" y="1196752"/>
          <a:ext cx="2424112" cy="374650"/>
        </p:xfrm>
        <a:graphic>
          <a:graphicData uri="http://schemas.openxmlformats.org/presentationml/2006/ole">
            <p:oleObj spid="_x0000_s534530" name="Εξίσωση" r:id="rId3" imgW="1396800" imgH="215640" progId="Equation.3">
              <p:embed/>
            </p:oleObj>
          </a:graphicData>
        </a:graphic>
      </p:graphicFrame>
      <p:graphicFrame>
        <p:nvGraphicFramePr>
          <p:cNvPr id="534531" name="Object 3"/>
          <p:cNvGraphicFramePr>
            <a:graphicFrameLocks noChangeAspect="1"/>
          </p:cNvGraphicFramePr>
          <p:nvPr/>
        </p:nvGraphicFramePr>
        <p:xfrm>
          <a:off x="5652120" y="1196752"/>
          <a:ext cx="1697038" cy="374650"/>
        </p:xfrm>
        <a:graphic>
          <a:graphicData uri="http://schemas.openxmlformats.org/presentationml/2006/ole">
            <p:oleObj spid="_x0000_s534531" name="Εξίσωση" r:id="rId4" imgW="977760" imgH="215640" progId="Equation.3">
              <p:embed/>
            </p:oleObj>
          </a:graphicData>
        </a:graphic>
      </p:graphicFrame>
      <p:pic>
        <p:nvPicPr>
          <p:cNvPr id="534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700808"/>
            <a:ext cx="4067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45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869160"/>
            <a:ext cx="67437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para a direita 14"/>
          <p:cNvSpPr/>
          <p:nvPr/>
        </p:nvSpPr>
        <p:spPr>
          <a:xfrm>
            <a:off x="5508104" y="53012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Fazendo            :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endParaRPr lang="pt-BR" sz="2000" dirty="0" smtClean="0"/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equação acima define a Transformada Z. Assim, é possível, a partir de uma função </a:t>
            </a:r>
            <a:r>
              <a:rPr lang="pt-BR" sz="2000" i="1" dirty="0" smtClean="0"/>
              <a:t>f(</a:t>
            </a:r>
            <a:r>
              <a:rPr lang="pt-BR" sz="2000" i="1" dirty="0" err="1" smtClean="0"/>
              <a:t>kT</a:t>
            </a:r>
            <a:r>
              <a:rPr lang="pt-BR" sz="2000" i="1" dirty="0" smtClean="0"/>
              <a:t>)</a:t>
            </a:r>
            <a:r>
              <a:rPr lang="pt-BR" sz="2000" dirty="0" smtClean="0"/>
              <a:t>, definir uma função </a:t>
            </a:r>
            <a:r>
              <a:rPr lang="pt-BR" sz="2000" i="1" dirty="0" smtClean="0"/>
              <a:t>F(z)</a:t>
            </a:r>
            <a:r>
              <a:rPr lang="pt-BR" sz="2000" dirty="0" smtClean="0"/>
              <a:t> e vice-versa (semelhante à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no tempo contínuo).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b="1" dirty="0" smtClean="0"/>
              <a:t>Exemplo</a:t>
            </a:r>
            <a:r>
              <a:rPr lang="pt-BR" sz="2000" dirty="0" smtClean="0"/>
              <a:t>: Transformada Z de uma rampa unitária amostrada.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Para a rampa unitária: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 A saída do </a:t>
            </a:r>
            <a:r>
              <a:rPr lang="pt-BR" sz="1800" dirty="0" err="1" smtClean="0"/>
              <a:t>amostrador</a:t>
            </a:r>
            <a:r>
              <a:rPr lang="pt-BR" sz="1800" dirty="0" smtClean="0"/>
              <a:t> ideal é dada por:</a:t>
            </a:r>
          </a:p>
        </p:txBody>
      </p:sp>
      <p:graphicFrame>
        <p:nvGraphicFramePr>
          <p:cNvPr id="488449" name="Object 1"/>
          <p:cNvGraphicFramePr>
            <a:graphicFrameLocks noChangeAspect="1"/>
          </p:cNvGraphicFramePr>
          <p:nvPr/>
        </p:nvGraphicFramePr>
        <p:xfrm>
          <a:off x="3746500" y="1484313"/>
          <a:ext cx="2136775" cy="747712"/>
        </p:xfrm>
        <a:graphic>
          <a:graphicData uri="http://schemas.openxmlformats.org/presentationml/2006/ole">
            <p:oleObj spid="_x0000_s495618" name="Εξίσωση" r:id="rId3" imgW="1231560" imgH="431640" progId="Equation.3">
              <p:embed/>
            </p:oleObj>
          </a:graphicData>
        </a:graphic>
      </p:graphicFrame>
      <p:graphicFrame>
        <p:nvGraphicFramePr>
          <p:cNvPr id="495619" name="Object 3"/>
          <p:cNvGraphicFramePr>
            <a:graphicFrameLocks noChangeAspect="1"/>
          </p:cNvGraphicFramePr>
          <p:nvPr/>
        </p:nvGraphicFramePr>
        <p:xfrm>
          <a:off x="2915816" y="1052736"/>
          <a:ext cx="749300" cy="350837"/>
        </p:xfrm>
        <a:graphic>
          <a:graphicData uri="http://schemas.openxmlformats.org/presentationml/2006/ole">
            <p:oleObj spid="_x0000_s495619" name="Εξίσωση" r:id="rId4" imgW="431640" imgH="203040" progId="Equation.3">
              <p:embed/>
            </p:oleObj>
          </a:graphicData>
        </a:graphic>
      </p:graphicFrame>
      <p:graphicFrame>
        <p:nvGraphicFramePr>
          <p:cNvPr id="495620" name="Object 4"/>
          <p:cNvGraphicFramePr>
            <a:graphicFrameLocks noChangeAspect="1"/>
          </p:cNvGraphicFramePr>
          <p:nvPr/>
        </p:nvGraphicFramePr>
        <p:xfrm>
          <a:off x="4539181" y="4941168"/>
          <a:ext cx="1277937" cy="374650"/>
        </p:xfrm>
        <a:graphic>
          <a:graphicData uri="http://schemas.openxmlformats.org/presentationml/2006/ole">
            <p:oleObj spid="_x0000_s495620" name="Εξίσωση" r:id="rId5" imgW="736560" imgH="215640" progId="Equation.3">
              <p:embed/>
            </p:oleObj>
          </a:graphicData>
        </a:graphic>
      </p:graphicFrame>
      <p:graphicFrame>
        <p:nvGraphicFramePr>
          <p:cNvPr id="495621" name="Object 5"/>
          <p:cNvGraphicFramePr>
            <a:graphicFrameLocks noChangeAspect="1"/>
          </p:cNvGraphicFramePr>
          <p:nvPr/>
        </p:nvGraphicFramePr>
        <p:xfrm>
          <a:off x="6444208" y="5368925"/>
          <a:ext cx="2401887" cy="749300"/>
        </p:xfrm>
        <a:graphic>
          <a:graphicData uri="http://schemas.openxmlformats.org/presentationml/2006/ole">
            <p:oleObj spid="_x0000_s495621" name="Εξίσωση" r:id="rId6" imgW="1384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Aplicando a Transformada de </a:t>
            </a:r>
            <a:r>
              <a:rPr lang="pt-BR" sz="1800" dirty="0" err="1" smtClean="0"/>
              <a:t>Laplace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None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Aplicando a Transformada Z: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Assim, teremos: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Multiplicando ambos os membros por </a:t>
            </a:r>
            <a:r>
              <a:rPr lang="pt-BR" sz="1800" i="1" dirty="0" smtClean="0"/>
              <a:t>z</a:t>
            </a:r>
            <a:r>
              <a:rPr lang="pt-BR" sz="1800" dirty="0" smtClean="0"/>
              <a:t>:</a:t>
            </a:r>
          </a:p>
        </p:txBody>
      </p:sp>
      <p:graphicFrame>
        <p:nvGraphicFramePr>
          <p:cNvPr id="496646" name="Object 6"/>
          <p:cNvGraphicFramePr>
            <a:graphicFrameLocks noChangeAspect="1"/>
          </p:cNvGraphicFramePr>
          <p:nvPr/>
        </p:nvGraphicFramePr>
        <p:xfrm>
          <a:off x="3822700" y="1412776"/>
          <a:ext cx="1984375" cy="747712"/>
        </p:xfrm>
        <a:graphic>
          <a:graphicData uri="http://schemas.openxmlformats.org/presentationml/2006/ole">
            <p:oleObj spid="_x0000_s496646" name="Εξίσωση" r:id="rId3" imgW="1143000" imgH="431640" progId="Equation.3">
              <p:embed/>
            </p:oleObj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/>
        </p:nvGraphicFramePr>
        <p:xfrm>
          <a:off x="3932238" y="2636912"/>
          <a:ext cx="1741487" cy="747712"/>
        </p:xfrm>
        <a:graphic>
          <a:graphicData uri="http://schemas.openxmlformats.org/presentationml/2006/ole">
            <p:oleObj spid="_x0000_s496647" name="Εξίσωση" r:id="rId4" imgW="1002960" imgH="431640" progId="Equation.3">
              <p:embed/>
            </p:oleObj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2568575" y="3760788"/>
          <a:ext cx="4452938" cy="747712"/>
        </p:xfrm>
        <a:graphic>
          <a:graphicData uri="http://schemas.openxmlformats.org/presentationml/2006/ole">
            <p:oleObj spid="_x0000_s496648" name="Εξίσωση" r:id="rId5" imgW="2565360" imgH="431640" progId="Equation.3">
              <p:embed/>
            </p:oleObj>
          </a:graphicData>
        </a:graphic>
      </p:graphicFrame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3227388" y="5085184"/>
          <a:ext cx="3108325" cy="395287"/>
        </p:xfrm>
        <a:graphic>
          <a:graphicData uri="http://schemas.openxmlformats.org/presentationml/2006/ole">
            <p:oleObj spid="_x0000_s496649" name="Εξίσωση" r:id="rId6" imgW="179064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Subtraindo ambos os membros por </a:t>
            </a:r>
            <a:r>
              <a:rPr lang="pt-BR" sz="1800" i="1" dirty="0" smtClean="0"/>
              <a:t>F(z)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Utilizando a soma da progressão geométrica: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1800" dirty="0" smtClean="0"/>
              <a:t>Finalmente a Transformada Z da rampa unitária amostrada pode ser escrita como: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0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</a:pPr>
            <a:r>
              <a:rPr lang="pt-BR" sz="2000" dirty="0" smtClean="0">
                <a:solidFill>
                  <a:prstClr val="black"/>
                </a:solidFill>
              </a:rPr>
              <a:t>Note que qualquer função amostrada em </a:t>
            </a:r>
            <a:r>
              <a:rPr lang="pt-BR" sz="2000" i="1" dirty="0" smtClean="0">
                <a:solidFill>
                  <a:prstClr val="black"/>
                </a:solidFill>
              </a:rPr>
              <a:t>s</a:t>
            </a:r>
            <a:r>
              <a:rPr lang="pt-BR" sz="2000" dirty="0" smtClean="0">
                <a:solidFill>
                  <a:prstClr val="black"/>
                </a:solidFill>
              </a:rPr>
              <a:t> pode ser convertida em uma função em z.</a:t>
            </a:r>
          </a:p>
        </p:txBody>
      </p:sp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3039888" y="1484313"/>
          <a:ext cx="4916488" cy="395287"/>
        </p:xfrm>
        <a:graphic>
          <a:graphicData uri="http://schemas.openxmlformats.org/presentationml/2006/ole">
            <p:oleObj spid="_x0000_s497669" name="Εξίσωση" r:id="rId3" imgW="2831760" imgH="228600" progId="Equation.3">
              <p:embed/>
            </p:oleObj>
          </a:graphicData>
        </a:graphic>
      </p:graphicFrame>
      <p:graphicFrame>
        <p:nvGraphicFramePr>
          <p:cNvPr id="497670" name="Object 6"/>
          <p:cNvGraphicFramePr>
            <a:graphicFrameLocks noChangeAspect="1"/>
          </p:cNvGraphicFramePr>
          <p:nvPr/>
        </p:nvGraphicFramePr>
        <p:xfrm>
          <a:off x="3923928" y="2603946"/>
          <a:ext cx="2624137" cy="681038"/>
        </p:xfrm>
        <a:graphic>
          <a:graphicData uri="http://schemas.openxmlformats.org/presentationml/2006/ole">
            <p:oleObj spid="_x0000_s497670" name="Εξίσωση" r:id="rId4" imgW="1511280" imgH="393480" progId="Equation.3">
              <p:embed/>
            </p:oleObj>
          </a:graphicData>
        </a:graphic>
      </p:graphicFrame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4383088" y="4005064"/>
          <a:ext cx="1785937" cy="746125"/>
        </p:xfrm>
        <a:graphic>
          <a:graphicData uri="http://schemas.openxmlformats.org/presentationml/2006/ole">
            <p:oleObj spid="_x0000_s497671" name="Εξίσωση" r:id="rId5" imgW="102852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77152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</a:t>
            </a:r>
            <a:endParaRPr lang="es-ES" sz="2800" b="1" dirty="0"/>
          </a:p>
        </p:txBody>
      </p:sp>
      <p:pic>
        <p:nvPicPr>
          <p:cNvPr id="501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990" y="1196752"/>
            <a:ext cx="6697434" cy="371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2000" dirty="0" smtClean="0"/>
              <a:t>A obtenção da função amostrada no tempo a partir de sua transformada Z pode ser obtida por dois métodos: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Courier New" pitchFamily="49" charset="0"/>
              <a:buChar char="o"/>
            </a:pPr>
            <a:r>
              <a:rPr lang="pt-BR" sz="1800" dirty="0" smtClean="0"/>
              <a:t>(a) Expansão em frações parciais;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Courier New" pitchFamily="49" charset="0"/>
              <a:buChar char="o"/>
            </a:pPr>
            <a:r>
              <a:rPr lang="pt-BR" sz="1800" dirty="0" smtClean="0"/>
              <a:t>(b) Método da série de potências (uso computacional).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Courier New" pitchFamily="49" charset="0"/>
              <a:buChar char="o"/>
            </a:pPr>
            <a:endParaRPr lang="pt-BR" sz="1800" dirty="0" smtClean="0"/>
          </a:p>
          <a:p>
            <a:pPr lvl="0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</a:pPr>
            <a:r>
              <a:rPr lang="pt-BR" sz="2000" dirty="0" smtClean="0">
                <a:solidFill>
                  <a:prstClr val="black"/>
                </a:solidFill>
              </a:rPr>
              <a:t>Lembre-se de que, como a transformada Z veio de um sinal amostrado, o sinal correspondente no tempo será válido somente nos instantes de amostragem.</a:t>
            </a:r>
          </a:p>
          <a:p>
            <a:pPr lvl="0" algn="just">
              <a:lnSpc>
                <a:spcPct val="110000"/>
              </a:lnSpc>
              <a:spcAft>
                <a:spcPts val="1800"/>
              </a:spcAft>
              <a:buClr>
                <a:srgbClr val="3891A7"/>
              </a:buClr>
            </a:pPr>
            <a:r>
              <a:rPr lang="pt-BR" sz="2000" dirty="0" smtClean="0">
                <a:solidFill>
                  <a:prstClr val="black"/>
                </a:solidFill>
              </a:rPr>
              <a:t>Para fazer um paralelo, note que na Transformada de </a:t>
            </a:r>
            <a:r>
              <a:rPr lang="pt-BR" sz="2000" dirty="0" err="1" smtClean="0">
                <a:solidFill>
                  <a:prstClr val="black"/>
                </a:solidFill>
              </a:rPr>
              <a:t>Laplace</a:t>
            </a:r>
            <a:r>
              <a:rPr lang="pt-BR" sz="2000" dirty="0" smtClean="0">
                <a:solidFill>
                  <a:prstClr val="black"/>
                </a:solidFill>
              </a:rPr>
              <a:t>, a função no tempo obtida pela transformada inversa era válida apenas para         . </a:t>
            </a:r>
          </a:p>
        </p:txBody>
      </p:sp>
      <p:graphicFrame>
        <p:nvGraphicFramePr>
          <p:cNvPr id="499715" name="Object 3"/>
          <p:cNvGraphicFramePr>
            <a:graphicFrameLocks noChangeAspect="1"/>
          </p:cNvGraphicFramePr>
          <p:nvPr/>
        </p:nvGraphicFramePr>
        <p:xfrm>
          <a:off x="4525193" y="5432161"/>
          <a:ext cx="550863" cy="306387"/>
        </p:xfrm>
        <a:graphic>
          <a:graphicData uri="http://schemas.openxmlformats.org/presentationml/2006/ole">
            <p:oleObj spid="_x0000_s499715" name="Εξίσωση" r:id="rId3" imgW="317160" imgH="177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Z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Método de Expansão em Frações Parciais</a:t>
            </a:r>
            <a:r>
              <a:rPr lang="pt-BR" sz="2000" dirty="0" smtClean="0">
                <a:solidFill>
                  <a:prstClr val="black"/>
                </a:solidFill>
              </a:rPr>
              <a:t>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Quando utilizamos a transformada inversa de </a:t>
            </a:r>
            <a:r>
              <a:rPr lang="pt-BR" sz="1800" dirty="0" err="1" smtClean="0">
                <a:solidFill>
                  <a:prstClr val="black"/>
                </a:solidFill>
              </a:rPr>
              <a:t>Laplace</a:t>
            </a:r>
            <a:r>
              <a:rPr lang="pt-BR" sz="1800" dirty="0" smtClean="0">
                <a:solidFill>
                  <a:prstClr val="black"/>
                </a:solidFill>
              </a:rPr>
              <a:t>, tínhamos o objetivo de escrever a função em “s” na forma da soma de resíduos em pólos definidos, na forma: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endParaRPr lang="pt-BR" sz="1800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10000"/>
              </a:lnSpc>
              <a:spcAft>
                <a:spcPts val="30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Fazíamos este artifício, pois conhecíamos a Transformada Inversa desta função e poderíamos escrever seu correspondente no tempo:</a:t>
            </a:r>
          </a:p>
          <a:p>
            <a:pPr lvl="1" algn="just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1800" dirty="0" smtClean="0">
                <a:solidFill>
                  <a:prstClr val="black"/>
                </a:solidFill>
              </a:rPr>
              <a:t>Para a Transformada Z utilizaremos o mesmo princípio, utilizando a relação da função amostrada:</a:t>
            </a:r>
          </a:p>
        </p:txBody>
      </p:sp>
      <p:graphicFrame>
        <p:nvGraphicFramePr>
          <p:cNvPr id="500739" name="Object 3"/>
          <p:cNvGraphicFramePr>
            <a:graphicFrameLocks noChangeAspect="1"/>
          </p:cNvGraphicFramePr>
          <p:nvPr/>
        </p:nvGraphicFramePr>
        <p:xfrm>
          <a:off x="5100638" y="2708920"/>
          <a:ext cx="727075" cy="746125"/>
        </p:xfrm>
        <a:graphic>
          <a:graphicData uri="http://schemas.openxmlformats.org/presentationml/2006/ole">
            <p:oleObj spid="_x0000_s500739" name="Εξίσωση" r:id="rId3" imgW="419040" imgH="431640" progId="Equation.3">
              <p:embed/>
            </p:oleObj>
          </a:graphicData>
        </a:graphic>
      </p:graphicFrame>
      <p:graphicFrame>
        <p:nvGraphicFramePr>
          <p:cNvPr id="500740" name="Object 4"/>
          <p:cNvGraphicFramePr>
            <a:graphicFrameLocks noChangeAspect="1"/>
          </p:cNvGraphicFramePr>
          <p:nvPr/>
        </p:nvGraphicFramePr>
        <p:xfrm>
          <a:off x="5157961" y="4309219"/>
          <a:ext cx="638175" cy="415925"/>
        </p:xfrm>
        <a:graphic>
          <a:graphicData uri="http://schemas.openxmlformats.org/presentationml/2006/ole">
            <p:oleObj spid="_x0000_s500740" name="Εξίσωση" r:id="rId4" imgW="368280" imgH="241200" progId="Equation.3">
              <p:embed/>
            </p:oleObj>
          </a:graphicData>
        </a:graphic>
      </p:graphicFrame>
      <p:graphicFrame>
        <p:nvGraphicFramePr>
          <p:cNvPr id="500742" name="Object 6"/>
          <p:cNvGraphicFramePr>
            <a:graphicFrameLocks noChangeAspect="1"/>
          </p:cNvGraphicFramePr>
          <p:nvPr/>
        </p:nvGraphicFramePr>
        <p:xfrm>
          <a:off x="4129088" y="5621338"/>
          <a:ext cx="1808162" cy="681037"/>
        </p:xfrm>
        <a:graphic>
          <a:graphicData uri="http://schemas.openxmlformats.org/presentationml/2006/ole">
            <p:oleObj spid="_x0000_s500742" name="Εξίσωση" r:id="rId5" imgW="104112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2801</TotalTime>
  <Words>1299</Words>
  <Application>Microsoft Office PowerPoint</Application>
  <PresentationFormat>Apresentação na tela (4:3)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Solstício</vt:lpstr>
      <vt:lpstr>Εξίσωση</vt:lpstr>
      <vt:lpstr>Transformada Z, funções de transferência e diagrama de blocos</vt:lpstr>
      <vt:lpstr>Transformada Z</vt:lpstr>
      <vt:lpstr>Transformada Z</vt:lpstr>
      <vt:lpstr>Transformada Z</vt:lpstr>
      <vt:lpstr>Transformada Z</vt:lpstr>
      <vt:lpstr>Transformada Z</vt:lpstr>
      <vt:lpstr>Transformada Z</vt:lpstr>
      <vt:lpstr>Transformada Z Inversa</vt:lpstr>
      <vt:lpstr>Transformada Z Inversa</vt:lpstr>
      <vt:lpstr>Transformada Z Inversa</vt:lpstr>
      <vt:lpstr>Transformada Z Inversa</vt:lpstr>
      <vt:lpstr>Transformada Z Inversa</vt:lpstr>
      <vt:lpstr>Transformada Z Inversa</vt:lpstr>
      <vt:lpstr>Função de Transferência</vt:lpstr>
      <vt:lpstr>Função de Transferência</vt:lpstr>
      <vt:lpstr>Função de Transferência</vt:lpstr>
      <vt:lpstr>Função de Transferência</vt:lpstr>
      <vt:lpstr>Função de Transferência</vt:lpstr>
      <vt:lpstr>Função de Transferência</vt:lpstr>
      <vt:lpstr>Função de Transferência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369</cp:revision>
  <dcterms:created xsi:type="dcterms:W3CDTF">2012-09-17T02:27:37Z</dcterms:created>
  <dcterms:modified xsi:type="dcterms:W3CDTF">2013-11-26T20:09:11Z</dcterms:modified>
</cp:coreProperties>
</file>