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5" r:id="rId3"/>
    <p:sldId id="284" r:id="rId4"/>
    <p:sldId id="301" r:id="rId5"/>
    <p:sldId id="300" r:id="rId6"/>
    <p:sldId id="304" r:id="rId7"/>
    <p:sldId id="302" r:id="rId8"/>
    <p:sldId id="305" r:id="rId9"/>
    <p:sldId id="299" r:id="rId10"/>
    <p:sldId id="312" r:id="rId11"/>
    <p:sldId id="303" r:id="rId12"/>
    <p:sldId id="306" r:id="rId13"/>
    <p:sldId id="307" r:id="rId14"/>
    <p:sldId id="308" r:id="rId15"/>
    <p:sldId id="311" r:id="rId16"/>
    <p:sldId id="313" r:id="rId17"/>
    <p:sldId id="316" r:id="rId18"/>
    <p:sldId id="317" r:id="rId19"/>
    <p:sldId id="314" r:id="rId20"/>
    <p:sldId id="318" r:id="rId21"/>
    <p:sldId id="309" r:id="rId22"/>
    <p:sldId id="298" r:id="rId23"/>
    <p:sldId id="297" r:id="rId24"/>
    <p:sldId id="283" r:id="rId25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CC00"/>
    <a:srgbClr val="FF6600"/>
    <a:srgbClr val="CC0000"/>
    <a:srgbClr val="3333CC"/>
    <a:srgbClr val="990000"/>
    <a:srgbClr val="660066"/>
    <a:srgbClr val="CC0099"/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3" autoAdjust="0"/>
    <p:restoredTop sz="94660"/>
  </p:normalViewPr>
  <p:slideViewPr>
    <p:cSldViewPr>
      <p:cViewPr varScale="1">
        <p:scale>
          <a:sx n="68" d="100"/>
          <a:sy n="68" d="100"/>
        </p:scale>
        <p:origin x="1044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-383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D9E57C-6512-2B4F-8279-0BA12944A099}" type="datetimeFigureOut">
              <a:rPr lang="es-ES"/>
              <a:pPr>
                <a:defRPr/>
              </a:pPr>
              <a:t>06/09/2016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DC616B-72E4-B44A-905F-BE55D923AB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050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205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fld id="{6C248539-92EE-B647-8C4D-234B2CA2598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3979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F330CCF-F57A-684B-B64F-1AE5F262D09D}" type="slidenum">
              <a:rPr lang="es-CO"/>
              <a:pPr>
                <a:defRPr/>
              </a:pPr>
              <a:t>1</a:t>
            </a:fld>
            <a:endParaRPr lang="es-CO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FDE5F661-0DE3-4342-89F1-5737A2D8C1C9}" type="slidenum">
              <a:rPr lang="es-CO" sz="1200" smtClean="0">
                <a:solidFill>
                  <a:srgbClr val="000000"/>
                </a:solidFill>
              </a:rPr>
              <a:pPr algn="r">
                <a:buClrTx/>
                <a:buFontTx/>
                <a:buNone/>
                <a:defRPr/>
              </a:pPr>
              <a:t>1</a:t>
            </a:fld>
            <a:endParaRPr lang="es-CO" sz="1200" smtClean="0">
              <a:solidFill>
                <a:srgbClr val="000000"/>
              </a:solidFill>
            </a:endParaRPr>
          </a:p>
        </p:txBody>
      </p:sp>
      <p:sp>
        <p:nvSpPr>
          <p:cNvPr id="24578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es-ES" dirty="0" smtClean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3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s-MX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Framework de desarrollo de aplicaciones y juegos para sistemas IOS y Android en </a:t>
            </a:r>
            <a:r>
              <a:rPr lang="es-MX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Unity</a:t>
            </a:r>
            <a:r>
              <a:rPr lang="es-MX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 con sistema de analíticas de uso y marketing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C248539-92EE-B647-8C4D-234B2CA25989}" type="slidenum">
              <a:rPr lang="es-CO" smtClean="0"/>
              <a:pPr>
                <a:defRPr/>
              </a:pPr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49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Framework de desarrollo de aplicaciones y juegos para sistemas IOS y Android en </a:t>
            </a:r>
            <a:r>
              <a:rPr lang="es-MX" sz="1200" kern="1200" dirty="0" err="1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Unity</a:t>
            </a:r>
            <a:r>
              <a:rPr lang="es-MX" sz="120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 con sistema de analíticas de uso y marketing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C248539-92EE-B647-8C4D-234B2CA25989}" type="slidenum">
              <a:rPr lang="es-CO" smtClean="0"/>
              <a:pPr>
                <a:defRPr/>
              </a:pPr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00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49275"/>
            <a:ext cx="5389562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" name="Picture 3" descr="D:\RENOVACIÓN DE LA ACREDITACIÓN\IMAGENES\FACULTAD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6237288"/>
            <a:ext cx="13573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6237288"/>
            <a:ext cx="431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183111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79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EC50-4325-F048-9101-CEA91886F7B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78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6225" y="128588"/>
            <a:ext cx="2055813" cy="5992812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6625" cy="599281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06B48-E516-8B42-B58E-4845BD58BA4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99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7" t="12311" r="64149" b="28724"/>
          <a:stretch/>
        </p:blipFill>
        <p:spPr bwMode="auto">
          <a:xfrm>
            <a:off x="7524750" y="115888"/>
            <a:ext cx="1508125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6165850"/>
            <a:ext cx="173355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28588"/>
            <a:ext cx="6912768" cy="14303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568" y="1600200"/>
            <a:ext cx="7998470" cy="4521200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59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68CE2-C60D-1545-A60E-341B3DA9640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204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8D23-DC92-3E45-A59B-3874D0FD4DE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904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A906D-CBE9-7041-B4B2-4419F85BBE8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80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57F77-F540-4842-B2A5-7714194F159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01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13EE8-60BB-E74B-A437-D5DBE94FC15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20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BEFA9-086E-9D41-9E09-2DD43676336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11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1EDBE-0DB0-BE46-87F5-61D3FF01BF0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94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 userDrawn="1"/>
        </p:nvSpPr>
        <p:spPr bwMode="auto">
          <a:xfrm>
            <a:off x="0" y="0"/>
            <a:ext cx="4984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ES" dirty="0">
              <a:cs typeface="DejaVu Sans" charset="0"/>
            </a:endParaRPr>
          </a:p>
        </p:txBody>
      </p:sp>
      <p:cxnSp>
        <p:nvCxnSpPr>
          <p:cNvPr id="11" name="Conector recto 10"/>
          <p:cNvCxnSpPr/>
          <p:nvPr userDrawn="1"/>
        </p:nvCxnSpPr>
        <p:spPr bwMode="auto">
          <a:xfrm>
            <a:off x="492125" y="0"/>
            <a:ext cx="0" cy="68580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7067550" cy="14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DejaVu Sans" charset="0"/>
            </a:endParaRPr>
          </a:p>
        </p:txBody>
      </p:sp>
      <p:grpSp>
        <p:nvGrpSpPr>
          <p:cNvPr id="1032" name="Agrupar 8"/>
          <p:cNvGrpSpPr>
            <a:grpSpLocks/>
          </p:cNvGrpSpPr>
          <p:nvPr userDrawn="1"/>
        </p:nvGrpSpPr>
        <p:grpSpPr bwMode="auto">
          <a:xfrm>
            <a:off x="390525" y="1454150"/>
            <a:ext cx="8405813" cy="215900"/>
            <a:chOff x="389928" y="1454276"/>
            <a:chExt cx="8405644" cy="216024"/>
          </a:xfrm>
        </p:grpSpPr>
        <p:cxnSp>
          <p:nvCxnSpPr>
            <p:cNvPr id="4" name="Conector recto 3"/>
            <p:cNvCxnSpPr/>
            <p:nvPr userDrawn="1"/>
          </p:nvCxnSpPr>
          <p:spPr bwMode="auto">
            <a:xfrm>
              <a:off x="467714" y="1557523"/>
              <a:ext cx="8208797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38" name="Elipse 7"/>
            <p:cNvSpPr>
              <a:spLocks noChangeArrowheads="1"/>
            </p:cNvSpPr>
            <p:nvPr userDrawn="1"/>
          </p:nvSpPr>
          <p:spPr bwMode="auto">
            <a:xfrm>
              <a:off x="8579548" y="1454276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39" name="Elipse 15"/>
            <p:cNvSpPr>
              <a:spLocks noChangeArrowheads="1"/>
            </p:cNvSpPr>
            <p:nvPr userDrawn="1"/>
          </p:nvSpPr>
          <p:spPr bwMode="auto">
            <a:xfrm>
              <a:off x="389928" y="1454276"/>
              <a:ext cx="216024" cy="2160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33" name="Agrupar 17"/>
          <p:cNvGrpSpPr>
            <a:grpSpLocks/>
          </p:cNvGrpSpPr>
          <p:nvPr userDrawn="1"/>
        </p:nvGrpSpPr>
        <p:grpSpPr bwMode="auto">
          <a:xfrm flipH="1">
            <a:off x="395288" y="6021388"/>
            <a:ext cx="8405812" cy="215900"/>
            <a:chOff x="389928" y="1454276"/>
            <a:chExt cx="8405644" cy="216024"/>
          </a:xfrm>
        </p:grpSpPr>
        <p:cxnSp>
          <p:nvCxnSpPr>
            <p:cNvPr id="19" name="Conector recto 18"/>
            <p:cNvCxnSpPr/>
            <p:nvPr userDrawn="1"/>
          </p:nvCxnSpPr>
          <p:spPr bwMode="auto">
            <a:xfrm>
              <a:off x="467713" y="1557522"/>
              <a:ext cx="8208799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35" name="Elipse 19"/>
            <p:cNvSpPr>
              <a:spLocks noChangeArrowheads="1"/>
            </p:cNvSpPr>
            <p:nvPr userDrawn="1"/>
          </p:nvSpPr>
          <p:spPr bwMode="auto">
            <a:xfrm>
              <a:off x="8579548" y="1454276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36" name="Elipse 20"/>
            <p:cNvSpPr>
              <a:spLocks noChangeArrowheads="1"/>
            </p:cNvSpPr>
            <p:nvPr userDrawn="1"/>
          </p:nvSpPr>
          <p:spPr bwMode="auto">
            <a:xfrm>
              <a:off x="389928" y="1454276"/>
              <a:ext cx="216024" cy="2160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2780928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DESARROLLO DE UN VIDEOJUEGO HACIENDO </a:t>
            </a:r>
            <a:r>
              <a:rPr lang="es-CO" sz="2400" dirty="0" smtClean="0">
                <a:solidFill>
                  <a:schemeClr val="tx1"/>
                </a:solidFill>
              </a:rPr>
              <a:t>USO DEL FRAMEWORK “UNITY </a:t>
            </a:r>
            <a:r>
              <a:rPr lang="es-CO" sz="2400" dirty="0">
                <a:solidFill>
                  <a:schemeClr val="tx1"/>
                </a:solidFill>
              </a:rPr>
              <a:t>ETH UQ”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136100" y="4149080"/>
            <a:ext cx="3159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Estudiantes:</a:t>
            </a: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Dival Mauricio Hoyos Castro</a:t>
            </a:r>
          </a:p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Julian</a:t>
            </a:r>
            <a:r>
              <a:rPr lang="es-CO" dirty="0" smtClean="0">
                <a:solidFill>
                  <a:schemeClr val="tx1"/>
                </a:solidFill>
              </a:rPr>
              <a:t> David Serna Echeverri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488758" y="57239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Armenia, Junio 2016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58831" y="6309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/>
                </a:solidFill>
              </a:rPr>
              <a:t>1</a:t>
            </a:r>
            <a:endParaRPr lang="es-CO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32048"/>
            <a:chOff x="467544" y="44624"/>
            <a:chExt cx="7056784" cy="432048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</a:t>
              </a:r>
              <a:r>
                <a:rPr lang="es-CO" sz="1200" b="1" i="1" dirty="0" smtClean="0">
                  <a:solidFill>
                    <a:schemeClr val="tx1"/>
                  </a:solidFill>
                </a:rPr>
                <a:t>”</a:t>
              </a:r>
              <a:endParaRPr lang="es-CO" sz="12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467544" y="690563"/>
            <a:ext cx="7200800" cy="794221"/>
          </a:xfrm>
        </p:spPr>
        <p:txBody>
          <a:bodyPr/>
          <a:lstStyle/>
          <a:p>
            <a:r>
              <a:rPr lang="es-CO" sz="4000" b="1" dirty="0" smtClean="0">
                <a:solidFill>
                  <a:srgbClr val="3333CC"/>
                </a:solidFill>
              </a:rPr>
              <a:t>Ventajas </a:t>
            </a:r>
            <a:r>
              <a:rPr lang="es-CO" sz="4000" b="1" dirty="0" err="1" smtClean="0">
                <a:solidFill>
                  <a:srgbClr val="3333CC"/>
                </a:solidFill>
              </a:rPr>
              <a:t>Unity</a:t>
            </a:r>
            <a:r>
              <a:rPr lang="es-CO" sz="4000" b="1" dirty="0" smtClean="0">
                <a:solidFill>
                  <a:srgbClr val="3333CC"/>
                </a:solidFill>
              </a:rPr>
              <a:t> 3D </a:t>
            </a:r>
            <a:endParaRPr lang="es-CO" sz="4000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87624" y="1916832"/>
            <a:ext cx="6696744" cy="341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tx1"/>
                </a:solidFill>
              </a:rPr>
              <a:t>Factores de relevancia para el proyecto en base a otros desarrollos:</a:t>
            </a:r>
          </a:p>
          <a:p>
            <a:pPr algn="just"/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Adaptación a procesos iterativos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Fácil uso por grupos de desarrollo pequeños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Amplia comunidad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Fácil aprendizaje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Integración con diversas herramientas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358831" y="63093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/>
                </a:solidFill>
              </a:rPr>
              <a:t>10</a:t>
            </a:r>
            <a:endParaRPr lang="es-C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61665"/>
            <a:chOff x="467544" y="44624"/>
            <a:chExt cx="7056784" cy="461665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UQ”</a:t>
              </a:r>
            </a:p>
            <a:p>
              <a:endParaRPr lang="es-CO" sz="12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467544" y="683298"/>
            <a:ext cx="7272808" cy="794221"/>
          </a:xfrm>
        </p:spPr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Metodología de desarrollo </a:t>
            </a:r>
            <a:endParaRPr lang="es-CO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71600" y="1916832"/>
            <a:ext cx="7488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1"/>
                </a:solidFill>
              </a:rPr>
              <a:t>Desarrollar un videojuego implica conocer de varias disciplinas y poseer varias habilidades, pasando por la creatividad y recorriendo varias ciencias formales y sociales, cuyo proceso va mucho más allá de un típico desarrollo de software. Así es como los videojuegos unifican el arte, la ciencia y la tecnología (Arce, 2011</a:t>
            </a:r>
            <a:r>
              <a:rPr lang="es-ES" dirty="0" smtClean="0">
                <a:solidFill>
                  <a:schemeClr val="tx1"/>
                </a:solidFill>
              </a:rPr>
              <a:t>).</a:t>
            </a:r>
          </a:p>
          <a:p>
            <a:pPr algn="just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No </a:t>
            </a:r>
            <a:r>
              <a:rPr lang="es-ES" dirty="0">
                <a:solidFill>
                  <a:schemeClr val="tx1"/>
                </a:solidFill>
              </a:rPr>
              <a:t>existen procesos específicos para el desarrollo de videojuegos que sean públicos; posiblemente existan algunos procesos cerrados en el sentido de que su información, modelos, plantillas y herramientas no están disponibles al público en </a:t>
            </a:r>
            <a:r>
              <a:rPr lang="es-ES" dirty="0" smtClean="0">
                <a:solidFill>
                  <a:schemeClr val="tx1"/>
                </a:solidFill>
              </a:rPr>
              <a:t>general </a:t>
            </a:r>
            <a:r>
              <a:rPr lang="es-CO" dirty="0">
                <a:solidFill>
                  <a:schemeClr val="tx1"/>
                </a:solidFill>
              </a:rPr>
              <a:t>(Morales Urrutia, Nava López, Fernández Martínez, &amp; Rey Corral, 2010</a:t>
            </a:r>
            <a:r>
              <a:rPr lang="es-CO" dirty="0" smtClean="0">
                <a:solidFill>
                  <a:schemeClr val="tx1"/>
                </a:solidFill>
              </a:rPr>
              <a:t>).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58831" y="6309320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/>
                </a:solidFill>
              </a:rPr>
              <a:t>11</a:t>
            </a:r>
            <a:endParaRPr lang="es-C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61665"/>
            <a:chOff x="467544" y="44624"/>
            <a:chExt cx="7056784" cy="461665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UQ”</a:t>
              </a:r>
            </a:p>
            <a:p>
              <a:endParaRPr lang="es-CO" sz="12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115616" y="690563"/>
            <a:ext cx="6912768" cy="794221"/>
          </a:xfrm>
        </p:spPr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 HUDDLE</a:t>
            </a:r>
            <a:endParaRPr lang="es-CO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93912" y="2085047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1"/>
                </a:solidFill>
              </a:rPr>
              <a:t>E</a:t>
            </a:r>
            <a:r>
              <a:rPr lang="es-ES" dirty="0" smtClean="0">
                <a:solidFill>
                  <a:schemeClr val="tx1"/>
                </a:solidFill>
              </a:rPr>
              <a:t>s </a:t>
            </a:r>
            <a:r>
              <a:rPr lang="es-ES" dirty="0">
                <a:solidFill>
                  <a:schemeClr val="tx1"/>
                </a:solidFill>
              </a:rPr>
              <a:t>una adaptación de las metodologías </a:t>
            </a:r>
            <a:r>
              <a:rPr lang="es-ES" dirty="0" smtClean="0">
                <a:solidFill>
                  <a:schemeClr val="tx1"/>
                </a:solidFill>
              </a:rPr>
              <a:t>cascada </a:t>
            </a:r>
            <a:r>
              <a:rPr lang="es-ES" dirty="0">
                <a:solidFill>
                  <a:schemeClr val="tx1"/>
                </a:solidFill>
              </a:rPr>
              <a:t>y </a:t>
            </a:r>
            <a:r>
              <a:rPr lang="es-ES" dirty="0" smtClean="0">
                <a:solidFill>
                  <a:schemeClr val="tx1"/>
                </a:solidFill>
              </a:rPr>
              <a:t>SCRUM, la cual se caracteriza por ser á</a:t>
            </a:r>
            <a:r>
              <a:rPr lang="es-CO" dirty="0" smtClean="0">
                <a:solidFill>
                  <a:schemeClr val="tx1"/>
                </a:solidFill>
              </a:rPr>
              <a:t>gil</a:t>
            </a:r>
            <a:r>
              <a:rPr lang="es-CO" dirty="0">
                <a:solidFill>
                  <a:schemeClr val="tx1"/>
                </a:solidFill>
              </a:rPr>
              <a:t>, </a:t>
            </a:r>
            <a:r>
              <a:rPr lang="es-CO" dirty="0" smtClean="0">
                <a:solidFill>
                  <a:schemeClr val="tx1"/>
                </a:solidFill>
              </a:rPr>
              <a:t>óptima </a:t>
            </a:r>
            <a:r>
              <a:rPr lang="es-CO" dirty="0">
                <a:solidFill>
                  <a:schemeClr val="tx1"/>
                </a:solidFill>
              </a:rPr>
              <a:t>para equipos multidisciplinarios de 5 </a:t>
            </a:r>
            <a:r>
              <a:rPr lang="es-CO" dirty="0" smtClean="0">
                <a:solidFill>
                  <a:schemeClr val="tx1"/>
                </a:solidFill>
              </a:rPr>
              <a:t>a 10 personas, iterativa, </a:t>
            </a:r>
            <a:r>
              <a:rPr lang="es-CO" dirty="0">
                <a:solidFill>
                  <a:schemeClr val="tx1"/>
                </a:solidFill>
              </a:rPr>
              <a:t>incremental y </a:t>
            </a:r>
            <a:r>
              <a:rPr lang="es-CO" dirty="0" smtClean="0">
                <a:solidFill>
                  <a:schemeClr val="tx1"/>
                </a:solidFill>
              </a:rPr>
              <a:t>evolutiva.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453591"/>
            <a:ext cx="6264696" cy="247215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adroTexto 10"/>
          <p:cNvSpPr txBox="1"/>
          <p:nvPr/>
        </p:nvSpPr>
        <p:spPr>
          <a:xfrm>
            <a:off x="8358831" y="63093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/>
                </a:solidFill>
              </a:rPr>
              <a:t>12</a:t>
            </a:r>
            <a:endParaRPr lang="es-C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32048"/>
            <a:chOff x="467544" y="44624"/>
            <a:chExt cx="7056784" cy="432048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UQ”</a:t>
              </a: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115616" y="690563"/>
            <a:ext cx="6912768" cy="794221"/>
          </a:xfrm>
        </p:spPr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SUM </a:t>
            </a:r>
            <a:endParaRPr lang="es-CO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5616" y="1785680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tx1"/>
                </a:solidFill>
              </a:rPr>
              <a:t>Esta metodología se basa en SCRUM y se caracteriza por la mejora continua para garantizar la eficacia y eficiencia, así como la administración eficiente de los recursos y riesgos para lograr una alta productividad del equipo de trabajo.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52227"/>
            <a:ext cx="4137867" cy="314106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358831" y="63093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/>
                </a:solidFill>
              </a:rPr>
              <a:t>13</a:t>
            </a:r>
            <a:endParaRPr lang="es-C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32048"/>
            <a:chOff x="467544" y="44624"/>
            <a:chExt cx="7056784" cy="432048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UQ”</a:t>
              </a: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420760" y="705258"/>
            <a:ext cx="7344816" cy="794221"/>
          </a:xfrm>
        </p:spPr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Selección de metodología</a:t>
            </a:r>
            <a:endParaRPr lang="es-CO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87624" y="2071882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tx1"/>
                </a:solidFill>
              </a:rPr>
              <a:t>Para la selección de la metodología de desarrollo se tuvieron en cuenta cuatro aspectos, los cuales son:</a:t>
            </a:r>
          </a:p>
          <a:p>
            <a:pPr algn="just"/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Tamaño del equipo de trabajo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Involucrar al cliente en el proceso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Magnitud del proyecto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Entregas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58831" y="63093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/>
                </a:solidFill>
              </a:rPr>
              <a:t>14</a:t>
            </a:r>
            <a:endParaRPr lang="es-C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32048"/>
            <a:chOff x="467544" y="44624"/>
            <a:chExt cx="7056784" cy="432048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UQ”</a:t>
              </a: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115616" y="690563"/>
            <a:ext cx="6912768" cy="794221"/>
          </a:xfrm>
        </p:spPr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Desarrollo </a:t>
            </a:r>
            <a:endParaRPr lang="es-CO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5616" y="2086576"/>
            <a:ext cx="6912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tx1"/>
                </a:solidFill>
              </a:rPr>
              <a:t>El desarrollo del proyecto estará enmarcado en las siguientes fases:</a:t>
            </a:r>
          </a:p>
          <a:p>
            <a:pPr algn="just"/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tx1"/>
                </a:solidFill>
              </a:rPr>
              <a:t>Concepto: </a:t>
            </a:r>
            <a:r>
              <a:rPr lang="es-ES" dirty="0" smtClean="0">
                <a:solidFill>
                  <a:schemeClr val="tx1"/>
                </a:solidFill>
              </a:rPr>
              <a:t>el objetivo principal es definir aspectos de negocio, de elementos de juego y técnicos.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tx1"/>
                </a:solidFill>
              </a:rPr>
              <a:t>Planificación: </a:t>
            </a:r>
            <a:r>
              <a:rPr lang="es-ES" dirty="0" smtClean="0">
                <a:solidFill>
                  <a:schemeClr val="tx1"/>
                </a:solidFill>
              </a:rPr>
              <a:t>Determinar el equipo de trabajo, planear tareas, preparar el entorno de desarrollo.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tx1"/>
                </a:solidFill>
              </a:rPr>
              <a:t>Elaboración: </a:t>
            </a:r>
            <a:r>
              <a:rPr lang="es-ES" dirty="0" smtClean="0">
                <a:solidFill>
                  <a:schemeClr val="tx1"/>
                </a:solidFill>
              </a:rPr>
              <a:t>Implementación del videojuego.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58831" y="63093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/>
                </a:solidFill>
              </a:rPr>
              <a:t>15</a:t>
            </a:r>
            <a:endParaRPr lang="es-C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7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32048"/>
            <a:chOff x="467544" y="44624"/>
            <a:chExt cx="7056784" cy="432048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UQ”</a:t>
              </a: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115616" y="690563"/>
            <a:ext cx="6912768" cy="794221"/>
          </a:xfrm>
        </p:spPr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Concepto</a:t>
            </a:r>
            <a:endParaRPr lang="es-CO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5616" y="2086576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tx1"/>
                </a:solidFill>
              </a:rPr>
              <a:t>En la fase de “Concepto” se tiene muy </a:t>
            </a:r>
            <a:r>
              <a:rPr lang="es-ES" dirty="0" err="1" smtClean="0">
                <a:solidFill>
                  <a:schemeClr val="tx1"/>
                </a:solidFill>
              </a:rPr>
              <a:t>encuenta</a:t>
            </a:r>
            <a:r>
              <a:rPr lang="es-ES" dirty="0" smtClean="0">
                <a:solidFill>
                  <a:schemeClr val="tx1"/>
                </a:solidFill>
              </a:rPr>
              <a:t> la definición del videojuego mediante el GDD (</a:t>
            </a:r>
            <a:r>
              <a:rPr lang="es-ES" dirty="0" err="1" smtClean="0">
                <a:solidFill>
                  <a:schemeClr val="tx1"/>
                </a:solidFill>
              </a:rPr>
              <a:t>Game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Document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Desing</a:t>
            </a:r>
            <a:r>
              <a:rPr lang="es-ES" dirty="0" smtClean="0">
                <a:solidFill>
                  <a:schemeClr val="tx1"/>
                </a:solidFill>
              </a:rPr>
              <a:t>):</a:t>
            </a:r>
          </a:p>
          <a:p>
            <a:pPr algn="just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Plataforma objetivo</a:t>
            </a: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Estilo visual</a:t>
            </a: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Estilo de Audio</a:t>
            </a:r>
          </a:p>
          <a:p>
            <a:pPr algn="just"/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58831" y="63093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/>
                </a:solidFill>
              </a:rPr>
              <a:t>15</a:t>
            </a:r>
            <a:endParaRPr lang="es-C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Interfaz de Usuario</a:t>
            </a:r>
            <a:endParaRPr lang="es-CO" dirty="0"/>
          </a:p>
        </p:txBody>
      </p:sp>
      <p:pic>
        <p:nvPicPr>
          <p:cNvPr id="4" name="Marcador de contenido 3" descr="C:\Users\Dival\Pictures\img018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 rot="20028454">
            <a:off x="1117017" y="2924413"/>
            <a:ext cx="3344304" cy="1763201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n 4" descr="C:\Users\Dival\Pictures\img015.jp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326575">
            <a:off x="5074561" y="2842986"/>
            <a:ext cx="3359155" cy="179625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6542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Planificación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1800" dirty="0" smtClean="0"/>
              <a:t>	</a:t>
            </a:r>
          </a:p>
          <a:p>
            <a:r>
              <a:rPr lang="es-CO" sz="1800" dirty="0"/>
              <a:t>	</a:t>
            </a:r>
            <a:r>
              <a:rPr lang="es-CO" sz="1800" dirty="0" smtClean="0"/>
              <a:t>Para llevar a cabo la realización satisfactoria de cada uno de los objetivos del proyecto se tuvieron los siguientes roles:</a:t>
            </a:r>
          </a:p>
          <a:p>
            <a:endParaRPr lang="es-CO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CO" sz="1800" dirty="0" smtClean="0"/>
              <a:t>Cliente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1800" dirty="0" smtClean="0"/>
              <a:t>Diseñador de Juego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1800" dirty="0" smtClean="0"/>
              <a:t>Programador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sz="1800" dirty="0" smtClean="0"/>
              <a:t>Artista Grafico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CO" sz="18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10607"/>
              </p:ext>
            </p:extLst>
          </p:nvPr>
        </p:nvGraphicFramePr>
        <p:xfrm>
          <a:off x="1907704" y="4509120"/>
          <a:ext cx="4924425" cy="1512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5867"/>
                <a:gridCol w="2488558"/>
              </a:tblGrid>
              <a:tr h="299085"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059305" algn="r"/>
                        </a:tabLst>
                      </a:pPr>
                      <a:r>
                        <a:rPr lang="es-ES" sz="1200" kern="150" dirty="0">
                          <a:effectLst/>
                        </a:rPr>
                        <a:t>Nombre</a:t>
                      </a:r>
                      <a:endParaRPr lang="es-CO" sz="10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200" kern="150">
                          <a:effectLst/>
                        </a:rPr>
                        <a:t>Rol</a:t>
                      </a:r>
                      <a:endParaRPr lang="es-CO" sz="1000" kern="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085">
                <a:tc>
                  <a:txBody>
                    <a:bodyPr/>
                    <a:lstStyle/>
                    <a:p>
                      <a:pPr marL="266700" indent="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200" kern="150" dirty="0">
                          <a:effectLst/>
                        </a:rPr>
                        <a:t>Christian Andrés Candela Uribe</a:t>
                      </a:r>
                      <a:endParaRPr lang="es-CO" sz="10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indent="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200" kern="150" dirty="0">
                          <a:effectLst/>
                        </a:rPr>
                        <a:t>Cliente</a:t>
                      </a:r>
                      <a:endParaRPr lang="es-CO" sz="10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marL="266700" indent="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200" kern="150" dirty="0" err="1">
                          <a:effectLst/>
                        </a:rPr>
                        <a:t>Dival</a:t>
                      </a:r>
                      <a:r>
                        <a:rPr lang="es-ES" sz="1200" kern="150" dirty="0">
                          <a:effectLst/>
                        </a:rPr>
                        <a:t> Mauricio Hoyos Castro</a:t>
                      </a:r>
                      <a:endParaRPr lang="es-CO" sz="10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indent="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200" kern="150" dirty="0">
                          <a:effectLst/>
                        </a:rPr>
                        <a:t>Diseñador de Juego</a:t>
                      </a:r>
                      <a:endParaRPr lang="es-CO" sz="1000" kern="150" dirty="0">
                        <a:effectLst/>
                      </a:endParaRPr>
                    </a:p>
                    <a:p>
                      <a:pPr marL="266700" indent="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200" kern="150" dirty="0">
                          <a:effectLst/>
                        </a:rPr>
                        <a:t>Programador</a:t>
                      </a:r>
                      <a:endParaRPr lang="es-CO" sz="10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085">
                <a:tc>
                  <a:txBody>
                    <a:bodyPr/>
                    <a:lstStyle/>
                    <a:p>
                      <a:pPr marL="266700" indent="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200" kern="150" dirty="0">
                          <a:effectLst/>
                        </a:rPr>
                        <a:t>Julian David Serna Echeverri</a:t>
                      </a:r>
                      <a:endParaRPr lang="es-CO" sz="10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indent="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200" kern="150" dirty="0">
                          <a:effectLst/>
                        </a:rPr>
                        <a:t>Diseñador de Juego</a:t>
                      </a:r>
                      <a:endParaRPr lang="es-CO" sz="1000" kern="150" dirty="0">
                        <a:effectLst/>
                      </a:endParaRPr>
                    </a:p>
                    <a:p>
                      <a:pPr marL="266700" indent="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200" kern="150" dirty="0">
                          <a:effectLst/>
                        </a:rPr>
                        <a:t>Programador</a:t>
                      </a:r>
                      <a:endParaRPr lang="es-CO" sz="10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085">
                <a:tc>
                  <a:txBody>
                    <a:bodyPr/>
                    <a:lstStyle/>
                    <a:p>
                      <a:pPr marL="266700" indent="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200" kern="150" dirty="0">
                          <a:effectLst/>
                        </a:rPr>
                        <a:t>Luis Marulanda </a:t>
                      </a:r>
                      <a:r>
                        <a:rPr lang="es-ES" sz="1200" kern="150" dirty="0" err="1">
                          <a:effectLst/>
                        </a:rPr>
                        <a:t>Ramirez</a:t>
                      </a:r>
                      <a:endParaRPr lang="es-CO" sz="10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indent="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200" kern="150" dirty="0">
                          <a:effectLst/>
                        </a:rPr>
                        <a:t>Artista Gráfico</a:t>
                      </a:r>
                      <a:endParaRPr lang="es-CO" sz="1000" kern="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205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Modelos</a:t>
            </a:r>
            <a:endParaRPr lang="es-CO" dirty="0"/>
          </a:p>
        </p:txBody>
      </p:sp>
      <p:pic>
        <p:nvPicPr>
          <p:cNvPr id="4" name="Imagen 3" descr="C:\Users\Dival\Desktop\Indigena.png"/>
          <p:cNvPicPr/>
          <p:nvPr/>
        </p:nvPicPr>
        <p:blipFill>
          <a:blip r:embed="rId2"/>
          <a:srcRect l="16199" t="1571" r="11033"/>
          <a:stretch>
            <a:fillRect/>
          </a:stretch>
        </p:blipFill>
        <p:spPr>
          <a:xfrm rot="20952243">
            <a:off x="1683054" y="1761084"/>
            <a:ext cx="2096870" cy="1643753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n 4" descr="C:\Users\Dival\Desktop\oso.png"/>
          <p:cNvPicPr/>
          <p:nvPr/>
        </p:nvPicPr>
        <p:blipFill>
          <a:blip r:embed="rId3"/>
          <a:srcRect l="7522" r="17410"/>
          <a:stretch>
            <a:fillRect/>
          </a:stretch>
        </p:blipFill>
        <p:spPr>
          <a:xfrm>
            <a:off x="5796956" y="2074507"/>
            <a:ext cx="2088232" cy="151216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Imagen 5" descr="C:\Users\Dival\Desktop\cocodrilo.png"/>
          <p:cNvPicPr/>
          <p:nvPr/>
        </p:nvPicPr>
        <p:blipFill>
          <a:blip r:embed="rId4"/>
          <a:srcRect l="2557"/>
          <a:stretch>
            <a:fillRect/>
          </a:stretch>
        </p:blipFill>
        <p:spPr>
          <a:xfrm>
            <a:off x="5436096" y="4193022"/>
            <a:ext cx="2449092" cy="1664771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Imagen 8" descr="C:\Users\Dival\Desktop\Lanza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259632" y="4098624"/>
            <a:ext cx="2808312" cy="1759169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Imagen 6" descr="C:\Users\Dival\Desktop\cerbatana.png"/>
          <p:cNvPicPr/>
          <p:nvPr/>
        </p:nvPicPr>
        <p:blipFill>
          <a:blip r:embed="rId6"/>
          <a:srcRect/>
          <a:stretch>
            <a:fillRect/>
          </a:stretch>
        </p:blipFill>
        <p:spPr>
          <a:xfrm rot="16844081">
            <a:off x="3191681" y="2617931"/>
            <a:ext cx="2571382" cy="181177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00197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971600" y="690563"/>
            <a:ext cx="6912768" cy="794221"/>
          </a:xfrm>
        </p:spPr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Contenido</a:t>
            </a:r>
            <a:endParaRPr lang="es-CO" b="1" dirty="0">
              <a:solidFill>
                <a:srgbClr val="3333CC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 bwMode="auto">
          <a:xfrm>
            <a:off x="467544" y="476672"/>
            <a:ext cx="7056784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6 CuadroTexto"/>
          <p:cNvSpPr txBox="1"/>
          <p:nvPr/>
        </p:nvSpPr>
        <p:spPr>
          <a:xfrm>
            <a:off x="467544" y="44624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i="1" dirty="0" smtClean="0">
                <a:solidFill>
                  <a:schemeClr val="tx1"/>
                </a:solidFill>
              </a:rPr>
              <a:t>Desarrollo de un videojuego haciendo uso del </a:t>
            </a:r>
            <a:r>
              <a:rPr lang="es-CO" sz="1200" b="1" i="1" dirty="0" err="1" smtClean="0">
                <a:solidFill>
                  <a:schemeClr val="tx1"/>
                </a:solidFill>
              </a:rPr>
              <a:t>framework</a:t>
            </a:r>
            <a:r>
              <a:rPr lang="es-CO" sz="1200" b="1" i="1" dirty="0" smtClean="0">
                <a:solidFill>
                  <a:schemeClr val="tx1"/>
                </a:solidFill>
              </a:rPr>
              <a:t> “UNITY ETH UQ”</a:t>
            </a:r>
          </a:p>
          <a:p>
            <a:endParaRPr lang="es-CO" sz="1200" b="1" i="1" dirty="0">
              <a:solidFill>
                <a:schemeClr val="tx1"/>
              </a:solidFill>
            </a:endParaRPr>
          </a:p>
        </p:txBody>
      </p:sp>
      <p:sp>
        <p:nvSpPr>
          <p:cNvPr id="7" name="14 CuadroTexto"/>
          <p:cNvSpPr txBox="1"/>
          <p:nvPr/>
        </p:nvSpPr>
        <p:spPr>
          <a:xfrm>
            <a:off x="761479" y="2420888"/>
            <a:ext cx="7597352" cy="2677656"/>
          </a:xfrm>
          <a:prstGeom prst="rect">
            <a:avLst/>
          </a:prstGeom>
          <a:ln w="28575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Contexto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Framework “</a:t>
            </a:r>
            <a:r>
              <a:rPr lang="es-ES" sz="2400" dirty="0" err="1" smtClean="0">
                <a:solidFill>
                  <a:schemeClr val="tx1"/>
                </a:solidFill>
              </a:rPr>
              <a:t>Unity</a:t>
            </a:r>
            <a:r>
              <a:rPr lang="es-ES" sz="2400" dirty="0" smtClean="0">
                <a:solidFill>
                  <a:schemeClr val="tx1"/>
                </a:solidFill>
              </a:rPr>
              <a:t> ETH UQ”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sz="2400" dirty="0" err="1" smtClean="0">
                <a:solidFill>
                  <a:schemeClr val="tx1"/>
                </a:solidFill>
              </a:rPr>
              <a:t>Unity</a:t>
            </a:r>
            <a:r>
              <a:rPr lang="es-ES" sz="2400" dirty="0" smtClean="0">
                <a:solidFill>
                  <a:schemeClr val="tx1"/>
                </a:solidFill>
              </a:rPr>
              <a:t> 3D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Proyectos desarrollados por </a:t>
            </a:r>
            <a:r>
              <a:rPr lang="es-ES" sz="2400" dirty="0" err="1" smtClean="0">
                <a:solidFill>
                  <a:schemeClr val="tx1"/>
                </a:solidFill>
              </a:rPr>
              <a:t>Ethereal</a:t>
            </a:r>
            <a:r>
              <a:rPr lang="es-ES" sz="2400" dirty="0" smtClean="0">
                <a:solidFill>
                  <a:schemeClr val="tx1"/>
                </a:solidFill>
              </a:rPr>
              <a:t> GF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Proyecto a elaborar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Metodología de desarrollo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Validación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358831" y="6309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85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Elaboración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2636912"/>
            <a:ext cx="770485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0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32048"/>
            <a:chOff x="467544" y="44624"/>
            <a:chExt cx="7056784" cy="432048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UQ”</a:t>
              </a: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115616" y="690563"/>
            <a:ext cx="6912768" cy="794221"/>
          </a:xfrm>
        </p:spPr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Validación </a:t>
            </a:r>
            <a:endParaRPr lang="es-CO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5616" y="2060309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tx1"/>
                </a:solidFill>
              </a:rPr>
              <a:t>La validación del proyecto será efectuada en las siguientes fases:</a:t>
            </a:r>
          </a:p>
          <a:p>
            <a:pPr algn="just"/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Transversalmente al desarrollo. En cada iteración se realiza un seguimiento al proyecto para la identificación temprana de errores.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Mediante una fase iterativa de pruebas beta se liberan versiones a verificar del juego, se determinan aspectos a evaluar y posteriormente se corrigen errores.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Finalmente se verifica la funcionalidad de los módulos del </a:t>
            </a:r>
            <a:r>
              <a:rPr lang="es-ES" dirty="0" err="1" smtClean="0">
                <a:solidFill>
                  <a:schemeClr val="tx1"/>
                </a:solidFill>
              </a:rPr>
              <a:t>framework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58831" y="63093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/>
                </a:solidFill>
              </a:rPr>
              <a:t>16</a:t>
            </a:r>
            <a:endParaRPr lang="es-C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75656" y="548680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 smtClean="0">
                <a:solidFill>
                  <a:srgbClr val="3333CC"/>
                </a:solidFill>
              </a:rPr>
              <a:t>Referencias</a:t>
            </a:r>
            <a:endParaRPr lang="es-ES" sz="4800" b="1" dirty="0">
              <a:solidFill>
                <a:srgbClr val="3333CC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3568" y="1700808"/>
            <a:ext cx="8058701" cy="424731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err="1">
                <a:solidFill>
                  <a:schemeClr val="tx1"/>
                </a:solidFill>
              </a:rPr>
              <a:t>Acerenza</a:t>
            </a:r>
            <a:r>
              <a:rPr lang="es-CO" sz="1500" dirty="0">
                <a:solidFill>
                  <a:schemeClr val="tx1"/>
                </a:solidFill>
              </a:rPr>
              <a:t>, N., </a:t>
            </a:r>
            <a:r>
              <a:rPr lang="es-CO" sz="1500" dirty="0" err="1">
                <a:solidFill>
                  <a:schemeClr val="tx1"/>
                </a:solidFill>
              </a:rPr>
              <a:t>Coppes</a:t>
            </a:r>
            <a:r>
              <a:rPr lang="es-CO" sz="1500" dirty="0">
                <a:solidFill>
                  <a:schemeClr val="tx1"/>
                </a:solidFill>
              </a:rPr>
              <a:t>, A., Mesa, G., Viera, A., Fernández, E., </a:t>
            </a:r>
            <a:r>
              <a:rPr lang="es-CO" sz="1500" dirty="0" err="1">
                <a:solidFill>
                  <a:schemeClr val="tx1"/>
                </a:solidFill>
              </a:rPr>
              <a:t>Laurenzo</a:t>
            </a:r>
            <a:r>
              <a:rPr lang="es-CO" sz="1500" dirty="0">
                <a:solidFill>
                  <a:schemeClr val="tx1"/>
                </a:solidFill>
              </a:rPr>
              <a:t>, T., &amp; </a:t>
            </a:r>
            <a:r>
              <a:rPr lang="es-CO" sz="1500" dirty="0" err="1">
                <a:solidFill>
                  <a:schemeClr val="tx1"/>
                </a:solidFill>
              </a:rPr>
              <a:t>Vallespir</a:t>
            </a:r>
            <a:r>
              <a:rPr lang="es-CO" sz="1500" dirty="0">
                <a:solidFill>
                  <a:schemeClr val="tx1"/>
                </a:solidFill>
              </a:rPr>
              <a:t>, D. (2009). Una metodología para desarrollo de videojuegos. </a:t>
            </a:r>
            <a:r>
              <a:rPr lang="es-CO" sz="1500" dirty="0" err="1">
                <a:solidFill>
                  <a:schemeClr val="tx1"/>
                </a:solidFill>
              </a:rPr>
              <a:t>Retrieved</a:t>
            </a:r>
            <a:r>
              <a:rPr lang="es-CO" sz="1500" dirty="0">
                <a:solidFill>
                  <a:schemeClr val="tx1"/>
                </a:solidFill>
              </a:rPr>
              <a:t> June 1, 2016, </a:t>
            </a:r>
            <a:r>
              <a:rPr lang="es-CO" sz="1500" dirty="0" err="1">
                <a:solidFill>
                  <a:schemeClr val="tx1"/>
                </a:solidFill>
              </a:rPr>
              <a:t>from</a:t>
            </a:r>
            <a:r>
              <a:rPr lang="es-CO" sz="1500" dirty="0">
                <a:solidFill>
                  <a:schemeClr val="tx1"/>
                </a:solidFill>
              </a:rPr>
              <a:t> https://www.fing.edu.uy/sites/default/files/biblio/22811/asse_2009_16.pdf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chemeClr val="tx1"/>
                </a:solidFill>
              </a:rPr>
              <a:t>Arce, L. J. (2011). Desarrollo de videojuegos, 1 – 164. </a:t>
            </a:r>
            <a:r>
              <a:rPr lang="es-CO" sz="1500" dirty="0" err="1">
                <a:solidFill>
                  <a:schemeClr val="tx1"/>
                </a:solidFill>
              </a:rPr>
              <a:t>Retrieved</a:t>
            </a:r>
            <a:r>
              <a:rPr lang="es-CO" sz="1500" dirty="0">
                <a:solidFill>
                  <a:schemeClr val="tx1"/>
                </a:solidFill>
              </a:rPr>
              <a:t> </a:t>
            </a:r>
            <a:r>
              <a:rPr lang="es-CO" sz="1500" dirty="0" err="1">
                <a:solidFill>
                  <a:schemeClr val="tx1"/>
                </a:solidFill>
              </a:rPr>
              <a:t>from</a:t>
            </a:r>
            <a:r>
              <a:rPr lang="es-CO" sz="1500" dirty="0">
                <a:solidFill>
                  <a:schemeClr val="tx1"/>
                </a:solidFill>
              </a:rPr>
              <a:t> http://bibliotecadigital.uda.edu.ar/objetos_digitales/35/tesis-981-el.pdf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chemeClr val="tx1"/>
                </a:solidFill>
              </a:rPr>
              <a:t>Aroca, Á. (2012). </a:t>
            </a:r>
            <a:r>
              <a:rPr lang="es-CO" sz="1500" dirty="0" err="1">
                <a:solidFill>
                  <a:schemeClr val="tx1"/>
                </a:solidFill>
              </a:rPr>
              <a:t>Unity</a:t>
            </a:r>
            <a:r>
              <a:rPr lang="es-CO" sz="1500" dirty="0">
                <a:solidFill>
                  <a:schemeClr val="tx1"/>
                </a:solidFill>
              </a:rPr>
              <a:t> 3D, desarrollo de videojuegos para iOS y Android, gratis hasta el 8 de Abril. </a:t>
            </a:r>
            <a:r>
              <a:rPr lang="es-CO" sz="1500" dirty="0" err="1">
                <a:solidFill>
                  <a:schemeClr val="tx1"/>
                </a:solidFill>
              </a:rPr>
              <a:t>Retrieved</a:t>
            </a:r>
            <a:r>
              <a:rPr lang="es-CO" sz="1500" dirty="0">
                <a:solidFill>
                  <a:schemeClr val="tx1"/>
                </a:solidFill>
              </a:rPr>
              <a:t> </a:t>
            </a:r>
            <a:r>
              <a:rPr lang="es-CO" sz="1500" dirty="0" err="1">
                <a:solidFill>
                  <a:schemeClr val="tx1"/>
                </a:solidFill>
              </a:rPr>
              <a:t>from</a:t>
            </a:r>
            <a:r>
              <a:rPr lang="es-CO" sz="1500" dirty="0">
                <a:solidFill>
                  <a:schemeClr val="tx1"/>
                </a:solidFill>
              </a:rPr>
              <a:t> http://www.genbetadev.com/herramientas/unity-3d-desarrollo-de-videojuegos-para-ios-y-android-gratis-hasta-el-8-de-abril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chemeClr val="tx1"/>
                </a:solidFill>
              </a:rPr>
              <a:t>Bob </a:t>
            </a:r>
            <a:r>
              <a:rPr lang="es-CO" sz="1500" dirty="0" err="1">
                <a:solidFill>
                  <a:schemeClr val="tx1"/>
                </a:solidFill>
              </a:rPr>
              <a:t>Games</a:t>
            </a:r>
            <a:r>
              <a:rPr lang="es-CO" sz="1500" dirty="0">
                <a:solidFill>
                  <a:schemeClr val="tx1"/>
                </a:solidFill>
              </a:rPr>
              <a:t>. (2016). </a:t>
            </a:r>
            <a:r>
              <a:rPr lang="es-CO" sz="1500" dirty="0" err="1">
                <a:solidFill>
                  <a:schemeClr val="tx1"/>
                </a:solidFill>
              </a:rPr>
              <a:t>Bobgames</a:t>
            </a:r>
            <a:r>
              <a:rPr lang="es-CO" sz="1500" dirty="0">
                <a:solidFill>
                  <a:schemeClr val="tx1"/>
                </a:solidFill>
              </a:rPr>
              <a:t> | Desarrollo de videojuegos. </a:t>
            </a:r>
            <a:r>
              <a:rPr lang="es-CO" sz="1500" dirty="0" err="1">
                <a:solidFill>
                  <a:schemeClr val="tx1"/>
                </a:solidFill>
              </a:rPr>
              <a:t>Retrieved</a:t>
            </a:r>
            <a:r>
              <a:rPr lang="es-CO" sz="1500" dirty="0">
                <a:solidFill>
                  <a:schemeClr val="tx1"/>
                </a:solidFill>
              </a:rPr>
              <a:t> June 2, 2016, </a:t>
            </a:r>
            <a:r>
              <a:rPr lang="es-CO" sz="1500" dirty="0" err="1">
                <a:solidFill>
                  <a:schemeClr val="tx1"/>
                </a:solidFill>
              </a:rPr>
              <a:t>from</a:t>
            </a:r>
            <a:r>
              <a:rPr lang="es-CO" sz="1500" dirty="0">
                <a:solidFill>
                  <a:schemeClr val="tx1"/>
                </a:solidFill>
              </a:rPr>
              <a:t> http://www.bobgames.co/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err="1">
                <a:solidFill>
                  <a:schemeClr val="tx1"/>
                </a:solidFill>
              </a:rPr>
              <a:t>Mocholí</a:t>
            </a:r>
            <a:r>
              <a:rPr lang="es-CO" sz="1500" dirty="0">
                <a:solidFill>
                  <a:schemeClr val="tx1"/>
                </a:solidFill>
              </a:rPr>
              <a:t>, A. (2014). Desarrollo de juegos con </a:t>
            </a:r>
            <a:r>
              <a:rPr lang="es-CO" sz="1500" dirty="0" err="1">
                <a:solidFill>
                  <a:schemeClr val="tx1"/>
                </a:solidFill>
              </a:rPr>
              <a:t>Unity</a:t>
            </a:r>
            <a:r>
              <a:rPr lang="es-CO" sz="1500" dirty="0">
                <a:solidFill>
                  <a:schemeClr val="tx1"/>
                </a:solidFill>
              </a:rPr>
              <a:t> 3D. </a:t>
            </a:r>
            <a:r>
              <a:rPr lang="es-CO" sz="1500" dirty="0" err="1">
                <a:solidFill>
                  <a:schemeClr val="tx1"/>
                </a:solidFill>
              </a:rPr>
              <a:t>Retrieved</a:t>
            </a:r>
            <a:r>
              <a:rPr lang="es-CO" sz="1500" dirty="0">
                <a:solidFill>
                  <a:schemeClr val="tx1"/>
                </a:solidFill>
              </a:rPr>
              <a:t> </a:t>
            </a:r>
            <a:r>
              <a:rPr lang="es-CO" sz="1500" dirty="0" err="1">
                <a:solidFill>
                  <a:schemeClr val="tx1"/>
                </a:solidFill>
              </a:rPr>
              <a:t>May</a:t>
            </a:r>
            <a:r>
              <a:rPr lang="es-CO" sz="1500" dirty="0">
                <a:solidFill>
                  <a:schemeClr val="tx1"/>
                </a:solidFill>
              </a:rPr>
              <a:t> 17, 2016, </a:t>
            </a:r>
            <a:r>
              <a:rPr lang="es-CO" sz="1500" dirty="0" err="1">
                <a:solidFill>
                  <a:schemeClr val="tx1"/>
                </a:solidFill>
              </a:rPr>
              <a:t>from</a:t>
            </a:r>
            <a:r>
              <a:rPr lang="es-CO" sz="1500" dirty="0">
                <a:solidFill>
                  <a:schemeClr val="tx1"/>
                </a:solidFill>
              </a:rPr>
              <a:t> https://www.yeeply.com/blog/desarrollo-de-juegos-con-unity-3d/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chemeClr val="tx1"/>
                </a:solidFill>
              </a:rPr>
              <a:t>Morales Urrutia, G. A., Nava López, C. E., Fernández Martínez, L. F., &amp; Rey Corral, M. A. (2010). Procesos de desarrollo para videojuegos. </a:t>
            </a:r>
            <a:r>
              <a:rPr lang="es-CO" sz="1500" i="1" dirty="0" err="1">
                <a:solidFill>
                  <a:schemeClr val="tx1"/>
                </a:solidFill>
              </a:rPr>
              <a:t>CULCyT</a:t>
            </a:r>
            <a:r>
              <a:rPr lang="es-CO" sz="1500" i="1" dirty="0">
                <a:solidFill>
                  <a:schemeClr val="tx1"/>
                </a:solidFill>
              </a:rPr>
              <a:t>: Cultura Científica Y Tecnológica</a:t>
            </a:r>
            <a:r>
              <a:rPr lang="es-CO" sz="1500" dirty="0">
                <a:solidFill>
                  <a:schemeClr val="tx1"/>
                </a:solidFill>
              </a:rPr>
              <a:t>, (36), 25–39. </a:t>
            </a:r>
            <a:r>
              <a:rPr lang="es-CO" sz="1500" dirty="0" err="1">
                <a:solidFill>
                  <a:schemeClr val="tx1"/>
                </a:solidFill>
              </a:rPr>
              <a:t>Retrieved</a:t>
            </a:r>
            <a:r>
              <a:rPr lang="es-CO" sz="1500" dirty="0">
                <a:solidFill>
                  <a:schemeClr val="tx1"/>
                </a:solidFill>
              </a:rPr>
              <a:t> </a:t>
            </a:r>
            <a:r>
              <a:rPr lang="es-CO" sz="1500" dirty="0" err="1">
                <a:solidFill>
                  <a:schemeClr val="tx1"/>
                </a:solidFill>
              </a:rPr>
              <a:t>from</a:t>
            </a:r>
            <a:r>
              <a:rPr lang="es-CO" sz="1500" dirty="0">
                <a:solidFill>
                  <a:schemeClr val="tx1"/>
                </a:solidFill>
              </a:rPr>
              <a:t> http://dialnet.unirioja.es/servlet/articulo?codigo=3238114&amp;info=resumen&amp;idioma=SPA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err="1">
                <a:solidFill>
                  <a:schemeClr val="tx1"/>
                </a:solidFill>
              </a:rPr>
              <a:t>Unity</a:t>
            </a:r>
            <a:r>
              <a:rPr lang="es-CO" sz="1500" dirty="0">
                <a:solidFill>
                  <a:schemeClr val="tx1"/>
                </a:solidFill>
              </a:rPr>
              <a:t> Technologies. (2016). </a:t>
            </a:r>
            <a:r>
              <a:rPr lang="es-CO" sz="1500" dirty="0" err="1">
                <a:solidFill>
                  <a:schemeClr val="tx1"/>
                </a:solidFill>
              </a:rPr>
              <a:t>Unity</a:t>
            </a:r>
            <a:r>
              <a:rPr lang="es-CO" sz="1500" dirty="0">
                <a:solidFill>
                  <a:schemeClr val="tx1"/>
                </a:solidFill>
              </a:rPr>
              <a:t> - </a:t>
            </a:r>
            <a:r>
              <a:rPr lang="es-CO" sz="1500" dirty="0" err="1">
                <a:solidFill>
                  <a:schemeClr val="tx1"/>
                </a:solidFill>
              </a:rPr>
              <a:t>Game</a:t>
            </a:r>
            <a:r>
              <a:rPr lang="es-CO" sz="1500" dirty="0">
                <a:solidFill>
                  <a:schemeClr val="tx1"/>
                </a:solidFill>
              </a:rPr>
              <a:t> </a:t>
            </a:r>
            <a:r>
              <a:rPr lang="es-CO" sz="1500" dirty="0" err="1">
                <a:solidFill>
                  <a:schemeClr val="tx1"/>
                </a:solidFill>
              </a:rPr>
              <a:t>engine</a:t>
            </a:r>
            <a:r>
              <a:rPr lang="es-CO" sz="1500" dirty="0">
                <a:solidFill>
                  <a:schemeClr val="tx1"/>
                </a:solidFill>
              </a:rPr>
              <a:t>, </a:t>
            </a:r>
            <a:r>
              <a:rPr lang="es-CO" sz="1500" dirty="0" err="1">
                <a:solidFill>
                  <a:schemeClr val="tx1"/>
                </a:solidFill>
              </a:rPr>
              <a:t>tools</a:t>
            </a:r>
            <a:r>
              <a:rPr lang="es-CO" sz="1500" dirty="0">
                <a:solidFill>
                  <a:schemeClr val="tx1"/>
                </a:solidFill>
              </a:rPr>
              <a:t> and </a:t>
            </a:r>
            <a:r>
              <a:rPr lang="es-CO" sz="1500" dirty="0" err="1">
                <a:solidFill>
                  <a:schemeClr val="tx1"/>
                </a:solidFill>
              </a:rPr>
              <a:t>multiplatform</a:t>
            </a:r>
            <a:r>
              <a:rPr lang="es-CO" sz="1500" dirty="0">
                <a:solidFill>
                  <a:schemeClr val="tx1"/>
                </a:solidFill>
              </a:rPr>
              <a:t>. </a:t>
            </a:r>
            <a:r>
              <a:rPr lang="es-CO" sz="1500" dirty="0" err="1">
                <a:solidFill>
                  <a:schemeClr val="tx1"/>
                </a:solidFill>
              </a:rPr>
              <a:t>Retrieved</a:t>
            </a:r>
            <a:r>
              <a:rPr lang="es-CO" sz="1500" dirty="0">
                <a:solidFill>
                  <a:schemeClr val="tx1"/>
                </a:solidFill>
              </a:rPr>
              <a:t> June 1, 2016, </a:t>
            </a:r>
            <a:r>
              <a:rPr lang="es-CO" sz="1500" dirty="0" err="1">
                <a:solidFill>
                  <a:schemeClr val="tx1"/>
                </a:solidFill>
              </a:rPr>
              <a:t>from</a:t>
            </a:r>
            <a:r>
              <a:rPr lang="es-CO" sz="1500" dirty="0">
                <a:solidFill>
                  <a:schemeClr val="tx1"/>
                </a:solidFill>
              </a:rPr>
              <a:t> https://unity3d.com/es/unity</a:t>
            </a:r>
            <a:endParaRPr lang="es-CO" sz="1500" dirty="0" smtClean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58831" y="63093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/>
                </a:solidFill>
              </a:rPr>
              <a:t>17</a:t>
            </a:r>
            <a:endParaRPr lang="es-C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47664" y="620688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3333CC"/>
                </a:solidFill>
              </a:rPr>
              <a:t>Información de contacto</a:t>
            </a:r>
            <a:endParaRPr lang="es-ES" sz="3600" b="1" dirty="0">
              <a:solidFill>
                <a:srgbClr val="3333CC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771800" y="2420888"/>
            <a:ext cx="4158511" cy="230832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CO" sz="2400" dirty="0" err="1" smtClean="0">
                <a:solidFill>
                  <a:schemeClr val="tx1"/>
                </a:solidFill>
              </a:rPr>
              <a:t>Dival</a:t>
            </a:r>
            <a:r>
              <a:rPr lang="es-CO" sz="2400" dirty="0" smtClean="0">
                <a:solidFill>
                  <a:schemeClr val="tx1"/>
                </a:solidFill>
              </a:rPr>
              <a:t> Mauricio Hoyos Castro</a:t>
            </a:r>
          </a:p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dmhoyosc@gmail.com</a:t>
            </a:r>
          </a:p>
          <a:p>
            <a:pPr algn="ctr"/>
            <a:endParaRPr lang="es-CO" sz="2400" dirty="0">
              <a:solidFill>
                <a:schemeClr val="tx1"/>
              </a:solidFill>
            </a:endParaRPr>
          </a:p>
          <a:p>
            <a:pPr algn="ctr"/>
            <a:r>
              <a:rPr lang="es-CO" sz="2400" dirty="0" err="1" smtClean="0">
                <a:solidFill>
                  <a:schemeClr val="tx1"/>
                </a:solidFill>
              </a:rPr>
              <a:t>Julian</a:t>
            </a:r>
            <a:r>
              <a:rPr lang="es-CO" sz="2400" dirty="0" smtClean="0">
                <a:solidFill>
                  <a:schemeClr val="tx1"/>
                </a:solidFill>
              </a:rPr>
              <a:t> David Serna Echeverri</a:t>
            </a:r>
            <a:endParaRPr lang="es-CO" sz="2400" dirty="0">
              <a:solidFill>
                <a:schemeClr val="tx1"/>
              </a:solidFill>
            </a:endParaRPr>
          </a:p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jdsernae@gmail.com</a:t>
            </a:r>
            <a:endParaRPr lang="es-CO" sz="2400" dirty="0">
              <a:solidFill>
                <a:schemeClr val="tx1"/>
              </a:solidFill>
            </a:endParaRPr>
          </a:p>
          <a:p>
            <a:pPr algn="ctr"/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58831" y="63093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/>
                </a:solidFill>
              </a:rPr>
              <a:t>18</a:t>
            </a:r>
            <a:endParaRPr lang="es-C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63688" y="2996952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 smtClean="0">
                <a:solidFill>
                  <a:srgbClr val="3333CC"/>
                </a:solidFill>
              </a:rPr>
              <a:t>¡GRACIAS!</a:t>
            </a:r>
            <a:endParaRPr lang="es-ES" sz="4800" b="1" dirty="0">
              <a:solidFill>
                <a:srgbClr val="3333CC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58831" y="63093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/>
                </a:solidFill>
              </a:rPr>
              <a:t>19</a:t>
            </a:r>
            <a:endParaRPr lang="es-C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32048"/>
            <a:chOff x="467544" y="44624"/>
            <a:chExt cx="7056784" cy="432048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</a:t>
              </a:r>
              <a:r>
                <a:rPr lang="es-CO" sz="1200" b="1" i="1" dirty="0" smtClean="0">
                  <a:solidFill>
                    <a:schemeClr val="tx1"/>
                  </a:solidFill>
                </a:rPr>
                <a:t>”</a:t>
              </a:r>
              <a:endParaRPr lang="es-CO" sz="12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115616" y="690563"/>
            <a:ext cx="6912768" cy="794221"/>
          </a:xfrm>
        </p:spPr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Contexto </a:t>
            </a:r>
            <a:endParaRPr lang="es-CO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07704" y="23488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Flecha circular 13"/>
          <p:cNvSpPr/>
          <p:nvPr/>
        </p:nvSpPr>
        <p:spPr>
          <a:xfrm rot="16949564">
            <a:off x="1161888" y="1924403"/>
            <a:ext cx="2803597" cy="2804024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gradFill rotWithShape="1">
            <a:gsLst>
              <a:gs pos="0">
                <a:srgbClr val="DB8631">
                  <a:hueOff val="0"/>
                  <a:satOff val="0"/>
                  <a:lumOff val="0"/>
                  <a:alphaOff val="0"/>
                  <a:shade val="85000"/>
                  <a:satMod val="130000"/>
                </a:srgbClr>
              </a:gs>
              <a:gs pos="34000">
                <a:srgbClr val="DB8631">
                  <a:hueOff val="0"/>
                  <a:satOff val="0"/>
                  <a:lumOff val="0"/>
                  <a:alphaOff val="0"/>
                  <a:shade val="87000"/>
                  <a:satMod val="125000"/>
                </a:srgbClr>
              </a:gs>
              <a:gs pos="70000">
                <a:srgbClr val="DB8631">
                  <a:hueOff val="0"/>
                  <a:satOff val="0"/>
                  <a:lumOff val="0"/>
                  <a:alphaOff val="0"/>
                  <a:tint val="100000"/>
                  <a:shade val="90000"/>
                  <a:satMod val="130000"/>
                </a:srgbClr>
              </a:gs>
              <a:gs pos="100000">
                <a:srgbClr val="DB8631">
                  <a:hueOff val="0"/>
                  <a:satOff val="0"/>
                  <a:lumOff val="0"/>
                  <a:alphaOff val="0"/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sp>
      <p:sp>
        <p:nvSpPr>
          <p:cNvPr id="16" name="Forma 15"/>
          <p:cNvSpPr/>
          <p:nvPr/>
        </p:nvSpPr>
        <p:spPr>
          <a:xfrm rot="14932233">
            <a:off x="2738752" y="2287956"/>
            <a:ext cx="3738503" cy="4292115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gradFill rotWithShape="1">
            <a:gsLst>
              <a:gs pos="0">
                <a:srgbClr val="E3CC5A">
                  <a:hueOff val="0"/>
                  <a:satOff val="0"/>
                  <a:lumOff val="0"/>
                  <a:alphaOff val="0"/>
                  <a:shade val="85000"/>
                  <a:satMod val="130000"/>
                </a:srgbClr>
              </a:gs>
              <a:gs pos="34000">
                <a:srgbClr val="E3CC5A">
                  <a:hueOff val="0"/>
                  <a:satOff val="0"/>
                  <a:lumOff val="0"/>
                  <a:alphaOff val="0"/>
                  <a:shade val="87000"/>
                  <a:satMod val="125000"/>
                </a:srgbClr>
              </a:gs>
              <a:gs pos="70000">
                <a:srgbClr val="E3CC5A">
                  <a:hueOff val="0"/>
                  <a:satOff val="0"/>
                  <a:lumOff val="0"/>
                  <a:alphaOff val="0"/>
                  <a:tint val="100000"/>
                  <a:shade val="90000"/>
                  <a:satMod val="130000"/>
                </a:srgbClr>
              </a:gs>
              <a:gs pos="100000">
                <a:srgbClr val="E3CC5A">
                  <a:hueOff val="0"/>
                  <a:satOff val="0"/>
                  <a:lumOff val="0"/>
                  <a:alphaOff val="0"/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</p:sp>
      <p:sp>
        <p:nvSpPr>
          <p:cNvPr id="17" name="Arco de bloque 16"/>
          <p:cNvSpPr/>
          <p:nvPr/>
        </p:nvSpPr>
        <p:spPr>
          <a:xfrm rot="17254611">
            <a:off x="5785008" y="2005808"/>
            <a:ext cx="2408724" cy="2409689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 rotWithShape="1">
            <a:gsLst>
              <a:gs pos="0">
                <a:srgbClr val="ACADA8">
                  <a:hueOff val="0"/>
                  <a:satOff val="0"/>
                  <a:lumOff val="0"/>
                  <a:alphaOff val="0"/>
                  <a:shade val="85000"/>
                  <a:satMod val="130000"/>
                </a:srgbClr>
              </a:gs>
              <a:gs pos="34000">
                <a:srgbClr val="ACADA8">
                  <a:hueOff val="0"/>
                  <a:satOff val="0"/>
                  <a:lumOff val="0"/>
                  <a:alphaOff val="0"/>
                  <a:shade val="87000"/>
                  <a:satMod val="125000"/>
                </a:srgbClr>
              </a:gs>
              <a:gs pos="70000">
                <a:srgbClr val="ACADA8">
                  <a:hueOff val="0"/>
                  <a:satOff val="0"/>
                  <a:lumOff val="0"/>
                  <a:alphaOff val="0"/>
                  <a:tint val="100000"/>
                  <a:shade val="90000"/>
                  <a:satMod val="130000"/>
                </a:srgbClr>
              </a:gs>
              <a:gs pos="100000">
                <a:srgbClr val="ACADA8">
                  <a:hueOff val="0"/>
                  <a:satOff val="0"/>
                  <a:lumOff val="0"/>
                  <a:alphaOff val="0"/>
                  <a:tint val="100000"/>
                  <a:shade val="100000"/>
                  <a:satMod val="110000"/>
                </a:srgb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43" y="2613323"/>
            <a:ext cx="1431485" cy="14261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406" y="2486738"/>
            <a:ext cx="1861387" cy="1447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075537"/>
            <a:ext cx="2711341" cy="739272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8358831" y="6309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33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61665"/>
            <a:chOff x="467544" y="44624"/>
            <a:chExt cx="7056784" cy="461665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UQ”</a:t>
              </a:r>
            </a:p>
            <a:p>
              <a:endParaRPr lang="es-CO" sz="12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467544" y="690563"/>
            <a:ext cx="7200800" cy="794221"/>
          </a:xfrm>
        </p:spPr>
        <p:txBody>
          <a:bodyPr/>
          <a:lstStyle/>
          <a:p>
            <a:r>
              <a:rPr lang="es-CO" sz="4000" b="1" dirty="0" smtClean="0">
                <a:solidFill>
                  <a:srgbClr val="3333CC"/>
                </a:solidFill>
              </a:rPr>
              <a:t>Framework “UNITY ETH UQ” </a:t>
            </a:r>
            <a:endParaRPr lang="es-CO" sz="4000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43608" y="2086578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tx1"/>
                </a:solidFill>
              </a:rPr>
              <a:t>Por medio de entrevistas a los principales miembros de la empresa que participaron en la elaboración del </a:t>
            </a:r>
            <a:r>
              <a:rPr lang="es-ES" dirty="0" err="1" smtClean="0">
                <a:solidFill>
                  <a:schemeClr val="tx1"/>
                </a:solidFill>
              </a:rPr>
              <a:t>framework</a:t>
            </a:r>
            <a:r>
              <a:rPr lang="es-ES" dirty="0" smtClean="0">
                <a:solidFill>
                  <a:schemeClr val="tx1"/>
                </a:solidFill>
              </a:rPr>
              <a:t> se determinaron las siguientes características del mismo:</a:t>
            </a:r>
          </a:p>
          <a:p>
            <a:pPr algn="just"/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Agiliza el desarrollo de funcionalidades y componentes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Estandarización y reutilización de </a:t>
            </a:r>
            <a:r>
              <a:rPr lang="es-CO" dirty="0" smtClean="0">
                <a:solidFill>
                  <a:schemeClr val="tx1"/>
                </a:solidFill>
              </a:rPr>
              <a:t>código</a:t>
            </a:r>
            <a:endParaRPr lang="es-CO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Facilita la solución de errores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</a:rPr>
              <a:t>Facilita el proceso de aprendizaje sobre </a:t>
            </a:r>
            <a:r>
              <a:rPr lang="es-CO" dirty="0" err="1">
                <a:solidFill>
                  <a:schemeClr val="tx1"/>
                </a:solidFill>
              </a:rPr>
              <a:t>Unity</a:t>
            </a:r>
            <a:r>
              <a:rPr lang="es-CO" dirty="0">
                <a:solidFill>
                  <a:schemeClr val="tx1"/>
                </a:solidFill>
              </a:rPr>
              <a:t> 3D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58831" y="6309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49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32048"/>
            <a:chOff x="467544" y="44624"/>
            <a:chExt cx="7056784" cy="432048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UQ”</a:t>
              </a: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115616" y="690563"/>
            <a:ext cx="6912768" cy="794221"/>
          </a:xfrm>
        </p:spPr>
        <p:txBody>
          <a:bodyPr/>
          <a:lstStyle/>
          <a:p>
            <a:r>
              <a:rPr lang="es-CO" b="1" dirty="0" err="1" smtClean="0">
                <a:solidFill>
                  <a:srgbClr val="3333CC"/>
                </a:solidFill>
              </a:rPr>
              <a:t>Unity</a:t>
            </a:r>
            <a:r>
              <a:rPr lang="es-CO" b="1" dirty="0" smtClean="0">
                <a:solidFill>
                  <a:srgbClr val="3333CC"/>
                </a:solidFill>
              </a:rPr>
              <a:t> 3D </a:t>
            </a:r>
            <a:endParaRPr lang="es-CO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9592" y="1916832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chemeClr val="tx1"/>
                </a:solidFill>
              </a:rPr>
              <a:t>Unity</a:t>
            </a:r>
            <a:r>
              <a:rPr lang="es-CO" b="1" dirty="0">
                <a:solidFill>
                  <a:schemeClr val="tx1"/>
                </a:solidFill>
              </a:rPr>
              <a:t> 3D</a:t>
            </a:r>
            <a:r>
              <a:rPr lang="es-CO" dirty="0">
                <a:solidFill>
                  <a:schemeClr val="tx1"/>
                </a:solidFill>
              </a:rPr>
              <a:t> es una herramienta que nos ayuda a desarrollar videojuegos para diversas plataformas mediante un editor y scripting para crear videojuegos con un acabado </a:t>
            </a:r>
            <a:r>
              <a:rPr lang="es-CO" dirty="0" smtClean="0">
                <a:solidFill>
                  <a:schemeClr val="tx1"/>
                </a:solidFill>
              </a:rPr>
              <a:t>profesional (Aroca, 2012).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tx1"/>
                </a:solidFill>
              </a:rPr>
              <a:t>Unity</a:t>
            </a:r>
            <a:r>
              <a:rPr lang="es-ES" b="1" dirty="0">
                <a:solidFill>
                  <a:schemeClr val="tx1"/>
                </a:solidFill>
              </a:rPr>
              <a:t> 3D </a:t>
            </a:r>
            <a:r>
              <a:rPr lang="es-ES" dirty="0">
                <a:solidFill>
                  <a:schemeClr val="tx1"/>
                </a:solidFill>
              </a:rPr>
              <a:t>es una de las plataformas para desarrollar videojuegos más completas que existen debido a que permite la creación de juegos para múltiples plataformas a partir de un único </a:t>
            </a:r>
            <a:r>
              <a:rPr lang="es-ES" dirty="0" smtClean="0">
                <a:solidFill>
                  <a:schemeClr val="tx1"/>
                </a:solidFill>
              </a:rPr>
              <a:t>desarrollo (</a:t>
            </a:r>
            <a:r>
              <a:rPr lang="es-ES" dirty="0" err="1" smtClean="0">
                <a:solidFill>
                  <a:schemeClr val="tx1"/>
                </a:solidFill>
              </a:rPr>
              <a:t>Mocholí</a:t>
            </a:r>
            <a:r>
              <a:rPr lang="es-ES" dirty="0" smtClean="0">
                <a:solidFill>
                  <a:schemeClr val="tx1"/>
                </a:solidFill>
              </a:rPr>
              <a:t>, 2014)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chemeClr val="tx1"/>
                </a:solidFill>
              </a:rPr>
              <a:t>Unity</a:t>
            </a:r>
            <a:r>
              <a:rPr lang="es-CO" dirty="0">
                <a:solidFill>
                  <a:schemeClr val="tx1"/>
                </a:solidFill>
              </a:rPr>
              <a:t> es una solución ya preparada cuyo uso también es intuitivo y altamente personalizable. Con flujos de trabajo que simplemente tienen sentido, poder de </a:t>
            </a:r>
            <a:r>
              <a:rPr lang="es-CO" dirty="0" err="1">
                <a:solidFill>
                  <a:schemeClr val="tx1"/>
                </a:solidFill>
              </a:rPr>
              <a:t>renderizado</a:t>
            </a:r>
            <a:r>
              <a:rPr lang="es-CO" dirty="0">
                <a:solidFill>
                  <a:schemeClr val="tx1"/>
                </a:solidFill>
              </a:rPr>
              <a:t>, y </a:t>
            </a:r>
            <a:r>
              <a:rPr lang="es-CO" dirty="0" err="1">
                <a:solidFill>
                  <a:schemeClr val="tx1"/>
                </a:solidFill>
              </a:rPr>
              <a:t>shading</a:t>
            </a:r>
            <a:r>
              <a:rPr lang="es-CO" dirty="0">
                <a:solidFill>
                  <a:schemeClr val="tx1"/>
                </a:solidFill>
              </a:rPr>
              <a:t> de base física altamente optimizado, puedes crear juegos hermosos con suma </a:t>
            </a:r>
            <a:r>
              <a:rPr lang="es-CO" dirty="0" smtClean="0">
                <a:solidFill>
                  <a:schemeClr val="tx1"/>
                </a:solidFill>
              </a:rPr>
              <a:t>rapidez (</a:t>
            </a:r>
            <a:r>
              <a:rPr lang="es-CO" dirty="0" err="1" smtClean="0">
                <a:solidFill>
                  <a:schemeClr val="tx1"/>
                </a:solidFill>
              </a:rPr>
              <a:t>Unity</a:t>
            </a:r>
            <a:r>
              <a:rPr lang="es-CO" dirty="0" smtClean="0">
                <a:solidFill>
                  <a:schemeClr val="tx1"/>
                </a:solidFill>
              </a:rPr>
              <a:t> Technologies, 2016)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58831" y="6309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20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32048"/>
            <a:chOff x="467544" y="44624"/>
            <a:chExt cx="7056784" cy="432048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UQ”</a:t>
              </a: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115616" y="690563"/>
            <a:ext cx="6912768" cy="794221"/>
          </a:xfrm>
        </p:spPr>
        <p:txBody>
          <a:bodyPr/>
          <a:lstStyle/>
          <a:p>
            <a:r>
              <a:rPr lang="es-CO" b="1" dirty="0" err="1" smtClean="0">
                <a:solidFill>
                  <a:srgbClr val="3333CC"/>
                </a:solidFill>
              </a:rPr>
              <a:t>Unity</a:t>
            </a:r>
            <a:r>
              <a:rPr lang="es-CO" b="1" dirty="0" smtClean="0">
                <a:solidFill>
                  <a:srgbClr val="3333CC"/>
                </a:solidFill>
              </a:rPr>
              <a:t> 3D </a:t>
            </a:r>
            <a:endParaRPr lang="es-CO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75656" y="2204864"/>
            <a:ext cx="6336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tx1"/>
                </a:solidFill>
              </a:rPr>
              <a:t>Puedes crear cualquier juego en 2D o 3D con </a:t>
            </a:r>
            <a:r>
              <a:rPr lang="es-CO" dirty="0" err="1">
                <a:solidFill>
                  <a:schemeClr val="tx1"/>
                </a:solidFill>
              </a:rPr>
              <a:t>Unity</a:t>
            </a:r>
            <a:r>
              <a:rPr lang="es-CO" dirty="0">
                <a:solidFill>
                  <a:schemeClr val="tx1"/>
                </a:solidFill>
              </a:rPr>
              <a:t>. Puedes hacerlo fácilmente, puede ser altamente optimizado y bello, y puedes desplegarlo con un solo clic a </a:t>
            </a:r>
            <a:r>
              <a:rPr lang="es-CO" b="1" dirty="0">
                <a:solidFill>
                  <a:schemeClr val="tx1"/>
                </a:solidFill>
              </a:rPr>
              <a:t>más plataformas que el número de los dedos de tus manos y pies</a:t>
            </a:r>
            <a:r>
              <a:rPr lang="es-CO" dirty="0">
                <a:solidFill>
                  <a:schemeClr val="tx1"/>
                </a:solidFill>
              </a:rPr>
              <a:t>. Además, puedes usar los servicios integrados de </a:t>
            </a:r>
            <a:r>
              <a:rPr lang="es-CO" dirty="0" err="1">
                <a:solidFill>
                  <a:schemeClr val="tx1"/>
                </a:solidFill>
              </a:rPr>
              <a:t>Unity</a:t>
            </a:r>
            <a:r>
              <a:rPr lang="es-CO" dirty="0">
                <a:solidFill>
                  <a:schemeClr val="tx1"/>
                </a:solidFill>
              </a:rPr>
              <a:t> para acelerar tu proceso de desarrollo, optimizar tu juego, conectarte con un público, y </a:t>
            </a:r>
            <a:r>
              <a:rPr lang="es-CO" dirty="0" smtClean="0">
                <a:solidFill>
                  <a:schemeClr val="tx1"/>
                </a:solidFill>
              </a:rPr>
              <a:t>triunfar </a:t>
            </a:r>
            <a:r>
              <a:rPr lang="es-CO" dirty="0">
                <a:solidFill>
                  <a:schemeClr val="tx1"/>
                </a:solidFill>
              </a:rPr>
              <a:t>(</a:t>
            </a:r>
            <a:r>
              <a:rPr lang="es-CO" dirty="0" err="1">
                <a:solidFill>
                  <a:schemeClr val="tx1"/>
                </a:solidFill>
              </a:rPr>
              <a:t>Unity</a:t>
            </a:r>
            <a:r>
              <a:rPr lang="es-CO" dirty="0">
                <a:solidFill>
                  <a:schemeClr val="tx1"/>
                </a:solidFill>
              </a:rPr>
              <a:t> Technologies, 2016</a:t>
            </a:r>
            <a:r>
              <a:rPr lang="es-CO" dirty="0" smtClean="0">
                <a:solidFill>
                  <a:schemeClr val="tx1"/>
                </a:solidFill>
              </a:rPr>
              <a:t>).</a:t>
            </a:r>
            <a:endParaRPr lang="es-CO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58831" y="6309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081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32048"/>
            <a:chOff x="467544" y="44624"/>
            <a:chExt cx="7056784" cy="432048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</a:t>
              </a:r>
              <a:r>
                <a:rPr lang="es-CO" sz="1200" b="1" i="1" dirty="0" smtClean="0">
                  <a:solidFill>
                    <a:schemeClr val="tx1"/>
                  </a:solidFill>
                </a:rPr>
                <a:t>”</a:t>
              </a:r>
              <a:endParaRPr lang="es-CO" sz="12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755576" y="618555"/>
            <a:ext cx="6912768" cy="794221"/>
          </a:xfrm>
        </p:spPr>
        <p:txBody>
          <a:bodyPr/>
          <a:lstStyle/>
          <a:p>
            <a:r>
              <a:rPr lang="es-CO" sz="4000" b="1" dirty="0" smtClean="0">
                <a:solidFill>
                  <a:srgbClr val="3333CC"/>
                </a:solidFill>
              </a:rPr>
              <a:t>Proyectos desarrollados por </a:t>
            </a:r>
            <a:r>
              <a:rPr lang="es-CO" sz="4000" b="1" dirty="0" err="1" smtClean="0">
                <a:solidFill>
                  <a:srgbClr val="3333CC"/>
                </a:solidFill>
              </a:rPr>
              <a:t>Ethereal</a:t>
            </a:r>
            <a:r>
              <a:rPr lang="es-CO" sz="4000" b="1" dirty="0" smtClean="0">
                <a:solidFill>
                  <a:srgbClr val="3333CC"/>
                </a:solidFill>
              </a:rPr>
              <a:t> GF</a:t>
            </a:r>
            <a:endParaRPr lang="es-CO" sz="4000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5490"/>
            <a:ext cx="3096344" cy="23222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861048"/>
            <a:ext cx="3712413" cy="20882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34" y="1675490"/>
            <a:ext cx="3483388" cy="23222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CuadroTexto 12"/>
          <p:cNvSpPr txBox="1"/>
          <p:nvPr/>
        </p:nvSpPr>
        <p:spPr>
          <a:xfrm>
            <a:off x="8358831" y="6309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20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61665"/>
            <a:chOff x="467544" y="44624"/>
            <a:chExt cx="7056784" cy="461665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UQ”</a:t>
              </a:r>
            </a:p>
            <a:p>
              <a:endParaRPr lang="es-CO" sz="12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115616" y="690563"/>
            <a:ext cx="6912768" cy="794221"/>
          </a:xfrm>
        </p:spPr>
        <p:txBody>
          <a:bodyPr/>
          <a:lstStyle/>
          <a:p>
            <a:r>
              <a:rPr lang="es-CO" b="1" dirty="0" smtClean="0">
                <a:solidFill>
                  <a:srgbClr val="3333CC"/>
                </a:solidFill>
              </a:rPr>
              <a:t>Proyecto a elaborar </a:t>
            </a:r>
            <a:endParaRPr lang="es-CO" b="1" dirty="0">
              <a:solidFill>
                <a:srgbClr val="3333CC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5616" y="2086577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tx1"/>
                </a:solidFill>
              </a:rPr>
              <a:t>Desarrollo </a:t>
            </a:r>
            <a:r>
              <a:rPr lang="es-MX" dirty="0">
                <a:solidFill>
                  <a:schemeClr val="tx1"/>
                </a:solidFill>
              </a:rPr>
              <a:t>un videojuego haciendo uso del </a:t>
            </a:r>
            <a:r>
              <a:rPr lang="es-MX" dirty="0" err="1">
                <a:solidFill>
                  <a:schemeClr val="tx1"/>
                </a:solidFill>
              </a:rPr>
              <a:t>framework</a:t>
            </a:r>
            <a:r>
              <a:rPr lang="es-MX" dirty="0">
                <a:solidFill>
                  <a:schemeClr val="tx1"/>
                </a:solidFill>
              </a:rPr>
              <a:t> “</a:t>
            </a:r>
            <a:r>
              <a:rPr lang="es-MX" dirty="0" err="1">
                <a:solidFill>
                  <a:schemeClr val="tx1"/>
                </a:solidFill>
              </a:rPr>
              <a:t>Unity</a:t>
            </a:r>
            <a:r>
              <a:rPr lang="es-MX" dirty="0">
                <a:solidFill>
                  <a:schemeClr val="tx1"/>
                </a:solidFill>
              </a:rPr>
              <a:t> ETH UQ” elaborado por ETHEREAL GF con el fin de evaluar sus principales </a:t>
            </a:r>
            <a:r>
              <a:rPr lang="es-MX" dirty="0" smtClean="0">
                <a:solidFill>
                  <a:schemeClr val="tx1"/>
                </a:solidFill>
              </a:rPr>
              <a:t>funcionalidades</a:t>
            </a:r>
            <a:r>
              <a:rPr lang="es-MX" dirty="0">
                <a:solidFill>
                  <a:schemeClr val="tx1"/>
                </a:solidFill>
              </a:rPr>
              <a:t>:</a:t>
            </a:r>
            <a:endParaRPr lang="es-MX" dirty="0" smtClean="0">
              <a:solidFill>
                <a:schemeClr val="tx1"/>
              </a:solidFill>
            </a:endParaRPr>
          </a:p>
          <a:p>
            <a:pPr algn="just"/>
            <a:endParaRPr lang="es-MX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Identificación de características y requerimientos del </a:t>
            </a:r>
            <a:r>
              <a:rPr lang="es-ES" dirty="0" err="1" smtClean="0">
                <a:solidFill>
                  <a:schemeClr val="tx1"/>
                </a:solidFill>
              </a:rPr>
              <a:t>framework</a:t>
            </a:r>
            <a:endParaRPr lang="es-ES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Realización del diseño del videojuego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Desarrollo del videojuego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Evaluación de la funcionalidad de los componentes del </a:t>
            </a:r>
            <a:r>
              <a:rPr lang="es-ES" dirty="0" err="1" smtClean="0">
                <a:solidFill>
                  <a:schemeClr val="tx1"/>
                </a:solidFill>
              </a:rPr>
              <a:t>framework</a:t>
            </a:r>
            <a:r>
              <a:rPr lang="es-ES" dirty="0" smtClean="0">
                <a:solidFill>
                  <a:schemeClr val="tx1"/>
                </a:solidFill>
              </a:rPr>
              <a:t> mediante el videojuego desarrollado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58831" y="6309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604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67544" y="44624"/>
            <a:ext cx="7056784" cy="432048"/>
            <a:chOff x="467544" y="44624"/>
            <a:chExt cx="7056784" cy="432048"/>
          </a:xfrm>
        </p:grpSpPr>
        <p:cxnSp>
          <p:nvCxnSpPr>
            <p:cNvPr id="5" name="4 Conector recto"/>
            <p:cNvCxnSpPr/>
            <p:nvPr/>
          </p:nvCxnSpPr>
          <p:spPr bwMode="auto">
            <a:xfrm>
              <a:off x="467544" y="476672"/>
              <a:ext cx="705678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6 CuadroTexto"/>
            <p:cNvSpPr txBox="1"/>
            <p:nvPr/>
          </p:nvSpPr>
          <p:spPr>
            <a:xfrm>
              <a:off x="467544" y="44624"/>
              <a:ext cx="691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b="1" i="1" dirty="0">
                  <a:solidFill>
                    <a:schemeClr val="tx1"/>
                  </a:solidFill>
                </a:rPr>
                <a:t>Desarrollo de un videojuego haciendo uso del </a:t>
              </a:r>
              <a:r>
                <a:rPr lang="es-CO" sz="1200" b="1" i="1" dirty="0" err="1">
                  <a:solidFill>
                    <a:schemeClr val="tx1"/>
                  </a:solidFill>
                </a:rPr>
                <a:t>framework</a:t>
              </a:r>
              <a:r>
                <a:rPr lang="es-CO" sz="1200" b="1" i="1" dirty="0">
                  <a:solidFill>
                    <a:schemeClr val="tx1"/>
                  </a:solidFill>
                </a:rPr>
                <a:t> “UNITY ETH UQ</a:t>
              </a:r>
              <a:r>
                <a:rPr lang="es-CO" sz="1200" b="1" i="1" dirty="0" smtClean="0">
                  <a:solidFill>
                    <a:schemeClr val="tx1"/>
                  </a:solidFill>
                </a:rPr>
                <a:t>”</a:t>
              </a:r>
              <a:endParaRPr lang="es-CO" sz="12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467544" y="690563"/>
            <a:ext cx="7200800" cy="794221"/>
          </a:xfrm>
        </p:spPr>
        <p:txBody>
          <a:bodyPr/>
          <a:lstStyle/>
          <a:p>
            <a:r>
              <a:rPr lang="es-CO" sz="4000" b="1" dirty="0" smtClean="0">
                <a:solidFill>
                  <a:srgbClr val="3333CC"/>
                </a:solidFill>
              </a:rPr>
              <a:t>Framework “UNITY ETH UQ” </a:t>
            </a:r>
            <a:endParaRPr lang="es-CO" sz="4000" b="1" dirty="0">
              <a:solidFill>
                <a:srgbClr val="3333CC"/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1331640" y="1654529"/>
            <a:ext cx="720080" cy="2623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s-CO" sz="1800" b="0" i="0" u="none" strike="noStrike" cap="none" normalizeH="0" baseline="0">
              <a:ln>
                <a:solidFill>
                  <a:schemeClr val="bg1"/>
                </a:solidFill>
              </a:ln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07704" y="2348880"/>
            <a:ext cx="54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tx1"/>
                </a:solidFill>
              </a:rPr>
              <a:t>Módulos a ser validados mediante la realización del proyecto: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 smtClean="0">
                <a:solidFill>
                  <a:schemeClr val="tx1"/>
                </a:solidFill>
              </a:rPr>
              <a:t>Util</a:t>
            </a:r>
            <a:endParaRPr lang="es-ES" b="1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 smtClean="0">
                <a:solidFill>
                  <a:schemeClr val="tx1"/>
                </a:solidFill>
              </a:rPr>
              <a:t>Display</a:t>
            </a:r>
            <a:endParaRPr lang="es-ES" b="1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tx1"/>
                </a:solidFill>
              </a:rPr>
              <a:t>Audio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 smtClean="0">
                <a:solidFill>
                  <a:schemeClr val="tx1"/>
                </a:solidFill>
              </a:rPr>
              <a:t>Analythics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58831" y="6309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332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7483</TotalTime>
  <Words>1243</Words>
  <Application>Microsoft Office PowerPoint</Application>
  <PresentationFormat>Presentación en pantalla (4:3)</PresentationFormat>
  <Paragraphs>183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DejaVu Sans</vt:lpstr>
      <vt:lpstr>Times New Roman</vt:lpstr>
      <vt:lpstr>Tema de Office</vt:lpstr>
      <vt:lpstr>Presentación de PowerPoint</vt:lpstr>
      <vt:lpstr>Contenido</vt:lpstr>
      <vt:lpstr>Contexto </vt:lpstr>
      <vt:lpstr>Framework “UNITY ETH UQ” </vt:lpstr>
      <vt:lpstr>Unity 3D </vt:lpstr>
      <vt:lpstr>Unity 3D </vt:lpstr>
      <vt:lpstr>Proyectos desarrollados por Ethereal GF</vt:lpstr>
      <vt:lpstr>Proyecto a elaborar </vt:lpstr>
      <vt:lpstr>Framework “UNITY ETH UQ” </vt:lpstr>
      <vt:lpstr>Ventajas Unity 3D </vt:lpstr>
      <vt:lpstr>Metodología de desarrollo </vt:lpstr>
      <vt:lpstr> HUDDLE</vt:lpstr>
      <vt:lpstr>SUM </vt:lpstr>
      <vt:lpstr>Selección de metodología</vt:lpstr>
      <vt:lpstr>Desarrollo </vt:lpstr>
      <vt:lpstr>Concepto</vt:lpstr>
      <vt:lpstr>Interfaz de Usuario</vt:lpstr>
      <vt:lpstr>Planificación</vt:lpstr>
      <vt:lpstr>Modelos</vt:lpstr>
      <vt:lpstr>Elaboración</vt:lpstr>
      <vt:lpstr>Validación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distribuidos</dc:title>
  <dc:creator>Carlos Eduardo Gómez Montoya</dc:creator>
  <cp:lastModifiedBy>Julian David Serna Echeverri</cp:lastModifiedBy>
  <cp:revision>298</cp:revision>
  <cp:lastPrinted>1601-01-01T00:00:00Z</cp:lastPrinted>
  <dcterms:created xsi:type="dcterms:W3CDTF">2008-02-05T13:19:01Z</dcterms:created>
  <dcterms:modified xsi:type="dcterms:W3CDTF">2016-09-06T14:21:17Z</dcterms:modified>
</cp:coreProperties>
</file>