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anva Sans" panose="020B0604020202020204" charset="0"/>
      <p:regular r:id="rId25"/>
    </p:embeddedFont>
    <p:embeddedFont>
      <p:font typeface="Canva Sans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97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4.sv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4.sv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403155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7" y="0"/>
                </a:lnTo>
                <a:lnTo>
                  <a:pt x="620227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699" y="9432607"/>
            <a:ext cx="5723781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94832" y="9395862"/>
            <a:ext cx="572378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84908" y="2147946"/>
            <a:ext cx="10318179" cy="1439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 dirty="0">
                <a:solidFill>
                  <a:srgbClr val="000000"/>
                </a:solidFill>
                <a:latin typeface="Canva Sans Bold"/>
              </a:rPr>
              <a:t>Abdul Kalam is a Great man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7800" y="4423816"/>
            <a:ext cx="14710842" cy="1439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 dirty="0">
                <a:solidFill>
                  <a:srgbClr val="000000"/>
                </a:solidFill>
                <a:latin typeface="Canva Sans Bold"/>
              </a:rPr>
              <a:t>Elon Musk is Awesome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B45EE41-40DA-8BC2-5CFD-F871F8000ED8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How computer understands a words?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6FB5981-8B4B-9753-BDDE-B972CA27809D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6CCD9224-0E00-3A48-EA57-AB80357F80E3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B117C8A-FDA6-8672-3667-00ABAB5CFFEB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DCDBA96A-327C-E361-9336-4E4FA6982E99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76E21ADB-A0F7-4ECB-8C4E-4812E5A34AF4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2483458" y="1979847"/>
            <a:ext cx="11202878" cy="6609698"/>
          </a:xfrm>
          <a:custGeom>
            <a:avLst/>
            <a:gdLst/>
            <a:ahLst/>
            <a:cxnLst/>
            <a:rect l="l" t="t" r="r" b="b"/>
            <a:pathLst>
              <a:path w="11202878" h="6609698">
                <a:moveTo>
                  <a:pt x="0" y="0"/>
                </a:moveTo>
                <a:lnTo>
                  <a:pt x="11202878" y="0"/>
                </a:lnTo>
                <a:lnTo>
                  <a:pt x="11202878" y="6609698"/>
                </a:lnTo>
                <a:lnTo>
                  <a:pt x="0" y="66096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465F3EF-D634-9627-9381-0B38C7F10E03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83CCE5A-FAB7-0B1B-41CD-08713DAABE76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4DD0C6FB-EED0-FE4E-4E22-02BD55488A53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535A0C80-8832-7A98-1897-59998A4E29F0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887AF5AF-983E-8FE6-0F4A-44C2E88AA99B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A8983E8-9582-1A3F-280F-F94773FD2CB5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595271" y="2032269"/>
            <a:ext cx="7271587" cy="2154542"/>
            <a:chOff x="0" y="0"/>
            <a:chExt cx="1915150" cy="5674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5150" cy="567451"/>
            </a:xfrm>
            <a:custGeom>
              <a:avLst/>
              <a:gdLst/>
              <a:ahLst/>
              <a:cxnLst/>
              <a:rect l="l" t="t" r="r" b="b"/>
              <a:pathLst>
                <a:path w="1915150" h="567451">
                  <a:moveTo>
                    <a:pt x="54299" y="0"/>
                  </a:moveTo>
                  <a:lnTo>
                    <a:pt x="1860852" y="0"/>
                  </a:lnTo>
                  <a:cubicBezTo>
                    <a:pt x="1890840" y="0"/>
                    <a:pt x="1915150" y="24310"/>
                    <a:pt x="1915150" y="54299"/>
                  </a:cubicBezTo>
                  <a:lnTo>
                    <a:pt x="1915150" y="513153"/>
                  </a:lnTo>
                  <a:cubicBezTo>
                    <a:pt x="1915150" y="543141"/>
                    <a:pt x="1890840" y="567451"/>
                    <a:pt x="1860852" y="567451"/>
                  </a:cubicBezTo>
                  <a:lnTo>
                    <a:pt x="54299" y="567451"/>
                  </a:lnTo>
                  <a:cubicBezTo>
                    <a:pt x="39898" y="567451"/>
                    <a:pt x="26087" y="561731"/>
                    <a:pt x="15904" y="551548"/>
                  </a:cubicBezTo>
                  <a:cubicBezTo>
                    <a:pt x="5721" y="541365"/>
                    <a:pt x="0" y="527553"/>
                    <a:pt x="0" y="513153"/>
                  </a:cubicBezTo>
                  <a:lnTo>
                    <a:pt x="0" y="54299"/>
                  </a:lnTo>
                  <a:cubicBezTo>
                    <a:pt x="0" y="39898"/>
                    <a:pt x="5721" y="26087"/>
                    <a:pt x="15904" y="15904"/>
                  </a:cubicBezTo>
                  <a:cubicBezTo>
                    <a:pt x="26087" y="5721"/>
                    <a:pt x="39898" y="0"/>
                    <a:pt x="54299" y="0"/>
                  </a:cubicBezTo>
                  <a:close/>
                </a:path>
              </a:pathLst>
            </a:custGeom>
            <a:solidFill>
              <a:srgbClr val="A232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915150" cy="643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FFFFFF"/>
                  </a:solidFill>
                  <a:latin typeface="Canva Sans Bold"/>
                </a:rPr>
                <a:t>Continuous Bag of words</a:t>
              </a:r>
            </a:p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FFFFFF"/>
                  </a:solidFill>
                  <a:latin typeface="Canva Sans Bold"/>
                </a:rPr>
                <a:t>(CBOW)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50868" y="4822262"/>
            <a:ext cx="14560394" cy="739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9"/>
              </a:lnSpc>
              <a:spcBef>
                <a:spcPct val="0"/>
              </a:spcBef>
            </a:pPr>
            <a:r>
              <a:rPr lang="en-US" sz="4349" dirty="0">
                <a:solidFill>
                  <a:srgbClr val="000000"/>
                </a:solidFill>
                <a:latin typeface="Canva Sans Bold"/>
              </a:rPr>
              <a:t>The quick brown fox jumps over the lazy dog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55141" y="7473872"/>
            <a:ext cx="1230577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Context Word: (-2,Traget Word,+2)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50016" y="6072427"/>
            <a:ext cx="13880584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Context Word, Target Word, Window Size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957ADAD6-86A4-3665-498E-57E446AD115C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F38A4AD7-DD64-F611-BF83-836E751E518C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65F072C8-EE00-3FE4-523A-DB714F46A1DF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733F94C0-21F6-3D93-82EA-35AAC29715A2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BE19AA0-98FD-02C2-2570-C52CE75D59ED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D89E9B3B-5DA5-2A4A-3991-5DA50A88E70F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789266" y="2649039"/>
            <a:ext cx="1110988" cy="727172"/>
            <a:chOff x="0" y="0"/>
            <a:chExt cx="351337" cy="2299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1337" cy="229960"/>
            </a:xfrm>
            <a:custGeom>
              <a:avLst/>
              <a:gdLst/>
              <a:ahLst/>
              <a:cxnLst/>
              <a:rect l="l" t="t" r="r" b="b"/>
              <a:pathLst>
                <a:path w="351337" h="229960">
                  <a:moveTo>
                    <a:pt x="0" y="0"/>
                  </a:moveTo>
                  <a:lnTo>
                    <a:pt x="351337" y="0"/>
                  </a:lnTo>
                  <a:lnTo>
                    <a:pt x="351337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51337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027178" y="2728457"/>
            <a:ext cx="1580315" cy="713948"/>
            <a:chOff x="0" y="0"/>
            <a:chExt cx="499756" cy="2257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9756" cy="225778"/>
            </a:xfrm>
            <a:custGeom>
              <a:avLst/>
              <a:gdLst/>
              <a:ahLst/>
              <a:cxnLst/>
              <a:rect l="l" t="t" r="r" b="b"/>
              <a:pathLst>
                <a:path w="499756" h="225778">
                  <a:moveTo>
                    <a:pt x="0" y="0"/>
                  </a:moveTo>
                  <a:lnTo>
                    <a:pt x="499756" y="0"/>
                  </a:lnTo>
                  <a:lnTo>
                    <a:pt x="499756" y="225778"/>
                  </a:lnTo>
                  <a:lnTo>
                    <a:pt x="0" y="225778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99756" cy="263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62393" y="5336168"/>
            <a:ext cx="11666346" cy="230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9"/>
              </a:lnSpc>
            </a:pPr>
            <a:r>
              <a:rPr lang="en-US" sz="4378" dirty="0">
                <a:solidFill>
                  <a:srgbClr val="000000"/>
                </a:solidFill>
                <a:latin typeface="Canva Sans Bold"/>
              </a:rPr>
              <a:t>Window 1: </a:t>
            </a:r>
          </a:p>
          <a:p>
            <a:pPr>
              <a:lnSpc>
                <a:spcPts val="6129"/>
              </a:lnSpc>
            </a:pPr>
            <a:r>
              <a:rPr lang="en-US" sz="4378" dirty="0">
                <a:solidFill>
                  <a:srgbClr val="000000"/>
                </a:solidFill>
                <a:latin typeface="Canva Sans Bold"/>
              </a:rPr>
              <a:t>Context words (‘N/A’,’N/A’, quick, brown) - </a:t>
            </a:r>
          </a:p>
          <a:p>
            <a:pPr>
              <a:lnSpc>
                <a:spcPts val="6129"/>
              </a:lnSpc>
            </a:pPr>
            <a:r>
              <a:rPr lang="en-US" sz="4378" dirty="0">
                <a:solidFill>
                  <a:srgbClr val="000000"/>
                </a:solidFill>
                <a:latin typeface="Canva Sans Bold"/>
              </a:rPr>
              <a:t>Target word ('The')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6733091" y="2715232"/>
            <a:ext cx="2002828" cy="727172"/>
            <a:chOff x="0" y="0"/>
            <a:chExt cx="633371" cy="22996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3371" cy="229960"/>
            </a:xfrm>
            <a:custGeom>
              <a:avLst/>
              <a:gdLst/>
              <a:ahLst/>
              <a:cxnLst/>
              <a:rect l="l" t="t" r="r" b="b"/>
              <a:pathLst>
                <a:path w="633371" h="229960">
                  <a:moveTo>
                    <a:pt x="0" y="0"/>
                  </a:moveTo>
                  <a:lnTo>
                    <a:pt x="633371" y="0"/>
                  </a:lnTo>
                  <a:lnTo>
                    <a:pt x="633371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33371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565723" y="2563314"/>
            <a:ext cx="13429881" cy="79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2"/>
              </a:lnSpc>
              <a:spcBef>
                <a:spcPct val="0"/>
              </a:spcBef>
            </a:pPr>
            <a:r>
              <a:rPr lang="en-US" sz="4701" dirty="0">
                <a:solidFill>
                  <a:srgbClr val="000000"/>
                </a:solidFill>
                <a:latin typeface="Canva Sans Bold"/>
              </a:rPr>
              <a:t>The quick brown fox jumps over the lazy dog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953095" y="3413277"/>
            <a:ext cx="716055" cy="73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3"/>
              </a:lnSpc>
            </a:pPr>
            <a:r>
              <a:rPr lang="en-US" sz="4330">
                <a:solidFill>
                  <a:srgbClr val="000000"/>
                </a:solidFill>
                <a:latin typeface="Canva Sans Bold"/>
              </a:rPr>
              <a:t>(T)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87469" y="3426502"/>
            <a:ext cx="814518" cy="735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3"/>
              </a:lnSpc>
            </a:pPr>
            <a:r>
              <a:rPr lang="en-US" sz="4330" dirty="0">
                <a:solidFill>
                  <a:srgbClr val="000000"/>
                </a:solidFill>
                <a:latin typeface="Canva Sans Bold"/>
              </a:rPr>
              <a:t>(1)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386022" y="3395978"/>
            <a:ext cx="696967" cy="73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3"/>
              </a:lnSpc>
            </a:pPr>
            <a:r>
              <a:rPr lang="en-US" sz="4330">
                <a:solidFill>
                  <a:srgbClr val="000000"/>
                </a:solidFill>
                <a:latin typeface="Canva Sans Bold"/>
              </a:rPr>
              <a:t>(2)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91427" y="3426502"/>
            <a:ext cx="874296" cy="722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1"/>
              </a:lnSpc>
            </a:pPr>
            <a:r>
              <a:rPr lang="en-US" sz="4243">
                <a:solidFill>
                  <a:srgbClr val="000000"/>
                </a:solidFill>
                <a:latin typeface="Canva Sans Bold"/>
              </a:rPr>
              <a:t>(-1)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08994" y="3439726"/>
            <a:ext cx="890572" cy="722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1"/>
              </a:lnSpc>
            </a:pPr>
            <a:r>
              <a:rPr lang="en-US" sz="4243" dirty="0">
                <a:solidFill>
                  <a:srgbClr val="000000"/>
                </a:solidFill>
                <a:latin typeface="Canva Sans Bold"/>
              </a:rPr>
              <a:t>(-2)</a:t>
            </a: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90584DD9-7417-C6DF-5AD9-341164D17569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8EE7B48-3D13-075D-E8C4-57414281062A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C39B974A-6639-962A-491B-59D65A0CFCA5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8BF2C216-5D1B-D7AC-11E1-B8FB2B7E922B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68F367C8-78F3-58C7-FB3C-A6484E146EBE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3DAE9480-591E-CA7E-EB8F-3CE00434A752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3211587" y="2286773"/>
            <a:ext cx="1110648" cy="726950"/>
            <a:chOff x="0" y="0"/>
            <a:chExt cx="351337" cy="2299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1337" cy="229960"/>
            </a:xfrm>
            <a:custGeom>
              <a:avLst/>
              <a:gdLst/>
              <a:ahLst/>
              <a:cxnLst/>
              <a:rect l="l" t="t" r="r" b="b"/>
              <a:pathLst>
                <a:path w="351337" h="229960">
                  <a:moveTo>
                    <a:pt x="0" y="0"/>
                  </a:moveTo>
                  <a:lnTo>
                    <a:pt x="351337" y="0"/>
                  </a:lnTo>
                  <a:lnTo>
                    <a:pt x="351337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51337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322236" y="2326469"/>
            <a:ext cx="1706717" cy="687253"/>
            <a:chOff x="0" y="0"/>
            <a:chExt cx="539895" cy="21740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9895" cy="217402"/>
            </a:xfrm>
            <a:custGeom>
              <a:avLst/>
              <a:gdLst/>
              <a:ahLst/>
              <a:cxnLst/>
              <a:rect l="l" t="t" r="r" b="b"/>
              <a:pathLst>
                <a:path w="539895" h="217402">
                  <a:moveTo>
                    <a:pt x="0" y="0"/>
                  </a:moveTo>
                  <a:lnTo>
                    <a:pt x="539895" y="0"/>
                  </a:lnTo>
                  <a:lnTo>
                    <a:pt x="539895" y="217402"/>
                  </a:lnTo>
                  <a:lnTo>
                    <a:pt x="0" y="217402"/>
                  </a:ln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39895" cy="255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27043" y="4804110"/>
            <a:ext cx="13114127" cy="2566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90"/>
              </a:lnSpc>
            </a:pPr>
            <a:r>
              <a:rPr lang="en-US" sz="4921" dirty="0">
                <a:solidFill>
                  <a:srgbClr val="000000"/>
                </a:solidFill>
                <a:latin typeface="Canva Sans Bold"/>
              </a:rPr>
              <a:t>Window 2: </a:t>
            </a:r>
          </a:p>
          <a:p>
            <a:pPr>
              <a:lnSpc>
                <a:spcPts val="6890"/>
              </a:lnSpc>
            </a:pPr>
            <a:r>
              <a:rPr lang="en-US" sz="4921" dirty="0">
                <a:solidFill>
                  <a:srgbClr val="000000"/>
                </a:solidFill>
                <a:latin typeface="Canva Sans Bold"/>
              </a:rPr>
              <a:t>Context words (‘N/A’, ’The’, ‘</a:t>
            </a:r>
            <a:r>
              <a:rPr lang="en-US" sz="4921" dirty="0" err="1">
                <a:solidFill>
                  <a:srgbClr val="000000"/>
                </a:solidFill>
                <a:latin typeface="Canva Sans Bold"/>
              </a:rPr>
              <a:t>brown’,’fox</a:t>
            </a:r>
            <a:r>
              <a:rPr lang="en-US" sz="4921" dirty="0">
                <a:solidFill>
                  <a:srgbClr val="000000"/>
                </a:solidFill>
                <a:latin typeface="Canva Sans Bold"/>
              </a:rPr>
              <a:t>’) - </a:t>
            </a:r>
          </a:p>
          <a:p>
            <a:pPr>
              <a:lnSpc>
                <a:spcPts val="6890"/>
              </a:lnSpc>
            </a:pPr>
            <a:r>
              <a:rPr lang="en-US" sz="4921" dirty="0">
                <a:solidFill>
                  <a:srgbClr val="000000"/>
                </a:solidFill>
                <a:latin typeface="Canva Sans Bold"/>
              </a:rPr>
              <a:t>Target word (‘quick')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031168" y="2366166"/>
            <a:ext cx="1001108" cy="713729"/>
            <a:chOff x="0" y="0"/>
            <a:chExt cx="316686" cy="2257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686" cy="225778"/>
            </a:xfrm>
            <a:custGeom>
              <a:avLst/>
              <a:gdLst/>
              <a:ahLst/>
              <a:cxnLst/>
              <a:rect l="l" t="t" r="r" b="b"/>
              <a:pathLst>
                <a:path w="316686" h="225778">
                  <a:moveTo>
                    <a:pt x="0" y="0"/>
                  </a:moveTo>
                  <a:lnTo>
                    <a:pt x="316686" y="0"/>
                  </a:lnTo>
                  <a:lnTo>
                    <a:pt x="316686" y="225778"/>
                  </a:lnTo>
                  <a:lnTo>
                    <a:pt x="0" y="225778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686" cy="263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028952" y="2352946"/>
            <a:ext cx="2002215" cy="726950"/>
            <a:chOff x="0" y="0"/>
            <a:chExt cx="633371" cy="22996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3371" cy="229960"/>
            </a:xfrm>
            <a:custGeom>
              <a:avLst/>
              <a:gdLst/>
              <a:ahLst/>
              <a:cxnLst/>
              <a:rect l="l" t="t" r="r" b="b"/>
              <a:pathLst>
                <a:path w="633371" h="229960">
                  <a:moveTo>
                    <a:pt x="0" y="0"/>
                  </a:moveTo>
                  <a:lnTo>
                    <a:pt x="633371" y="0"/>
                  </a:lnTo>
                  <a:lnTo>
                    <a:pt x="633371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33371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834332" y="2240744"/>
            <a:ext cx="13425775" cy="799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Canva Sans Bold"/>
              </a:rPr>
              <a:t>The quick brown fox jumps over the lazy dog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817676" y="3003696"/>
            <a:ext cx="963532" cy="735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</a:pPr>
            <a:r>
              <a:rPr lang="en-US" sz="4329" dirty="0">
                <a:solidFill>
                  <a:srgbClr val="000000"/>
                </a:solidFill>
                <a:latin typeface="Canva Sans Bold"/>
              </a:rPr>
              <a:t>(T)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815608" y="3033461"/>
            <a:ext cx="680026" cy="73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</a:pPr>
            <a:r>
              <a:rPr lang="en-US" sz="4329">
                <a:solidFill>
                  <a:srgbClr val="000000"/>
                </a:solidFill>
                <a:latin typeface="Canva Sans Bold"/>
              </a:rPr>
              <a:t>(1)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087777" y="3063974"/>
            <a:ext cx="874027" cy="735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1"/>
              </a:lnSpc>
            </a:pPr>
            <a:r>
              <a:rPr lang="en-US" sz="4329" dirty="0">
                <a:solidFill>
                  <a:srgbClr val="000000"/>
                </a:solidFill>
                <a:latin typeface="Canva Sans Bold"/>
              </a:rPr>
              <a:t>(2)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329897" y="3063974"/>
            <a:ext cx="874028" cy="722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9"/>
              </a:lnSpc>
            </a:pPr>
            <a:r>
              <a:rPr lang="en-US" sz="4242">
                <a:solidFill>
                  <a:srgbClr val="000000"/>
                </a:solidFill>
                <a:latin typeface="Canva Sans Bold"/>
              </a:rPr>
              <a:t>(-1)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027893" y="3077195"/>
            <a:ext cx="942667" cy="722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9"/>
              </a:lnSpc>
            </a:pPr>
            <a:r>
              <a:rPr lang="en-US" sz="4242">
                <a:solidFill>
                  <a:srgbClr val="000000"/>
                </a:solidFill>
                <a:latin typeface="Canva Sans Bold"/>
              </a:rPr>
              <a:t>(-2)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C272C6C-36A8-ED39-8912-564594FBB51D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C42013EF-8AE3-1B4F-F504-87FEB257C52F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21906D84-44CF-78DB-3EEF-BE2FE72FF5BB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443137F0-885A-DDA9-F7CD-91ADA3BE160F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9DE3F61F-B8AE-E0EA-773B-F662A69E6295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DF4EDA7B-3030-ED97-31B8-D93144BE0E75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090502" y="2312348"/>
            <a:ext cx="1125629" cy="736755"/>
            <a:chOff x="0" y="0"/>
            <a:chExt cx="351337" cy="2299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1337" cy="229960"/>
            </a:xfrm>
            <a:custGeom>
              <a:avLst/>
              <a:gdLst/>
              <a:ahLst/>
              <a:cxnLst/>
              <a:rect l="l" t="t" r="r" b="b"/>
              <a:pathLst>
                <a:path w="351337" h="229960">
                  <a:moveTo>
                    <a:pt x="0" y="0"/>
                  </a:moveTo>
                  <a:lnTo>
                    <a:pt x="351337" y="0"/>
                  </a:lnTo>
                  <a:lnTo>
                    <a:pt x="351337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51337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216131" y="2319047"/>
            <a:ext cx="1762475" cy="736755"/>
            <a:chOff x="0" y="0"/>
            <a:chExt cx="550113" cy="22996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0113" cy="229960"/>
            </a:xfrm>
            <a:custGeom>
              <a:avLst/>
              <a:gdLst/>
              <a:ahLst/>
              <a:cxnLst/>
              <a:rect l="l" t="t" r="r" b="b"/>
              <a:pathLst>
                <a:path w="550113" h="229960">
                  <a:moveTo>
                    <a:pt x="0" y="0"/>
                  </a:moveTo>
                  <a:lnTo>
                    <a:pt x="550113" y="0"/>
                  </a:lnTo>
                  <a:lnTo>
                    <a:pt x="550113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50113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978605" y="2359279"/>
            <a:ext cx="1856991" cy="689823"/>
            <a:chOff x="0" y="0"/>
            <a:chExt cx="579614" cy="2153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79614" cy="215311"/>
            </a:xfrm>
            <a:custGeom>
              <a:avLst/>
              <a:gdLst/>
              <a:ahLst/>
              <a:cxnLst/>
              <a:rect l="l" t="t" r="r" b="b"/>
              <a:pathLst>
                <a:path w="579614" h="215311">
                  <a:moveTo>
                    <a:pt x="0" y="0"/>
                  </a:moveTo>
                  <a:lnTo>
                    <a:pt x="579614" y="0"/>
                  </a:lnTo>
                  <a:lnTo>
                    <a:pt x="579614" y="215311"/>
                  </a:lnTo>
                  <a:lnTo>
                    <a:pt x="0" y="215311"/>
                  </a:ln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579614" cy="253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146953" y="4845808"/>
            <a:ext cx="14355758" cy="2580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03"/>
              </a:lnSpc>
            </a:pPr>
            <a:r>
              <a:rPr lang="en-US" sz="4930" dirty="0">
                <a:solidFill>
                  <a:srgbClr val="000000"/>
                </a:solidFill>
                <a:latin typeface="Canva Sans Bold"/>
              </a:rPr>
              <a:t>Window 3: </a:t>
            </a:r>
          </a:p>
          <a:p>
            <a:pPr>
              <a:lnSpc>
                <a:spcPts val="6903"/>
              </a:lnSpc>
            </a:pPr>
            <a:r>
              <a:rPr lang="en-US" sz="4930" dirty="0">
                <a:solidFill>
                  <a:srgbClr val="000000"/>
                </a:solidFill>
                <a:latin typeface="Canva Sans Bold"/>
              </a:rPr>
              <a:t>Context words ( ’The’, ‘quick’, ’</a:t>
            </a:r>
            <a:r>
              <a:rPr lang="en-US" sz="4930" dirty="0" err="1">
                <a:solidFill>
                  <a:srgbClr val="000000"/>
                </a:solidFill>
                <a:latin typeface="Canva Sans Bold"/>
              </a:rPr>
              <a:t>fox’,jumps</a:t>
            </a:r>
            <a:r>
              <a:rPr lang="en-US" sz="4930" dirty="0">
                <a:solidFill>
                  <a:srgbClr val="000000"/>
                </a:solidFill>
                <a:latin typeface="Canva Sans Bold"/>
              </a:rPr>
              <a:t>) - </a:t>
            </a:r>
          </a:p>
          <a:p>
            <a:pPr>
              <a:lnSpc>
                <a:spcPts val="6903"/>
              </a:lnSpc>
            </a:pPr>
            <a:r>
              <a:rPr lang="en-US" sz="4930" dirty="0">
                <a:solidFill>
                  <a:srgbClr val="000000"/>
                </a:solidFill>
                <a:latin typeface="Canva Sans Bold"/>
              </a:rPr>
              <a:t>Target word (‘brown’)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066119" y="2349230"/>
            <a:ext cx="1928791" cy="649591"/>
            <a:chOff x="0" y="0"/>
            <a:chExt cx="602024" cy="20275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02024" cy="202754"/>
            </a:xfrm>
            <a:custGeom>
              <a:avLst/>
              <a:gdLst/>
              <a:ahLst/>
              <a:cxnLst/>
              <a:rect l="l" t="t" r="r" b="b"/>
              <a:pathLst>
                <a:path w="602024" h="202754">
                  <a:moveTo>
                    <a:pt x="0" y="0"/>
                  </a:moveTo>
                  <a:lnTo>
                    <a:pt x="602024" y="0"/>
                  </a:lnTo>
                  <a:lnTo>
                    <a:pt x="602024" y="202754"/>
                  </a:lnTo>
                  <a:lnTo>
                    <a:pt x="0" y="202754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02024" cy="24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945097" y="2349230"/>
            <a:ext cx="1121022" cy="662990"/>
            <a:chOff x="0" y="0"/>
            <a:chExt cx="349899" cy="20693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49899" cy="206936"/>
            </a:xfrm>
            <a:custGeom>
              <a:avLst/>
              <a:gdLst/>
              <a:ahLst/>
              <a:cxnLst/>
              <a:rect l="l" t="t" r="r" b="b"/>
              <a:pathLst>
                <a:path w="349899" h="206936">
                  <a:moveTo>
                    <a:pt x="0" y="0"/>
                  </a:moveTo>
                  <a:lnTo>
                    <a:pt x="349899" y="0"/>
                  </a:lnTo>
                  <a:lnTo>
                    <a:pt x="349899" y="206936"/>
                  </a:lnTo>
                  <a:lnTo>
                    <a:pt x="0" y="206936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49899" cy="245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785289" y="2180215"/>
            <a:ext cx="13606863" cy="81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8"/>
              </a:lnSpc>
              <a:spcBef>
                <a:spcPct val="0"/>
              </a:spcBef>
            </a:pPr>
            <a:r>
              <a:rPr lang="en-US" sz="4763">
                <a:solidFill>
                  <a:srgbClr val="000000"/>
                </a:solidFill>
                <a:latin typeface="Canva Sans Bold"/>
              </a:rPr>
              <a:t>The quick brown fox jumps over the lazy dog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480728" y="3027618"/>
            <a:ext cx="885817" cy="731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42"/>
              </a:lnSpc>
            </a:pPr>
            <a:r>
              <a:rPr lang="en-US" sz="4387" dirty="0">
                <a:solidFill>
                  <a:srgbClr val="000000"/>
                </a:solidFill>
                <a:latin typeface="Canva Sans Bold"/>
              </a:rPr>
              <a:t>(T)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61009" y="3020919"/>
            <a:ext cx="885816" cy="731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42"/>
              </a:lnSpc>
            </a:pPr>
            <a:r>
              <a:rPr lang="en-US" sz="4387" dirty="0">
                <a:solidFill>
                  <a:srgbClr val="000000"/>
                </a:solidFill>
                <a:latin typeface="Canva Sans Bold"/>
              </a:rPr>
              <a:t>(1)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588720" y="2960552"/>
            <a:ext cx="885816" cy="731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42"/>
              </a:lnSpc>
            </a:pPr>
            <a:r>
              <a:rPr lang="en-US" sz="4387" dirty="0">
                <a:solidFill>
                  <a:srgbClr val="000000"/>
                </a:solidFill>
                <a:latin typeface="Canva Sans Bold"/>
              </a:rPr>
              <a:t>(2)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654459" y="2970077"/>
            <a:ext cx="885817" cy="740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Canva Sans Bold"/>
              </a:rPr>
              <a:t>(-1)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260749" y="3037143"/>
            <a:ext cx="955382" cy="740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Canva Sans Bold"/>
              </a:rPr>
              <a:t>(-2)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433AC442-47E4-CC35-5185-A41595D8A784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B44F927-B9A4-F686-D725-BE2AC389A7FD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8635006C-400B-02EC-3967-8253C59988F9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0D67A59E-CF2D-039E-97B8-EAF6478A58C3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489F8FFD-3510-26BF-A87A-E59B6B579214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F9868A2E-C515-CCAC-0C15-90CAA27A91CE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637687" y="2666117"/>
            <a:ext cx="1098553" cy="719033"/>
            <a:chOff x="0" y="0"/>
            <a:chExt cx="351337" cy="2299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1337" cy="229960"/>
            </a:xfrm>
            <a:custGeom>
              <a:avLst/>
              <a:gdLst/>
              <a:ahLst/>
              <a:cxnLst/>
              <a:rect l="l" t="t" r="r" b="b"/>
              <a:pathLst>
                <a:path w="351337" h="229960">
                  <a:moveTo>
                    <a:pt x="0" y="0"/>
                  </a:moveTo>
                  <a:lnTo>
                    <a:pt x="351337" y="0"/>
                  </a:lnTo>
                  <a:lnTo>
                    <a:pt x="351337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51337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736239" y="2672655"/>
            <a:ext cx="1720080" cy="719033"/>
            <a:chOff x="0" y="0"/>
            <a:chExt cx="550113" cy="22996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0113" cy="229960"/>
            </a:xfrm>
            <a:custGeom>
              <a:avLst/>
              <a:gdLst/>
              <a:ahLst/>
              <a:cxnLst/>
              <a:rect l="l" t="t" r="r" b="b"/>
              <a:pathLst>
                <a:path w="550113" h="229960">
                  <a:moveTo>
                    <a:pt x="0" y="0"/>
                  </a:moveTo>
                  <a:lnTo>
                    <a:pt x="550113" y="0"/>
                  </a:lnTo>
                  <a:lnTo>
                    <a:pt x="550113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50113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456319" y="2711920"/>
            <a:ext cx="1812323" cy="673230"/>
            <a:chOff x="0" y="0"/>
            <a:chExt cx="579614" cy="2153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79614" cy="215311"/>
            </a:xfrm>
            <a:custGeom>
              <a:avLst/>
              <a:gdLst/>
              <a:ahLst/>
              <a:cxnLst/>
              <a:rect l="l" t="t" r="r" b="b"/>
              <a:pathLst>
                <a:path w="579614" h="215311">
                  <a:moveTo>
                    <a:pt x="0" y="0"/>
                  </a:moveTo>
                  <a:lnTo>
                    <a:pt x="579614" y="0"/>
                  </a:lnTo>
                  <a:lnTo>
                    <a:pt x="579614" y="215311"/>
                  </a:lnTo>
                  <a:lnTo>
                    <a:pt x="0" y="215311"/>
                  </a:ln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579614" cy="253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92780" y="5145871"/>
            <a:ext cx="14010441" cy="2511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37"/>
              </a:lnSpc>
            </a:pPr>
            <a:r>
              <a:rPr lang="en-US" sz="4812" dirty="0">
                <a:solidFill>
                  <a:srgbClr val="000000"/>
                </a:solidFill>
                <a:latin typeface="Canva Sans Bold"/>
              </a:rPr>
              <a:t>Window 3: </a:t>
            </a:r>
          </a:p>
          <a:p>
            <a:pPr>
              <a:lnSpc>
                <a:spcPts val="6737"/>
              </a:lnSpc>
            </a:pPr>
            <a:r>
              <a:rPr lang="en-US" sz="4812" dirty="0">
                <a:solidFill>
                  <a:srgbClr val="000000"/>
                </a:solidFill>
                <a:latin typeface="Canva Sans Bold"/>
              </a:rPr>
              <a:t>Context words ( ’The’, ‘quick’, ’</a:t>
            </a:r>
            <a:r>
              <a:rPr lang="en-US" sz="4812" dirty="0" err="1">
                <a:solidFill>
                  <a:srgbClr val="000000"/>
                </a:solidFill>
                <a:latin typeface="Canva Sans Bold"/>
              </a:rPr>
              <a:t>fox’,jumps</a:t>
            </a:r>
            <a:r>
              <a:rPr lang="en-US" sz="4812" dirty="0">
                <a:solidFill>
                  <a:srgbClr val="000000"/>
                </a:solidFill>
                <a:latin typeface="Canva Sans Bold"/>
              </a:rPr>
              <a:t>) - </a:t>
            </a:r>
          </a:p>
          <a:p>
            <a:pPr>
              <a:lnSpc>
                <a:spcPts val="6737"/>
              </a:lnSpc>
            </a:pPr>
            <a:r>
              <a:rPr lang="en-US" sz="4812" dirty="0">
                <a:solidFill>
                  <a:srgbClr val="000000"/>
                </a:solidFill>
                <a:latin typeface="Canva Sans Bold"/>
              </a:rPr>
              <a:t>Target word (‘brown’)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469565" y="2702112"/>
            <a:ext cx="1882395" cy="633966"/>
            <a:chOff x="0" y="0"/>
            <a:chExt cx="602024" cy="20275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02024" cy="202754"/>
            </a:xfrm>
            <a:custGeom>
              <a:avLst/>
              <a:gdLst/>
              <a:ahLst/>
              <a:cxnLst/>
              <a:rect l="l" t="t" r="r" b="b"/>
              <a:pathLst>
                <a:path w="602024" h="202754">
                  <a:moveTo>
                    <a:pt x="0" y="0"/>
                  </a:moveTo>
                  <a:lnTo>
                    <a:pt x="602024" y="0"/>
                  </a:lnTo>
                  <a:lnTo>
                    <a:pt x="602024" y="202754"/>
                  </a:lnTo>
                  <a:lnTo>
                    <a:pt x="0" y="202754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02024" cy="24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375508" y="2702112"/>
            <a:ext cx="1094057" cy="647042"/>
            <a:chOff x="0" y="0"/>
            <a:chExt cx="349899" cy="20693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49899" cy="206936"/>
            </a:xfrm>
            <a:custGeom>
              <a:avLst/>
              <a:gdLst/>
              <a:ahLst/>
              <a:cxnLst/>
              <a:rect l="l" t="t" r="r" b="b"/>
              <a:pathLst>
                <a:path w="349899" h="206936">
                  <a:moveTo>
                    <a:pt x="0" y="0"/>
                  </a:moveTo>
                  <a:lnTo>
                    <a:pt x="349899" y="0"/>
                  </a:lnTo>
                  <a:lnTo>
                    <a:pt x="349899" y="206936"/>
                  </a:lnTo>
                  <a:lnTo>
                    <a:pt x="0" y="206936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49899" cy="245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339815" y="2534872"/>
            <a:ext cx="13279560" cy="80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8"/>
              </a:lnSpc>
              <a:spcBef>
                <a:spcPct val="0"/>
              </a:spcBef>
            </a:pPr>
            <a:r>
              <a:rPr lang="en-US" sz="4648">
                <a:solidFill>
                  <a:srgbClr val="000000"/>
                </a:solidFill>
                <a:latin typeface="Canva Sans Bold"/>
              </a:rPr>
              <a:t>The quick brown fox jumps over the lazy dog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946362" y="3380941"/>
            <a:ext cx="932401" cy="72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5"/>
              </a:lnSpc>
            </a:pPr>
            <a:r>
              <a:rPr lang="en-US" sz="4282" dirty="0">
                <a:solidFill>
                  <a:srgbClr val="000000"/>
                </a:solidFill>
                <a:latin typeface="Canva Sans Bold"/>
              </a:rPr>
              <a:t>(T)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86227" y="3374402"/>
            <a:ext cx="883338" cy="72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5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(1)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979595" y="3315488"/>
            <a:ext cx="838842" cy="728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5"/>
              </a:lnSpc>
            </a:pPr>
            <a:r>
              <a:rPr lang="en-US" sz="4282" dirty="0">
                <a:solidFill>
                  <a:srgbClr val="000000"/>
                </a:solidFill>
                <a:latin typeface="Canva Sans Bold"/>
              </a:rPr>
              <a:t>(2)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64024" y="3315488"/>
            <a:ext cx="864510" cy="71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4"/>
              </a:lnSpc>
            </a:pPr>
            <a:r>
              <a:rPr lang="en-US" sz="4196">
                <a:solidFill>
                  <a:srgbClr val="000000"/>
                </a:solidFill>
                <a:latin typeface="Canva Sans Bold"/>
              </a:rPr>
              <a:t>(-1)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803838" y="3380941"/>
            <a:ext cx="932401" cy="71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4"/>
              </a:lnSpc>
            </a:pPr>
            <a:r>
              <a:rPr lang="en-US" sz="4196">
                <a:solidFill>
                  <a:srgbClr val="000000"/>
                </a:solidFill>
                <a:latin typeface="Canva Sans Bold"/>
              </a:rPr>
              <a:t>(-2)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0A58794B-B5F2-C953-EC13-72D47661BCC3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336069EC-B2E2-FCE8-A34B-65A8A9404027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3A6882DB-D29D-3E8C-3098-6C430B2CD88E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A18CA2B7-D98D-3FD6-9315-7C96C101999A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ED493EB1-7F57-6951-EDB2-A8A34B90DC9A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34E9E4DC-3C04-AFC7-CEF9-2F7E3A3A63D0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175195" y="2597395"/>
            <a:ext cx="1561044" cy="719033"/>
            <a:chOff x="0" y="0"/>
            <a:chExt cx="499250" cy="2299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99250" cy="229960"/>
            </a:xfrm>
            <a:custGeom>
              <a:avLst/>
              <a:gdLst/>
              <a:ahLst/>
              <a:cxnLst/>
              <a:rect l="l" t="t" r="r" b="b"/>
              <a:pathLst>
                <a:path w="499250" h="229960">
                  <a:moveTo>
                    <a:pt x="0" y="0"/>
                  </a:moveTo>
                  <a:lnTo>
                    <a:pt x="499250" y="0"/>
                  </a:lnTo>
                  <a:lnTo>
                    <a:pt x="499250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99250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736239" y="2597395"/>
            <a:ext cx="1720080" cy="719033"/>
            <a:chOff x="0" y="0"/>
            <a:chExt cx="550113" cy="22996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0113" cy="229960"/>
            </a:xfrm>
            <a:custGeom>
              <a:avLst/>
              <a:gdLst/>
              <a:ahLst/>
              <a:cxnLst/>
              <a:rect l="l" t="t" r="r" b="b"/>
              <a:pathLst>
                <a:path w="550113" h="229960">
                  <a:moveTo>
                    <a:pt x="0" y="0"/>
                  </a:moveTo>
                  <a:lnTo>
                    <a:pt x="550113" y="0"/>
                  </a:lnTo>
                  <a:lnTo>
                    <a:pt x="550113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50113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701341" y="2597395"/>
            <a:ext cx="1198085" cy="738683"/>
            <a:chOff x="0" y="0"/>
            <a:chExt cx="383169" cy="2362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83169" cy="236244"/>
            </a:xfrm>
            <a:custGeom>
              <a:avLst/>
              <a:gdLst/>
              <a:ahLst/>
              <a:cxnLst/>
              <a:rect l="l" t="t" r="r" b="b"/>
              <a:pathLst>
                <a:path w="383169" h="236244">
                  <a:moveTo>
                    <a:pt x="0" y="0"/>
                  </a:moveTo>
                  <a:lnTo>
                    <a:pt x="383169" y="0"/>
                  </a:lnTo>
                  <a:lnTo>
                    <a:pt x="383169" y="236244"/>
                  </a:lnTo>
                  <a:lnTo>
                    <a:pt x="0" y="236244"/>
                  </a:ln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83169" cy="274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92780" y="5145871"/>
            <a:ext cx="15430024" cy="2511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37"/>
              </a:lnSpc>
            </a:pPr>
            <a:r>
              <a:rPr lang="en-US" sz="4812" dirty="0">
                <a:solidFill>
                  <a:srgbClr val="000000"/>
                </a:solidFill>
                <a:latin typeface="Canva Sans Bold"/>
              </a:rPr>
              <a:t>Window 4 : </a:t>
            </a:r>
          </a:p>
          <a:p>
            <a:pPr>
              <a:lnSpc>
                <a:spcPts val="6737"/>
              </a:lnSpc>
            </a:pPr>
            <a:r>
              <a:rPr lang="en-US" sz="4812" dirty="0">
                <a:solidFill>
                  <a:srgbClr val="000000"/>
                </a:solidFill>
                <a:latin typeface="Canva Sans Bold"/>
              </a:rPr>
              <a:t>Context words ( ‘</a:t>
            </a:r>
            <a:r>
              <a:rPr lang="en-US" sz="4812" dirty="0" err="1">
                <a:solidFill>
                  <a:srgbClr val="000000"/>
                </a:solidFill>
                <a:latin typeface="Canva Sans Bold"/>
              </a:rPr>
              <a:t>quick’,’Brown</a:t>
            </a:r>
            <a:r>
              <a:rPr lang="en-US" sz="4812" dirty="0">
                <a:solidFill>
                  <a:srgbClr val="000000"/>
                </a:solidFill>
                <a:latin typeface="Canva Sans Bold"/>
              </a:rPr>
              <a:t>’ ,’</a:t>
            </a:r>
            <a:r>
              <a:rPr lang="en-US" sz="4812" dirty="0" err="1">
                <a:solidFill>
                  <a:srgbClr val="000000"/>
                </a:solidFill>
                <a:latin typeface="Canva Sans Bold"/>
              </a:rPr>
              <a:t>jumps,’over</a:t>
            </a:r>
            <a:r>
              <a:rPr lang="en-US" sz="4812" dirty="0">
                <a:solidFill>
                  <a:srgbClr val="000000"/>
                </a:solidFill>
                <a:latin typeface="Canva Sans Bold"/>
              </a:rPr>
              <a:t>) - </a:t>
            </a:r>
          </a:p>
          <a:p>
            <a:pPr>
              <a:lnSpc>
                <a:spcPts val="6737"/>
              </a:lnSpc>
            </a:pPr>
            <a:r>
              <a:rPr lang="en-US" sz="4812" dirty="0">
                <a:solidFill>
                  <a:srgbClr val="000000"/>
                </a:solidFill>
                <a:latin typeface="Canva Sans Bold"/>
              </a:rPr>
              <a:t>Target word (‘fox’)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469565" y="2702112"/>
            <a:ext cx="1882395" cy="633966"/>
            <a:chOff x="0" y="0"/>
            <a:chExt cx="602024" cy="20275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02024" cy="202754"/>
            </a:xfrm>
            <a:custGeom>
              <a:avLst/>
              <a:gdLst/>
              <a:ahLst/>
              <a:cxnLst/>
              <a:rect l="l" t="t" r="r" b="b"/>
              <a:pathLst>
                <a:path w="602024" h="202754">
                  <a:moveTo>
                    <a:pt x="0" y="0"/>
                  </a:moveTo>
                  <a:lnTo>
                    <a:pt x="602024" y="0"/>
                  </a:lnTo>
                  <a:lnTo>
                    <a:pt x="602024" y="202754"/>
                  </a:lnTo>
                  <a:lnTo>
                    <a:pt x="0" y="202754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02024" cy="24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828480" y="2669386"/>
            <a:ext cx="1430367" cy="666692"/>
            <a:chOff x="0" y="0"/>
            <a:chExt cx="457457" cy="21322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57457" cy="213220"/>
            </a:xfrm>
            <a:custGeom>
              <a:avLst/>
              <a:gdLst/>
              <a:ahLst/>
              <a:cxnLst/>
              <a:rect l="l" t="t" r="r" b="b"/>
              <a:pathLst>
                <a:path w="457457" h="213220">
                  <a:moveTo>
                    <a:pt x="0" y="0"/>
                  </a:moveTo>
                  <a:lnTo>
                    <a:pt x="457457" y="0"/>
                  </a:lnTo>
                  <a:lnTo>
                    <a:pt x="457457" y="213220"/>
                  </a:lnTo>
                  <a:lnTo>
                    <a:pt x="0" y="21322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457457" cy="251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55935" y="2502145"/>
            <a:ext cx="13279560" cy="80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8"/>
              </a:lnSpc>
              <a:spcBef>
                <a:spcPct val="0"/>
              </a:spcBef>
            </a:pPr>
            <a:r>
              <a:rPr lang="en-US" sz="4648">
                <a:solidFill>
                  <a:srgbClr val="000000"/>
                </a:solidFill>
                <a:latin typeface="Canva Sans Bold"/>
              </a:rPr>
              <a:t>The quick brown fox jumps over the lazy dog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946363" y="3380941"/>
            <a:ext cx="708040" cy="7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5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(T)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86227" y="3374402"/>
            <a:ext cx="672620" cy="7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5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(1)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979595" y="3315488"/>
            <a:ext cx="689165" cy="7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5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(2)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64024" y="3315488"/>
            <a:ext cx="864510" cy="71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4"/>
              </a:lnSpc>
            </a:pPr>
            <a:r>
              <a:rPr lang="en-US" sz="4196">
                <a:solidFill>
                  <a:srgbClr val="000000"/>
                </a:solidFill>
                <a:latin typeface="Canva Sans Bold"/>
              </a:rPr>
              <a:t>(-1)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803838" y="3380941"/>
            <a:ext cx="932401" cy="71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4"/>
              </a:lnSpc>
            </a:pPr>
            <a:r>
              <a:rPr lang="en-US" sz="4196">
                <a:solidFill>
                  <a:srgbClr val="000000"/>
                </a:solidFill>
                <a:latin typeface="Canva Sans Bold"/>
              </a:rPr>
              <a:t>(-2)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D9DDA523-1714-5188-7430-3412BB8DA562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53B23AF5-34BB-89E9-0B33-95C25CC4CD6B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24C3B7D2-01B5-059B-B785-E04BA7040D31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C9B98423-DFB7-BBF6-927C-08F8DEB41518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176D2FC6-2E12-1DBD-EA2D-FB545F9DA838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85B993D7-8748-336A-8680-23CDFABFA6B8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175195" y="2597395"/>
            <a:ext cx="1561044" cy="719033"/>
            <a:chOff x="0" y="0"/>
            <a:chExt cx="499250" cy="2299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99250" cy="229960"/>
            </a:xfrm>
            <a:custGeom>
              <a:avLst/>
              <a:gdLst/>
              <a:ahLst/>
              <a:cxnLst/>
              <a:rect l="l" t="t" r="r" b="b"/>
              <a:pathLst>
                <a:path w="499250" h="229960">
                  <a:moveTo>
                    <a:pt x="0" y="0"/>
                  </a:moveTo>
                  <a:lnTo>
                    <a:pt x="499250" y="0"/>
                  </a:lnTo>
                  <a:lnTo>
                    <a:pt x="499250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99250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736239" y="2597395"/>
            <a:ext cx="1720080" cy="719033"/>
            <a:chOff x="0" y="0"/>
            <a:chExt cx="550113" cy="22996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0113" cy="229960"/>
            </a:xfrm>
            <a:custGeom>
              <a:avLst/>
              <a:gdLst/>
              <a:ahLst/>
              <a:cxnLst/>
              <a:rect l="l" t="t" r="r" b="b"/>
              <a:pathLst>
                <a:path w="550113" h="229960">
                  <a:moveTo>
                    <a:pt x="0" y="0"/>
                  </a:moveTo>
                  <a:lnTo>
                    <a:pt x="550113" y="0"/>
                  </a:lnTo>
                  <a:lnTo>
                    <a:pt x="550113" y="229960"/>
                  </a:lnTo>
                  <a:lnTo>
                    <a:pt x="0" y="22996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50113" cy="268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701341" y="2597395"/>
            <a:ext cx="1198085" cy="738683"/>
            <a:chOff x="0" y="0"/>
            <a:chExt cx="383169" cy="2362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83169" cy="236244"/>
            </a:xfrm>
            <a:custGeom>
              <a:avLst/>
              <a:gdLst/>
              <a:ahLst/>
              <a:cxnLst/>
              <a:rect l="l" t="t" r="r" b="b"/>
              <a:pathLst>
                <a:path w="383169" h="236244">
                  <a:moveTo>
                    <a:pt x="0" y="0"/>
                  </a:moveTo>
                  <a:lnTo>
                    <a:pt x="383169" y="0"/>
                  </a:lnTo>
                  <a:lnTo>
                    <a:pt x="383169" y="236244"/>
                  </a:lnTo>
                  <a:lnTo>
                    <a:pt x="0" y="236244"/>
                  </a:ln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83169" cy="274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92780" y="5145871"/>
            <a:ext cx="15430024" cy="2511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37"/>
              </a:lnSpc>
            </a:pPr>
            <a:r>
              <a:rPr lang="en-US" sz="4812" dirty="0">
                <a:solidFill>
                  <a:srgbClr val="000000"/>
                </a:solidFill>
                <a:latin typeface="Canva Sans Bold"/>
              </a:rPr>
              <a:t>Window 4 : </a:t>
            </a:r>
          </a:p>
          <a:p>
            <a:pPr>
              <a:lnSpc>
                <a:spcPts val="6737"/>
              </a:lnSpc>
            </a:pPr>
            <a:r>
              <a:rPr lang="en-US" sz="4812" dirty="0">
                <a:solidFill>
                  <a:srgbClr val="000000"/>
                </a:solidFill>
                <a:latin typeface="Canva Sans Bold"/>
              </a:rPr>
              <a:t>Context words ( ‘</a:t>
            </a:r>
            <a:r>
              <a:rPr lang="en-US" sz="4812" dirty="0" err="1">
                <a:solidFill>
                  <a:srgbClr val="000000"/>
                </a:solidFill>
                <a:latin typeface="Canva Sans Bold"/>
              </a:rPr>
              <a:t>quick’,’Brown</a:t>
            </a:r>
            <a:r>
              <a:rPr lang="en-US" sz="4812" dirty="0">
                <a:solidFill>
                  <a:srgbClr val="000000"/>
                </a:solidFill>
                <a:latin typeface="Canva Sans Bold"/>
              </a:rPr>
              <a:t>’ ,’</a:t>
            </a:r>
            <a:r>
              <a:rPr lang="en-US" sz="4812" dirty="0" err="1">
                <a:solidFill>
                  <a:srgbClr val="000000"/>
                </a:solidFill>
                <a:latin typeface="Canva Sans Bold"/>
              </a:rPr>
              <a:t>jumps,’over</a:t>
            </a:r>
            <a:r>
              <a:rPr lang="en-US" sz="4812" dirty="0">
                <a:solidFill>
                  <a:srgbClr val="000000"/>
                </a:solidFill>
                <a:latin typeface="Canva Sans Bold"/>
              </a:rPr>
              <a:t>) - </a:t>
            </a:r>
          </a:p>
          <a:p>
            <a:pPr>
              <a:lnSpc>
                <a:spcPts val="6737"/>
              </a:lnSpc>
            </a:pPr>
            <a:r>
              <a:rPr lang="en-US" sz="4812" dirty="0">
                <a:solidFill>
                  <a:srgbClr val="000000"/>
                </a:solidFill>
                <a:latin typeface="Canva Sans Bold"/>
              </a:rPr>
              <a:t>Target word (‘fox’)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469565" y="2702112"/>
            <a:ext cx="1882395" cy="633966"/>
            <a:chOff x="0" y="0"/>
            <a:chExt cx="602024" cy="20275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02024" cy="202754"/>
            </a:xfrm>
            <a:custGeom>
              <a:avLst/>
              <a:gdLst/>
              <a:ahLst/>
              <a:cxnLst/>
              <a:rect l="l" t="t" r="r" b="b"/>
              <a:pathLst>
                <a:path w="602024" h="202754">
                  <a:moveTo>
                    <a:pt x="0" y="0"/>
                  </a:moveTo>
                  <a:lnTo>
                    <a:pt x="602024" y="0"/>
                  </a:lnTo>
                  <a:lnTo>
                    <a:pt x="602024" y="202754"/>
                  </a:lnTo>
                  <a:lnTo>
                    <a:pt x="0" y="202754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02024" cy="24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828480" y="2669386"/>
            <a:ext cx="1430367" cy="666692"/>
            <a:chOff x="0" y="0"/>
            <a:chExt cx="457457" cy="21322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57457" cy="213220"/>
            </a:xfrm>
            <a:custGeom>
              <a:avLst/>
              <a:gdLst/>
              <a:ahLst/>
              <a:cxnLst/>
              <a:rect l="l" t="t" r="r" b="b"/>
              <a:pathLst>
                <a:path w="457457" h="213220">
                  <a:moveTo>
                    <a:pt x="0" y="0"/>
                  </a:moveTo>
                  <a:lnTo>
                    <a:pt x="457457" y="0"/>
                  </a:lnTo>
                  <a:lnTo>
                    <a:pt x="457457" y="213220"/>
                  </a:lnTo>
                  <a:lnTo>
                    <a:pt x="0" y="213220"/>
                  </a:lnTo>
                  <a:close/>
                </a:path>
              </a:pathLst>
            </a:custGeom>
            <a:solidFill>
              <a:srgbClr val="F578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457457" cy="251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55935" y="2502145"/>
            <a:ext cx="13279560" cy="80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8"/>
              </a:lnSpc>
              <a:spcBef>
                <a:spcPct val="0"/>
              </a:spcBef>
            </a:pPr>
            <a:r>
              <a:rPr lang="en-US" sz="4648">
                <a:solidFill>
                  <a:srgbClr val="000000"/>
                </a:solidFill>
                <a:latin typeface="Canva Sans Bold"/>
              </a:rPr>
              <a:t>The quick brown fox jumps over the lazy dog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946363" y="3380941"/>
            <a:ext cx="708040" cy="7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5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(T)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86227" y="3374402"/>
            <a:ext cx="672620" cy="7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5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(1)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979595" y="3315488"/>
            <a:ext cx="689165" cy="7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5"/>
              </a:lnSpc>
            </a:pPr>
            <a:r>
              <a:rPr lang="en-US" sz="4282">
                <a:solidFill>
                  <a:srgbClr val="000000"/>
                </a:solidFill>
                <a:latin typeface="Canva Sans Bold"/>
              </a:rPr>
              <a:t>(2)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64024" y="3315488"/>
            <a:ext cx="864510" cy="71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4"/>
              </a:lnSpc>
            </a:pPr>
            <a:r>
              <a:rPr lang="en-US" sz="4196">
                <a:solidFill>
                  <a:srgbClr val="000000"/>
                </a:solidFill>
                <a:latin typeface="Canva Sans Bold"/>
              </a:rPr>
              <a:t>(-1)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803838" y="3380941"/>
            <a:ext cx="932401" cy="71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4"/>
              </a:lnSpc>
            </a:pPr>
            <a:r>
              <a:rPr lang="en-US" sz="4196">
                <a:solidFill>
                  <a:srgbClr val="000000"/>
                </a:solidFill>
                <a:latin typeface="Canva Sans Bold"/>
              </a:rPr>
              <a:t>(-2)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5213DAAB-3850-7FD1-D81C-180EF709E504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8FE976A9-0FEC-E782-5E5F-0CD4F417C78A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C4D558FE-5D10-C2BF-8FE8-5C0D823E4DF9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9491B000-A1B3-BF7F-4F8F-F9C9C2752805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8D9973FD-73EF-3893-F56D-516FB5545053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7DBC7D9C-DFCC-DAF3-DD52-8135A16D3EEB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39087" y="4195891"/>
            <a:ext cx="5605839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N/A,N/A, quick, brown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33962" y="4180269"/>
            <a:ext cx="1343620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The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41708" y="5041638"/>
            <a:ext cx="4550054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N/A, The, brown, fox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95072" y="4971575"/>
            <a:ext cx="1513761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quick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41708" y="5912237"/>
            <a:ext cx="4800599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 The, quick, fox, jumps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65213" y="5845362"/>
            <a:ext cx="1343620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brown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25727" y="3007910"/>
            <a:ext cx="1141809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Input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48892" y="2912721"/>
            <a:ext cx="151376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C69B0066-B2E5-9F2D-A7FC-8C89AF22E2CB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460F432-DB65-AEA1-ED64-8E33EDCACED2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964518AF-4E1B-66C6-7387-5DCDD113465A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AEDC83C3-F660-545E-672E-731731398D4F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0C8ACC25-E944-35CD-CF57-3F43CF9DA716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4CCAD2B-2D8B-C520-E8AB-8722049F3CE0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3D7E55-FFAF-77FD-F96C-C3369D2F618F}"/>
              </a:ext>
            </a:extLst>
          </p:cNvPr>
          <p:cNvSpPr/>
          <p:nvPr/>
        </p:nvSpPr>
        <p:spPr>
          <a:xfrm>
            <a:off x="4648200" y="2912721"/>
            <a:ext cx="2090909" cy="881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Input</a:t>
            </a:r>
            <a:endParaRPr lang="en-IN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C88846B-AB04-74AE-95EA-47B3EB392817}"/>
              </a:ext>
            </a:extLst>
          </p:cNvPr>
          <p:cNvSpPr/>
          <p:nvPr/>
        </p:nvSpPr>
        <p:spPr>
          <a:xfrm>
            <a:off x="11353568" y="2851197"/>
            <a:ext cx="2090909" cy="881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Output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6167131" y="1446763"/>
            <a:ext cx="3367325" cy="7393475"/>
          </a:xfrm>
          <a:custGeom>
            <a:avLst/>
            <a:gdLst/>
            <a:ahLst/>
            <a:cxnLst/>
            <a:rect l="l" t="t" r="r" b="b"/>
            <a:pathLst>
              <a:path w="3367325" h="7393475">
                <a:moveTo>
                  <a:pt x="0" y="0"/>
                </a:moveTo>
                <a:lnTo>
                  <a:pt x="3367325" y="0"/>
                </a:lnTo>
                <a:lnTo>
                  <a:pt x="3367325" y="7393474"/>
                </a:lnTo>
                <a:lnTo>
                  <a:pt x="0" y="73934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DEFD6A2-81F8-FB37-0A0A-F579D2CCACFE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5A95DEB-A72B-1257-23A1-DC1C6559AAB1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F62FF8DF-167A-8CF9-461C-917B84DB8CA6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797DE827-12CA-C527-B855-7A31EC470589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42080777-138C-5B5B-4A38-0F620D1F6943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FDF08C9B-E0A9-CF4A-5159-B49826E03A16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4818359" y="2378674"/>
            <a:ext cx="1346971" cy="831992"/>
            <a:chOff x="0" y="0"/>
            <a:chExt cx="354758" cy="26084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Canva Sans"/>
                </a:rPr>
                <a:t>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14158" y="9306794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88761" y="2254848"/>
            <a:ext cx="256416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Abdul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30484" y="2254848"/>
            <a:ext cx="1963787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Elon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8761" y="3292438"/>
            <a:ext cx="2659856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Kalam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03293" y="4332184"/>
            <a:ext cx="831056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is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01470" y="5369774"/>
            <a:ext cx="653355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a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6026" y="6526616"/>
            <a:ext cx="352963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Great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9283" y="7683458"/>
            <a:ext cx="4399076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man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08320" y="3711538"/>
            <a:ext cx="2290018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Musk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640597" y="4941652"/>
            <a:ext cx="831056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is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640597" y="6516882"/>
            <a:ext cx="3826966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Canva Sans Bold"/>
              </a:rPr>
              <a:t>Awesome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818359" y="3416263"/>
            <a:ext cx="1346971" cy="990383"/>
            <a:chOff x="0" y="0"/>
            <a:chExt cx="354758" cy="26084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Canva Sans"/>
                </a:rPr>
                <a:t>22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4818359" y="4503216"/>
            <a:ext cx="1346971" cy="990383"/>
            <a:chOff x="0" y="0"/>
            <a:chExt cx="354758" cy="26084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Canva Sans"/>
                </a:rPr>
                <a:t>13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818359" y="5588849"/>
            <a:ext cx="1346971" cy="990383"/>
            <a:chOff x="0" y="0"/>
            <a:chExt cx="354758" cy="26084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 dirty="0">
                  <a:solidFill>
                    <a:srgbClr val="FFFFFF"/>
                  </a:solidFill>
                  <a:latin typeface="Canva Sans"/>
                </a:rPr>
                <a:t>4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4818359" y="6674482"/>
            <a:ext cx="1346971" cy="990383"/>
            <a:chOff x="0" y="0"/>
            <a:chExt cx="354758" cy="26084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 dirty="0">
                  <a:solidFill>
                    <a:srgbClr val="FFFFFF"/>
                  </a:solidFill>
                  <a:latin typeface="Canva Sans"/>
                </a:rPr>
                <a:t>5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4818359" y="7812639"/>
            <a:ext cx="1346971" cy="990383"/>
            <a:chOff x="0" y="0"/>
            <a:chExt cx="354758" cy="260842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 dirty="0">
                  <a:solidFill>
                    <a:srgbClr val="FFFFFF"/>
                  </a:solidFill>
                  <a:latin typeface="Canva Sans"/>
                </a:rPr>
                <a:t>6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4587429" y="2359205"/>
            <a:ext cx="1346971" cy="990383"/>
            <a:chOff x="0" y="0"/>
            <a:chExt cx="354758" cy="26084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Canva Sans"/>
                </a:rPr>
                <a:t>11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4587429" y="3783061"/>
            <a:ext cx="1346971" cy="990383"/>
            <a:chOff x="0" y="0"/>
            <a:chExt cx="354758" cy="26084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Canva Sans"/>
                </a:rPr>
                <a:t>12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4587429" y="5046009"/>
            <a:ext cx="1346971" cy="990383"/>
            <a:chOff x="0" y="0"/>
            <a:chExt cx="354758" cy="260842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Canva Sans"/>
                </a:rPr>
                <a:t>13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4587429" y="6579232"/>
            <a:ext cx="1346971" cy="990383"/>
            <a:chOff x="0" y="0"/>
            <a:chExt cx="354758" cy="260842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354758" cy="260842"/>
            </a:xfrm>
            <a:custGeom>
              <a:avLst/>
              <a:gdLst/>
              <a:ahLst/>
              <a:cxnLst/>
              <a:rect l="l" t="t" r="r" b="b"/>
              <a:pathLst>
                <a:path w="354758" h="260842">
                  <a:moveTo>
                    <a:pt x="130421" y="0"/>
                  </a:moveTo>
                  <a:lnTo>
                    <a:pt x="224337" y="0"/>
                  </a:lnTo>
                  <a:cubicBezTo>
                    <a:pt x="258927" y="0"/>
                    <a:pt x="292100" y="13741"/>
                    <a:pt x="316558" y="38199"/>
                  </a:cubicBezTo>
                  <a:cubicBezTo>
                    <a:pt x="341017" y="62658"/>
                    <a:pt x="354758" y="95831"/>
                    <a:pt x="354758" y="130421"/>
                  </a:cubicBezTo>
                  <a:lnTo>
                    <a:pt x="354758" y="130421"/>
                  </a:lnTo>
                  <a:cubicBezTo>
                    <a:pt x="354758" y="202450"/>
                    <a:pt x="296366" y="260842"/>
                    <a:pt x="224337" y="260842"/>
                  </a:cubicBezTo>
                  <a:lnTo>
                    <a:pt x="130421" y="260842"/>
                  </a:lnTo>
                  <a:cubicBezTo>
                    <a:pt x="58391" y="260842"/>
                    <a:pt x="0" y="202450"/>
                    <a:pt x="0" y="130421"/>
                  </a:cubicBezTo>
                  <a:lnTo>
                    <a:pt x="0" y="130421"/>
                  </a:lnTo>
                  <a:cubicBezTo>
                    <a:pt x="0" y="58391"/>
                    <a:pt x="58391" y="0"/>
                    <a:pt x="130421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66675"/>
              <a:ext cx="354758" cy="327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Canva Sans"/>
                </a:rPr>
                <a:t>19</a:t>
              </a:r>
            </a:p>
          </p:txBody>
        </p:sp>
      </p:grpSp>
      <p:sp>
        <p:nvSpPr>
          <p:cNvPr id="56" name="TextBox 4">
            <a:extLst>
              <a:ext uri="{FF2B5EF4-FFF2-40B4-BE49-F238E27FC236}">
                <a16:creationId xmlns:a16="http://schemas.microsoft.com/office/drawing/2014/main" id="{9D2DF8E9-6ADD-963B-8759-5007AD1EF849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How computer understands a words?</a:t>
            </a: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8B2CE4FE-7270-55E6-6FB9-74BC7DAAD514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8" name="Freeform 8">
            <a:extLst>
              <a:ext uri="{FF2B5EF4-FFF2-40B4-BE49-F238E27FC236}">
                <a16:creationId xmlns:a16="http://schemas.microsoft.com/office/drawing/2014/main" id="{E09A5D68-AF3E-B568-09C8-70F352A150EB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97485191-4CA3-291D-0444-0B4CA243C03F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EE5342FB-3C36-64C2-9ABC-C749DBC7DD74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61" name="TextBox 15">
            <a:extLst>
              <a:ext uri="{FF2B5EF4-FFF2-40B4-BE49-F238E27FC236}">
                <a16:creationId xmlns:a16="http://schemas.microsoft.com/office/drawing/2014/main" id="{47793426-1669-71B9-A718-4F4A3B32033D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2" name="Freeform 12"/>
          <p:cNvSpPr/>
          <p:nvPr/>
        </p:nvSpPr>
        <p:spPr>
          <a:xfrm>
            <a:off x="5985123" y="1421566"/>
            <a:ext cx="5698198" cy="7726260"/>
          </a:xfrm>
          <a:custGeom>
            <a:avLst/>
            <a:gdLst/>
            <a:ahLst/>
            <a:cxnLst/>
            <a:rect l="l" t="t" r="r" b="b"/>
            <a:pathLst>
              <a:path w="5698198" h="7726260">
                <a:moveTo>
                  <a:pt x="0" y="0"/>
                </a:moveTo>
                <a:lnTo>
                  <a:pt x="5698198" y="0"/>
                </a:lnTo>
                <a:lnTo>
                  <a:pt x="5698198" y="7726260"/>
                </a:lnTo>
                <a:lnTo>
                  <a:pt x="0" y="77262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0609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4A880C62-0A91-3B91-B101-D6FD8A23E4C7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>
                <a:solidFill>
                  <a:srgbClr val="FCF8F5"/>
                </a:solidFill>
                <a:latin typeface="Canva Sans Bold"/>
              </a:rPr>
              <a:t>Word Emebedding-Word2Vec-CBOW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60F2184-27B9-BFBD-3106-AC471014B4BC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B292357A-081C-9BBF-924D-3AFDF198AB06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3E696C75-D916-CE8F-7745-55E3260FF917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BDC616C4-C301-A481-0467-77C71AA6CC0D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A9A8C605-E087-329F-47C7-FD6D70F420C8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68086" y="4167630"/>
            <a:ext cx="1343620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The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64918" y="5112356"/>
            <a:ext cx="1626282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quick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06249" y="6065998"/>
            <a:ext cx="1343620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brown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490443" y="3007910"/>
            <a:ext cx="151376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Canva Sans Bold"/>
              </a:rPr>
              <a:t>Output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15131" y="3171137"/>
            <a:ext cx="1125855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input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8A9BDD6-619C-F867-D513-10009D0F363F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Emebedding-Word2Vec-Skip Gram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3FF7FE7E-729C-DDED-7516-8EA19EEB1886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BC5742E3-DA33-587A-EFE1-C24AD4318A98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98495C4C-6543-FC9B-37A7-C4E5764F73FC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0BA8A47-251A-BEAB-695B-22FA4430DD39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A52F6256-6987-A695-B3FD-15C1998687CA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202F949-4561-9212-EB87-D5F4E5C7765D}"/>
              </a:ext>
            </a:extLst>
          </p:cNvPr>
          <p:cNvSpPr/>
          <p:nvPr/>
        </p:nvSpPr>
        <p:spPr>
          <a:xfrm>
            <a:off x="4164918" y="2895853"/>
            <a:ext cx="2090909" cy="881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Input</a:t>
            </a:r>
            <a:endParaRPr lang="en-IN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0F80AD-DE48-90CA-6CAC-994AFD0541D1}"/>
              </a:ext>
            </a:extLst>
          </p:cNvPr>
          <p:cNvSpPr/>
          <p:nvPr/>
        </p:nvSpPr>
        <p:spPr>
          <a:xfrm>
            <a:off x="10870286" y="2834329"/>
            <a:ext cx="2090909" cy="881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Output</a:t>
            </a:r>
            <a:endParaRPr lang="en-IN" sz="3200" dirty="0"/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C6805E9-0F1B-2C05-DA02-37C4FC27C903}"/>
              </a:ext>
            </a:extLst>
          </p:cNvPr>
          <p:cNvSpPr txBox="1"/>
          <p:nvPr/>
        </p:nvSpPr>
        <p:spPr>
          <a:xfrm>
            <a:off x="10686168" y="5063415"/>
            <a:ext cx="4550054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N/A, The, brown, fox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87EA0B9E-8C94-8026-C65B-F1EC49E0F05B}"/>
              </a:ext>
            </a:extLst>
          </p:cNvPr>
          <p:cNvSpPr txBox="1"/>
          <p:nvPr/>
        </p:nvSpPr>
        <p:spPr>
          <a:xfrm>
            <a:off x="10686168" y="5934014"/>
            <a:ext cx="4800599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 The, quick, fox, jumps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B724192C-340B-1AB0-BC27-9C8338AD2DFB}"/>
              </a:ext>
            </a:extLst>
          </p:cNvPr>
          <p:cNvSpPr txBox="1"/>
          <p:nvPr/>
        </p:nvSpPr>
        <p:spPr>
          <a:xfrm>
            <a:off x="10283547" y="4107439"/>
            <a:ext cx="5605839" cy="580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 dirty="0">
                <a:solidFill>
                  <a:srgbClr val="000000"/>
                </a:solidFill>
                <a:latin typeface="Canva Sans Bold"/>
              </a:rPr>
              <a:t>N/A,N/A, quick, brown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6203233" y="1468042"/>
            <a:ext cx="3362615" cy="7790258"/>
          </a:xfrm>
          <a:custGeom>
            <a:avLst/>
            <a:gdLst/>
            <a:ahLst/>
            <a:cxnLst/>
            <a:rect l="l" t="t" r="r" b="b"/>
            <a:pathLst>
              <a:path w="3362615" h="7790258">
                <a:moveTo>
                  <a:pt x="0" y="0"/>
                </a:moveTo>
                <a:lnTo>
                  <a:pt x="3362615" y="0"/>
                </a:lnTo>
                <a:lnTo>
                  <a:pt x="3362615" y="7790258"/>
                </a:lnTo>
                <a:lnTo>
                  <a:pt x="0" y="7790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D3D5616-4054-2C30-7DCF-8CC829D887AF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Emebedding-Word2Vec-Skip Gram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74A08D7-F843-D063-7A37-125E979EF381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56340FA7-2D5F-B611-CE82-1B0772D27141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000505AE-0FCC-674C-5768-B54572C0334E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74C5C90D-0AF8-0DC1-D7D0-06D7DADDE06A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AFB60F56-1206-DEB8-9042-FE4C34BA551E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5232177" y="1598686"/>
            <a:ext cx="6241368" cy="7372019"/>
          </a:xfrm>
          <a:custGeom>
            <a:avLst/>
            <a:gdLst/>
            <a:ahLst/>
            <a:cxnLst/>
            <a:rect l="l" t="t" r="r" b="b"/>
            <a:pathLst>
              <a:path w="6241368" h="7372019">
                <a:moveTo>
                  <a:pt x="0" y="0"/>
                </a:moveTo>
                <a:lnTo>
                  <a:pt x="6241368" y="0"/>
                </a:lnTo>
                <a:lnTo>
                  <a:pt x="6241368" y="7372019"/>
                </a:lnTo>
                <a:lnTo>
                  <a:pt x="0" y="73720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8162" t="-480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0EE97B6C-D375-70C8-9809-D24FAFDBD480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Emebedding-Word2Vec-Skip Gram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F9DFC15-ADFC-AA7D-1EB2-17BDAA861821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7BF3541-E664-927B-B50E-060972B7D1D8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BC24AB69-0CF7-7727-ED37-80EE28F18F05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1A20A6FB-3E79-0E56-DAA5-E2ECF5A2EC75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08BBF977-C06E-FA15-23BE-78987A4377CC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V="1">
            <a:off x="5024705" y="8391219"/>
            <a:ext cx="9680040" cy="100985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AutoShape 11"/>
          <p:cNvSpPr/>
          <p:nvPr/>
        </p:nvSpPr>
        <p:spPr>
          <a:xfrm flipH="1" flipV="1">
            <a:off x="5015652" y="1627742"/>
            <a:ext cx="15147" cy="6879284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857218" y="9379351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26007" y="8067691"/>
            <a:ext cx="4134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29326" y="1831714"/>
            <a:ext cx="271594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75558" y="8326719"/>
            <a:ext cx="521769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346973" y="7441080"/>
            <a:ext cx="1111732" cy="46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4"/>
              </a:lnSpc>
            </a:pPr>
            <a:r>
              <a:rPr lang="en-US" sz="2774" dirty="0">
                <a:solidFill>
                  <a:srgbClr val="000000"/>
                </a:solidFill>
                <a:latin typeface="Canva Sans Bold"/>
              </a:rPr>
              <a:t>Abdul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15312" y="7419929"/>
            <a:ext cx="1229187" cy="50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2957" dirty="0">
                <a:solidFill>
                  <a:srgbClr val="000000"/>
                </a:solidFill>
                <a:latin typeface="Canva Sans Bold"/>
              </a:rPr>
              <a:t>Kalam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877979" y="7306659"/>
            <a:ext cx="404262" cy="52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Canva Sans Bold"/>
              </a:rPr>
              <a:t>is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51491" y="7320744"/>
            <a:ext cx="345337" cy="579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5"/>
              </a:lnSpc>
            </a:pPr>
            <a:r>
              <a:rPr lang="en-US" sz="3382">
                <a:solidFill>
                  <a:srgbClr val="000000"/>
                </a:solidFill>
                <a:latin typeface="Canva Sans Bold"/>
              </a:rPr>
              <a:t>a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458706" y="7389741"/>
            <a:ext cx="1398131" cy="43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  <a:spcBef>
                <a:spcPct val="0"/>
              </a:spcBef>
            </a:pPr>
            <a:r>
              <a:rPr lang="en-US" sz="2535">
                <a:solidFill>
                  <a:srgbClr val="000000"/>
                </a:solidFill>
                <a:latin typeface="Canva Sans Bold"/>
              </a:rPr>
              <a:t>Great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51491" y="7350072"/>
            <a:ext cx="2015685" cy="5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sz="2932">
                <a:solidFill>
                  <a:srgbClr val="000000"/>
                </a:solidFill>
                <a:latin typeface="Canva Sans Bold"/>
              </a:rPr>
              <a:t>man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296829" y="4255703"/>
            <a:ext cx="1055587" cy="58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6"/>
              </a:lnSpc>
            </a:pPr>
            <a:r>
              <a:rPr lang="en-US" sz="3440" dirty="0">
                <a:solidFill>
                  <a:srgbClr val="000000"/>
                </a:solidFill>
                <a:latin typeface="Canva Sans Bold"/>
              </a:rPr>
              <a:t>Elon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348499" y="7266990"/>
            <a:ext cx="246693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395539" y="4293671"/>
            <a:ext cx="260937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507605" y="4303196"/>
            <a:ext cx="1145009" cy="54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anva Sans Bold"/>
              </a:rPr>
              <a:t>Musk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12116" y="4303196"/>
            <a:ext cx="1592778" cy="46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9"/>
              </a:lnSpc>
            </a:pPr>
            <a:r>
              <a:rPr lang="en-US" sz="2663">
                <a:solidFill>
                  <a:srgbClr val="000000"/>
                </a:solidFill>
                <a:latin typeface="Canva Sans Bold"/>
              </a:rPr>
              <a:t>Awesome</a:t>
            </a: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5955804D-8D63-96C8-E529-0DD347FEF8E9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Why is Word Embedding needed?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FF4C3A1B-E421-8BB3-5DF1-D1AF17F29972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4A4D780B-8B68-38AA-7346-4138889048F3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DD20E197-4448-3553-6495-AB8C5310DFED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A1435B41-A572-1C1E-D171-214FFE6CD29C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58A245C0-B7E6-2AC6-F745-E582161061FD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V="1">
            <a:off x="5024705" y="8280015"/>
            <a:ext cx="9563093" cy="21219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AutoShape 11"/>
          <p:cNvSpPr/>
          <p:nvPr/>
        </p:nvSpPr>
        <p:spPr>
          <a:xfrm flipH="1" flipV="1">
            <a:off x="5015652" y="1627742"/>
            <a:ext cx="15147" cy="6879284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5139070" y="7406496"/>
            <a:ext cx="1111732" cy="46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4"/>
              </a:lnSpc>
            </a:pPr>
            <a:r>
              <a:rPr lang="en-US" sz="2774">
                <a:solidFill>
                  <a:srgbClr val="000000"/>
                </a:solidFill>
                <a:latin typeface="Canva Sans Bold"/>
              </a:rPr>
              <a:t>Abdul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96829" y="4255703"/>
            <a:ext cx="1055587" cy="58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Canva Sans Bold"/>
              </a:rPr>
              <a:t>Elon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12575" y="4344159"/>
            <a:ext cx="1145009" cy="54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anva Sans Bold"/>
              </a:rPr>
              <a:t>Musk 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5986912" y="4886767"/>
            <a:ext cx="3561452" cy="2567354"/>
          </a:xfrm>
          <a:prstGeom prst="line">
            <a:avLst/>
          </a:prstGeom>
          <a:ln w="104775" cap="flat">
            <a:solidFill>
              <a:srgbClr val="F578C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5999648">
            <a:off x="8342876" y="2887426"/>
            <a:ext cx="2530292" cy="7938171"/>
          </a:xfrm>
          <a:custGeom>
            <a:avLst/>
            <a:gdLst/>
            <a:ahLst/>
            <a:cxnLst/>
            <a:rect l="l" t="t" r="r" b="b"/>
            <a:pathLst>
              <a:path w="2530292" h="7938171">
                <a:moveTo>
                  <a:pt x="0" y="0"/>
                </a:moveTo>
                <a:lnTo>
                  <a:pt x="2530292" y="0"/>
                </a:lnTo>
                <a:lnTo>
                  <a:pt x="2530292" y="7938171"/>
                </a:lnTo>
                <a:lnTo>
                  <a:pt x="0" y="79381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857218" y="9379351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Canva Sans"/>
              </a:rPr>
              <a:t>www.hpelearning.net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26007" y="8067691"/>
            <a:ext cx="4134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29326" y="1831714"/>
            <a:ext cx="271594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"/>
              </a:rPr>
              <a:t>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475558" y="8326719"/>
            <a:ext cx="521769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22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475558" y="7330269"/>
            <a:ext cx="1229187" cy="50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2957">
                <a:solidFill>
                  <a:srgbClr val="000000"/>
                </a:solidFill>
                <a:latin typeface="Canva Sans Bold"/>
              </a:rPr>
              <a:t>Kalam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77979" y="7306659"/>
            <a:ext cx="404262" cy="52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Canva Sans Bold"/>
              </a:rPr>
              <a:t>is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951491" y="7320744"/>
            <a:ext cx="345337" cy="579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5"/>
              </a:lnSpc>
            </a:pPr>
            <a:r>
              <a:rPr lang="en-US" sz="3382">
                <a:solidFill>
                  <a:srgbClr val="000000"/>
                </a:solidFill>
                <a:latin typeface="Canva Sans Bold"/>
              </a:rPr>
              <a:t>a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369508" y="7316184"/>
            <a:ext cx="1398131" cy="43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  <a:spcBef>
                <a:spcPct val="0"/>
              </a:spcBef>
            </a:pPr>
            <a:r>
              <a:rPr lang="en-US" sz="2535">
                <a:solidFill>
                  <a:srgbClr val="000000"/>
                </a:solidFill>
                <a:latin typeface="Canva Sans Bold"/>
              </a:rPr>
              <a:t>Great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862293" y="7276515"/>
            <a:ext cx="2015685" cy="5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sz="2932">
                <a:solidFill>
                  <a:srgbClr val="000000"/>
                </a:solidFill>
                <a:latin typeface="Canva Sans Bold"/>
              </a:rPr>
              <a:t>man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348499" y="7266990"/>
            <a:ext cx="246693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395539" y="4293671"/>
            <a:ext cx="260937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701408" y="4606141"/>
            <a:ext cx="1592778" cy="46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9"/>
              </a:lnSpc>
            </a:pPr>
            <a:r>
              <a:rPr lang="en-US" sz="2663">
                <a:solidFill>
                  <a:srgbClr val="000000"/>
                </a:solidFill>
                <a:latin typeface="Canva Sans Bold"/>
              </a:rPr>
              <a:t>Awesome</a:t>
            </a:r>
          </a:p>
        </p:txBody>
      </p:sp>
      <p:sp>
        <p:nvSpPr>
          <p:cNvPr id="30" name="AutoShape 30"/>
          <p:cNvSpPr/>
          <p:nvPr/>
        </p:nvSpPr>
        <p:spPr>
          <a:xfrm flipV="1">
            <a:off x="5844276" y="4583324"/>
            <a:ext cx="2980346" cy="2870797"/>
          </a:xfrm>
          <a:prstGeom prst="line">
            <a:avLst/>
          </a:prstGeom>
          <a:ln w="104775" cap="flat">
            <a:solidFill>
              <a:srgbClr val="F578C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9697FA99-9256-FBA3-D584-4DAA8A23A99C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Why is Word Embedding needed?</a:t>
            </a: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294482C2-CEC6-0950-FF6E-CA9980B1CFF6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EA8EBAF2-6CF1-556E-0420-E5A5501C8DE6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FC36AF5F-360A-D62A-9C7E-6C72819F4F16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943CEAED-3413-D8AD-73DF-151A5E27EFDE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61111CB3-7AE1-4C79-01F4-964658B2BDC8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V="1">
            <a:off x="4940931" y="8280015"/>
            <a:ext cx="9563093" cy="21219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AutoShape 11"/>
          <p:cNvSpPr/>
          <p:nvPr/>
        </p:nvSpPr>
        <p:spPr>
          <a:xfrm flipH="1" flipV="1">
            <a:off x="5015652" y="1627742"/>
            <a:ext cx="15147" cy="6879284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5139070" y="7406496"/>
            <a:ext cx="1111732" cy="46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4"/>
              </a:lnSpc>
            </a:pPr>
            <a:r>
              <a:rPr lang="en-US" sz="2774">
                <a:solidFill>
                  <a:srgbClr val="000000"/>
                </a:solidFill>
                <a:latin typeface="Canva Sans Bold"/>
              </a:rPr>
              <a:t>Abdul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96829" y="4255703"/>
            <a:ext cx="1055587" cy="58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Canva Sans Bold"/>
              </a:rPr>
              <a:t>Elon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12575" y="4344159"/>
            <a:ext cx="1145009" cy="54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anva Sans Bold"/>
              </a:rPr>
              <a:t>Musk 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5986912" y="4886767"/>
            <a:ext cx="3561452" cy="2567354"/>
          </a:xfrm>
          <a:prstGeom prst="line">
            <a:avLst/>
          </a:prstGeom>
          <a:ln w="104775" cap="flat">
            <a:solidFill>
              <a:srgbClr val="F578C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5999648">
            <a:off x="8342876" y="2887426"/>
            <a:ext cx="2530292" cy="7938171"/>
          </a:xfrm>
          <a:custGeom>
            <a:avLst/>
            <a:gdLst/>
            <a:ahLst/>
            <a:cxnLst/>
            <a:rect l="l" t="t" r="r" b="b"/>
            <a:pathLst>
              <a:path w="2530292" h="7938171">
                <a:moveTo>
                  <a:pt x="0" y="0"/>
                </a:moveTo>
                <a:lnTo>
                  <a:pt x="2530292" y="0"/>
                </a:lnTo>
                <a:lnTo>
                  <a:pt x="2530292" y="7938171"/>
                </a:lnTo>
                <a:lnTo>
                  <a:pt x="0" y="79381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6369508" y="7316184"/>
            <a:ext cx="1398131" cy="43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  <a:spcBef>
                <a:spcPct val="0"/>
              </a:spcBef>
            </a:pPr>
            <a:r>
              <a:rPr lang="en-US" sz="2535">
                <a:solidFill>
                  <a:srgbClr val="000000"/>
                </a:solidFill>
                <a:latin typeface="Canva Sans Bold"/>
              </a:rPr>
              <a:t>Great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01408" y="4606141"/>
            <a:ext cx="1592778" cy="46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9"/>
              </a:lnSpc>
            </a:pPr>
            <a:r>
              <a:rPr lang="en-US" sz="2663">
                <a:solidFill>
                  <a:srgbClr val="000000"/>
                </a:solidFill>
                <a:latin typeface="Canva Sans Bold"/>
              </a:rPr>
              <a:t>Awesome</a:t>
            </a:r>
          </a:p>
        </p:txBody>
      </p:sp>
      <p:sp>
        <p:nvSpPr>
          <p:cNvPr id="19" name="AutoShape 19"/>
          <p:cNvSpPr/>
          <p:nvPr/>
        </p:nvSpPr>
        <p:spPr>
          <a:xfrm flipV="1">
            <a:off x="5844276" y="4583324"/>
            <a:ext cx="2980346" cy="2870797"/>
          </a:xfrm>
          <a:prstGeom prst="line">
            <a:avLst/>
          </a:prstGeom>
          <a:ln w="104775" cap="flat">
            <a:solidFill>
              <a:srgbClr val="F578C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20" name="AutoShape 20"/>
          <p:cNvSpPr/>
          <p:nvPr/>
        </p:nvSpPr>
        <p:spPr>
          <a:xfrm flipV="1">
            <a:off x="7265551" y="5067384"/>
            <a:ext cx="4232246" cy="2258694"/>
          </a:xfrm>
          <a:prstGeom prst="line">
            <a:avLst/>
          </a:prstGeom>
          <a:ln w="104775" cap="flat">
            <a:solidFill>
              <a:srgbClr val="5E17EB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" name="TextBox 24"/>
          <p:cNvSpPr txBox="1"/>
          <p:nvPr/>
        </p:nvSpPr>
        <p:spPr>
          <a:xfrm>
            <a:off x="857218" y="9379351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526007" y="8067691"/>
            <a:ext cx="4134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129326" y="1831714"/>
            <a:ext cx="271594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623924" y="8328960"/>
            <a:ext cx="435247" cy="525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5"/>
              </a:lnSpc>
            </a:pPr>
            <a:r>
              <a:rPr lang="en-US" sz="3075">
                <a:solidFill>
                  <a:srgbClr val="000000"/>
                </a:solidFill>
                <a:latin typeface="Canva Sans Bold"/>
              </a:rPr>
              <a:t>22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475558" y="7330269"/>
            <a:ext cx="1229187" cy="50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2957">
                <a:solidFill>
                  <a:srgbClr val="000000"/>
                </a:solidFill>
                <a:latin typeface="Canva Sans Bold"/>
              </a:rPr>
              <a:t>Kalam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877979" y="7306659"/>
            <a:ext cx="404262" cy="52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Canva Sans Bold"/>
              </a:rPr>
              <a:t>is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51491" y="7320744"/>
            <a:ext cx="345337" cy="579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5"/>
              </a:lnSpc>
            </a:pPr>
            <a:r>
              <a:rPr lang="en-US" sz="3382">
                <a:solidFill>
                  <a:srgbClr val="000000"/>
                </a:solidFill>
                <a:latin typeface="Canva Sans Bold"/>
              </a:rPr>
              <a:t>a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862293" y="7276515"/>
            <a:ext cx="2015685" cy="5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sz="2932">
                <a:solidFill>
                  <a:srgbClr val="000000"/>
                </a:solidFill>
                <a:latin typeface="Canva Sans Bold"/>
              </a:rPr>
              <a:t>man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348499" y="7266990"/>
            <a:ext cx="246693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395539" y="4293671"/>
            <a:ext cx="260937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2</a:t>
            </a: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9FE5BE49-A84F-71D3-92E0-D4C7690B695D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Why is Word Embedding needed?</a:t>
            </a: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806AA858-F61F-BB76-FDDD-4E54E96D91F7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9B813D3F-BB4A-BAB9-9BA2-F6EA28CB8F1D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4BF51249-EA08-C9F8-FCCF-8CF29AA954AA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2EC16CFA-A96B-C60B-C62E-52FF179ABFED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40" name="TextBox 15">
            <a:extLst>
              <a:ext uri="{FF2B5EF4-FFF2-40B4-BE49-F238E27FC236}">
                <a16:creationId xmlns:a16="http://schemas.microsoft.com/office/drawing/2014/main" id="{17379D63-D40C-08E7-91AD-5BCE3A28080F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>
            <a:off x="4940931" y="8499489"/>
            <a:ext cx="9320756" cy="7684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AutoShape 11"/>
          <p:cNvSpPr/>
          <p:nvPr/>
        </p:nvSpPr>
        <p:spPr>
          <a:xfrm flipH="1" flipV="1">
            <a:off x="5015652" y="1627742"/>
            <a:ext cx="15147" cy="6879284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5328479">
            <a:off x="4787205" y="5661288"/>
            <a:ext cx="1686517" cy="710445"/>
          </a:xfrm>
          <a:custGeom>
            <a:avLst/>
            <a:gdLst/>
            <a:ahLst/>
            <a:cxnLst/>
            <a:rect l="l" t="t" r="r" b="b"/>
            <a:pathLst>
              <a:path w="1686517" h="710445">
                <a:moveTo>
                  <a:pt x="0" y="0"/>
                </a:moveTo>
                <a:lnTo>
                  <a:pt x="1686517" y="0"/>
                </a:lnTo>
                <a:lnTo>
                  <a:pt x="1686517" y="710445"/>
                </a:lnTo>
                <a:lnTo>
                  <a:pt x="0" y="71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-5328479">
            <a:off x="6092539" y="5696655"/>
            <a:ext cx="2466217" cy="1038894"/>
          </a:xfrm>
          <a:custGeom>
            <a:avLst/>
            <a:gdLst/>
            <a:ahLst/>
            <a:cxnLst/>
            <a:rect l="l" t="t" r="r" b="b"/>
            <a:pathLst>
              <a:path w="2466217" h="1038894">
                <a:moveTo>
                  <a:pt x="0" y="0"/>
                </a:moveTo>
                <a:lnTo>
                  <a:pt x="2466217" y="0"/>
                </a:lnTo>
                <a:lnTo>
                  <a:pt x="2466217" y="1038894"/>
                </a:lnTo>
                <a:lnTo>
                  <a:pt x="0" y="1038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1028700" y="9478661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26007" y="8067691"/>
            <a:ext cx="4134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29326" y="1831714"/>
            <a:ext cx="271594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"/>
              </a:rPr>
              <a:t>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000803" y="8440498"/>
            <a:ext cx="521769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22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7775" y="7367523"/>
            <a:ext cx="1111732" cy="46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4"/>
              </a:lnSpc>
            </a:pPr>
            <a:r>
              <a:rPr lang="en-US" sz="2774">
                <a:solidFill>
                  <a:srgbClr val="000000"/>
                </a:solidFill>
                <a:latin typeface="Canva Sans Bold"/>
              </a:rPr>
              <a:t>Abdul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99048" y="6827830"/>
            <a:ext cx="1229187" cy="50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2957">
                <a:solidFill>
                  <a:srgbClr val="000000"/>
                </a:solidFill>
                <a:latin typeface="Canva Sans Bold"/>
              </a:rPr>
              <a:t>Kalam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877979" y="7306659"/>
            <a:ext cx="404262" cy="52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Canva Sans Bold"/>
              </a:rPr>
              <a:t>is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951491" y="7320744"/>
            <a:ext cx="345337" cy="579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5"/>
              </a:lnSpc>
            </a:pPr>
            <a:r>
              <a:rPr lang="en-US" sz="3382">
                <a:solidFill>
                  <a:srgbClr val="000000"/>
                </a:solidFill>
                <a:latin typeface="Canva Sans Bold"/>
              </a:rPr>
              <a:t>a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464162" y="7462841"/>
            <a:ext cx="1398131" cy="43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  <a:spcBef>
                <a:spcPct val="0"/>
              </a:spcBef>
            </a:pPr>
            <a:r>
              <a:rPr lang="en-US" sz="2535">
                <a:solidFill>
                  <a:srgbClr val="000000"/>
                </a:solidFill>
                <a:latin typeface="Canva Sans Bold"/>
              </a:rPr>
              <a:t>Great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951491" y="7320366"/>
            <a:ext cx="2015685" cy="5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sz="2932">
                <a:solidFill>
                  <a:srgbClr val="000000"/>
                </a:solidFill>
                <a:latin typeface="Canva Sans Bold"/>
              </a:rPr>
              <a:t>man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257775" y="4434603"/>
            <a:ext cx="1055587" cy="58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Canva Sans Bold"/>
              </a:rPr>
              <a:t>Elon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348499" y="7266990"/>
            <a:ext cx="246693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395539" y="4293671"/>
            <a:ext cx="260937" cy="62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>
                <a:solidFill>
                  <a:srgbClr val="000000"/>
                </a:solidFill>
                <a:latin typeface="Canva Sans Bold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213064" y="3872946"/>
            <a:ext cx="1145009" cy="542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anva Sans Bold"/>
              </a:rPr>
              <a:t>Musk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608637" y="4460495"/>
            <a:ext cx="1592778" cy="46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9"/>
              </a:lnSpc>
            </a:pPr>
            <a:r>
              <a:rPr lang="en-US" sz="2663">
                <a:solidFill>
                  <a:srgbClr val="000000"/>
                </a:solidFill>
                <a:latin typeface="Canva Sans Bold"/>
              </a:rPr>
              <a:t>Awesome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567E92E0-168F-F68D-A0E4-D87D9DB8D01A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Why is Word Embedding needed?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FCAD1811-0DC4-AA16-48DB-584700D94161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550BA9FB-7D6D-981F-8211-89A1ABB226D1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B095E713-A108-7125-7521-17B9849363EA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3254E4BB-A309-E222-A23F-E63FD15567D0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65DCFA78-F746-78B4-B023-0B19FF95E7EB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28700" y="2576535"/>
            <a:ext cx="7591765" cy="5133931"/>
          </a:xfrm>
          <a:custGeom>
            <a:avLst/>
            <a:gdLst/>
            <a:ahLst/>
            <a:cxnLst/>
            <a:rect l="l" t="t" r="r" b="b"/>
            <a:pathLst>
              <a:path w="7591765" h="5133931">
                <a:moveTo>
                  <a:pt x="0" y="0"/>
                </a:moveTo>
                <a:lnTo>
                  <a:pt x="7591765" y="0"/>
                </a:lnTo>
                <a:lnTo>
                  <a:pt x="7591765" y="5133930"/>
                </a:lnTo>
                <a:lnTo>
                  <a:pt x="0" y="51339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9019742" y="4657893"/>
            <a:ext cx="2975918" cy="1253605"/>
          </a:xfrm>
          <a:custGeom>
            <a:avLst/>
            <a:gdLst/>
            <a:ahLst/>
            <a:cxnLst/>
            <a:rect l="l" t="t" r="r" b="b"/>
            <a:pathLst>
              <a:path w="2975918" h="1253605">
                <a:moveTo>
                  <a:pt x="0" y="0"/>
                </a:moveTo>
                <a:lnTo>
                  <a:pt x="2975918" y="0"/>
                </a:lnTo>
                <a:lnTo>
                  <a:pt x="2975918" y="1253605"/>
                </a:lnTo>
                <a:lnTo>
                  <a:pt x="0" y="12536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3097504" y="2576535"/>
            <a:ext cx="3872750" cy="3872750"/>
          </a:xfrm>
          <a:custGeom>
            <a:avLst/>
            <a:gdLst/>
            <a:ahLst/>
            <a:cxnLst/>
            <a:rect l="l" t="t" r="r" b="b"/>
            <a:pathLst>
              <a:path w="3872750" h="3872750">
                <a:moveTo>
                  <a:pt x="0" y="0"/>
                </a:moveTo>
                <a:lnTo>
                  <a:pt x="3872751" y="0"/>
                </a:lnTo>
                <a:lnTo>
                  <a:pt x="3872751" y="3872750"/>
                </a:lnTo>
                <a:lnTo>
                  <a:pt x="0" y="38727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172048" y="6823370"/>
            <a:ext cx="205855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02020"/>
                </a:solidFill>
                <a:latin typeface="Canva Sans Bold"/>
              </a:rPr>
              <a:t>RBG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01216" y="8190518"/>
            <a:ext cx="12817866" cy="706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4"/>
              </a:lnSpc>
            </a:pPr>
            <a:r>
              <a:rPr lang="en-US" sz="4074">
                <a:solidFill>
                  <a:srgbClr val="000000"/>
                </a:solidFill>
                <a:latin typeface="Canva Sans Bold"/>
              </a:rPr>
              <a:t>Detailed description in the  Deep Learning Module 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5628D746-3758-8529-AB26-714A9A91494E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Why is Word Embedding needed?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670A5C6-2B58-E794-95DD-2EE573FD874E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3EFE26A0-6837-6C91-9E1D-365ECD5ECC16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B37BA3C6-5AFB-C458-AEF4-FA983BEF3D92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B48D09FF-95CA-432D-84FA-18FF0CDD7488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16A2C10A-3A90-7E25-7145-5338701228A9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1670729" y="3318059"/>
            <a:ext cx="3166783" cy="3086100"/>
            <a:chOff x="0" y="0"/>
            <a:chExt cx="83405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4050" cy="812800"/>
            </a:xfrm>
            <a:custGeom>
              <a:avLst/>
              <a:gdLst/>
              <a:ahLst/>
              <a:cxnLst/>
              <a:rect l="l" t="t" r="r" b="b"/>
              <a:pathLst>
                <a:path w="834050" h="812800">
                  <a:moveTo>
                    <a:pt x="124681" y="0"/>
                  </a:moveTo>
                  <a:lnTo>
                    <a:pt x="709369" y="0"/>
                  </a:lnTo>
                  <a:cubicBezTo>
                    <a:pt x="778228" y="0"/>
                    <a:pt x="834050" y="55822"/>
                    <a:pt x="834050" y="124681"/>
                  </a:cubicBezTo>
                  <a:lnTo>
                    <a:pt x="834050" y="688119"/>
                  </a:lnTo>
                  <a:cubicBezTo>
                    <a:pt x="834050" y="721186"/>
                    <a:pt x="820914" y="752900"/>
                    <a:pt x="797532" y="776282"/>
                  </a:cubicBezTo>
                  <a:cubicBezTo>
                    <a:pt x="774150" y="799664"/>
                    <a:pt x="742436" y="812800"/>
                    <a:pt x="709369" y="812800"/>
                  </a:cubicBezTo>
                  <a:lnTo>
                    <a:pt x="124681" y="812800"/>
                  </a:lnTo>
                  <a:cubicBezTo>
                    <a:pt x="91614" y="812800"/>
                    <a:pt x="59900" y="799664"/>
                    <a:pt x="36518" y="776282"/>
                  </a:cubicBezTo>
                  <a:cubicBezTo>
                    <a:pt x="13136" y="752900"/>
                    <a:pt x="0" y="721186"/>
                    <a:pt x="0" y="688119"/>
                  </a:cubicBezTo>
                  <a:lnTo>
                    <a:pt x="0" y="124681"/>
                  </a:lnTo>
                  <a:cubicBezTo>
                    <a:pt x="0" y="91614"/>
                    <a:pt x="13136" y="59900"/>
                    <a:pt x="36518" y="36518"/>
                  </a:cubicBezTo>
                  <a:cubicBezTo>
                    <a:pt x="59900" y="13136"/>
                    <a:pt x="91614" y="0"/>
                    <a:pt x="124681" y="0"/>
                  </a:cubicBezTo>
                  <a:close/>
                </a:path>
              </a:pathLst>
            </a:custGeom>
            <a:solidFill>
              <a:srgbClr val="A232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3405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FFFFFF"/>
                  </a:solidFill>
                  <a:latin typeface="Canva Sans"/>
                </a:rPr>
                <a:t>Using Neural Network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399023" y="3754235"/>
            <a:ext cx="3973616" cy="2213747"/>
            <a:chOff x="0" y="0"/>
            <a:chExt cx="1046549" cy="58304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46549" cy="583044"/>
            </a:xfrm>
            <a:custGeom>
              <a:avLst/>
              <a:gdLst/>
              <a:ahLst/>
              <a:cxnLst/>
              <a:rect l="l" t="t" r="r" b="b"/>
              <a:pathLst>
                <a:path w="1046549" h="583044">
                  <a:moveTo>
                    <a:pt x="99365" y="0"/>
                  </a:moveTo>
                  <a:lnTo>
                    <a:pt x="947184" y="0"/>
                  </a:lnTo>
                  <a:cubicBezTo>
                    <a:pt x="1002062" y="0"/>
                    <a:pt x="1046549" y="44487"/>
                    <a:pt x="1046549" y="99365"/>
                  </a:cubicBezTo>
                  <a:lnTo>
                    <a:pt x="1046549" y="483679"/>
                  </a:lnTo>
                  <a:cubicBezTo>
                    <a:pt x="1046549" y="538557"/>
                    <a:pt x="1002062" y="583044"/>
                    <a:pt x="947184" y="583044"/>
                  </a:cubicBezTo>
                  <a:lnTo>
                    <a:pt x="99365" y="583044"/>
                  </a:lnTo>
                  <a:cubicBezTo>
                    <a:pt x="44487" y="583044"/>
                    <a:pt x="0" y="538557"/>
                    <a:pt x="0" y="483679"/>
                  </a:cubicBezTo>
                  <a:lnTo>
                    <a:pt x="0" y="99365"/>
                  </a:lnTo>
                  <a:cubicBezTo>
                    <a:pt x="0" y="44487"/>
                    <a:pt x="44487" y="0"/>
                    <a:pt x="99365" y="0"/>
                  </a:cubicBezTo>
                  <a:close/>
                </a:path>
              </a:pathLst>
            </a:custGeom>
            <a:solidFill>
              <a:srgbClr val="A232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046549" cy="6592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r>
                <a:rPr lang="en-US" sz="3899" dirty="0">
                  <a:solidFill>
                    <a:srgbClr val="FFFFFF"/>
                  </a:solidFill>
                  <a:latin typeface="Canva Sans"/>
                </a:rPr>
                <a:t>We can create meaningful  numbers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6679967" y="3318059"/>
            <a:ext cx="3876603" cy="3474405"/>
          </a:xfrm>
          <a:custGeom>
            <a:avLst/>
            <a:gdLst/>
            <a:ahLst/>
            <a:cxnLst/>
            <a:rect l="l" t="t" r="r" b="b"/>
            <a:pathLst>
              <a:path w="3876603" h="3474405">
                <a:moveTo>
                  <a:pt x="0" y="0"/>
                </a:moveTo>
                <a:lnTo>
                  <a:pt x="3876602" y="0"/>
                </a:lnTo>
                <a:lnTo>
                  <a:pt x="3876602" y="3474405"/>
                </a:lnTo>
                <a:lnTo>
                  <a:pt x="0" y="3474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74129322-7BCB-C051-E9FF-3C3A5D349F5F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Embeddings using Neural Network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07BFA1BE-CBDC-C2F1-28F7-C0C810388A2E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ECF4D25E-9AB4-F764-DA2D-6C8476FBD00F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188A14BF-E6BE-BFA9-EB50-DF34010E16A5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37F16B67-5C01-B0F1-8C37-AD08BF89975C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BBBA0273-65F0-4B9E-3C03-A6979B14DF8B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0" y="9344041"/>
            <a:ext cx="857218" cy="857218"/>
          </a:xfrm>
          <a:custGeom>
            <a:avLst/>
            <a:gdLst/>
            <a:ahLst/>
            <a:cxnLst/>
            <a:rect l="l" t="t" r="r" b="b"/>
            <a:pathLst>
              <a:path w="857218" h="857218">
                <a:moveTo>
                  <a:pt x="0" y="0"/>
                </a:moveTo>
                <a:lnTo>
                  <a:pt x="857218" y="0"/>
                </a:lnTo>
                <a:lnTo>
                  <a:pt x="857218" y="857218"/>
                </a:lnTo>
                <a:lnTo>
                  <a:pt x="0" y="857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685547" y="9462537"/>
            <a:ext cx="620226" cy="620226"/>
          </a:xfrm>
          <a:custGeom>
            <a:avLst/>
            <a:gdLst/>
            <a:ahLst/>
            <a:cxnLst/>
            <a:rect l="l" t="t" r="r" b="b"/>
            <a:pathLst>
              <a:path w="620226" h="620226">
                <a:moveTo>
                  <a:pt x="0" y="0"/>
                </a:moveTo>
                <a:lnTo>
                  <a:pt x="620226" y="0"/>
                </a:lnTo>
                <a:lnTo>
                  <a:pt x="620226" y="620226"/>
                </a:lnTo>
                <a:lnTo>
                  <a:pt x="0" y="62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682707" y="4731280"/>
            <a:ext cx="4286305" cy="2154542"/>
            <a:chOff x="0" y="0"/>
            <a:chExt cx="1128903" cy="5674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28903" cy="567451"/>
            </a:xfrm>
            <a:custGeom>
              <a:avLst/>
              <a:gdLst/>
              <a:ahLst/>
              <a:cxnLst/>
              <a:rect l="l" t="t" r="r" b="b"/>
              <a:pathLst>
                <a:path w="1128903" h="567451">
                  <a:moveTo>
                    <a:pt x="92116" y="0"/>
                  </a:moveTo>
                  <a:lnTo>
                    <a:pt x="1036787" y="0"/>
                  </a:lnTo>
                  <a:cubicBezTo>
                    <a:pt x="1061218" y="0"/>
                    <a:pt x="1084648" y="9705"/>
                    <a:pt x="1101923" y="26980"/>
                  </a:cubicBezTo>
                  <a:cubicBezTo>
                    <a:pt x="1119198" y="44255"/>
                    <a:pt x="1128903" y="67685"/>
                    <a:pt x="1128903" y="92116"/>
                  </a:cubicBezTo>
                  <a:lnTo>
                    <a:pt x="1128903" y="475335"/>
                  </a:lnTo>
                  <a:cubicBezTo>
                    <a:pt x="1128903" y="526209"/>
                    <a:pt x="1087662" y="567451"/>
                    <a:pt x="1036787" y="567451"/>
                  </a:cubicBezTo>
                  <a:lnTo>
                    <a:pt x="92116" y="567451"/>
                  </a:lnTo>
                  <a:cubicBezTo>
                    <a:pt x="67685" y="567451"/>
                    <a:pt x="44255" y="557746"/>
                    <a:pt x="26980" y="540471"/>
                  </a:cubicBezTo>
                  <a:cubicBezTo>
                    <a:pt x="9705" y="523196"/>
                    <a:pt x="0" y="499766"/>
                    <a:pt x="0" y="475335"/>
                  </a:cubicBezTo>
                  <a:lnTo>
                    <a:pt x="0" y="92116"/>
                  </a:lnTo>
                  <a:cubicBezTo>
                    <a:pt x="0" y="67685"/>
                    <a:pt x="9705" y="44255"/>
                    <a:pt x="26980" y="26980"/>
                  </a:cubicBezTo>
                  <a:cubicBezTo>
                    <a:pt x="44255" y="9705"/>
                    <a:pt x="67685" y="0"/>
                    <a:pt x="92116" y="0"/>
                  </a:cubicBezTo>
                  <a:close/>
                </a:path>
              </a:pathLst>
            </a:custGeom>
            <a:solidFill>
              <a:srgbClr val="A232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1128903" cy="643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 dirty="0">
                  <a:solidFill>
                    <a:srgbClr val="FFFFFF"/>
                  </a:solidFill>
                  <a:latin typeface="Canva Sans"/>
                </a:rPr>
                <a:t>Continuous Bag of words</a:t>
              </a:r>
            </a:p>
            <a:p>
              <a:pPr algn="ctr">
                <a:lnSpc>
                  <a:spcPts val="5319"/>
                </a:lnSpc>
              </a:pPr>
              <a:r>
                <a:rPr lang="en-US" sz="3799" dirty="0">
                  <a:solidFill>
                    <a:srgbClr val="FFFFFF"/>
                  </a:solidFill>
                  <a:latin typeface="Canva Sans"/>
                </a:rPr>
                <a:t>(CBOW)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418367" y="4646896"/>
            <a:ext cx="3842547" cy="2238926"/>
            <a:chOff x="0" y="0"/>
            <a:chExt cx="1012029" cy="58967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12029" cy="589676"/>
            </a:xfrm>
            <a:custGeom>
              <a:avLst/>
              <a:gdLst/>
              <a:ahLst/>
              <a:cxnLst/>
              <a:rect l="l" t="t" r="r" b="b"/>
              <a:pathLst>
                <a:path w="1012029" h="589676">
                  <a:moveTo>
                    <a:pt x="102754" y="0"/>
                  </a:moveTo>
                  <a:lnTo>
                    <a:pt x="909275" y="0"/>
                  </a:lnTo>
                  <a:cubicBezTo>
                    <a:pt x="936527" y="0"/>
                    <a:pt x="962663" y="10826"/>
                    <a:pt x="981933" y="30096"/>
                  </a:cubicBezTo>
                  <a:cubicBezTo>
                    <a:pt x="1001203" y="49366"/>
                    <a:pt x="1012029" y="75502"/>
                    <a:pt x="1012029" y="102754"/>
                  </a:cubicBezTo>
                  <a:lnTo>
                    <a:pt x="1012029" y="486922"/>
                  </a:lnTo>
                  <a:cubicBezTo>
                    <a:pt x="1012029" y="543671"/>
                    <a:pt x="966024" y="589676"/>
                    <a:pt x="909275" y="589676"/>
                  </a:cubicBezTo>
                  <a:lnTo>
                    <a:pt x="102754" y="589676"/>
                  </a:lnTo>
                  <a:cubicBezTo>
                    <a:pt x="46005" y="589676"/>
                    <a:pt x="0" y="543671"/>
                    <a:pt x="0" y="486922"/>
                  </a:cubicBezTo>
                  <a:lnTo>
                    <a:pt x="0" y="102754"/>
                  </a:lnTo>
                  <a:cubicBezTo>
                    <a:pt x="0" y="46005"/>
                    <a:pt x="46005" y="0"/>
                    <a:pt x="102754" y="0"/>
                  </a:cubicBezTo>
                  <a:close/>
                </a:path>
              </a:pathLst>
            </a:custGeom>
            <a:solidFill>
              <a:srgbClr val="A2327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012029" cy="665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Canva Sans"/>
                </a:rPr>
                <a:t> Skip Grams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54820" y="1817585"/>
            <a:ext cx="3481155" cy="1894442"/>
            <a:chOff x="0" y="0"/>
            <a:chExt cx="916847" cy="49894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16847" cy="498948"/>
            </a:xfrm>
            <a:custGeom>
              <a:avLst/>
              <a:gdLst/>
              <a:ahLst/>
              <a:cxnLst/>
              <a:rect l="l" t="t" r="r" b="b"/>
              <a:pathLst>
                <a:path w="916847" h="498948">
                  <a:moveTo>
                    <a:pt x="113422" y="0"/>
                  </a:moveTo>
                  <a:lnTo>
                    <a:pt x="803426" y="0"/>
                  </a:lnTo>
                  <a:cubicBezTo>
                    <a:pt x="833507" y="0"/>
                    <a:pt x="862356" y="11950"/>
                    <a:pt x="883627" y="33220"/>
                  </a:cubicBezTo>
                  <a:cubicBezTo>
                    <a:pt x="904898" y="54491"/>
                    <a:pt x="916847" y="83340"/>
                    <a:pt x="916847" y="113422"/>
                  </a:cubicBezTo>
                  <a:lnTo>
                    <a:pt x="916847" y="385526"/>
                  </a:lnTo>
                  <a:cubicBezTo>
                    <a:pt x="916847" y="415607"/>
                    <a:pt x="904898" y="444457"/>
                    <a:pt x="883627" y="465727"/>
                  </a:cubicBezTo>
                  <a:cubicBezTo>
                    <a:pt x="862356" y="486998"/>
                    <a:pt x="833507" y="498948"/>
                    <a:pt x="803426" y="498948"/>
                  </a:cubicBezTo>
                  <a:lnTo>
                    <a:pt x="113422" y="498948"/>
                  </a:lnTo>
                  <a:cubicBezTo>
                    <a:pt x="50781" y="498948"/>
                    <a:pt x="0" y="448167"/>
                    <a:pt x="0" y="385526"/>
                  </a:cubicBezTo>
                  <a:lnTo>
                    <a:pt x="0" y="113422"/>
                  </a:lnTo>
                  <a:cubicBezTo>
                    <a:pt x="0" y="83340"/>
                    <a:pt x="11950" y="54491"/>
                    <a:pt x="33220" y="33220"/>
                  </a:cubicBezTo>
                  <a:cubicBezTo>
                    <a:pt x="54491" y="11950"/>
                    <a:pt x="83340" y="0"/>
                    <a:pt x="113422" y="0"/>
                  </a:cubicBezTo>
                  <a:close/>
                </a:path>
              </a:pathLst>
            </a:custGeom>
            <a:solidFill>
              <a:srgbClr val="6A63E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916847" cy="5656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FFFFFF"/>
                  </a:solidFill>
                  <a:latin typeface="Canva Sans"/>
                </a:rPr>
                <a:t>Two Strategies 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3506912" y="6970206"/>
            <a:ext cx="1645180" cy="1645180"/>
          </a:xfrm>
          <a:custGeom>
            <a:avLst/>
            <a:gdLst/>
            <a:ahLst/>
            <a:cxnLst/>
            <a:rect l="l" t="t" r="r" b="b"/>
            <a:pathLst>
              <a:path w="1645180" h="1645180">
                <a:moveTo>
                  <a:pt x="0" y="0"/>
                </a:moveTo>
                <a:lnTo>
                  <a:pt x="1645180" y="0"/>
                </a:lnTo>
                <a:lnTo>
                  <a:pt x="1645180" y="1645180"/>
                </a:lnTo>
                <a:lnTo>
                  <a:pt x="0" y="1645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12815113" y="6970206"/>
            <a:ext cx="1560796" cy="1560796"/>
          </a:xfrm>
          <a:custGeom>
            <a:avLst/>
            <a:gdLst/>
            <a:ahLst/>
            <a:cxnLst/>
            <a:rect l="l" t="t" r="r" b="b"/>
            <a:pathLst>
              <a:path w="1560796" h="1560796">
                <a:moveTo>
                  <a:pt x="0" y="0"/>
                </a:moveTo>
                <a:lnTo>
                  <a:pt x="1560796" y="0"/>
                </a:lnTo>
                <a:lnTo>
                  <a:pt x="1560796" y="1560796"/>
                </a:lnTo>
                <a:lnTo>
                  <a:pt x="0" y="15607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 rot="-10724702">
            <a:off x="7001070" y="3798613"/>
            <a:ext cx="4351121" cy="2975079"/>
          </a:xfrm>
          <a:custGeom>
            <a:avLst/>
            <a:gdLst/>
            <a:ahLst/>
            <a:cxnLst/>
            <a:rect l="l" t="t" r="r" b="b"/>
            <a:pathLst>
              <a:path w="4351121" h="2975079">
                <a:moveTo>
                  <a:pt x="0" y="0"/>
                </a:moveTo>
                <a:lnTo>
                  <a:pt x="4351121" y="0"/>
                </a:lnTo>
                <a:lnTo>
                  <a:pt x="4351121" y="2975080"/>
                </a:lnTo>
                <a:lnTo>
                  <a:pt x="0" y="29750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028700" y="9395862"/>
            <a:ext cx="495642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Canva Sans"/>
              </a:rPr>
              <a:t>www.hopelearning.net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99023" y="9395862"/>
            <a:ext cx="5723781" cy="58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Canva Sans Bold"/>
              </a:rPr>
              <a:t>hope_artificial_intelligence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AE66ECC5-FBFA-25A1-B5A7-2DD1BF5EEE92}"/>
              </a:ext>
            </a:extLst>
          </p:cNvPr>
          <p:cNvSpPr txBox="1"/>
          <p:nvPr/>
        </p:nvSpPr>
        <p:spPr>
          <a:xfrm>
            <a:off x="-4" y="-31907"/>
            <a:ext cx="18288000" cy="83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r>
              <a:rPr lang="en-US" sz="3600" dirty="0">
                <a:solidFill>
                  <a:srgbClr val="FCF8F5"/>
                </a:solidFill>
                <a:latin typeface="Canva Sans Bold"/>
              </a:rPr>
              <a:t>Word Emebedding-Word2Vec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F26B75F0-E1B9-7D10-BC9E-875922F1949C}"/>
              </a:ext>
            </a:extLst>
          </p:cNvPr>
          <p:cNvSpPr/>
          <p:nvPr/>
        </p:nvSpPr>
        <p:spPr>
          <a:xfrm>
            <a:off x="19053" y="9769116"/>
            <a:ext cx="18287997" cy="524565"/>
          </a:xfrm>
          <a:custGeom>
            <a:avLst/>
            <a:gdLst/>
            <a:ahLst/>
            <a:cxnLst/>
            <a:rect l="l" t="t" r="r" b="b"/>
            <a:pathLst>
              <a:path w="4816592" h="138157">
                <a:moveTo>
                  <a:pt x="0" y="0"/>
                </a:moveTo>
                <a:lnTo>
                  <a:pt x="4816592" y="0"/>
                </a:lnTo>
                <a:lnTo>
                  <a:pt x="4816592" y="138157"/>
                </a:lnTo>
                <a:lnTo>
                  <a:pt x="0" y="1381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47988EBD-CC3E-7B18-2BA1-E47B51A48636}"/>
              </a:ext>
            </a:extLst>
          </p:cNvPr>
          <p:cNvSpPr/>
          <p:nvPr/>
        </p:nvSpPr>
        <p:spPr>
          <a:xfrm>
            <a:off x="7116449" y="9810703"/>
            <a:ext cx="428609" cy="428609"/>
          </a:xfrm>
          <a:custGeom>
            <a:avLst/>
            <a:gdLst/>
            <a:ahLst/>
            <a:cxnLst/>
            <a:rect l="l" t="t" r="r" b="b"/>
            <a:pathLst>
              <a:path w="428609" h="428609">
                <a:moveTo>
                  <a:pt x="0" y="0"/>
                </a:moveTo>
                <a:lnTo>
                  <a:pt x="428610" y="0"/>
                </a:lnTo>
                <a:lnTo>
                  <a:pt x="428610" y="428610"/>
                </a:lnTo>
                <a:lnTo>
                  <a:pt x="0" y="42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9B4EAD21-C57D-C65C-C85F-CD5B8B38583C}"/>
              </a:ext>
            </a:extLst>
          </p:cNvPr>
          <p:cNvSpPr/>
          <p:nvPr/>
        </p:nvSpPr>
        <p:spPr>
          <a:xfrm>
            <a:off x="13967583" y="9797317"/>
            <a:ext cx="406900" cy="406900"/>
          </a:xfrm>
          <a:custGeom>
            <a:avLst/>
            <a:gdLst/>
            <a:ahLst/>
            <a:cxnLst/>
            <a:rect l="l" t="t" r="r" b="b"/>
            <a:pathLst>
              <a:path w="406900" h="406900">
                <a:moveTo>
                  <a:pt x="0" y="0"/>
                </a:moveTo>
                <a:lnTo>
                  <a:pt x="406899" y="0"/>
                </a:lnTo>
                <a:lnTo>
                  <a:pt x="406899" y="406900"/>
                </a:lnTo>
                <a:lnTo>
                  <a:pt x="0" y="40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B665A9F5-6D90-9C76-FE58-E371000452BC}"/>
              </a:ext>
            </a:extLst>
          </p:cNvPr>
          <p:cNvSpPr txBox="1"/>
          <p:nvPr/>
        </p:nvSpPr>
        <p:spPr>
          <a:xfrm>
            <a:off x="7545058" y="9919835"/>
            <a:ext cx="3469702" cy="281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2400" dirty="0">
                <a:solidFill>
                  <a:srgbClr val="FFFFFF"/>
                </a:solidFill>
                <a:latin typeface="Canva Sans Bold"/>
              </a:rPr>
              <a:t>www.hopelearning.net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C5964D81-5EC5-1CF4-62B5-B1D3CBBE161A}"/>
              </a:ext>
            </a:extLst>
          </p:cNvPr>
          <p:cNvSpPr txBox="1"/>
          <p:nvPr/>
        </p:nvSpPr>
        <p:spPr>
          <a:xfrm>
            <a:off x="14573074" y="9810703"/>
            <a:ext cx="3003662" cy="27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7"/>
              </a:lnSpc>
            </a:pPr>
            <a:r>
              <a:rPr lang="en-US" sz="1784" dirty="0" err="1">
                <a:solidFill>
                  <a:srgbClr val="FFFFFF"/>
                </a:solidFill>
                <a:latin typeface="Canva Sans Bold"/>
              </a:rPr>
              <a:t>hope_artificial_intelligence</a:t>
            </a:r>
            <a:endParaRPr lang="en-US" sz="1784" dirty="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1036</Words>
  <Application>Microsoft Office PowerPoint</Application>
  <PresentationFormat>Custom</PresentationFormat>
  <Paragraphs>280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Canva Sans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1.Word Embedding</dc:title>
  <cp:lastModifiedBy>Ramisha Rani k</cp:lastModifiedBy>
  <cp:revision>26</cp:revision>
  <dcterms:created xsi:type="dcterms:W3CDTF">2006-08-16T00:00:00Z</dcterms:created>
  <dcterms:modified xsi:type="dcterms:W3CDTF">2024-03-09T13:37:34Z</dcterms:modified>
  <dc:identifier>DAFyFAFzSco</dc:identifier>
</cp:coreProperties>
</file>