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7" d="100"/>
          <a:sy n="67" d="100"/>
        </p:scale>
        <p:origin x="66"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BIG-BOSS\Desktop\Programming%20for%20Data%20Science%20Python\SQL%20QUERY%20-%20DVD%20RENTAL%20PROJECT%20-%20ONYEKABA%20NZUBECHUKWU%20JUDE.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BIG-BOSS\Desktop\Programming%20for%20Data%20Science%20Python\SQL%20QUERY%20-%20DVD%20RENTAL%20PROJECT%20-%20ONYEKABA%20NZUBECHUKWU%20JUDE.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BIG-BOSS\Desktop\Programming%20for%20Data%20Science%20Python\SQL%20QUERY%20-%20DVD%20RENTAL%20PROJECT%20-%20ONYEKABA%20NZUBECHUKWU%20JUDE.xlsx" TargetMode="External"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oleObject" Target="file:///C:\Users\BIG-BOSS\Desktop\Programming%20for%20Data%20Science%20Python\SQL%20QUERY%20-%20DVD%20RENTAL%20PROJECT%20-%20ONYEKABA%20NZUBECHUKWU%20JUDE.xlsx" TargetMode="External" /><Relationship Id="rId2" Type="http://schemas.microsoft.com/office/2011/relationships/chartColorStyle" Target="colors4.xml" /><Relationship Id="rId1" Type="http://schemas.microsoft.com/office/2011/relationships/chartStyle" Target="style4.xml" /></Relationships>
</file>

<file path=ppt/charts/_rels/chart5.xml.rels><?xml version="1.0" encoding="UTF-8" standalone="yes"?>
<Relationships xmlns="http://schemas.openxmlformats.org/package/2006/relationships"><Relationship Id="rId3" Type="http://schemas.openxmlformats.org/officeDocument/2006/relationships/oleObject" Target="file:///C:\Users\BIG-BOSS\Desktop\Programming%20for%20Data%20Science%20Python\SQL%20QUERY%20-%20DVD%20RENTAL%20PROJECT%20-%20ONYEKABA%20NZUBECHUKWU%20JUDE.xlsx" TargetMode="External" /><Relationship Id="rId2" Type="http://schemas.microsoft.com/office/2011/relationships/chartColorStyle" Target="colors5.xml" /><Relationship Id="rId1" Type="http://schemas.microsoft.com/office/2011/relationships/chartStyle" Target="style5.xml" /></Relationships>
</file>

<file path=ppt/charts/_rels/chart6.xml.rels><?xml version="1.0" encoding="UTF-8" standalone="yes"?>
<Relationships xmlns="http://schemas.openxmlformats.org/package/2006/relationships"><Relationship Id="rId3" Type="http://schemas.openxmlformats.org/officeDocument/2006/relationships/oleObject" Target="file:///C:\Users\BIG-BOSS\Desktop\Programming%20for%20Data%20Science%20Python\SQL%20QUERY%20-%20DVD%20RENTAL%20PROJECT%20-%20ONYEKABA%20NZUBECHUKWU%20JUDE.xlsx" TargetMode="External" /><Relationship Id="rId2" Type="http://schemas.microsoft.com/office/2011/relationships/chartColorStyle" Target="colors6.xml" /><Relationship Id="rId1" Type="http://schemas.microsoft.com/office/2011/relationships/chartStyle" Target="style6.xml" /></Relationships>
</file>

<file path=ppt/charts/_rels/chart7.xml.rels><?xml version="1.0" encoding="UTF-8" standalone="yes"?>
<Relationships xmlns="http://schemas.openxmlformats.org/package/2006/relationships"><Relationship Id="rId3" Type="http://schemas.openxmlformats.org/officeDocument/2006/relationships/oleObject" Target="file:///C:\Users\BIG-BOSS\Desktop\Programming%20for%20Data%20Science%20Python\SQL%20QUERY%20-%20DVD%20RENTAL%20PROJECT%20-%20ONYEKABA%20NZUBECHUKWU%20JUDE.xlsx" TargetMode="External" /><Relationship Id="rId2" Type="http://schemas.microsoft.com/office/2011/relationships/chartColorStyle" Target="colors7.xml" /><Relationship Id="rId1" Type="http://schemas.microsoft.com/office/2011/relationships/chartStyle" Target="style7.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Number of rentals</a:t>
            </a:r>
            <a:r>
              <a:rPr lang="en-GB" baseline="0"/>
              <a:t> by rental status</a:t>
            </a:r>
            <a:endParaRPr lang="en-GB"/>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66E-4A75-8640-69B1B2393CC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66E-4A75-8640-69B1B2393CC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66E-4A75-8640-69B1B2393CC6}"/>
              </c:ext>
            </c:extLst>
          </c:dPt>
          <c:dLbls>
            <c:dLbl>
              <c:idx val="0"/>
              <c:tx>
                <c:rich>
                  <a:bodyPr/>
                  <a:lstStyle/>
                  <a:p>
                    <a:fld id="{7E814282-13DB-442A-B028-0ABA9678F563}" type="VALUE">
                      <a:rPr lang="en-US"/>
                      <a:pPr/>
                      <a:t>[VALUE]</a:t>
                    </a:fld>
                    <a:r>
                      <a:rPr lang="en-US" baseline="0"/>
                      <a:t> </a:t>
                    </a:r>
                  </a:p>
                  <a:p>
                    <a:fld id="{15DD9D36-AFBC-48EE-A8A3-074274D77DD3}" type="PERCENTAGE">
                      <a:rPr lang="en-US" baseline="0"/>
                      <a:pPr/>
                      <a:t>[PERCENTAGE]</a:t>
                    </a:fld>
                    <a:endParaRPr 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66E-4A75-8640-69B1B2393CC6}"/>
                </c:ext>
              </c:extLst>
            </c:dLbl>
            <c:dLbl>
              <c:idx val="1"/>
              <c:tx>
                <c:rich>
                  <a:bodyPr/>
                  <a:lstStyle/>
                  <a:p>
                    <a:fld id="{8378A06F-FE1F-4784-B71C-3A0B8D023EA2}" type="VALUE">
                      <a:rPr lang="en-US"/>
                      <a:pPr/>
                      <a:t>[VALUE]</a:t>
                    </a:fld>
                    <a:endParaRPr lang="en-US" baseline="0"/>
                  </a:p>
                  <a:p>
                    <a:r>
                      <a:rPr lang="en-US" baseline="0"/>
                      <a:t> </a:t>
                    </a:r>
                    <a:fld id="{A652AC26-72B3-4090-BE65-68EFDCA225F7}" type="PERCENTAGE">
                      <a:rPr lang="en-US" baseline="0"/>
                      <a:pPr/>
                      <a:t>[PERCENTAGE]</a:t>
                    </a:fld>
                    <a:endParaRPr lang="en-US" baseline="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66E-4A75-8640-69B1B2393CC6}"/>
                </c:ext>
              </c:extLst>
            </c:dLbl>
            <c:dLbl>
              <c:idx val="2"/>
              <c:tx>
                <c:rich>
                  <a:bodyPr/>
                  <a:lstStyle/>
                  <a:p>
                    <a:fld id="{2DF6185A-415B-40D7-80E8-D9F9BDF53864}" type="VALUE">
                      <a:rPr lang="en-US"/>
                      <a:pPr/>
                      <a:t>[VALUE]</a:t>
                    </a:fld>
                    <a:endParaRPr lang="en-US" baseline="0"/>
                  </a:p>
                  <a:p>
                    <a:r>
                      <a:rPr lang="en-US" baseline="0"/>
                      <a:t> </a:t>
                    </a:r>
                    <a:fld id="{A14501CB-6CE5-4C6E-A5FE-870282206095}" type="PERCENTAGE">
                      <a:rPr lang="en-US" baseline="0"/>
                      <a:pPr/>
                      <a:t>[PERCENTAGE]</a:t>
                    </a:fld>
                    <a:endParaRPr lang="en-US" baseline="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66E-4A75-8640-69B1B2393CC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'Query1 - Rental Status'!$A$2:$A$4</c:f>
              <c:strCache>
                <c:ptCount val="3"/>
                <c:pt idx="0">
                  <c:v>Early Return</c:v>
                </c:pt>
                <c:pt idx="1">
                  <c:v>Late Return</c:v>
                </c:pt>
                <c:pt idx="2">
                  <c:v>On-Time Return</c:v>
                </c:pt>
              </c:strCache>
            </c:strRef>
          </c:cat>
          <c:val>
            <c:numRef>
              <c:f>'Query1 - Rental Status'!$B$2:$B$4</c:f>
              <c:numCache>
                <c:formatCode>General</c:formatCode>
                <c:ptCount val="3"/>
                <c:pt idx="0">
                  <c:v>7010</c:v>
                </c:pt>
                <c:pt idx="1">
                  <c:v>5841</c:v>
                </c:pt>
                <c:pt idx="2">
                  <c:v>1745</c:v>
                </c:pt>
              </c:numCache>
            </c:numRef>
          </c:val>
          <c:extLst>
            <c:ext xmlns:c16="http://schemas.microsoft.com/office/drawing/2014/chart" uri="{C3380CC4-5D6E-409C-BE32-E72D297353CC}">
              <c16:uniqueId val="{00000006-A66E-4A75-8640-69B1B2393CC6}"/>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TOTAL PAYMENT</a:t>
            </a:r>
            <a:r>
              <a:rPr lang="en-GB" baseline="0"/>
              <a:t> BY RENTAL STATUS</a:t>
            </a:r>
            <a:endParaRPr lang="en-GB"/>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7B5-4D66-B66B-3515BEEC31D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7B5-4D66-B66B-3515BEEC31D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7B5-4D66-B66B-3515BEEC31D5}"/>
              </c:ext>
            </c:extLst>
          </c:dPt>
          <c:dLbls>
            <c:dLbl>
              <c:idx val="0"/>
              <c:layout>
                <c:manualLayout>
                  <c:x val="-8.3333333333334356E-3"/>
                  <c:y val="0"/>
                </c:manualLayout>
              </c:layout>
              <c:tx>
                <c:rich>
                  <a:bodyPr/>
                  <a:lstStyle/>
                  <a:p>
                    <a:fld id="{7C2F0448-DDC1-4DCB-82C0-2A4ED15D05EA}" type="VALUE">
                      <a:rPr lang="en-US"/>
                      <a:pPr/>
                      <a:t>[VALUE]</a:t>
                    </a:fld>
                    <a:endParaRPr lang="en-US" baseline="0"/>
                  </a:p>
                  <a:p>
                    <a:fld id="{C6D6554D-72F3-47C7-9E49-75E32B9FD030}" type="PERCENTAGE">
                      <a:rPr lang="en-US" baseline="0"/>
                      <a:pPr/>
                      <a:t>[PERCENTAGE]</a:t>
                    </a:fld>
                    <a:endParaRPr 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7B5-4D66-B66B-3515BEEC31D5}"/>
                </c:ext>
              </c:extLst>
            </c:dLbl>
            <c:dLbl>
              <c:idx val="1"/>
              <c:layout>
                <c:manualLayout>
                  <c:x val="-9.7220034995625544E-3"/>
                  <c:y val="-4.6296296296297144E-3"/>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741CCDF6-9CAB-4D9E-8255-BB338F10BBC7}" type="VALUE">
                      <a:rPr lang="en-US"/>
                      <a:pPr>
                        <a:defRPr/>
                      </a:pPr>
                      <a:t>[VALUE]</a:t>
                    </a:fld>
                    <a:endParaRPr lang="en-US" baseline="0"/>
                  </a:p>
                  <a:p>
                    <a:pPr>
                      <a:defRPr/>
                    </a:pPr>
                    <a:fld id="{4E6F6A12-BA14-42D6-B33A-C1BDBCACF738}" type="PERCENTAGE">
                      <a:rPr lang="en-US" baseline="0"/>
                      <a:pPr>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12034711286089239"/>
                      <c:h val="0.13412037037037036"/>
                    </c:manualLayout>
                  </c15:layout>
                  <c15:dlblFieldTable/>
                  <c15:showDataLabelsRange val="0"/>
                </c:ext>
                <c:ext xmlns:c16="http://schemas.microsoft.com/office/drawing/2014/chart" uri="{C3380CC4-5D6E-409C-BE32-E72D297353CC}">
                  <c16:uniqueId val="{00000003-57B5-4D66-B66B-3515BEEC31D5}"/>
                </c:ext>
              </c:extLst>
            </c:dLbl>
            <c:dLbl>
              <c:idx val="2"/>
              <c:tx>
                <c:rich>
                  <a:bodyPr/>
                  <a:lstStyle/>
                  <a:p>
                    <a:fld id="{473F8824-5818-428C-B177-37153023A0A1}" type="VALUE">
                      <a:rPr lang="en-US"/>
                      <a:pPr/>
                      <a:t>[VALUE]</a:t>
                    </a:fld>
                    <a:endParaRPr lang="en-US" baseline="0"/>
                  </a:p>
                  <a:p>
                    <a:fld id="{DFD92359-CC85-4F26-A75C-2BD1438C4273}" type="PERCENTAGE">
                      <a:rPr lang="en-US" baseline="0"/>
                      <a:pPr/>
                      <a:t>[PERCENTAGE]</a:t>
                    </a:fld>
                    <a:endParaRPr 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7B5-4D66-B66B-3515BEEC31D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'Query1 - Rental Status'!$A$2:$A$4</c:f>
              <c:strCache>
                <c:ptCount val="3"/>
                <c:pt idx="0">
                  <c:v>Early Return</c:v>
                </c:pt>
                <c:pt idx="1">
                  <c:v>Late Return</c:v>
                </c:pt>
                <c:pt idx="2">
                  <c:v>On-Time Return</c:v>
                </c:pt>
              </c:strCache>
            </c:strRef>
          </c:cat>
          <c:val>
            <c:numRef>
              <c:f>'Query1 - Rental Status'!$C$2:$C$4</c:f>
              <c:numCache>
                <c:formatCode>General</c:formatCode>
                <c:ptCount val="3"/>
                <c:pt idx="0">
                  <c:v>20743.900000000001</c:v>
                </c:pt>
                <c:pt idx="1">
                  <c:v>34691.589999999997</c:v>
                </c:pt>
                <c:pt idx="2">
                  <c:v>5876.55</c:v>
                </c:pt>
              </c:numCache>
            </c:numRef>
          </c:val>
          <c:extLst>
            <c:ext xmlns:c16="http://schemas.microsoft.com/office/drawing/2014/chart" uri="{C3380CC4-5D6E-409C-BE32-E72D297353CC}">
              <c16:uniqueId val="{00000006-57B5-4D66-B66B-3515BEEC31D5}"/>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Bottom</a:t>
            </a:r>
            <a:r>
              <a:rPr lang="en-GB" baseline="0"/>
              <a:t> 10 Customers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2 - Top 10 and Bottom 10'!$A$2:$A$11</c:f>
              <c:strCache>
                <c:ptCount val="10"/>
                <c:pt idx="0">
                  <c:v>Brian Wyman</c:v>
                </c:pt>
                <c:pt idx="1">
                  <c:v>Leona Obrien</c:v>
                </c:pt>
                <c:pt idx="2">
                  <c:v>Caroline Bowman</c:v>
                </c:pt>
                <c:pt idx="3">
                  <c:v>Anthony Schwab</c:v>
                </c:pt>
                <c:pt idx="4">
                  <c:v>Tiffany Jordan</c:v>
                </c:pt>
                <c:pt idx="5">
                  <c:v>Kirk Stclair</c:v>
                </c:pt>
                <c:pt idx="6">
                  <c:v>Bobbie Craig</c:v>
                </c:pt>
                <c:pt idx="7">
                  <c:v>Jo Fowler</c:v>
                </c:pt>
                <c:pt idx="8">
                  <c:v>Penny Neal</c:v>
                </c:pt>
                <c:pt idx="9">
                  <c:v>Johnny Turpin</c:v>
                </c:pt>
              </c:strCache>
            </c:strRef>
          </c:cat>
          <c:val>
            <c:numRef>
              <c:f>'Query 2 - Top 10 and Bottom 10'!$B$2:$B$11</c:f>
              <c:numCache>
                <c:formatCode>General</c:formatCode>
                <c:ptCount val="10"/>
                <c:pt idx="0">
                  <c:v>27.93</c:v>
                </c:pt>
                <c:pt idx="1">
                  <c:v>32.9</c:v>
                </c:pt>
                <c:pt idx="2">
                  <c:v>37.869999999999997</c:v>
                </c:pt>
                <c:pt idx="3">
                  <c:v>47.85</c:v>
                </c:pt>
                <c:pt idx="4">
                  <c:v>49.88</c:v>
                </c:pt>
                <c:pt idx="5">
                  <c:v>50.83</c:v>
                </c:pt>
                <c:pt idx="6">
                  <c:v>52.81</c:v>
                </c:pt>
                <c:pt idx="7">
                  <c:v>54.85</c:v>
                </c:pt>
                <c:pt idx="8">
                  <c:v>56.84</c:v>
                </c:pt>
                <c:pt idx="9">
                  <c:v>57.81</c:v>
                </c:pt>
              </c:numCache>
            </c:numRef>
          </c:val>
          <c:extLst>
            <c:ext xmlns:c16="http://schemas.microsoft.com/office/drawing/2014/chart" uri="{C3380CC4-5D6E-409C-BE32-E72D297353CC}">
              <c16:uniqueId val="{00000000-3E15-4D6B-BD9A-41D165E2249B}"/>
            </c:ext>
          </c:extLst>
        </c:ser>
        <c:dLbls>
          <c:dLblPos val="outEnd"/>
          <c:showLegendKey val="0"/>
          <c:showVal val="1"/>
          <c:showCatName val="0"/>
          <c:showSerName val="0"/>
          <c:showPercent val="0"/>
          <c:showBubbleSize val="0"/>
        </c:dLbls>
        <c:gapWidth val="182"/>
        <c:axId val="841364639"/>
        <c:axId val="1109984111"/>
      </c:barChart>
      <c:catAx>
        <c:axId val="84136463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Customer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9984111"/>
        <c:crosses val="autoZero"/>
        <c:auto val="1"/>
        <c:lblAlgn val="ctr"/>
        <c:lblOffset val="100"/>
        <c:noMultiLvlLbl val="0"/>
      </c:catAx>
      <c:valAx>
        <c:axId val="11099841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Total Payment</a:t>
                </a:r>
              </a:p>
            </c:rich>
          </c:tx>
          <c:layout>
            <c:manualLayout>
              <c:xMode val="edge"/>
              <c:yMode val="edge"/>
              <c:x val="0.46426990376202976"/>
              <c:y val="0.878680373286672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1364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Top</a:t>
            </a:r>
            <a:r>
              <a:rPr lang="en-GB" baseline="0"/>
              <a:t> 10 Customers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2 - Top 10 and Bottom 10'!$A$12:$A$21</c:f>
              <c:strCache>
                <c:ptCount val="10"/>
                <c:pt idx="0">
                  <c:v>Mike Way</c:v>
                </c:pt>
                <c:pt idx="1">
                  <c:v>Marcia Dean</c:v>
                </c:pt>
                <c:pt idx="2">
                  <c:v>Curtis Irby</c:v>
                </c:pt>
                <c:pt idx="3">
                  <c:v>Ana Bradley</c:v>
                </c:pt>
                <c:pt idx="4">
                  <c:v>Tommy Collazo</c:v>
                </c:pt>
                <c:pt idx="5">
                  <c:v>Clara Shaw</c:v>
                </c:pt>
                <c:pt idx="6">
                  <c:v>Rhonda Kennedy</c:v>
                </c:pt>
                <c:pt idx="7">
                  <c:v>Marion Snyder</c:v>
                </c:pt>
                <c:pt idx="8">
                  <c:v>Karl Seal</c:v>
                </c:pt>
                <c:pt idx="9">
                  <c:v>Eleanor Hunt</c:v>
                </c:pt>
              </c:strCache>
            </c:strRef>
          </c:cat>
          <c:val>
            <c:numRef>
              <c:f>'Query 2 - Top 10 and Bottom 10'!$B$12:$B$21</c:f>
              <c:numCache>
                <c:formatCode>General</c:formatCode>
                <c:ptCount val="10"/>
                <c:pt idx="0">
                  <c:v>162.66999999999999</c:v>
                </c:pt>
                <c:pt idx="1">
                  <c:v>166.61</c:v>
                </c:pt>
                <c:pt idx="2">
                  <c:v>167.62</c:v>
                </c:pt>
                <c:pt idx="3">
                  <c:v>167.67</c:v>
                </c:pt>
                <c:pt idx="4">
                  <c:v>183.63</c:v>
                </c:pt>
                <c:pt idx="5">
                  <c:v>189.6</c:v>
                </c:pt>
                <c:pt idx="6">
                  <c:v>191.62</c:v>
                </c:pt>
                <c:pt idx="7">
                  <c:v>194.61</c:v>
                </c:pt>
                <c:pt idx="8">
                  <c:v>208.58</c:v>
                </c:pt>
                <c:pt idx="9">
                  <c:v>211.55</c:v>
                </c:pt>
              </c:numCache>
            </c:numRef>
          </c:val>
          <c:extLst>
            <c:ext xmlns:c16="http://schemas.microsoft.com/office/drawing/2014/chart" uri="{C3380CC4-5D6E-409C-BE32-E72D297353CC}">
              <c16:uniqueId val="{00000000-5AA4-45E9-BCE2-13E458A27BFB}"/>
            </c:ext>
          </c:extLst>
        </c:ser>
        <c:dLbls>
          <c:dLblPos val="outEnd"/>
          <c:showLegendKey val="0"/>
          <c:showVal val="1"/>
          <c:showCatName val="0"/>
          <c:showSerName val="0"/>
          <c:showPercent val="0"/>
          <c:showBubbleSize val="0"/>
        </c:dLbls>
        <c:gapWidth val="182"/>
        <c:axId val="1211452351"/>
        <c:axId val="1109974543"/>
      </c:barChart>
      <c:catAx>
        <c:axId val="121145235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Customer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9974543"/>
        <c:crosses val="autoZero"/>
        <c:auto val="1"/>
        <c:lblAlgn val="ctr"/>
        <c:lblOffset val="100"/>
        <c:noMultiLvlLbl val="0"/>
      </c:catAx>
      <c:valAx>
        <c:axId val="11099745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Total Payment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1452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[SQL QUERY - DVD RENTAL PROJECT - ONYEKABA NZUBECHUKWU JUDE.xlsx]Query 3 - Dist by Quartile  !PivotTable1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Movie Distribution by Quartile</a:t>
            </a:r>
            <a:r>
              <a:rPr lang="en-GB" baseline="0"/>
              <a:t> per Category</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'Query 3 - Dist by Quartile  '!$F$6:$F$7</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3 - Dist by Quartile  '!$E$8:$E$24</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'Query 3 - Dist by Quartile  '!$F$8:$F$24</c:f>
              <c:numCache>
                <c:formatCode>General</c:formatCode>
                <c:ptCount val="16"/>
                <c:pt idx="0">
                  <c:v>15</c:v>
                </c:pt>
                <c:pt idx="1">
                  <c:v>22</c:v>
                </c:pt>
                <c:pt idx="2">
                  <c:v>15</c:v>
                </c:pt>
                <c:pt idx="3">
                  <c:v>14</c:v>
                </c:pt>
                <c:pt idx="4">
                  <c:v>12</c:v>
                </c:pt>
                <c:pt idx="5">
                  <c:v>16</c:v>
                </c:pt>
                <c:pt idx="6">
                  <c:v>11</c:v>
                </c:pt>
                <c:pt idx="7">
                  <c:v>16</c:v>
                </c:pt>
                <c:pt idx="8">
                  <c:v>14</c:v>
                </c:pt>
                <c:pt idx="9">
                  <c:v>13</c:v>
                </c:pt>
                <c:pt idx="10">
                  <c:v>17</c:v>
                </c:pt>
                <c:pt idx="11">
                  <c:v>10</c:v>
                </c:pt>
                <c:pt idx="12">
                  <c:v>23</c:v>
                </c:pt>
                <c:pt idx="13">
                  <c:v>14</c:v>
                </c:pt>
                <c:pt idx="14">
                  <c:v>24</c:v>
                </c:pt>
                <c:pt idx="15">
                  <c:v>14</c:v>
                </c:pt>
              </c:numCache>
            </c:numRef>
          </c:val>
          <c:extLst>
            <c:ext xmlns:c16="http://schemas.microsoft.com/office/drawing/2014/chart" uri="{C3380CC4-5D6E-409C-BE32-E72D297353CC}">
              <c16:uniqueId val="{00000000-A2FC-4725-8025-2C250A817EA5}"/>
            </c:ext>
          </c:extLst>
        </c:ser>
        <c:ser>
          <c:idx val="1"/>
          <c:order val="1"/>
          <c:tx>
            <c:strRef>
              <c:f>'Query 3 - Dist by Quartile  '!$G$6:$G$7</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3 - Dist by Quartile  '!$E$8:$E$24</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'Query 3 - Dist by Quartile  '!$G$8:$G$24</c:f>
              <c:numCache>
                <c:formatCode>General</c:formatCode>
                <c:ptCount val="16"/>
                <c:pt idx="0">
                  <c:v>18</c:v>
                </c:pt>
                <c:pt idx="1">
                  <c:v>11</c:v>
                </c:pt>
                <c:pt idx="2">
                  <c:v>13</c:v>
                </c:pt>
                <c:pt idx="3">
                  <c:v>10</c:v>
                </c:pt>
                <c:pt idx="4">
                  <c:v>21</c:v>
                </c:pt>
                <c:pt idx="5">
                  <c:v>23</c:v>
                </c:pt>
                <c:pt idx="6">
                  <c:v>18</c:v>
                </c:pt>
                <c:pt idx="7">
                  <c:v>17</c:v>
                </c:pt>
                <c:pt idx="8">
                  <c:v>20</c:v>
                </c:pt>
                <c:pt idx="9">
                  <c:v>14</c:v>
                </c:pt>
                <c:pt idx="10">
                  <c:v>15</c:v>
                </c:pt>
                <c:pt idx="11">
                  <c:v>12</c:v>
                </c:pt>
                <c:pt idx="12">
                  <c:v>11</c:v>
                </c:pt>
                <c:pt idx="13">
                  <c:v>22</c:v>
                </c:pt>
                <c:pt idx="14">
                  <c:v>16</c:v>
                </c:pt>
                <c:pt idx="15">
                  <c:v>9</c:v>
                </c:pt>
              </c:numCache>
            </c:numRef>
          </c:val>
          <c:extLst>
            <c:ext xmlns:c16="http://schemas.microsoft.com/office/drawing/2014/chart" uri="{C3380CC4-5D6E-409C-BE32-E72D297353CC}">
              <c16:uniqueId val="{00000001-A2FC-4725-8025-2C250A817EA5}"/>
            </c:ext>
          </c:extLst>
        </c:ser>
        <c:ser>
          <c:idx val="2"/>
          <c:order val="2"/>
          <c:tx>
            <c:strRef>
              <c:f>'Query 3 - Dist by Quartile  '!$H$6:$H$7</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3 - Dist by Quartile  '!$E$8:$E$24</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'Query 3 - Dist by Quartile  '!$H$8:$H$24</c:f>
              <c:numCache>
                <c:formatCode>General</c:formatCode>
                <c:ptCount val="16"/>
                <c:pt idx="0">
                  <c:v>15</c:v>
                </c:pt>
                <c:pt idx="1">
                  <c:v>16</c:v>
                </c:pt>
                <c:pt idx="2">
                  <c:v>18</c:v>
                </c:pt>
                <c:pt idx="3">
                  <c:v>17</c:v>
                </c:pt>
                <c:pt idx="4">
                  <c:v>9</c:v>
                </c:pt>
                <c:pt idx="5">
                  <c:v>15</c:v>
                </c:pt>
                <c:pt idx="6">
                  <c:v>16</c:v>
                </c:pt>
                <c:pt idx="7">
                  <c:v>18</c:v>
                </c:pt>
                <c:pt idx="8">
                  <c:v>20</c:v>
                </c:pt>
                <c:pt idx="9">
                  <c:v>19</c:v>
                </c:pt>
                <c:pt idx="10">
                  <c:v>10</c:v>
                </c:pt>
                <c:pt idx="11">
                  <c:v>15</c:v>
                </c:pt>
                <c:pt idx="12">
                  <c:v>18</c:v>
                </c:pt>
                <c:pt idx="13">
                  <c:v>11</c:v>
                </c:pt>
                <c:pt idx="14">
                  <c:v>23</c:v>
                </c:pt>
                <c:pt idx="15">
                  <c:v>10</c:v>
                </c:pt>
              </c:numCache>
            </c:numRef>
          </c:val>
          <c:extLst>
            <c:ext xmlns:c16="http://schemas.microsoft.com/office/drawing/2014/chart" uri="{C3380CC4-5D6E-409C-BE32-E72D297353CC}">
              <c16:uniqueId val="{00000002-A2FC-4725-8025-2C250A817EA5}"/>
            </c:ext>
          </c:extLst>
        </c:ser>
        <c:ser>
          <c:idx val="3"/>
          <c:order val="3"/>
          <c:tx>
            <c:strRef>
              <c:f>'Query 3 - Dist by Quartile  '!$I$6:$I$7</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3 - Dist by Quartile  '!$E$8:$E$24</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'Query 3 - Dist by Quartile  '!$I$8:$I$24</c:f>
              <c:numCache>
                <c:formatCode>General</c:formatCode>
                <c:ptCount val="16"/>
                <c:pt idx="0">
                  <c:v>16</c:v>
                </c:pt>
                <c:pt idx="1">
                  <c:v>17</c:v>
                </c:pt>
                <c:pt idx="2">
                  <c:v>14</c:v>
                </c:pt>
                <c:pt idx="3">
                  <c:v>16</c:v>
                </c:pt>
                <c:pt idx="4">
                  <c:v>16</c:v>
                </c:pt>
                <c:pt idx="5">
                  <c:v>14</c:v>
                </c:pt>
                <c:pt idx="6">
                  <c:v>17</c:v>
                </c:pt>
                <c:pt idx="7">
                  <c:v>18</c:v>
                </c:pt>
                <c:pt idx="8">
                  <c:v>19</c:v>
                </c:pt>
                <c:pt idx="9">
                  <c:v>15</c:v>
                </c:pt>
                <c:pt idx="10">
                  <c:v>14</c:v>
                </c:pt>
                <c:pt idx="11">
                  <c:v>14</c:v>
                </c:pt>
                <c:pt idx="12">
                  <c:v>11</c:v>
                </c:pt>
                <c:pt idx="13">
                  <c:v>14</c:v>
                </c:pt>
                <c:pt idx="14">
                  <c:v>11</c:v>
                </c:pt>
                <c:pt idx="15">
                  <c:v>24</c:v>
                </c:pt>
              </c:numCache>
            </c:numRef>
          </c:val>
          <c:extLst>
            <c:ext xmlns:c16="http://schemas.microsoft.com/office/drawing/2014/chart" uri="{C3380CC4-5D6E-409C-BE32-E72D297353CC}">
              <c16:uniqueId val="{00000003-A2FC-4725-8025-2C250A817EA5}"/>
            </c:ext>
          </c:extLst>
        </c:ser>
        <c:dLbls>
          <c:dLblPos val="ctr"/>
          <c:showLegendKey val="0"/>
          <c:showVal val="1"/>
          <c:showCatName val="0"/>
          <c:showSerName val="0"/>
          <c:showPercent val="0"/>
          <c:showBubbleSize val="0"/>
        </c:dLbls>
        <c:gapWidth val="150"/>
        <c:overlap val="100"/>
        <c:axId val="1214754303"/>
        <c:axId val="1102499871"/>
      </c:barChart>
      <c:catAx>
        <c:axId val="1214754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499871"/>
        <c:crosses val="autoZero"/>
        <c:auto val="1"/>
        <c:lblAlgn val="ctr"/>
        <c:lblOffset val="100"/>
        <c:noMultiLvlLbl val="0"/>
      </c:catAx>
      <c:valAx>
        <c:axId val="110249987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47543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Top 10 Actors Based on Total Payment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Total Amount of Payment</c:v>
          </c:tx>
          <c:spPr>
            <a:solidFill>
              <a:schemeClr val="accent1"/>
            </a:solidFill>
            <a:ln>
              <a:noFill/>
            </a:ln>
            <a:effectLst/>
          </c:spPr>
          <c:invertIfNegative val="0"/>
          <c:cat>
            <c:strRef>
              <c:f>'Query 4 - Top &amp; Bot 10 Actors'!$A$12:$A$21</c:f>
              <c:strCache>
                <c:ptCount val="10"/>
                <c:pt idx="0">
                  <c:v>Cameron Zellweger</c:v>
                </c:pt>
                <c:pt idx="1">
                  <c:v>Angela Witherspoon</c:v>
                </c:pt>
                <c:pt idx="2">
                  <c:v>Christian Akroyd</c:v>
                </c:pt>
                <c:pt idx="3">
                  <c:v>Henry Berry</c:v>
                </c:pt>
                <c:pt idx="4">
                  <c:v>Walter Torn</c:v>
                </c:pt>
                <c:pt idx="5">
                  <c:v>Scarlett Damon</c:v>
                </c:pt>
                <c:pt idx="6">
                  <c:v>Mary Keitel</c:v>
                </c:pt>
                <c:pt idx="7">
                  <c:v>Matthew Carrey</c:v>
                </c:pt>
                <c:pt idx="8">
                  <c:v>Gina Degeneres</c:v>
                </c:pt>
                <c:pt idx="9">
                  <c:v>Susan Davis</c:v>
                </c:pt>
              </c:strCache>
            </c:strRef>
          </c:cat>
          <c:val>
            <c:numRef>
              <c:f>'Query 4 - Top &amp; Bot 10 Actors'!$B$12:$B$21</c:f>
              <c:numCache>
                <c:formatCode>General</c:formatCode>
                <c:ptCount val="10"/>
                <c:pt idx="0">
                  <c:v>2322.94</c:v>
                </c:pt>
                <c:pt idx="1">
                  <c:v>2357.11</c:v>
                </c:pt>
                <c:pt idx="2">
                  <c:v>2378.9699999999998</c:v>
                </c:pt>
                <c:pt idx="3">
                  <c:v>2392.36</c:v>
                </c:pt>
                <c:pt idx="4">
                  <c:v>2403.1799999999998</c:v>
                </c:pt>
                <c:pt idx="5">
                  <c:v>2403.81</c:v>
                </c:pt>
                <c:pt idx="6">
                  <c:v>2426.92</c:v>
                </c:pt>
                <c:pt idx="7">
                  <c:v>2543.7800000000002</c:v>
                </c:pt>
                <c:pt idx="8">
                  <c:v>3129.17</c:v>
                </c:pt>
                <c:pt idx="9">
                  <c:v>3193.49</c:v>
                </c:pt>
              </c:numCache>
            </c:numRef>
          </c:val>
          <c:extLst>
            <c:ext xmlns:c16="http://schemas.microsoft.com/office/drawing/2014/chart" uri="{C3380CC4-5D6E-409C-BE32-E72D297353CC}">
              <c16:uniqueId val="{00000000-6D1A-4662-82FA-5E36D527E70A}"/>
            </c:ext>
          </c:extLst>
        </c:ser>
        <c:ser>
          <c:idx val="1"/>
          <c:order val="1"/>
          <c:tx>
            <c:v>Number of Times Rented</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4 - Top &amp; Bot 10 Actors'!$A$12:$A$21</c:f>
              <c:strCache>
                <c:ptCount val="10"/>
                <c:pt idx="0">
                  <c:v>Cameron Zellweger</c:v>
                </c:pt>
                <c:pt idx="1">
                  <c:v>Angela Witherspoon</c:v>
                </c:pt>
                <c:pt idx="2">
                  <c:v>Christian Akroyd</c:v>
                </c:pt>
                <c:pt idx="3">
                  <c:v>Henry Berry</c:v>
                </c:pt>
                <c:pt idx="4">
                  <c:v>Walter Torn</c:v>
                </c:pt>
                <c:pt idx="5">
                  <c:v>Scarlett Damon</c:v>
                </c:pt>
                <c:pt idx="6">
                  <c:v>Mary Keitel</c:v>
                </c:pt>
                <c:pt idx="7">
                  <c:v>Matthew Carrey</c:v>
                </c:pt>
                <c:pt idx="8">
                  <c:v>Gina Degeneres</c:v>
                </c:pt>
                <c:pt idx="9">
                  <c:v>Susan Davis</c:v>
                </c:pt>
              </c:strCache>
            </c:strRef>
          </c:cat>
          <c:val>
            <c:numRef>
              <c:f>'Query 4 - Top &amp; Bot 10 Actors'!$C$12:$C$21</c:f>
              <c:numCache>
                <c:formatCode>General</c:formatCode>
                <c:ptCount val="10"/>
                <c:pt idx="0">
                  <c:v>507</c:v>
                </c:pt>
                <c:pt idx="1">
                  <c:v>589</c:v>
                </c:pt>
                <c:pt idx="2">
                  <c:v>504</c:v>
                </c:pt>
                <c:pt idx="3">
                  <c:v>564</c:v>
                </c:pt>
                <c:pt idx="4">
                  <c:v>584</c:v>
                </c:pt>
                <c:pt idx="5">
                  <c:v>519</c:v>
                </c:pt>
                <c:pt idx="6">
                  <c:v>607</c:v>
                </c:pt>
                <c:pt idx="7">
                  <c:v>619</c:v>
                </c:pt>
                <c:pt idx="8">
                  <c:v>685</c:v>
                </c:pt>
                <c:pt idx="9">
                  <c:v>750</c:v>
                </c:pt>
              </c:numCache>
            </c:numRef>
          </c:val>
          <c:extLst>
            <c:ext xmlns:c16="http://schemas.microsoft.com/office/drawing/2014/chart" uri="{C3380CC4-5D6E-409C-BE32-E72D297353CC}">
              <c16:uniqueId val="{00000001-6D1A-4662-82FA-5E36D527E70A}"/>
            </c:ext>
          </c:extLst>
        </c:ser>
        <c:dLbls>
          <c:showLegendKey val="0"/>
          <c:showVal val="0"/>
          <c:showCatName val="0"/>
          <c:showSerName val="0"/>
          <c:showPercent val="0"/>
          <c:showBubbleSize val="0"/>
        </c:dLbls>
        <c:gapWidth val="75"/>
        <c:overlap val="40"/>
        <c:axId val="549114960"/>
        <c:axId val="382115215"/>
      </c:barChart>
      <c:catAx>
        <c:axId val="5491149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Name of Actor/Actress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2115215"/>
        <c:crosses val="autoZero"/>
        <c:auto val="1"/>
        <c:lblAlgn val="ctr"/>
        <c:lblOffset val="100"/>
        <c:noMultiLvlLbl val="0"/>
      </c:catAx>
      <c:valAx>
        <c:axId val="3821152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Payment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91149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rot="-2700000"/>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Bottom</a:t>
            </a:r>
            <a:r>
              <a:rPr lang="en-GB" baseline="0"/>
              <a:t> 10 Actors Based on </a:t>
            </a:r>
            <a:r>
              <a:rPr lang="en-GB"/>
              <a:t>Total</a:t>
            </a:r>
            <a:r>
              <a:rPr lang="en-GB" baseline="0"/>
              <a:t> Payment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Total Amount of Payment</c:v>
          </c:tx>
          <c:spPr>
            <a:solidFill>
              <a:schemeClr val="accent1"/>
            </a:solidFill>
            <a:ln>
              <a:noFill/>
            </a:ln>
            <a:effectLst/>
          </c:spPr>
          <c:invertIfNegative val="0"/>
          <c:cat>
            <c:strRef>
              <c:f>'Query 4 - Top &amp; Bot 10 Actors'!$A$2:$A$11</c:f>
              <c:strCache>
                <c:ptCount val="10"/>
                <c:pt idx="0">
                  <c:v>Emily Dee</c:v>
                </c:pt>
                <c:pt idx="1">
                  <c:v>Sissy Sobieski</c:v>
                </c:pt>
                <c:pt idx="2">
                  <c:v>Adam Grant</c:v>
                </c:pt>
                <c:pt idx="3">
                  <c:v>Judy Dean</c:v>
                </c:pt>
                <c:pt idx="4">
                  <c:v>Sandra Peck</c:v>
                </c:pt>
                <c:pt idx="5">
                  <c:v>Julia Zellweger</c:v>
                </c:pt>
                <c:pt idx="6">
                  <c:v>Jennifer Davis</c:v>
                </c:pt>
                <c:pt idx="7">
                  <c:v>Julia Fawcett</c:v>
                </c:pt>
                <c:pt idx="8">
                  <c:v>Russell Close</c:v>
                </c:pt>
                <c:pt idx="9">
                  <c:v>Penelope Guiness</c:v>
                </c:pt>
              </c:strCache>
            </c:strRef>
          </c:cat>
          <c:val>
            <c:numRef>
              <c:f>'Query 4 - Top &amp; Bot 10 Actors'!$B$2:$B$11</c:f>
              <c:numCache>
                <c:formatCode>General</c:formatCode>
                <c:ptCount val="10"/>
                <c:pt idx="0">
                  <c:v>812.04</c:v>
                </c:pt>
                <c:pt idx="1">
                  <c:v>830.84</c:v>
                </c:pt>
                <c:pt idx="2">
                  <c:v>869.46</c:v>
                </c:pt>
                <c:pt idx="3">
                  <c:v>904.7</c:v>
                </c:pt>
                <c:pt idx="4">
                  <c:v>952.36</c:v>
                </c:pt>
                <c:pt idx="5">
                  <c:v>963</c:v>
                </c:pt>
                <c:pt idx="6">
                  <c:v>967.49</c:v>
                </c:pt>
                <c:pt idx="7">
                  <c:v>1066.67</c:v>
                </c:pt>
                <c:pt idx="8">
                  <c:v>1096.4100000000001</c:v>
                </c:pt>
                <c:pt idx="9">
                  <c:v>1111.2</c:v>
                </c:pt>
              </c:numCache>
            </c:numRef>
          </c:val>
          <c:extLst>
            <c:ext xmlns:c16="http://schemas.microsoft.com/office/drawing/2014/chart" uri="{C3380CC4-5D6E-409C-BE32-E72D297353CC}">
              <c16:uniqueId val="{00000000-1E1E-4C4D-A3BA-E9BDA4E276D4}"/>
            </c:ext>
          </c:extLst>
        </c:ser>
        <c:ser>
          <c:idx val="1"/>
          <c:order val="1"/>
          <c:tx>
            <c:v>Number of Times Rented</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4 - Top &amp; Bot 10 Actors'!$A$2:$A$11</c:f>
              <c:strCache>
                <c:ptCount val="10"/>
                <c:pt idx="0">
                  <c:v>Emily Dee</c:v>
                </c:pt>
                <c:pt idx="1">
                  <c:v>Sissy Sobieski</c:v>
                </c:pt>
                <c:pt idx="2">
                  <c:v>Adam Grant</c:v>
                </c:pt>
                <c:pt idx="3">
                  <c:v>Judy Dean</c:v>
                </c:pt>
                <c:pt idx="4">
                  <c:v>Sandra Peck</c:v>
                </c:pt>
                <c:pt idx="5">
                  <c:v>Julia Zellweger</c:v>
                </c:pt>
                <c:pt idx="6">
                  <c:v>Jennifer Davis</c:v>
                </c:pt>
                <c:pt idx="7">
                  <c:v>Julia Fawcett</c:v>
                </c:pt>
                <c:pt idx="8">
                  <c:v>Russell Close</c:v>
                </c:pt>
                <c:pt idx="9">
                  <c:v>Penelope Guiness</c:v>
                </c:pt>
              </c:strCache>
            </c:strRef>
          </c:cat>
          <c:val>
            <c:numRef>
              <c:f>'Query 4 - Top &amp; Bot 10 Actors'!$C$2:$C$11</c:f>
              <c:numCache>
                <c:formatCode>General</c:formatCode>
                <c:ptCount val="10"/>
                <c:pt idx="0">
                  <c:v>197</c:v>
                </c:pt>
                <c:pt idx="1">
                  <c:v>216</c:v>
                </c:pt>
                <c:pt idx="2">
                  <c:v>254</c:v>
                </c:pt>
                <c:pt idx="3">
                  <c:v>232</c:v>
                </c:pt>
                <c:pt idx="4">
                  <c:v>263</c:v>
                </c:pt>
                <c:pt idx="5">
                  <c:v>200</c:v>
                </c:pt>
                <c:pt idx="6">
                  <c:v>252</c:v>
                </c:pt>
                <c:pt idx="7">
                  <c:v>230</c:v>
                </c:pt>
                <c:pt idx="8">
                  <c:v>260</c:v>
                </c:pt>
                <c:pt idx="9">
                  <c:v>279</c:v>
                </c:pt>
              </c:numCache>
            </c:numRef>
          </c:val>
          <c:extLst>
            <c:ext xmlns:c16="http://schemas.microsoft.com/office/drawing/2014/chart" uri="{C3380CC4-5D6E-409C-BE32-E72D297353CC}">
              <c16:uniqueId val="{00000001-1E1E-4C4D-A3BA-E9BDA4E276D4}"/>
            </c:ext>
          </c:extLst>
        </c:ser>
        <c:dLbls>
          <c:showLegendKey val="0"/>
          <c:showVal val="0"/>
          <c:showCatName val="0"/>
          <c:showSerName val="0"/>
          <c:showPercent val="0"/>
          <c:showBubbleSize val="0"/>
        </c:dLbls>
        <c:gapWidth val="75"/>
        <c:overlap val="40"/>
        <c:axId val="633729871"/>
        <c:axId val="635960591"/>
      </c:barChart>
      <c:catAx>
        <c:axId val="6337298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Name of Actor/Actress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960591"/>
        <c:crosses val="autoZero"/>
        <c:auto val="1"/>
        <c:lblAlgn val="ctr"/>
        <c:lblOffset val="100"/>
        <c:noMultiLvlLbl val="0"/>
      </c:catAx>
      <c:valAx>
        <c:axId val="635960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Payment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72987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F94F-2415-4113-9E7A-047DC477E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47D38769-7BB0-4538-BE8B-24E44B08C1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B1C058B5-DBE6-4E35-927A-79232514BCF3}"/>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5" name="Footer Placeholder 4">
            <a:extLst>
              <a:ext uri="{FF2B5EF4-FFF2-40B4-BE49-F238E27FC236}">
                <a16:creationId xmlns:a16="http://schemas.microsoft.com/office/drawing/2014/main" id="{B741721A-DE13-434F-9318-7122F2C13B7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D7C62A0-F502-4993-9BA3-BF73408C4366}"/>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370057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9569-7976-46E7-A495-253ABB64F855}"/>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BBCC2FB-B60D-48AF-B309-7A3E87212E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7B38268-BFF0-4910-ACEE-536F0DD02BE9}"/>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5" name="Footer Placeholder 4">
            <a:extLst>
              <a:ext uri="{FF2B5EF4-FFF2-40B4-BE49-F238E27FC236}">
                <a16:creationId xmlns:a16="http://schemas.microsoft.com/office/drawing/2014/main" id="{D5F4D08A-9EB6-496B-B44C-CD3FE16F1A4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2B18421-CC9F-422B-BF40-77734809B225}"/>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100859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778B4-DEA2-4284-A772-19FCCAFC16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50AC798-D593-4FEA-91B8-BB7FD65C17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153112B-9B91-4B0D-9B5A-22CC791029EA}"/>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5" name="Footer Placeholder 4">
            <a:extLst>
              <a:ext uri="{FF2B5EF4-FFF2-40B4-BE49-F238E27FC236}">
                <a16:creationId xmlns:a16="http://schemas.microsoft.com/office/drawing/2014/main" id="{C1AFC8E4-8A5F-4C23-A997-F976B4D2E2E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9EEA00A-45AE-4E60-AF7C-B1DA4D11DE0C}"/>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309905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259D-4A4A-4F75-807E-B49B13FFC443}"/>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E653F40-7973-446F-A6B2-B5C5F8135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9BE3889-5D37-4E0D-8C37-1C4A7C236CA1}"/>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5" name="Footer Placeholder 4">
            <a:extLst>
              <a:ext uri="{FF2B5EF4-FFF2-40B4-BE49-F238E27FC236}">
                <a16:creationId xmlns:a16="http://schemas.microsoft.com/office/drawing/2014/main" id="{FEF3D0D2-447B-419D-8282-89D1D9C1E35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3E96F01-8681-4407-BEBD-7AFF197FFF8A}"/>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316543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49BE-9E37-4693-A915-B31D0E812D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2D0C7987-77D6-43FB-89AA-21A082490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F000C-559E-48C9-B1AD-6BB19EBF0816}"/>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5" name="Footer Placeholder 4">
            <a:extLst>
              <a:ext uri="{FF2B5EF4-FFF2-40B4-BE49-F238E27FC236}">
                <a16:creationId xmlns:a16="http://schemas.microsoft.com/office/drawing/2014/main" id="{CDA3C1A5-9E58-4E40-9564-1D3E212B141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FD3796A-F43E-41F0-9070-8EB57450E2C2}"/>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21406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B57B-04DB-421A-BD66-6496827B75BC}"/>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AA311A6-F01D-492F-A369-426C1E33FA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51C740AC-80CD-40FA-BFAB-DDD7705E1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7E40D350-83DE-45E2-A552-3241DDC3B973}"/>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6" name="Footer Placeholder 5">
            <a:extLst>
              <a:ext uri="{FF2B5EF4-FFF2-40B4-BE49-F238E27FC236}">
                <a16:creationId xmlns:a16="http://schemas.microsoft.com/office/drawing/2014/main" id="{644AC6D6-8641-440B-9E20-B6FD1DD6D84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9C19857-9D70-4875-BCB2-C1B1C6405B3B}"/>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36218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EC62-8402-4C59-B0F2-4F312B832989}"/>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5589560-6FC9-4BAF-9376-1C570F51D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E1631-F301-44F4-8597-79A2148364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E5CA5D9-3DDE-4E6B-BA71-3A367EB1B9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6BCB42-92D0-4F34-8F9D-61F9B53012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F609C891-0CEC-4D18-BFAA-0861EE4D5C2C}"/>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8" name="Footer Placeholder 7">
            <a:extLst>
              <a:ext uri="{FF2B5EF4-FFF2-40B4-BE49-F238E27FC236}">
                <a16:creationId xmlns:a16="http://schemas.microsoft.com/office/drawing/2014/main" id="{AB28BA2D-C39C-4440-A78C-A26A4D8D1E1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2202E4B8-D819-406E-BFCF-A70FDA08F65A}"/>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272838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6A41-28E1-4291-B40A-EEA2A15B9182}"/>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3E0E60F8-611B-496D-9937-8D55742A014B}"/>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4" name="Footer Placeholder 3">
            <a:extLst>
              <a:ext uri="{FF2B5EF4-FFF2-40B4-BE49-F238E27FC236}">
                <a16:creationId xmlns:a16="http://schemas.microsoft.com/office/drawing/2014/main" id="{ECD505BB-F6EA-45DD-9FF2-D345EA38D770}"/>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DEAF1A0B-12A2-4AEC-9E88-353603F56137}"/>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106639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07369-8D2A-4DED-8535-E63070ED53E9}"/>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3" name="Footer Placeholder 2">
            <a:extLst>
              <a:ext uri="{FF2B5EF4-FFF2-40B4-BE49-F238E27FC236}">
                <a16:creationId xmlns:a16="http://schemas.microsoft.com/office/drawing/2014/main" id="{5C757DED-D4DE-4A05-ABCE-1DD18C39AE95}"/>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0AA99F96-852D-4EE8-83C6-073B184868CC}"/>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251353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B791-8D08-4C9B-8555-3AE20251A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DF9EA3D8-1F6A-4695-BE1A-6DE4670C7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A1F8211-3F38-4375-902E-AA21BF7B7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E273-7BB6-4617-A10D-009AC514BD7D}"/>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6" name="Footer Placeholder 5">
            <a:extLst>
              <a:ext uri="{FF2B5EF4-FFF2-40B4-BE49-F238E27FC236}">
                <a16:creationId xmlns:a16="http://schemas.microsoft.com/office/drawing/2014/main" id="{AFCA0EF2-B904-4909-9AF6-5CEAED3D3A8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0D7F6FD-F696-4549-8B97-E47EF749946E}"/>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171404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573E-9A33-4581-94AF-B3E521AD5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CBAB34AD-DCB3-4A4A-B56F-DB52F2840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B8D7A243-DC14-429A-9040-53C60CBD1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D2CC8-7465-420C-B9D6-2C23C1639859}"/>
              </a:ext>
            </a:extLst>
          </p:cNvPr>
          <p:cNvSpPr>
            <a:spLocks noGrp="1"/>
          </p:cNvSpPr>
          <p:nvPr>
            <p:ph type="dt" sz="half" idx="10"/>
          </p:nvPr>
        </p:nvSpPr>
        <p:spPr/>
        <p:txBody>
          <a:bodyPr/>
          <a:lstStyle/>
          <a:p>
            <a:fld id="{C3D45EFD-6903-4F68-B689-1AE517358DE6}" type="datetimeFigureOut">
              <a:rPr lang="en-NG" smtClean="0"/>
              <a:t>06/16/2020</a:t>
            </a:fld>
            <a:endParaRPr lang="en-NG"/>
          </a:p>
        </p:txBody>
      </p:sp>
      <p:sp>
        <p:nvSpPr>
          <p:cNvPr id="6" name="Footer Placeholder 5">
            <a:extLst>
              <a:ext uri="{FF2B5EF4-FFF2-40B4-BE49-F238E27FC236}">
                <a16:creationId xmlns:a16="http://schemas.microsoft.com/office/drawing/2014/main" id="{80D6A3FF-75EA-4A7C-9E57-6B7A7848D02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1EA4179-AA3C-4151-BA6B-4F082230A32E}"/>
              </a:ext>
            </a:extLst>
          </p:cNvPr>
          <p:cNvSpPr>
            <a:spLocks noGrp="1"/>
          </p:cNvSpPr>
          <p:nvPr>
            <p:ph type="sldNum" sz="quarter" idx="12"/>
          </p:nvPr>
        </p:nvSpPr>
        <p:spPr/>
        <p:txBody>
          <a:bodyPr/>
          <a:lstStyle/>
          <a:p>
            <a:fld id="{8D1B4B5D-1E2F-4EF9-87DC-C11868067734}" type="slidenum">
              <a:rPr lang="en-NG" smtClean="0"/>
              <a:t>‹#›</a:t>
            </a:fld>
            <a:endParaRPr lang="en-NG"/>
          </a:p>
        </p:txBody>
      </p:sp>
    </p:spTree>
    <p:extLst>
      <p:ext uri="{BB962C8B-B14F-4D97-AF65-F5344CB8AC3E}">
        <p14:creationId xmlns:p14="http://schemas.microsoft.com/office/powerpoint/2010/main" val="273731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A18185-DA22-491C-8162-E2EC74DAF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84FB97F-0A9A-43CD-A0FD-A110C8C1F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CA4B542-E5D1-4B52-A2D9-03D9E2275A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45EFD-6903-4F68-B689-1AE517358DE6}" type="datetimeFigureOut">
              <a:rPr lang="en-NG" smtClean="0"/>
              <a:t>06/16/2020</a:t>
            </a:fld>
            <a:endParaRPr lang="en-NG"/>
          </a:p>
        </p:txBody>
      </p:sp>
      <p:sp>
        <p:nvSpPr>
          <p:cNvPr id="5" name="Footer Placeholder 4">
            <a:extLst>
              <a:ext uri="{FF2B5EF4-FFF2-40B4-BE49-F238E27FC236}">
                <a16:creationId xmlns:a16="http://schemas.microsoft.com/office/drawing/2014/main" id="{896A0853-34B8-4594-BE1F-258CAE4F5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E0C33657-52B3-495C-8812-592FE3C60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B4B5D-1E2F-4EF9-87DC-C11868067734}" type="slidenum">
              <a:rPr lang="en-NG" smtClean="0"/>
              <a:t>‹#›</a:t>
            </a:fld>
            <a:endParaRPr lang="en-NG"/>
          </a:p>
        </p:txBody>
      </p:sp>
    </p:spTree>
    <p:extLst>
      <p:ext uri="{BB962C8B-B14F-4D97-AF65-F5344CB8AC3E}">
        <p14:creationId xmlns:p14="http://schemas.microsoft.com/office/powerpoint/2010/main" val="327901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3" Type="http://schemas.openxmlformats.org/officeDocument/2006/relationships/chart" Target="../charts/chart4.xml" /><Relationship Id="rId2" Type="http://schemas.openxmlformats.org/officeDocument/2006/relationships/chart" Target="../charts/chart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chart" Target="../charts/chart5.xml"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3" Type="http://schemas.openxmlformats.org/officeDocument/2006/relationships/chart" Target="../charts/chart7.xml" /><Relationship Id="rId2" Type="http://schemas.openxmlformats.org/officeDocument/2006/relationships/chart" Target="../charts/chart6.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C16E-24CB-474B-8956-F897081D83C7}"/>
              </a:ext>
            </a:extLst>
          </p:cNvPr>
          <p:cNvSpPr>
            <a:spLocks noGrp="1"/>
          </p:cNvSpPr>
          <p:nvPr>
            <p:ph type="ctrTitle"/>
          </p:nvPr>
        </p:nvSpPr>
        <p:spPr/>
        <p:txBody>
          <a:bodyPr>
            <a:normAutofit/>
          </a:bodyPr>
          <a:lstStyle/>
          <a:p>
            <a:r>
              <a:rPr lang="en-GB" b="1" dirty="0">
                <a:latin typeface="Times New Roman" panose="02020603050405020304" pitchFamily="18" charset="0"/>
                <a:cs typeface="Times New Roman" panose="02020603050405020304" pitchFamily="18" charset="0"/>
              </a:rPr>
              <a:t>DVD RENTAL PROJECT</a:t>
            </a:r>
            <a:endParaRPr lang="en-NG" dirty="0"/>
          </a:p>
        </p:txBody>
      </p:sp>
      <p:sp>
        <p:nvSpPr>
          <p:cNvPr id="3" name="Subtitle 2">
            <a:extLst>
              <a:ext uri="{FF2B5EF4-FFF2-40B4-BE49-F238E27FC236}">
                <a16:creationId xmlns:a16="http://schemas.microsoft.com/office/drawing/2014/main" id="{C679ED7F-29E0-4FCE-B316-698C04D38F4B}"/>
              </a:ext>
            </a:extLst>
          </p:cNvPr>
          <p:cNvSpPr>
            <a:spLocks noGrp="1"/>
          </p:cNvSpPr>
          <p:nvPr>
            <p:ph type="subTitle" idx="1"/>
          </p:nvPr>
        </p:nvSpPr>
        <p:spPr/>
        <p:txBody>
          <a:bodyPr/>
          <a:lstStyle/>
          <a:p>
            <a:r>
              <a:rPr lang="en-GB" dirty="0"/>
              <a:t>- POSTGRESQL &amp; EXCEL</a:t>
            </a:r>
            <a:endParaRPr lang="en-NG" dirty="0"/>
          </a:p>
        </p:txBody>
      </p:sp>
    </p:spTree>
    <p:extLst>
      <p:ext uri="{BB962C8B-B14F-4D97-AF65-F5344CB8AC3E}">
        <p14:creationId xmlns:p14="http://schemas.microsoft.com/office/powerpoint/2010/main" val="111657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630CFA-0BB4-49B2-A987-5CE8582E50A7}"/>
              </a:ext>
            </a:extLst>
          </p:cNvPr>
          <p:cNvSpPr>
            <a:spLocks noGrp="1"/>
          </p:cNvSpPr>
          <p:nvPr>
            <p:ph type="title"/>
          </p:nvPr>
        </p:nvSpPr>
        <p:spPr>
          <a:xfrm>
            <a:off x="839788" y="365125"/>
            <a:ext cx="10515600" cy="577850"/>
          </a:xfrm>
        </p:spPr>
        <p:txBody>
          <a:bodyPr>
            <a:noAutofit/>
          </a:bodyPr>
          <a:lstStyle/>
          <a:p>
            <a:pPr algn="ctr"/>
            <a:r>
              <a:rPr lang="en-GB" sz="2400" b="1" dirty="0">
                <a:latin typeface="Times New Roman" panose="02020603050405020304" pitchFamily="18" charset="0"/>
                <a:cs typeface="Times New Roman" panose="02020603050405020304" pitchFamily="18" charset="0"/>
              </a:rPr>
              <a:t>QUERY 1</a:t>
            </a:r>
            <a:r>
              <a:rPr lang="en-GB" sz="2400" b="1">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How many customers return their DVDs on time, early &amp; late and What are the total payment amounts by these categories? </a:t>
            </a:r>
            <a:endParaRPr lang="en-NG" sz="2400" dirty="0"/>
          </a:p>
        </p:txBody>
      </p:sp>
      <p:sp>
        <p:nvSpPr>
          <p:cNvPr id="5" name="Text Placeholder 4">
            <a:extLst>
              <a:ext uri="{FF2B5EF4-FFF2-40B4-BE49-F238E27FC236}">
                <a16:creationId xmlns:a16="http://schemas.microsoft.com/office/drawing/2014/main" id="{679A4C2C-3AF5-4942-9CBE-3DCBF09626D7}"/>
              </a:ext>
            </a:extLst>
          </p:cNvPr>
          <p:cNvSpPr>
            <a:spLocks noGrp="1"/>
          </p:cNvSpPr>
          <p:nvPr>
            <p:ph type="body" idx="1"/>
          </p:nvPr>
        </p:nvSpPr>
        <p:spPr>
          <a:xfrm>
            <a:off x="839788" y="942975"/>
            <a:ext cx="5157787" cy="1562100"/>
          </a:xfrm>
        </p:spPr>
        <p:txBody>
          <a:bodyPr>
            <a:normAutofit/>
          </a:bodyPr>
          <a:lstStyle/>
          <a:p>
            <a:r>
              <a:rPr lang="en-US" sz="1400"/>
              <a:t>Insight Needed</a:t>
            </a:r>
            <a:r>
              <a:rPr lang="en-US" sz="1400" b="0"/>
              <a:t> - The company needed insights on the return timing of the movies rented.</a:t>
            </a:r>
          </a:p>
          <a:p>
            <a:r>
              <a:rPr lang="en-US" sz="1400" b="0"/>
              <a:t>From the data, we can see that there are more early returns of DVDs, with almost half (48%), percentage of late return was 40%. This shows that more customers returned early. </a:t>
            </a:r>
          </a:p>
          <a:p>
            <a:endParaRPr lang="en-NG" sz="1400" b="0" dirty="0"/>
          </a:p>
        </p:txBody>
      </p:sp>
      <p:sp>
        <p:nvSpPr>
          <p:cNvPr id="7" name="Text Placeholder 6">
            <a:extLst>
              <a:ext uri="{FF2B5EF4-FFF2-40B4-BE49-F238E27FC236}">
                <a16:creationId xmlns:a16="http://schemas.microsoft.com/office/drawing/2014/main" id="{4FA582CB-8661-41A1-83A5-E1AE813D2395}"/>
              </a:ext>
            </a:extLst>
          </p:cNvPr>
          <p:cNvSpPr>
            <a:spLocks noGrp="1"/>
          </p:cNvSpPr>
          <p:nvPr>
            <p:ph type="body" sz="quarter" idx="3"/>
          </p:nvPr>
        </p:nvSpPr>
        <p:spPr>
          <a:xfrm>
            <a:off x="6172200" y="942975"/>
            <a:ext cx="5183188" cy="1562100"/>
          </a:xfrm>
        </p:spPr>
        <p:txBody>
          <a:bodyPr anchor="ctr">
            <a:normAutofit/>
          </a:bodyPr>
          <a:lstStyle/>
          <a:p>
            <a:r>
              <a:rPr lang="en-US" sz="1400" b="0"/>
              <a:t>Here, extra information was provided about the rental status. Although there were less late return of DVDs, the total payment by customers who returned their DVDs late was significantly greater than those that return them early (difference of 22%).</a:t>
            </a:r>
          </a:p>
          <a:p>
            <a:endParaRPr lang="en-NG" sz="1400" b="0" dirty="0"/>
          </a:p>
        </p:txBody>
      </p:sp>
      <p:graphicFrame>
        <p:nvGraphicFramePr>
          <p:cNvPr id="9" name="Content Placeholder 8">
            <a:extLst>
              <a:ext uri="{FF2B5EF4-FFF2-40B4-BE49-F238E27FC236}">
                <a16:creationId xmlns:a16="http://schemas.microsoft.com/office/drawing/2014/main" id="{DB528732-3314-40D1-A86B-8F51BDA91611}"/>
              </a:ext>
            </a:extLst>
          </p:cNvPr>
          <p:cNvGraphicFramePr>
            <a:graphicFrameLocks noGrp="1"/>
          </p:cNvGraphicFramePr>
          <p:nvPr>
            <p:ph sz="half" idx="2"/>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FF94A76E-5312-42F4-96CC-3F808A5FA5CE}"/>
              </a:ext>
            </a:extLst>
          </p:cNvPr>
          <p:cNvGraphicFramePr>
            <a:graphicFrameLocks noGrp="1"/>
          </p:cNvGraphicFramePr>
          <p:nvPr>
            <p:ph sz="quarter" idx="4"/>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014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3675-F99C-4CE1-A1B4-9086579633C5}"/>
              </a:ext>
            </a:extLst>
          </p:cNvPr>
          <p:cNvSpPr>
            <a:spLocks noGrp="1"/>
          </p:cNvSpPr>
          <p:nvPr>
            <p:ph type="title"/>
          </p:nvPr>
        </p:nvSpPr>
        <p:spPr>
          <a:xfrm>
            <a:off x="839788" y="365125"/>
            <a:ext cx="10515600" cy="549275"/>
          </a:xfrm>
        </p:spPr>
        <p:txBody>
          <a:bodyPr>
            <a:noAutofit/>
          </a:bodyPr>
          <a:lstStyle/>
          <a:p>
            <a:pPr algn="ctr"/>
            <a:r>
              <a:rPr lang="en-US" sz="2400" b="1">
                <a:latin typeface="Times New Roman" panose="02020603050405020304" pitchFamily="18" charset="0"/>
                <a:cs typeface="Times New Roman" panose="02020603050405020304" pitchFamily="18" charset="0"/>
              </a:rPr>
              <a:t>Q</a:t>
            </a:r>
            <a:r>
              <a:rPr lang="en-GB" sz="2400" b="1">
                <a:latin typeface="Times New Roman" panose="02020603050405020304" pitchFamily="18" charset="0"/>
                <a:cs typeface="Times New Roman" panose="02020603050405020304" pitchFamily="18" charset="0"/>
              </a:rPr>
              <a:t>UERY 2:</a:t>
            </a:r>
            <a:r>
              <a:rPr lang="en-US" sz="2400" b="1">
                <a:latin typeface="Times New Roman" panose="02020603050405020304" pitchFamily="18" charset="0"/>
                <a:cs typeface="Times New Roman" panose="02020603050405020304" pitchFamily="18" charset="0"/>
              </a:rPr>
              <a:t>Who</a:t>
            </a:r>
            <a:r>
              <a:rPr lang="en-GB" sz="2400" b="1">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are the </a:t>
            </a:r>
            <a:r>
              <a:rPr lang="en-GB" sz="2400" b="1">
                <a:latin typeface="Times New Roman" panose="02020603050405020304" pitchFamily="18" charset="0"/>
                <a:cs typeface="Times New Roman" panose="02020603050405020304" pitchFamily="18" charset="0"/>
              </a:rPr>
              <a:t>Top </a:t>
            </a:r>
            <a:r>
              <a:rPr lang="en-GB" sz="2400" b="1" dirty="0">
                <a:latin typeface="Times New Roman" panose="02020603050405020304" pitchFamily="18" charset="0"/>
                <a:cs typeface="Times New Roman" panose="02020603050405020304" pitchFamily="18" charset="0"/>
              </a:rPr>
              <a:t>and Bottom 10 Customers Based on </a:t>
            </a:r>
            <a:r>
              <a:rPr lang="en-GB" sz="2400" b="1">
                <a:latin typeface="Times New Roman" panose="02020603050405020304" pitchFamily="18" charset="0"/>
                <a:cs typeface="Times New Roman" panose="02020603050405020304" pitchFamily="18" charset="0"/>
              </a:rPr>
              <a:t>Total </a:t>
            </a:r>
            <a:r>
              <a:rPr lang="en-US" sz="2400" b="1">
                <a:latin typeface="Times New Roman" panose="02020603050405020304" pitchFamily="18" charset="0"/>
                <a:cs typeface="Times New Roman" panose="02020603050405020304" pitchFamily="18" charset="0"/>
              </a:rPr>
              <a:t>Payment Amount spent in the company? </a:t>
            </a:r>
            <a:endParaRPr lang="en-NG" sz="2400" dirty="0"/>
          </a:p>
        </p:txBody>
      </p:sp>
      <p:sp>
        <p:nvSpPr>
          <p:cNvPr id="3" name="Text Placeholder 2">
            <a:extLst>
              <a:ext uri="{FF2B5EF4-FFF2-40B4-BE49-F238E27FC236}">
                <a16:creationId xmlns:a16="http://schemas.microsoft.com/office/drawing/2014/main" id="{1092D509-3F02-44DD-A11F-D3FAA8BC2610}"/>
              </a:ext>
            </a:extLst>
          </p:cNvPr>
          <p:cNvSpPr>
            <a:spLocks noGrp="1"/>
          </p:cNvSpPr>
          <p:nvPr>
            <p:ph type="body" idx="1"/>
          </p:nvPr>
        </p:nvSpPr>
        <p:spPr>
          <a:xfrm>
            <a:off x="814388" y="914400"/>
            <a:ext cx="5183187" cy="1590675"/>
          </a:xfrm>
        </p:spPr>
        <p:txBody>
          <a:bodyPr anchor="b">
            <a:normAutofit/>
          </a:bodyPr>
          <a:lstStyle/>
          <a:p>
            <a:r>
              <a:rPr lang="en-US" sz="1400"/>
              <a:t>Insight Needed: </a:t>
            </a:r>
            <a:r>
              <a:rPr lang="en-US" sz="1400" b="0"/>
              <a:t>The company wanted to know their top 10 and bottom 10 customers according to the payments made. They wanted to reward the top 10 customers with promo codes (consisting of first letter, last letter and number of letters of their first and last names respectively to their email addresses. For the bottom 10 customers, send them adverts and promotional mails. </a:t>
            </a:r>
          </a:p>
          <a:p>
            <a:endParaRPr lang="en-US" sz="1400" b="0"/>
          </a:p>
        </p:txBody>
      </p:sp>
      <p:sp>
        <p:nvSpPr>
          <p:cNvPr id="5" name="Text Placeholder 4">
            <a:extLst>
              <a:ext uri="{FF2B5EF4-FFF2-40B4-BE49-F238E27FC236}">
                <a16:creationId xmlns:a16="http://schemas.microsoft.com/office/drawing/2014/main" id="{021F1BF5-1CC7-47CF-A981-651152D5B817}"/>
              </a:ext>
            </a:extLst>
          </p:cNvPr>
          <p:cNvSpPr>
            <a:spLocks noGrp="1"/>
          </p:cNvSpPr>
          <p:nvPr>
            <p:ph type="body" sz="quarter" idx="3"/>
          </p:nvPr>
        </p:nvSpPr>
        <p:spPr>
          <a:xfrm>
            <a:off x="6172200" y="914400"/>
            <a:ext cx="5183188" cy="1590675"/>
          </a:xfrm>
        </p:spPr>
        <p:txBody>
          <a:bodyPr anchor="ctr">
            <a:normAutofit/>
          </a:bodyPr>
          <a:lstStyle/>
          <a:p>
            <a:r>
              <a:rPr lang="en-US" sz="1400" b="0"/>
              <a:t>From the Data gotten from the Database, Eleanor Hunt is their top customer with $211.55 spent followed by Karl Seal with $208.58. Brian Wyman on the other hand was the poorest costumer followed by Leona Obrien both below $33</a:t>
            </a:r>
          </a:p>
          <a:p>
            <a:r>
              <a:rPr lang="en-US" sz="1400" b="0"/>
              <a:t>Their email addresses and respective reward and promo codes have been extracted from the Database using SQL. </a:t>
            </a:r>
          </a:p>
          <a:p>
            <a:endParaRPr lang="en-NG" sz="1400" b="0" dirty="0"/>
          </a:p>
        </p:txBody>
      </p:sp>
      <p:graphicFrame>
        <p:nvGraphicFramePr>
          <p:cNvPr id="7" name="Content Placeholder 6">
            <a:extLst>
              <a:ext uri="{FF2B5EF4-FFF2-40B4-BE49-F238E27FC236}">
                <a16:creationId xmlns:a16="http://schemas.microsoft.com/office/drawing/2014/main" id="{86300A44-FAAC-48A9-82EB-325C5DE76CBA}"/>
              </a:ext>
            </a:extLst>
          </p:cNvPr>
          <p:cNvGraphicFramePr>
            <a:graphicFrameLocks noGrp="1"/>
          </p:cNvGraphicFramePr>
          <p:nvPr>
            <p:ph sz="half" idx="2"/>
            <p:extLst>
              <p:ext uri="{D42A27DB-BD31-4B8C-83A1-F6EECF244321}">
                <p14:modId xmlns:p14="http://schemas.microsoft.com/office/powerpoint/2010/main" val="2331749683"/>
              </p:ext>
            </p:extLst>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0921F940-EB72-4349-9728-148FBB5C3B08}"/>
              </a:ext>
            </a:extLst>
          </p:cNvPr>
          <p:cNvGraphicFramePr>
            <a:graphicFrameLocks noGrp="1"/>
          </p:cNvGraphicFramePr>
          <p:nvPr>
            <p:ph sz="quarter" idx="4"/>
            <p:extLst>
              <p:ext uri="{D42A27DB-BD31-4B8C-83A1-F6EECF244321}">
                <p14:modId xmlns:p14="http://schemas.microsoft.com/office/powerpoint/2010/main" val="4034577278"/>
              </p:ext>
            </p:extLst>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016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00C93E-891F-4B75-BFF0-71CFCF780F75}"/>
              </a:ext>
            </a:extLst>
          </p:cNvPr>
          <p:cNvSpPr>
            <a:spLocks noGrp="1"/>
          </p:cNvSpPr>
          <p:nvPr>
            <p:ph type="title"/>
          </p:nvPr>
        </p:nvSpPr>
        <p:spPr/>
        <p:txBody>
          <a:bodyPr>
            <a:normAutofit/>
          </a:bodyPr>
          <a:lstStyle/>
          <a:p>
            <a:r>
              <a:rPr lang="en-GB" sz="2800" b="1" dirty="0">
                <a:latin typeface="Times New Roman" panose="02020603050405020304" pitchFamily="18" charset="0"/>
                <a:cs typeface="Times New Roman" panose="02020603050405020304" pitchFamily="18" charset="0"/>
              </a:rPr>
              <a:t>QUERY 3</a:t>
            </a:r>
            <a:r>
              <a:rPr lang="en-GB"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What are the </a:t>
            </a:r>
            <a:r>
              <a:rPr lang="en-GB" sz="2800" b="1">
                <a:latin typeface="Times New Roman" panose="02020603050405020304" pitchFamily="18" charset="0"/>
                <a:cs typeface="Times New Roman" panose="02020603050405020304" pitchFamily="18" charset="0"/>
              </a:rPr>
              <a:t>Movie </a:t>
            </a:r>
            <a:r>
              <a:rPr lang="en-GB" sz="2800" b="1" dirty="0">
                <a:latin typeface="Times New Roman" panose="02020603050405020304" pitchFamily="18" charset="0"/>
                <a:cs typeface="Times New Roman" panose="02020603050405020304" pitchFamily="18" charset="0"/>
              </a:rPr>
              <a:t>Distribution by Quartile </a:t>
            </a:r>
            <a:r>
              <a:rPr lang="en-GB" sz="2800" b="1">
                <a:latin typeface="Times New Roman" panose="02020603050405020304" pitchFamily="18" charset="0"/>
                <a:cs typeface="Times New Roman" panose="02020603050405020304" pitchFamily="18" charset="0"/>
              </a:rPr>
              <a:t>per </a:t>
            </a:r>
            <a:r>
              <a:rPr lang="en-US" sz="2800" b="1">
                <a:latin typeface="Times New Roman" panose="02020603050405020304" pitchFamily="18" charset="0"/>
                <a:cs typeface="Times New Roman" panose="02020603050405020304" pitchFamily="18" charset="0"/>
              </a:rPr>
              <a:t>Category? </a:t>
            </a:r>
            <a:endParaRPr lang="en-NG" sz="2800" dirty="0"/>
          </a:p>
        </p:txBody>
      </p:sp>
      <p:sp>
        <p:nvSpPr>
          <p:cNvPr id="9" name="Text Placeholder 8">
            <a:extLst>
              <a:ext uri="{FF2B5EF4-FFF2-40B4-BE49-F238E27FC236}">
                <a16:creationId xmlns:a16="http://schemas.microsoft.com/office/drawing/2014/main" id="{95FCF118-04BE-42BF-B8F1-CBCA7B77A894}"/>
              </a:ext>
            </a:extLst>
          </p:cNvPr>
          <p:cNvSpPr>
            <a:spLocks noGrp="1"/>
          </p:cNvSpPr>
          <p:nvPr>
            <p:ph type="body" sz="half" idx="2"/>
          </p:nvPr>
        </p:nvSpPr>
        <p:spPr/>
        <p:txBody>
          <a:bodyPr/>
          <a:lstStyle/>
          <a:p>
            <a:r>
              <a:rPr lang="en-US" b="1"/>
              <a:t>Insight Needed: </a:t>
            </a:r>
            <a:r>
              <a:rPr lang="en-US"/>
              <a:t>The company wanted to know how the rented movies are distributed by category</a:t>
            </a:r>
          </a:p>
          <a:p>
            <a:r>
              <a:rPr lang="en-US"/>
              <a:t>From the graph, Sports was the best category in the first and third quartile, Documentary in the second quartile, and Travel in the final quartile. </a:t>
            </a:r>
          </a:p>
          <a:p>
            <a:r>
              <a:rPr lang="en-US"/>
              <a:t>Also, Music was the least category in the first quartile, Travel in the second quartile, Comedy in the third quartile, then Sci-fi and Sports in the final quartile. </a:t>
            </a:r>
          </a:p>
          <a:p>
            <a:endParaRPr lang="en-NG" sz="1200"/>
          </a:p>
        </p:txBody>
      </p:sp>
      <p:graphicFrame>
        <p:nvGraphicFramePr>
          <p:cNvPr id="10" name="Content Placeholder 9">
            <a:extLst>
              <a:ext uri="{FF2B5EF4-FFF2-40B4-BE49-F238E27FC236}">
                <a16:creationId xmlns:a16="http://schemas.microsoft.com/office/drawing/2014/main" id="{12E8606D-8AC5-4844-8288-47D3C2CA0A64}"/>
              </a:ext>
            </a:extLst>
          </p:cNvPr>
          <p:cNvGraphicFramePr>
            <a:graphicFrameLocks noGrp="1"/>
          </p:cNvGraphicFramePr>
          <p:nvPr>
            <p:ph idx="1"/>
            <p:extLst>
              <p:ext uri="{D42A27DB-BD31-4B8C-83A1-F6EECF244321}">
                <p14:modId xmlns:p14="http://schemas.microsoft.com/office/powerpoint/2010/main" val="1499082770"/>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467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F788-6849-42E3-BD37-84641CE7325E}"/>
              </a:ext>
            </a:extLst>
          </p:cNvPr>
          <p:cNvSpPr>
            <a:spLocks noGrp="1"/>
          </p:cNvSpPr>
          <p:nvPr>
            <p:ph type="title"/>
          </p:nvPr>
        </p:nvSpPr>
        <p:spPr>
          <a:xfrm>
            <a:off x="644555" y="323713"/>
            <a:ext cx="10515600" cy="534988"/>
          </a:xfrm>
        </p:spPr>
        <p:txBody>
          <a:bodyPr>
            <a:noAutofit/>
          </a:bodyPr>
          <a:lstStyle/>
          <a:p>
            <a:pPr algn="ctr"/>
            <a:r>
              <a:rPr lang="en-GB" sz="2400" b="1" dirty="0">
                <a:latin typeface="Times New Roman" panose="02020603050405020304" pitchFamily="18" charset="0"/>
                <a:cs typeface="Times New Roman" panose="02020603050405020304" pitchFamily="18" charset="0"/>
              </a:rPr>
              <a:t>QUERY 4</a:t>
            </a:r>
            <a:r>
              <a:rPr lang="en-GB" sz="2400" b="1">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Who are the Top 10 and</a:t>
            </a:r>
            <a:r>
              <a:rPr lang="en-GB" sz="2400" b="1">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Bottom </a:t>
            </a:r>
            <a:r>
              <a:rPr lang="en-GB" sz="2400" b="1">
                <a:latin typeface="Times New Roman" panose="02020603050405020304" pitchFamily="18" charset="0"/>
                <a:cs typeface="Times New Roman" panose="02020603050405020304" pitchFamily="18" charset="0"/>
              </a:rPr>
              <a:t>10 </a:t>
            </a:r>
            <a:r>
              <a:rPr lang="en-GB" sz="2400" b="1" dirty="0">
                <a:latin typeface="Times New Roman" panose="02020603050405020304" pitchFamily="18" charset="0"/>
                <a:cs typeface="Times New Roman" panose="02020603050405020304" pitchFamily="18" charset="0"/>
              </a:rPr>
              <a:t>Actors Based on </a:t>
            </a:r>
            <a:r>
              <a:rPr lang="en-GB" sz="2400" b="1">
                <a:latin typeface="Times New Roman" panose="02020603050405020304" pitchFamily="18" charset="0"/>
                <a:cs typeface="Times New Roman" panose="02020603050405020304" pitchFamily="18" charset="0"/>
              </a:rPr>
              <a:t>Total </a:t>
            </a:r>
            <a:r>
              <a:rPr lang="en-US" sz="2400" b="1">
                <a:latin typeface="Times New Roman" panose="02020603050405020304" pitchFamily="18" charset="0"/>
                <a:cs typeface="Times New Roman" panose="02020603050405020304" pitchFamily="18" charset="0"/>
              </a:rPr>
              <a:t>Payment made by customers who rented their movies? </a:t>
            </a:r>
            <a:endParaRPr lang="en-NG" sz="24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94B87D0-CAD4-49AF-AEFB-EE7AE9D351C4}"/>
              </a:ext>
            </a:extLst>
          </p:cNvPr>
          <p:cNvSpPr>
            <a:spLocks noGrp="1"/>
          </p:cNvSpPr>
          <p:nvPr>
            <p:ph type="body" idx="1"/>
          </p:nvPr>
        </p:nvSpPr>
        <p:spPr>
          <a:xfrm>
            <a:off x="814388" y="900114"/>
            <a:ext cx="5183188" cy="1604961"/>
          </a:xfrm>
        </p:spPr>
        <p:txBody>
          <a:bodyPr anchor="ctr">
            <a:normAutofit/>
          </a:bodyPr>
          <a:lstStyle/>
          <a:p>
            <a:r>
              <a:rPr lang="en-US" sz="1200"/>
              <a:t>Insight Needed: </a:t>
            </a:r>
            <a:r>
              <a:rPr lang="en-US" sz="1200" b="0"/>
              <a:t>The company wanted to know the top 10 and bottom 10 actor names by the highest and lowest paid total amount. This insight was to enable the company stock more of the movies in which the top 10 actors featured in and stock less in which the the bottom 10 actors featured in, knowing that there’ll be more and less demand of such movies respectively.</a:t>
            </a:r>
          </a:p>
          <a:p>
            <a:endParaRPr lang="en-US" sz="1200" b="0"/>
          </a:p>
        </p:txBody>
      </p:sp>
      <p:sp>
        <p:nvSpPr>
          <p:cNvPr id="5" name="Text Placeholder 4">
            <a:extLst>
              <a:ext uri="{FF2B5EF4-FFF2-40B4-BE49-F238E27FC236}">
                <a16:creationId xmlns:a16="http://schemas.microsoft.com/office/drawing/2014/main" id="{1E99F272-ED8D-41AB-A047-9AA568BA790E}"/>
              </a:ext>
            </a:extLst>
          </p:cNvPr>
          <p:cNvSpPr>
            <a:spLocks noGrp="1"/>
          </p:cNvSpPr>
          <p:nvPr>
            <p:ph type="body" sz="quarter" idx="3"/>
          </p:nvPr>
        </p:nvSpPr>
        <p:spPr>
          <a:xfrm>
            <a:off x="6172200" y="900114"/>
            <a:ext cx="5183188" cy="1604961"/>
          </a:xfrm>
        </p:spPr>
        <p:txBody>
          <a:bodyPr anchor="b">
            <a:noAutofit/>
          </a:bodyPr>
          <a:lstStyle/>
          <a:p>
            <a:endParaRPr lang="en-US" sz="1200" b="0"/>
          </a:p>
          <a:p>
            <a:endParaRPr lang="en-US" sz="1200" b="0"/>
          </a:p>
          <a:p>
            <a:endParaRPr lang="en-US" sz="1200" b="0"/>
          </a:p>
          <a:p>
            <a:r>
              <a:rPr lang="en-US" sz="1200" b="0"/>
              <a:t>From the graph, Customers loved Susan Davis more with 750 number of rents and over $3000 paid, followed by Gina DeGeneres with 685 number of rents</a:t>
            </a:r>
          </a:p>
          <a:p>
            <a:r>
              <a:rPr lang="en-US" sz="1200" b="0"/>
              <a:t>Also, customer’s least liked Emily Dee with 197 total number of rents and just above $800 dollars </a:t>
            </a:r>
          </a:p>
          <a:p>
            <a:r>
              <a:rPr lang="en-US" sz="1200" b="0"/>
              <a:t>The company set out to get more movies Susan Davis featured on </a:t>
            </a:r>
          </a:p>
          <a:p>
            <a:endParaRPr lang="en-NG" sz="1200" b="0" dirty="0"/>
          </a:p>
        </p:txBody>
      </p:sp>
      <p:graphicFrame>
        <p:nvGraphicFramePr>
          <p:cNvPr id="18" name="Content Placeholder 17">
            <a:extLst>
              <a:ext uri="{FF2B5EF4-FFF2-40B4-BE49-F238E27FC236}">
                <a16:creationId xmlns:a16="http://schemas.microsoft.com/office/drawing/2014/main" id="{0BF637D3-4E10-49E1-9A0D-A42E21B1312A}"/>
              </a:ext>
            </a:extLst>
          </p:cNvPr>
          <p:cNvGraphicFramePr>
            <a:graphicFrameLocks noGrp="1"/>
          </p:cNvGraphicFramePr>
          <p:nvPr>
            <p:ph sz="quarter" idx="4"/>
            <p:extLst>
              <p:ext uri="{D42A27DB-BD31-4B8C-83A1-F6EECF244321}">
                <p14:modId xmlns:p14="http://schemas.microsoft.com/office/powerpoint/2010/main" val="1158650556"/>
              </p:ext>
            </p:extLst>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ontent Placeholder 20">
            <a:extLst>
              <a:ext uri="{FF2B5EF4-FFF2-40B4-BE49-F238E27FC236}">
                <a16:creationId xmlns:a16="http://schemas.microsoft.com/office/drawing/2014/main" id="{5472271A-0152-4909-B372-B367E7ED6E59}"/>
              </a:ext>
            </a:extLst>
          </p:cNvPr>
          <p:cNvGraphicFramePr>
            <a:graphicFrameLocks noGrp="1"/>
          </p:cNvGraphicFramePr>
          <p:nvPr>
            <p:ph sz="half" idx="2"/>
            <p:extLst>
              <p:ext uri="{D42A27DB-BD31-4B8C-83A1-F6EECF244321}">
                <p14:modId xmlns:p14="http://schemas.microsoft.com/office/powerpoint/2010/main" val="235637432"/>
              </p:ext>
            </p:extLst>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3999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111</Words>
  <Application>Microsoft Office PowerPoint</Application>
  <PresentationFormat>Widescreen</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DVD RENTAL PROJECT</vt:lpstr>
      <vt:lpstr>QUERY 1: How many customers return their DVDs on time, early &amp; late and What are the total payment amounts by these categories? </vt:lpstr>
      <vt:lpstr>QUERY 2:Who are the Top and Bottom 10 Customers Based on Total Payment Amount spent in the company? </vt:lpstr>
      <vt:lpstr>QUERY 3: What are the Movie Distribution by Quartile per Category? </vt:lpstr>
      <vt:lpstr>QUERY 4: Who are the Top 10 and Bottom 10 Actors Based on Total Payment made by customers who rented their movies?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judex onyekaba</dc:creator>
  <cp:lastModifiedBy>judex onyekaba</cp:lastModifiedBy>
  <cp:revision>10</cp:revision>
  <dcterms:created xsi:type="dcterms:W3CDTF">2020-06-14T23:00:32Z</dcterms:created>
  <dcterms:modified xsi:type="dcterms:W3CDTF">2020-06-16T08:00:34Z</dcterms:modified>
</cp:coreProperties>
</file>