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8" r:id="rId3"/>
    <p:sldId id="258" r:id="rId4"/>
    <p:sldId id="272" r:id="rId5"/>
    <p:sldId id="259" r:id="rId6"/>
    <p:sldId id="277" r:id="rId7"/>
    <p:sldId id="260" r:id="rId8"/>
    <p:sldId id="269" r:id="rId9"/>
    <p:sldId id="262" r:id="rId10"/>
    <p:sldId id="273" r:id="rId11"/>
    <p:sldId id="274" r:id="rId12"/>
    <p:sldId id="275" r:id="rId13"/>
    <p:sldId id="276" r:id="rId14"/>
    <p:sldId id="285" r:id="rId15"/>
    <p:sldId id="286" r:id="rId16"/>
    <p:sldId id="280" r:id="rId17"/>
    <p:sldId id="283" r:id="rId18"/>
    <p:sldId id="263" r:id="rId19"/>
    <p:sldId id="264" r:id="rId20"/>
    <p:sldId id="284" r:id="rId21"/>
    <p:sldId id="2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4660"/>
  </p:normalViewPr>
  <p:slideViewPr>
    <p:cSldViewPr snapToGrid="0">
      <p:cViewPr varScale="1">
        <p:scale>
          <a:sx n="55" d="100"/>
          <a:sy n="55" d="100"/>
        </p:scale>
        <p:origin x="72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9BE6-DF16-4C48-A698-56CE7717C3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6AA3B2-AA09-4239-BB4F-794EB80499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2801AC-CD8A-4FD7-AD24-1FDEDF317496}"/>
              </a:ext>
            </a:extLst>
          </p:cNvPr>
          <p:cNvSpPr>
            <a:spLocks noGrp="1"/>
          </p:cNvSpPr>
          <p:nvPr>
            <p:ph type="dt" sz="half" idx="10"/>
          </p:nvPr>
        </p:nvSpPr>
        <p:spPr/>
        <p:txBody>
          <a:bodyPr/>
          <a:lstStyle/>
          <a:p>
            <a:fld id="{50D29271-4D3F-44FF-822A-3A2BB7BEAFB4}" type="datetimeFigureOut">
              <a:rPr lang="en-US" smtClean="0"/>
              <a:t>11/20/2019</a:t>
            </a:fld>
            <a:endParaRPr lang="en-US"/>
          </a:p>
        </p:txBody>
      </p:sp>
      <p:sp>
        <p:nvSpPr>
          <p:cNvPr id="5" name="Footer Placeholder 4">
            <a:extLst>
              <a:ext uri="{FF2B5EF4-FFF2-40B4-BE49-F238E27FC236}">
                <a16:creationId xmlns:a16="http://schemas.microsoft.com/office/drawing/2014/main" id="{80DAE964-B098-43C3-85B4-451AC60ED6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0433D4-B998-4E57-9E93-A90C23660BF2}"/>
              </a:ext>
            </a:extLst>
          </p:cNvPr>
          <p:cNvSpPr>
            <a:spLocks noGrp="1"/>
          </p:cNvSpPr>
          <p:nvPr>
            <p:ph type="sldNum" sz="quarter" idx="12"/>
          </p:nvPr>
        </p:nvSpPr>
        <p:spPr/>
        <p:txBody>
          <a:bodyPr/>
          <a:lstStyle/>
          <a:p>
            <a:fld id="{A0D35428-D643-45E0-BCFD-E1089C3C23AE}" type="slidenum">
              <a:rPr lang="en-US" smtClean="0"/>
              <a:t>‹#›</a:t>
            </a:fld>
            <a:endParaRPr lang="en-US"/>
          </a:p>
        </p:txBody>
      </p:sp>
    </p:spTree>
    <p:extLst>
      <p:ext uri="{BB962C8B-B14F-4D97-AF65-F5344CB8AC3E}">
        <p14:creationId xmlns:p14="http://schemas.microsoft.com/office/powerpoint/2010/main" val="4292862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84EA1-3359-4788-9958-C08301E0AE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5E6BC5-C3BE-4DE5-A436-94FB2A7AFB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46F0F7-6E0B-430D-B987-A7E7E48D5E74}"/>
              </a:ext>
            </a:extLst>
          </p:cNvPr>
          <p:cNvSpPr>
            <a:spLocks noGrp="1"/>
          </p:cNvSpPr>
          <p:nvPr>
            <p:ph type="dt" sz="half" idx="10"/>
          </p:nvPr>
        </p:nvSpPr>
        <p:spPr/>
        <p:txBody>
          <a:bodyPr/>
          <a:lstStyle/>
          <a:p>
            <a:fld id="{50D29271-4D3F-44FF-822A-3A2BB7BEAFB4}" type="datetimeFigureOut">
              <a:rPr lang="en-US" smtClean="0"/>
              <a:t>11/20/2019</a:t>
            </a:fld>
            <a:endParaRPr lang="en-US"/>
          </a:p>
        </p:txBody>
      </p:sp>
      <p:sp>
        <p:nvSpPr>
          <p:cNvPr id="5" name="Footer Placeholder 4">
            <a:extLst>
              <a:ext uri="{FF2B5EF4-FFF2-40B4-BE49-F238E27FC236}">
                <a16:creationId xmlns:a16="http://schemas.microsoft.com/office/drawing/2014/main" id="{E97FDACA-7685-429E-AD25-1D1121CE10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0583DD-CF60-4CE0-A6F7-29135DA17BCC}"/>
              </a:ext>
            </a:extLst>
          </p:cNvPr>
          <p:cNvSpPr>
            <a:spLocks noGrp="1"/>
          </p:cNvSpPr>
          <p:nvPr>
            <p:ph type="sldNum" sz="quarter" idx="12"/>
          </p:nvPr>
        </p:nvSpPr>
        <p:spPr/>
        <p:txBody>
          <a:bodyPr/>
          <a:lstStyle/>
          <a:p>
            <a:fld id="{A0D35428-D643-45E0-BCFD-E1089C3C23AE}" type="slidenum">
              <a:rPr lang="en-US" smtClean="0"/>
              <a:t>‹#›</a:t>
            </a:fld>
            <a:endParaRPr lang="en-US"/>
          </a:p>
        </p:txBody>
      </p:sp>
    </p:spTree>
    <p:extLst>
      <p:ext uri="{BB962C8B-B14F-4D97-AF65-F5344CB8AC3E}">
        <p14:creationId xmlns:p14="http://schemas.microsoft.com/office/powerpoint/2010/main" val="689771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0858B1-CF42-410C-9193-96DF296CC1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6B0E19-B0F7-4CCA-9E6D-706270D2F2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BC5791-7120-4838-A00E-75118E436678}"/>
              </a:ext>
            </a:extLst>
          </p:cNvPr>
          <p:cNvSpPr>
            <a:spLocks noGrp="1"/>
          </p:cNvSpPr>
          <p:nvPr>
            <p:ph type="dt" sz="half" idx="10"/>
          </p:nvPr>
        </p:nvSpPr>
        <p:spPr/>
        <p:txBody>
          <a:bodyPr/>
          <a:lstStyle/>
          <a:p>
            <a:fld id="{50D29271-4D3F-44FF-822A-3A2BB7BEAFB4}" type="datetimeFigureOut">
              <a:rPr lang="en-US" smtClean="0"/>
              <a:t>11/20/2019</a:t>
            </a:fld>
            <a:endParaRPr lang="en-US"/>
          </a:p>
        </p:txBody>
      </p:sp>
      <p:sp>
        <p:nvSpPr>
          <p:cNvPr id="5" name="Footer Placeholder 4">
            <a:extLst>
              <a:ext uri="{FF2B5EF4-FFF2-40B4-BE49-F238E27FC236}">
                <a16:creationId xmlns:a16="http://schemas.microsoft.com/office/drawing/2014/main" id="{4406DE4D-C150-439F-B48E-244132FA01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9AE951-8786-4BDC-AAEA-8CEFBC3DD350}"/>
              </a:ext>
            </a:extLst>
          </p:cNvPr>
          <p:cNvSpPr>
            <a:spLocks noGrp="1"/>
          </p:cNvSpPr>
          <p:nvPr>
            <p:ph type="sldNum" sz="quarter" idx="12"/>
          </p:nvPr>
        </p:nvSpPr>
        <p:spPr/>
        <p:txBody>
          <a:bodyPr/>
          <a:lstStyle/>
          <a:p>
            <a:fld id="{A0D35428-D643-45E0-BCFD-E1089C3C23AE}" type="slidenum">
              <a:rPr lang="en-US" smtClean="0"/>
              <a:t>‹#›</a:t>
            </a:fld>
            <a:endParaRPr lang="en-US"/>
          </a:p>
        </p:txBody>
      </p:sp>
    </p:spTree>
    <p:extLst>
      <p:ext uri="{BB962C8B-B14F-4D97-AF65-F5344CB8AC3E}">
        <p14:creationId xmlns:p14="http://schemas.microsoft.com/office/powerpoint/2010/main" val="1863524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6AE36-E32B-404D-988C-10E5A48FDB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80D65A-7B07-475A-A947-C3EC08D1B3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A92D09-D163-47F5-8BEA-211448F7E517}"/>
              </a:ext>
            </a:extLst>
          </p:cNvPr>
          <p:cNvSpPr>
            <a:spLocks noGrp="1"/>
          </p:cNvSpPr>
          <p:nvPr>
            <p:ph type="dt" sz="half" idx="10"/>
          </p:nvPr>
        </p:nvSpPr>
        <p:spPr/>
        <p:txBody>
          <a:bodyPr/>
          <a:lstStyle/>
          <a:p>
            <a:fld id="{50D29271-4D3F-44FF-822A-3A2BB7BEAFB4}" type="datetimeFigureOut">
              <a:rPr lang="en-US" smtClean="0"/>
              <a:t>11/20/2019</a:t>
            </a:fld>
            <a:endParaRPr lang="en-US"/>
          </a:p>
        </p:txBody>
      </p:sp>
      <p:sp>
        <p:nvSpPr>
          <p:cNvPr id="5" name="Footer Placeholder 4">
            <a:extLst>
              <a:ext uri="{FF2B5EF4-FFF2-40B4-BE49-F238E27FC236}">
                <a16:creationId xmlns:a16="http://schemas.microsoft.com/office/drawing/2014/main" id="{BA9AE2FC-86C9-4419-9AFC-0D9BD6D8B7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36B336-1391-4DAE-BC3D-52B131A75022}"/>
              </a:ext>
            </a:extLst>
          </p:cNvPr>
          <p:cNvSpPr>
            <a:spLocks noGrp="1"/>
          </p:cNvSpPr>
          <p:nvPr>
            <p:ph type="sldNum" sz="quarter" idx="12"/>
          </p:nvPr>
        </p:nvSpPr>
        <p:spPr/>
        <p:txBody>
          <a:bodyPr/>
          <a:lstStyle/>
          <a:p>
            <a:fld id="{A0D35428-D643-45E0-BCFD-E1089C3C23AE}" type="slidenum">
              <a:rPr lang="en-US" smtClean="0"/>
              <a:t>‹#›</a:t>
            </a:fld>
            <a:endParaRPr lang="en-US"/>
          </a:p>
        </p:txBody>
      </p:sp>
    </p:spTree>
    <p:extLst>
      <p:ext uri="{BB962C8B-B14F-4D97-AF65-F5344CB8AC3E}">
        <p14:creationId xmlns:p14="http://schemas.microsoft.com/office/powerpoint/2010/main" val="2125770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95A8C-F2A9-4E36-B223-EA8294FFB4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3FAD0E-48EB-4ED5-AAFF-54B7029AF1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679DB0-D7D3-41B6-9995-549E29104B7E}"/>
              </a:ext>
            </a:extLst>
          </p:cNvPr>
          <p:cNvSpPr>
            <a:spLocks noGrp="1"/>
          </p:cNvSpPr>
          <p:nvPr>
            <p:ph type="dt" sz="half" idx="10"/>
          </p:nvPr>
        </p:nvSpPr>
        <p:spPr/>
        <p:txBody>
          <a:bodyPr/>
          <a:lstStyle/>
          <a:p>
            <a:fld id="{50D29271-4D3F-44FF-822A-3A2BB7BEAFB4}" type="datetimeFigureOut">
              <a:rPr lang="en-US" smtClean="0"/>
              <a:t>11/20/2019</a:t>
            </a:fld>
            <a:endParaRPr lang="en-US"/>
          </a:p>
        </p:txBody>
      </p:sp>
      <p:sp>
        <p:nvSpPr>
          <p:cNvPr id="5" name="Footer Placeholder 4">
            <a:extLst>
              <a:ext uri="{FF2B5EF4-FFF2-40B4-BE49-F238E27FC236}">
                <a16:creationId xmlns:a16="http://schemas.microsoft.com/office/drawing/2014/main" id="{31425D5F-17DA-4659-B048-C7F83A296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3D27C-4DA1-4AC8-BB00-A8A70F980B5C}"/>
              </a:ext>
            </a:extLst>
          </p:cNvPr>
          <p:cNvSpPr>
            <a:spLocks noGrp="1"/>
          </p:cNvSpPr>
          <p:nvPr>
            <p:ph type="sldNum" sz="quarter" idx="12"/>
          </p:nvPr>
        </p:nvSpPr>
        <p:spPr/>
        <p:txBody>
          <a:bodyPr/>
          <a:lstStyle/>
          <a:p>
            <a:fld id="{A0D35428-D643-45E0-BCFD-E1089C3C23AE}" type="slidenum">
              <a:rPr lang="en-US" smtClean="0"/>
              <a:t>‹#›</a:t>
            </a:fld>
            <a:endParaRPr lang="en-US"/>
          </a:p>
        </p:txBody>
      </p:sp>
    </p:spTree>
    <p:extLst>
      <p:ext uri="{BB962C8B-B14F-4D97-AF65-F5344CB8AC3E}">
        <p14:creationId xmlns:p14="http://schemas.microsoft.com/office/powerpoint/2010/main" val="789783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61AC9-8158-479F-86B7-56A48A06AE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19823A-AE99-40F9-B4B4-7253E4D54A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D7B7A0-DB72-410E-8F74-B377BB1A3B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C372D3-ACF6-40AE-A054-38BD533DD701}"/>
              </a:ext>
            </a:extLst>
          </p:cNvPr>
          <p:cNvSpPr>
            <a:spLocks noGrp="1"/>
          </p:cNvSpPr>
          <p:nvPr>
            <p:ph type="dt" sz="half" idx="10"/>
          </p:nvPr>
        </p:nvSpPr>
        <p:spPr/>
        <p:txBody>
          <a:bodyPr/>
          <a:lstStyle/>
          <a:p>
            <a:fld id="{50D29271-4D3F-44FF-822A-3A2BB7BEAFB4}" type="datetimeFigureOut">
              <a:rPr lang="en-US" smtClean="0"/>
              <a:t>11/20/2019</a:t>
            </a:fld>
            <a:endParaRPr lang="en-US"/>
          </a:p>
        </p:txBody>
      </p:sp>
      <p:sp>
        <p:nvSpPr>
          <p:cNvPr id="6" name="Footer Placeholder 5">
            <a:extLst>
              <a:ext uri="{FF2B5EF4-FFF2-40B4-BE49-F238E27FC236}">
                <a16:creationId xmlns:a16="http://schemas.microsoft.com/office/drawing/2014/main" id="{9EBF3255-36F9-4582-A4F3-630F5980D0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1A8A14-61CB-4CAA-B62A-BCF78E84FAB4}"/>
              </a:ext>
            </a:extLst>
          </p:cNvPr>
          <p:cNvSpPr>
            <a:spLocks noGrp="1"/>
          </p:cNvSpPr>
          <p:nvPr>
            <p:ph type="sldNum" sz="quarter" idx="12"/>
          </p:nvPr>
        </p:nvSpPr>
        <p:spPr/>
        <p:txBody>
          <a:bodyPr/>
          <a:lstStyle/>
          <a:p>
            <a:fld id="{A0D35428-D643-45E0-BCFD-E1089C3C23AE}" type="slidenum">
              <a:rPr lang="en-US" smtClean="0"/>
              <a:t>‹#›</a:t>
            </a:fld>
            <a:endParaRPr lang="en-US"/>
          </a:p>
        </p:txBody>
      </p:sp>
    </p:spTree>
    <p:extLst>
      <p:ext uri="{BB962C8B-B14F-4D97-AF65-F5344CB8AC3E}">
        <p14:creationId xmlns:p14="http://schemas.microsoft.com/office/powerpoint/2010/main" val="3573123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9A09D-2640-46B0-B73D-EB668FFD9D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338B4A-34EF-476B-990D-4EC16DF084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D0EF62-CD53-4E81-AC1A-C89DE9B39B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F12543-E0F6-4204-A705-3CF21AE45F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106656-6D3B-40F6-A2C1-9CEBC8C91C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269BBB-47F1-4C85-B194-AB4E158F8CEC}"/>
              </a:ext>
            </a:extLst>
          </p:cNvPr>
          <p:cNvSpPr>
            <a:spLocks noGrp="1"/>
          </p:cNvSpPr>
          <p:nvPr>
            <p:ph type="dt" sz="half" idx="10"/>
          </p:nvPr>
        </p:nvSpPr>
        <p:spPr/>
        <p:txBody>
          <a:bodyPr/>
          <a:lstStyle/>
          <a:p>
            <a:fld id="{50D29271-4D3F-44FF-822A-3A2BB7BEAFB4}" type="datetimeFigureOut">
              <a:rPr lang="en-US" smtClean="0"/>
              <a:t>11/20/2019</a:t>
            </a:fld>
            <a:endParaRPr lang="en-US"/>
          </a:p>
        </p:txBody>
      </p:sp>
      <p:sp>
        <p:nvSpPr>
          <p:cNvPr id="8" name="Footer Placeholder 7">
            <a:extLst>
              <a:ext uri="{FF2B5EF4-FFF2-40B4-BE49-F238E27FC236}">
                <a16:creationId xmlns:a16="http://schemas.microsoft.com/office/drawing/2014/main" id="{B9F84DE2-0B6C-46BA-A5B4-495E5A8703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0E07E1-C49E-4ABD-BCAA-E330770EF77D}"/>
              </a:ext>
            </a:extLst>
          </p:cNvPr>
          <p:cNvSpPr>
            <a:spLocks noGrp="1"/>
          </p:cNvSpPr>
          <p:nvPr>
            <p:ph type="sldNum" sz="quarter" idx="12"/>
          </p:nvPr>
        </p:nvSpPr>
        <p:spPr/>
        <p:txBody>
          <a:bodyPr/>
          <a:lstStyle/>
          <a:p>
            <a:fld id="{A0D35428-D643-45E0-BCFD-E1089C3C23AE}" type="slidenum">
              <a:rPr lang="en-US" smtClean="0"/>
              <a:t>‹#›</a:t>
            </a:fld>
            <a:endParaRPr lang="en-US"/>
          </a:p>
        </p:txBody>
      </p:sp>
    </p:spTree>
    <p:extLst>
      <p:ext uri="{BB962C8B-B14F-4D97-AF65-F5344CB8AC3E}">
        <p14:creationId xmlns:p14="http://schemas.microsoft.com/office/powerpoint/2010/main" val="810829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0605B-9A2E-47E7-94CE-8A4D520881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3A05F8-91F9-4265-8564-8D611BAA39EE}"/>
              </a:ext>
            </a:extLst>
          </p:cNvPr>
          <p:cNvSpPr>
            <a:spLocks noGrp="1"/>
          </p:cNvSpPr>
          <p:nvPr>
            <p:ph type="dt" sz="half" idx="10"/>
          </p:nvPr>
        </p:nvSpPr>
        <p:spPr/>
        <p:txBody>
          <a:bodyPr/>
          <a:lstStyle/>
          <a:p>
            <a:fld id="{50D29271-4D3F-44FF-822A-3A2BB7BEAFB4}" type="datetimeFigureOut">
              <a:rPr lang="en-US" smtClean="0"/>
              <a:t>11/20/2019</a:t>
            </a:fld>
            <a:endParaRPr lang="en-US"/>
          </a:p>
        </p:txBody>
      </p:sp>
      <p:sp>
        <p:nvSpPr>
          <p:cNvPr id="4" name="Footer Placeholder 3">
            <a:extLst>
              <a:ext uri="{FF2B5EF4-FFF2-40B4-BE49-F238E27FC236}">
                <a16:creationId xmlns:a16="http://schemas.microsoft.com/office/drawing/2014/main" id="{BAEB9D2B-1FBC-4711-B4EB-8C3AFD16D6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B0A43A-A5C7-4AE5-9CEF-D71449DD6503}"/>
              </a:ext>
            </a:extLst>
          </p:cNvPr>
          <p:cNvSpPr>
            <a:spLocks noGrp="1"/>
          </p:cNvSpPr>
          <p:nvPr>
            <p:ph type="sldNum" sz="quarter" idx="12"/>
          </p:nvPr>
        </p:nvSpPr>
        <p:spPr/>
        <p:txBody>
          <a:bodyPr/>
          <a:lstStyle/>
          <a:p>
            <a:fld id="{A0D35428-D643-45E0-BCFD-E1089C3C23AE}" type="slidenum">
              <a:rPr lang="en-US" smtClean="0"/>
              <a:t>‹#›</a:t>
            </a:fld>
            <a:endParaRPr lang="en-US"/>
          </a:p>
        </p:txBody>
      </p:sp>
    </p:spTree>
    <p:extLst>
      <p:ext uri="{BB962C8B-B14F-4D97-AF65-F5344CB8AC3E}">
        <p14:creationId xmlns:p14="http://schemas.microsoft.com/office/powerpoint/2010/main" val="559943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E0CD0D-ED77-4E2C-90BA-409C03B6B377}"/>
              </a:ext>
            </a:extLst>
          </p:cNvPr>
          <p:cNvSpPr>
            <a:spLocks noGrp="1"/>
          </p:cNvSpPr>
          <p:nvPr>
            <p:ph type="dt" sz="half" idx="10"/>
          </p:nvPr>
        </p:nvSpPr>
        <p:spPr/>
        <p:txBody>
          <a:bodyPr/>
          <a:lstStyle/>
          <a:p>
            <a:fld id="{50D29271-4D3F-44FF-822A-3A2BB7BEAFB4}" type="datetimeFigureOut">
              <a:rPr lang="en-US" smtClean="0"/>
              <a:t>11/20/2019</a:t>
            </a:fld>
            <a:endParaRPr lang="en-US"/>
          </a:p>
        </p:txBody>
      </p:sp>
      <p:sp>
        <p:nvSpPr>
          <p:cNvPr id="3" name="Footer Placeholder 2">
            <a:extLst>
              <a:ext uri="{FF2B5EF4-FFF2-40B4-BE49-F238E27FC236}">
                <a16:creationId xmlns:a16="http://schemas.microsoft.com/office/drawing/2014/main" id="{FFA84E19-01FD-44E0-A155-AD42CF20B4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13670E-448D-4C3D-AC85-9E77C51749B1}"/>
              </a:ext>
            </a:extLst>
          </p:cNvPr>
          <p:cNvSpPr>
            <a:spLocks noGrp="1"/>
          </p:cNvSpPr>
          <p:nvPr>
            <p:ph type="sldNum" sz="quarter" idx="12"/>
          </p:nvPr>
        </p:nvSpPr>
        <p:spPr/>
        <p:txBody>
          <a:bodyPr/>
          <a:lstStyle/>
          <a:p>
            <a:fld id="{A0D35428-D643-45E0-BCFD-E1089C3C23AE}" type="slidenum">
              <a:rPr lang="en-US" smtClean="0"/>
              <a:t>‹#›</a:t>
            </a:fld>
            <a:endParaRPr lang="en-US"/>
          </a:p>
        </p:txBody>
      </p:sp>
    </p:spTree>
    <p:extLst>
      <p:ext uri="{BB962C8B-B14F-4D97-AF65-F5344CB8AC3E}">
        <p14:creationId xmlns:p14="http://schemas.microsoft.com/office/powerpoint/2010/main" val="2197570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87579-CBA9-41E5-91FA-7381E0EC98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54BAB9-700D-4CDD-97BE-955778F445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2377AD-CCE7-4ADD-82F8-15BD5B13FE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EA5225-8DA8-4275-98B0-A44F896EC469}"/>
              </a:ext>
            </a:extLst>
          </p:cNvPr>
          <p:cNvSpPr>
            <a:spLocks noGrp="1"/>
          </p:cNvSpPr>
          <p:nvPr>
            <p:ph type="dt" sz="half" idx="10"/>
          </p:nvPr>
        </p:nvSpPr>
        <p:spPr/>
        <p:txBody>
          <a:bodyPr/>
          <a:lstStyle/>
          <a:p>
            <a:fld id="{50D29271-4D3F-44FF-822A-3A2BB7BEAFB4}" type="datetimeFigureOut">
              <a:rPr lang="en-US" smtClean="0"/>
              <a:t>11/20/2019</a:t>
            </a:fld>
            <a:endParaRPr lang="en-US"/>
          </a:p>
        </p:txBody>
      </p:sp>
      <p:sp>
        <p:nvSpPr>
          <p:cNvPr id="6" name="Footer Placeholder 5">
            <a:extLst>
              <a:ext uri="{FF2B5EF4-FFF2-40B4-BE49-F238E27FC236}">
                <a16:creationId xmlns:a16="http://schemas.microsoft.com/office/drawing/2014/main" id="{CF7A05CC-B28E-4C44-A307-D3774707C4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1EB3A4-5A8E-4B7B-BF2B-76E0BDA464CE}"/>
              </a:ext>
            </a:extLst>
          </p:cNvPr>
          <p:cNvSpPr>
            <a:spLocks noGrp="1"/>
          </p:cNvSpPr>
          <p:nvPr>
            <p:ph type="sldNum" sz="quarter" idx="12"/>
          </p:nvPr>
        </p:nvSpPr>
        <p:spPr/>
        <p:txBody>
          <a:bodyPr/>
          <a:lstStyle/>
          <a:p>
            <a:fld id="{A0D35428-D643-45E0-BCFD-E1089C3C23AE}" type="slidenum">
              <a:rPr lang="en-US" smtClean="0"/>
              <a:t>‹#›</a:t>
            </a:fld>
            <a:endParaRPr lang="en-US"/>
          </a:p>
        </p:txBody>
      </p:sp>
    </p:spTree>
    <p:extLst>
      <p:ext uri="{BB962C8B-B14F-4D97-AF65-F5344CB8AC3E}">
        <p14:creationId xmlns:p14="http://schemas.microsoft.com/office/powerpoint/2010/main" val="80296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61306-12A2-40D3-9053-3943B5E392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DB35FD-E705-496D-BFE3-D166869170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C4749E-C003-4AB6-83F4-4D42A6F95B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908B80-FB17-4578-9468-56375D409B33}"/>
              </a:ext>
            </a:extLst>
          </p:cNvPr>
          <p:cNvSpPr>
            <a:spLocks noGrp="1"/>
          </p:cNvSpPr>
          <p:nvPr>
            <p:ph type="dt" sz="half" idx="10"/>
          </p:nvPr>
        </p:nvSpPr>
        <p:spPr/>
        <p:txBody>
          <a:bodyPr/>
          <a:lstStyle/>
          <a:p>
            <a:fld id="{50D29271-4D3F-44FF-822A-3A2BB7BEAFB4}" type="datetimeFigureOut">
              <a:rPr lang="en-US" smtClean="0"/>
              <a:t>11/20/2019</a:t>
            </a:fld>
            <a:endParaRPr lang="en-US"/>
          </a:p>
        </p:txBody>
      </p:sp>
      <p:sp>
        <p:nvSpPr>
          <p:cNvPr id="6" name="Footer Placeholder 5">
            <a:extLst>
              <a:ext uri="{FF2B5EF4-FFF2-40B4-BE49-F238E27FC236}">
                <a16:creationId xmlns:a16="http://schemas.microsoft.com/office/drawing/2014/main" id="{0D7BA32F-B1AE-4AC4-A8ED-6998260C0D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6C3111-5229-4E32-BA2C-FFFDA133AED3}"/>
              </a:ext>
            </a:extLst>
          </p:cNvPr>
          <p:cNvSpPr>
            <a:spLocks noGrp="1"/>
          </p:cNvSpPr>
          <p:nvPr>
            <p:ph type="sldNum" sz="quarter" idx="12"/>
          </p:nvPr>
        </p:nvSpPr>
        <p:spPr/>
        <p:txBody>
          <a:bodyPr/>
          <a:lstStyle/>
          <a:p>
            <a:fld id="{A0D35428-D643-45E0-BCFD-E1089C3C23AE}" type="slidenum">
              <a:rPr lang="en-US" smtClean="0"/>
              <a:t>‹#›</a:t>
            </a:fld>
            <a:endParaRPr lang="en-US"/>
          </a:p>
        </p:txBody>
      </p:sp>
    </p:spTree>
    <p:extLst>
      <p:ext uri="{BB962C8B-B14F-4D97-AF65-F5344CB8AC3E}">
        <p14:creationId xmlns:p14="http://schemas.microsoft.com/office/powerpoint/2010/main" val="409234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BE3909-8EF3-4307-95C5-728AC8160D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16815E-624B-4A4B-AAC6-28FC8C80D2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274297-C8B7-447E-809D-D6F79DF592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D29271-4D3F-44FF-822A-3A2BB7BEAFB4}" type="datetimeFigureOut">
              <a:rPr lang="en-US" smtClean="0"/>
              <a:t>11/20/2019</a:t>
            </a:fld>
            <a:endParaRPr lang="en-US"/>
          </a:p>
        </p:txBody>
      </p:sp>
      <p:sp>
        <p:nvSpPr>
          <p:cNvPr id="5" name="Footer Placeholder 4">
            <a:extLst>
              <a:ext uri="{FF2B5EF4-FFF2-40B4-BE49-F238E27FC236}">
                <a16:creationId xmlns:a16="http://schemas.microsoft.com/office/drawing/2014/main" id="{F133E0A4-3F22-4735-9E7B-9FED4FD016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B50B0D-2C08-41BB-B252-21DCE8BDA4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D35428-D643-45E0-BCFD-E1089C3C23AE}" type="slidenum">
              <a:rPr lang="en-US" smtClean="0"/>
              <a:t>‹#›</a:t>
            </a:fld>
            <a:endParaRPr lang="en-US"/>
          </a:p>
        </p:txBody>
      </p:sp>
    </p:spTree>
    <p:extLst>
      <p:ext uri="{BB962C8B-B14F-4D97-AF65-F5344CB8AC3E}">
        <p14:creationId xmlns:p14="http://schemas.microsoft.com/office/powerpoint/2010/main" val="1018208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D02AFD-E29B-4F0E-B0FC-30E16BF95C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54" y="39756"/>
            <a:ext cx="3220278" cy="1141012"/>
          </a:xfrm>
          <a:prstGeom prst="rect">
            <a:avLst/>
          </a:prstGeom>
        </p:spPr>
      </p:pic>
      <p:pic>
        <p:nvPicPr>
          <p:cNvPr id="4" name="Picture 3">
            <a:extLst>
              <a:ext uri="{FF2B5EF4-FFF2-40B4-BE49-F238E27FC236}">
                <a16:creationId xmlns:a16="http://schemas.microsoft.com/office/drawing/2014/main" id="{53B05CDB-B57B-4DBF-B329-75E985F8CB2F}"/>
              </a:ext>
            </a:extLst>
          </p:cNvPr>
          <p:cNvPicPr>
            <a:picLocks noChangeAspect="1"/>
          </p:cNvPicPr>
          <p:nvPr/>
        </p:nvPicPr>
        <p:blipFill>
          <a:blip r:embed="rId3"/>
          <a:stretch>
            <a:fillRect/>
          </a:stretch>
        </p:blipFill>
        <p:spPr>
          <a:xfrm>
            <a:off x="8857194" y="169618"/>
            <a:ext cx="3183655" cy="440644"/>
          </a:xfrm>
          <a:prstGeom prst="rect">
            <a:avLst/>
          </a:prstGeom>
        </p:spPr>
      </p:pic>
      <p:sp>
        <p:nvSpPr>
          <p:cNvPr id="7" name="Rectangle 6">
            <a:extLst>
              <a:ext uri="{FF2B5EF4-FFF2-40B4-BE49-F238E27FC236}">
                <a16:creationId xmlns:a16="http://schemas.microsoft.com/office/drawing/2014/main" id="{DF032001-6297-4C95-8A64-637DB2710B68}"/>
              </a:ext>
            </a:extLst>
          </p:cNvPr>
          <p:cNvSpPr/>
          <p:nvPr/>
        </p:nvSpPr>
        <p:spPr>
          <a:xfrm>
            <a:off x="0" y="6679095"/>
            <a:ext cx="12192000" cy="178905"/>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4A1959B5-DF9A-47C9-BEBE-0A4A3EE18832}"/>
              </a:ext>
            </a:extLst>
          </p:cNvPr>
          <p:cNvSpPr txBox="1"/>
          <p:nvPr/>
        </p:nvSpPr>
        <p:spPr>
          <a:xfrm>
            <a:off x="4439476" y="1484243"/>
            <a:ext cx="3511827" cy="584775"/>
          </a:xfrm>
          <a:prstGeom prst="rect">
            <a:avLst/>
          </a:prstGeom>
          <a:noFill/>
        </p:spPr>
        <p:txBody>
          <a:bodyPr wrap="square" rtlCol="0">
            <a:spAutoFit/>
          </a:bodyPr>
          <a:lstStyle/>
          <a:p>
            <a:r>
              <a:rPr lang="en-US" sz="3200" u="sng" dirty="0"/>
              <a:t>Capstone Project</a:t>
            </a:r>
          </a:p>
        </p:txBody>
      </p:sp>
      <p:sp>
        <p:nvSpPr>
          <p:cNvPr id="10" name="TextBox 9">
            <a:extLst>
              <a:ext uri="{FF2B5EF4-FFF2-40B4-BE49-F238E27FC236}">
                <a16:creationId xmlns:a16="http://schemas.microsoft.com/office/drawing/2014/main" id="{181EEE92-24D6-46EF-8095-EBF2B38CE549}"/>
              </a:ext>
            </a:extLst>
          </p:cNvPr>
          <p:cNvSpPr txBox="1"/>
          <p:nvPr/>
        </p:nvSpPr>
        <p:spPr>
          <a:xfrm>
            <a:off x="4532241" y="2283069"/>
            <a:ext cx="3326296" cy="369332"/>
          </a:xfrm>
          <a:prstGeom prst="rect">
            <a:avLst/>
          </a:prstGeom>
          <a:noFill/>
        </p:spPr>
        <p:txBody>
          <a:bodyPr wrap="square" rtlCol="0">
            <a:spAutoFit/>
          </a:bodyPr>
          <a:lstStyle/>
          <a:p>
            <a:r>
              <a:rPr lang="en-US" dirty="0"/>
              <a:t>Airbnb New York City Dataset</a:t>
            </a:r>
          </a:p>
        </p:txBody>
      </p:sp>
      <p:graphicFrame>
        <p:nvGraphicFramePr>
          <p:cNvPr id="11" name="Table 11">
            <a:extLst>
              <a:ext uri="{FF2B5EF4-FFF2-40B4-BE49-F238E27FC236}">
                <a16:creationId xmlns:a16="http://schemas.microsoft.com/office/drawing/2014/main" id="{734CC765-2065-409A-B120-705E17A851C8}"/>
              </a:ext>
            </a:extLst>
          </p:cNvPr>
          <p:cNvGraphicFramePr>
            <a:graphicFrameLocks noGrp="1"/>
          </p:cNvGraphicFramePr>
          <p:nvPr>
            <p:extLst>
              <p:ext uri="{D42A27DB-BD31-4B8C-83A1-F6EECF244321}">
                <p14:modId xmlns:p14="http://schemas.microsoft.com/office/powerpoint/2010/main" val="4096493216"/>
              </p:ext>
            </p:extLst>
          </p:nvPr>
        </p:nvGraphicFramePr>
        <p:xfrm>
          <a:off x="2131389" y="2916448"/>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380377026"/>
                    </a:ext>
                  </a:extLst>
                </a:gridCol>
                <a:gridCol w="4064000">
                  <a:extLst>
                    <a:ext uri="{9D8B030D-6E8A-4147-A177-3AD203B41FA5}">
                      <a16:colId xmlns:a16="http://schemas.microsoft.com/office/drawing/2014/main" val="3312360491"/>
                    </a:ext>
                  </a:extLst>
                </a:gridCol>
              </a:tblGrid>
              <a:tr h="370840">
                <a:tc>
                  <a:txBody>
                    <a:bodyPr/>
                    <a:lstStyle/>
                    <a:p>
                      <a:pPr algn="ctr"/>
                      <a:r>
                        <a:rPr lang="en-US" dirty="0">
                          <a:solidFill>
                            <a:schemeClr val="bg1"/>
                          </a:solidFill>
                        </a:rPr>
                        <a:t>Student Name</a:t>
                      </a:r>
                    </a:p>
                  </a:txBody>
                  <a:tcPr/>
                </a:tc>
                <a:tc>
                  <a:txBody>
                    <a:bodyPr/>
                    <a:lstStyle/>
                    <a:p>
                      <a:pPr algn="ctr"/>
                      <a:r>
                        <a:rPr lang="en-US" dirty="0"/>
                        <a:t>SIS ID</a:t>
                      </a:r>
                    </a:p>
                  </a:txBody>
                  <a:tcPr/>
                </a:tc>
                <a:extLst>
                  <a:ext uri="{0D108BD9-81ED-4DB2-BD59-A6C34878D82A}">
                    <a16:rowId xmlns:a16="http://schemas.microsoft.com/office/drawing/2014/main" val="497942107"/>
                  </a:ext>
                </a:extLst>
              </a:tr>
              <a:tr h="370840">
                <a:tc>
                  <a:txBody>
                    <a:bodyPr/>
                    <a:lstStyle/>
                    <a:p>
                      <a:pPr algn="ctr"/>
                      <a:r>
                        <a:rPr lang="en-US" dirty="0"/>
                        <a:t>Pragadeesh R.C</a:t>
                      </a:r>
                    </a:p>
                  </a:txBody>
                  <a:tcPr/>
                </a:tc>
                <a:tc>
                  <a:txBody>
                    <a:bodyPr/>
                    <a:lstStyle/>
                    <a:p>
                      <a:pPr algn="ctr"/>
                      <a:r>
                        <a:rPr lang="en-US" sz="1800" b="0" i="0" u="none" strike="noStrike" kern="1200" baseline="0" dirty="0">
                          <a:solidFill>
                            <a:schemeClr val="dk1"/>
                          </a:solidFill>
                          <a:latin typeface="+mn-lt"/>
                          <a:ea typeface="+mn-ea"/>
                          <a:cs typeface="+mn-cs"/>
                        </a:rPr>
                        <a:t>O7HSA9OFQ8</a:t>
                      </a:r>
                      <a:endParaRPr lang="en-US" dirty="0"/>
                    </a:p>
                  </a:txBody>
                  <a:tcPr/>
                </a:tc>
                <a:extLst>
                  <a:ext uri="{0D108BD9-81ED-4DB2-BD59-A6C34878D82A}">
                    <a16:rowId xmlns:a16="http://schemas.microsoft.com/office/drawing/2014/main" val="1581847921"/>
                  </a:ext>
                </a:extLst>
              </a:tr>
              <a:tr h="370840">
                <a:tc>
                  <a:txBody>
                    <a:bodyPr/>
                    <a:lstStyle/>
                    <a:p>
                      <a:pPr algn="ctr"/>
                      <a:r>
                        <a:rPr lang="en-US" dirty="0"/>
                        <a:t>Manoj Kumar B</a:t>
                      </a:r>
                    </a:p>
                  </a:txBody>
                  <a:tcPr/>
                </a:tc>
                <a:tc>
                  <a:txBody>
                    <a:bodyPr/>
                    <a:lstStyle/>
                    <a:p>
                      <a:pPr algn="ctr"/>
                      <a:r>
                        <a:rPr lang="en-US" sz="1800" b="0" i="0" u="none" strike="noStrike" kern="1200" baseline="0" dirty="0">
                          <a:solidFill>
                            <a:schemeClr val="dk1"/>
                          </a:solidFill>
                          <a:latin typeface="+mn-lt"/>
                          <a:ea typeface="+mn-ea"/>
                          <a:cs typeface="+mn-cs"/>
                        </a:rPr>
                        <a:t>BW9R5YUU6W</a:t>
                      </a:r>
                      <a:endParaRPr lang="en-US" dirty="0"/>
                    </a:p>
                  </a:txBody>
                  <a:tcPr/>
                </a:tc>
                <a:extLst>
                  <a:ext uri="{0D108BD9-81ED-4DB2-BD59-A6C34878D82A}">
                    <a16:rowId xmlns:a16="http://schemas.microsoft.com/office/drawing/2014/main" val="3886497236"/>
                  </a:ext>
                </a:extLst>
              </a:tr>
              <a:tr h="370840">
                <a:tc>
                  <a:txBody>
                    <a:bodyPr/>
                    <a:lstStyle/>
                    <a:p>
                      <a:pPr algn="ctr"/>
                      <a:r>
                        <a:rPr lang="en-US" dirty="0"/>
                        <a:t>Jude Praveen Raj J</a:t>
                      </a:r>
                    </a:p>
                  </a:txBody>
                  <a:tcPr/>
                </a:tc>
                <a:tc>
                  <a:txBody>
                    <a:bodyPr/>
                    <a:lstStyle/>
                    <a:p>
                      <a:pPr algn="ctr"/>
                      <a:r>
                        <a:rPr lang="en-US" sz="1800" b="0" i="0" u="none" strike="noStrike" kern="1200" baseline="0" dirty="0">
                          <a:solidFill>
                            <a:schemeClr val="dk1"/>
                          </a:solidFill>
                          <a:latin typeface="+mn-lt"/>
                          <a:ea typeface="+mn-ea"/>
                          <a:cs typeface="+mn-cs"/>
                        </a:rPr>
                        <a:t>NEYO3435LA</a:t>
                      </a:r>
                      <a:endParaRPr lang="en-US" dirty="0"/>
                    </a:p>
                  </a:txBody>
                  <a:tcPr/>
                </a:tc>
                <a:extLst>
                  <a:ext uri="{0D108BD9-81ED-4DB2-BD59-A6C34878D82A}">
                    <a16:rowId xmlns:a16="http://schemas.microsoft.com/office/drawing/2014/main" val="447645186"/>
                  </a:ext>
                </a:extLst>
              </a:tr>
              <a:tr h="370840">
                <a:tc>
                  <a:txBody>
                    <a:bodyPr/>
                    <a:lstStyle/>
                    <a:p>
                      <a:pPr algn="ctr"/>
                      <a:r>
                        <a:rPr lang="en-US" dirty="0"/>
                        <a:t>Siva Vikram</a:t>
                      </a:r>
                    </a:p>
                  </a:txBody>
                  <a:tcPr/>
                </a:tc>
                <a:tc>
                  <a:txBody>
                    <a:bodyPr/>
                    <a:lstStyle/>
                    <a:p>
                      <a:pPr algn="ctr"/>
                      <a:r>
                        <a:rPr lang="en-US" sz="1800" b="0" i="0" u="none" strike="noStrike" kern="1200" baseline="0" dirty="0">
                          <a:solidFill>
                            <a:schemeClr val="dk1"/>
                          </a:solidFill>
                          <a:latin typeface="+mn-lt"/>
                          <a:ea typeface="+mn-ea"/>
                          <a:cs typeface="+mn-cs"/>
                        </a:rPr>
                        <a:t>X0MDVLOLL5</a:t>
                      </a:r>
                      <a:endParaRPr lang="en-US" dirty="0"/>
                    </a:p>
                  </a:txBody>
                  <a:tcPr/>
                </a:tc>
                <a:extLst>
                  <a:ext uri="{0D108BD9-81ED-4DB2-BD59-A6C34878D82A}">
                    <a16:rowId xmlns:a16="http://schemas.microsoft.com/office/drawing/2014/main" val="1783241063"/>
                  </a:ext>
                </a:extLst>
              </a:tr>
              <a:tr h="370840">
                <a:tc>
                  <a:txBody>
                    <a:bodyPr/>
                    <a:lstStyle/>
                    <a:p>
                      <a:pPr algn="ctr"/>
                      <a:r>
                        <a:rPr lang="en-US" dirty="0"/>
                        <a:t>Shoba Palaksha</a:t>
                      </a:r>
                    </a:p>
                  </a:txBody>
                  <a:tcPr/>
                </a:tc>
                <a:tc>
                  <a:txBody>
                    <a:bodyPr/>
                    <a:lstStyle/>
                    <a:p>
                      <a:pPr algn="ctr"/>
                      <a:r>
                        <a:rPr lang="en-US" sz="1800" b="0" i="0" u="none" strike="noStrike" kern="1200" baseline="0" dirty="0">
                          <a:solidFill>
                            <a:schemeClr val="dk1"/>
                          </a:solidFill>
                          <a:latin typeface="+mn-lt"/>
                          <a:ea typeface="+mn-ea"/>
                          <a:cs typeface="+mn-cs"/>
                        </a:rPr>
                        <a:t>HK2QFT4WBK</a:t>
                      </a:r>
                      <a:endParaRPr lang="en-US" dirty="0"/>
                    </a:p>
                  </a:txBody>
                  <a:tcPr/>
                </a:tc>
                <a:extLst>
                  <a:ext uri="{0D108BD9-81ED-4DB2-BD59-A6C34878D82A}">
                    <a16:rowId xmlns:a16="http://schemas.microsoft.com/office/drawing/2014/main" val="3795645696"/>
                  </a:ext>
                </a:extLst>
              </a:tr>
              <a:tr h="370840">
                <a:tc>
                  <a:txBody>
                    <a:bodyPr/>
                    <a:lstStyle/>
                    <a:p>
                      <a:pPr algn="ctr"/>
                      <a:r>
                        <a:rPr lang="en-US" dirty="0"/>
                        <a:t>Kannan V</a:t>
                      </a:r>
                    </a:p>
                  </a:txBody>
                  <a:tcPr/>
                </a:tc>
                <a:tc>
                  <a:txBody>
                    <a:bodyPr/>
                    <a:lstStyle/>
                    <a:p>
                      <a:pPr algn="ctr"/>
                      <a:r>
                        <a:rPr lang="en-US" sz="1800" b="0" i="0" u="none" strike="noStrike" kern="1200" baseline="0" dirty="0">
                          <a:solidFill>
                            <a:schemeClr val="dk1"/>
                          </a:solidFill>
                          <a:latin typeface="+mn-lt"/>
                          <a:ea typeface="+mn-ea"/>
                          <a:cs typeface="+mn-cs"/>
                        </a:rPr>
                        <a:t>EQX2GFLHRT</a:t>
                      </a:r>
                      <a:endParaRPr lang="en-US" dirty="0"/>
                    </a:p>
                  </a:txBody>
                  <a:tcPr/>
                </a:tc>
                <a:extLst>
                  <a:ext uri="{0D108BD9-81ED-4DB2-BD59-A6C34878D82A}">
                    <a16:rowId xmlns:a16="http://schemas.microsoft.com/office/drawing/2014/main" val="3205279715"/>
                  </a:ext>
                </a:extLst>
              </a:tr>
            </a:tbl>
          </a:graphicData>
        </a:graphic>
      </p:graphicFrame>
      <p:sp>
        <p:nvSpPr>
          <p:cNvPr id="2" name="TextBox 1">
            <a:extLst>
              <a:ext uri="{FF2B5EF4-FFF2-40B4-BE49-F238E27FC236}">
                <a16:creationId xmlns:a16="http://schemas.microsoft.com/office/drawing/2014/main" id="{416055BE-8DFE-4CCB-AF6A-D3437D45ED0D}"/>
              </a:ext>
            </a:extLst>
          </p:cNvPr>
          <p:cNvSpPr txBox="1"/>
          <p:nvPr/>
        </p:nvSpPr>
        <p:spPr>
          <a:xfrm>
            <a:off x="5649843" y="1948418"/>
            <a:ext cx="446157" cy="369332"/>
          </a:xfrm>
          <a:prstGeom prst="rect">
            <a:avLst/>
          </a:prstGeom>
          <a:noFill/>
        </p:spPr>
        <p:txBody>
          <a:bodyPr wrap="square" rtlCol="0">
            <a:spAutoFit/>
          </a:bodyPr>
          <a:lstStyle/>
          <a:p>
            <a:r>
              <a:rPr lang="en-US" dirty="0"/>
              <a:t>on</a:t>
            </a:r>
          </a:p>
        </p:txBody>
      </p:sp>
    </p:spTree>
    <p:extLst>
      <p:ext uri="{BB962C8B-B14F-4D97-AF65-F5344CB8AC3E}">
        <p14:creationId xmlns:p14="http://schemas.microsoft.com/office/powerpoint/2010/main" val="1638129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D02AFD-E29B-4F0E-B0FC-30E16BF95C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54" y="39756"/>
            <a:ext cx="3220278" cy="1141012"/>
          </a:xfrm>
          <a:prstGeom prst="rect">
            <a:avLst/>
          </a:prstGeom>
        </p:spPr>
      </p:pic>
      <p:pic>
        <p:nvPicPr>
          <p:cNvPr id="4" name="Picture 3">
            <a:extLst>
              <a:ext uri="{FF2B5EF4-FFF2-40B4-BE49-F238E27FC236}">
                <a16:creationId xmlns:a16="http://schemas.microsoft.com/office/drawing/2014/main" id="{53B05CDB-B57B-4DBF-B329-75E985F8CB2F}"/>
              </a:ext>
            </a:extLst>
          </p:cNvPr>
          <p:cNvPicPr>
            <a:picLocks noChangeAspect="1"/>
          </p:cNvPicPr>
          <p:nvPr/>
        </p:nvPicPr>
        <p:blipFill>
          <a:blip r:embed="rId3"/>
          <a:stretch>
            <a:fillRect/>
          </a:stretch>
        </p:blipFill>
        <p:spPr>
          <a:xfrm>
            <a:off x="8857194" y="169618"/>
            <a:ext cx="3183655" cy="440644"/>
          </a:xfrm>
          <a:prstGeom prst="rect">
            <a:avLst/>
          </a:prstGeom>
        </p:spPr>
      </p:pic>
      <p:sp>
        <p:nvSpPr>
          <p:cNvPr id="7" name="Rectangle 6">
            <a:extLst>
              <a:ext uri="{FF2B5EF4-FFF2-40B4-BE49-F238E27FC236}">
                <a16:creationId xmlns:a16="http://schemas.microsoft.com/office/drawing/2014/main" id="{DF032001-6297-4C95-8A64-637DB2710B68}"/>
              </a:ext>
            </a:extLst>
          </p:cNvPr>
          <p:cNvSpPr/>
          <p:nvPr/>
        </p:nvSpPr>
        <p:spPr>
          <a:xfrm>
            <a:off x="0" y="6679095"/>
            <a:ext cx="12192000" cy="178905"/>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C7EE372-C28E-4408-B623-1B373305F95D}"/>
              </a:ext>
            </a:extLst>
          </p:cNvPr>
          <p:cNvSpPr txBox="1"/>
          <p:nvPr/>
        </p:nvSpPr>
        <p:spPr>
          <a:xfrm>
            <a:off x="1239908" y="5511457"/>
            <a:ext cx="3695700" cy="923330"/>
          </a:xfrm>
          <a:prstGeom prst="rect">
            <a:avLst/>
          </a:prstGeom>
          <a:noFill/>
        </p:spPr>
        <p:txBody>
          <a:bodyPr wrap="square" rtlCol="0">
            <a:spAutoFit/>
          </a:bodyPr>
          <a:lstStyle/>
          <a:p>
            <a:r>
              <a:rPr lang="en-US" dirty="0"/>
              <a:t>Neighborhood Vs Security Deposit</a:t>
            </a:r>
          </a:p>
          <a:p>
            <a:r>
              <a:rPr lang="en-US" dirty="0"/>
              <a:t>Where Manhattan and Brooklyn collect High Security Deposit.</a:t>
            </a:r>
          </a:p>
        </p:txBody>
      </p:sp>
      <p:sp>
        <p:nvSpPr>
          <p:cNvPr id="10" name="TextBox 9">
            <a:extLst>
              <a:ext uri="{FF2B5EF4-FFF2-40B4-BE49-F238E27FC236}">
                <a16:creationId xmlns:a16="http://schemas.microsoft.com/office/drawing/2014/main" id="{740C662C-7AC3-4D57-BD1C-E0751E1C8178}"/>
              </a:ext>
            </a:extLst>
          </p:cNvPr>
          <p:cNvSpPr txBox="1"/>
          <p:nvPr/>
        </p:nvSpPr>
        <p:spPr>
          <a:xfrm>
            <a:off x="7746604" y="5482306"/>
            <a:ext cx="4214191" cy="646331"/>
          </a:xfrm>
          <a:prstGeom prst="rect">
            <a:avLst/>
          </a:prstGeom>
          <a:noFill/>
        </p:spPr>
        <p:txBody>
          <a:bodyPr wrap="square" rtlCol="0">
            <a:spAutoFit/>
          </a:bodyPr>
          <a:lstStyle/>
          <a:p>
            <a:r>
              <a:rPr lang="en-US" dirty="0"/>
              <a:t>Most of the Listings are Entire Home/apartments and private rooms</a:t>
            </a:r>
          </a:p>
        </p:txBody>
      </p:sp>
      <p:sp>
        <p:nvSpPr>
          <p:cNvPr id="11" name="TextBox 10">
            <a:extLst>
              <a:ext uri="{FF2B5EF4-FFF2-40B4-BE49-F238E27FC236}">
                <a16:creationId xmlns:a16="http://schemas.microsoft.com/office/drawing/2014/main" id="{39CEB163-A0B1-4216-AC66-CF8B8B1C09D9}"/>
              </a:ext>
            </a:extLst>
          </p:cNvPr>
          <p:cNvSpPr txBox="1"/>
          <p:nvPr/>
        </p:nvSpPr>
        <p:spPr>
          <a:xfrm>
            <a:off x="4050904" y="1046693"/>
            <a:ext cx="3695700" cy="523220"/>
          </a:xfrm>
          <a:prstGeom prst="rect">
            <a:avLst/>
          </a:prstGeom>
          <a:noFill/>
        </p:spPr>
        <p:txBody>
          <a:bodyPr wrap="square" rtlCol="0">
            <a:spAutoFit/>
          </a:bodyPr>
          <a:lstStyle/>
          <a:p>
            <a:pPr algn="ctr"/>
            <a:r>
              <a:rPr lang="en-US" sz="2800" u="sng" dirty="0"/>
              <a:t>EDA and Inference</a:t>
            </a:r>
          </a:p>
        </p:txBody>
      </p:sp>
      <p:pic>
        <p:nvPicPr>
          <p:cNvPr id="15" name="Picture 6">
            <a:extLst>
              <a:ext uri="{FF2B5EF4-FFF2-40B4-BE49-F238E27FC236}">
                <a16:creationId xmlns:a16="http://schemas.microsoft.com/office/drawing/2014/main" id="{F1F481AF-ACC6-4E53-BEF5-EE840CB75B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4273" y="2416542"/>
            <a:ext cx="3836019" cy="289270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458" y="1731226"/>
            <a:ext cx="7525815" cy="3331769"/>
          </a:xfrm>
          <a:prstGeom prst="rect">
            <a:avLst/>
          </a:prstGeom>
        </p:spPr>
      </p:pic>
    </p:spTree>
    <p:extLst>
      <p:ext uri="{BB962C8B-B14F-4D97-AF65-F5344CB8AC3E}">
        <p14:creationId xmlns:p14="http://schemas.microsoft.com/office/powerpoint/2010/main" val="2809918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D02AFD-E29B-4F0E-B0FC-30E16BF95C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54" y="39756"/>
            <a:ext cx="3220278" cy="1141012"/>
          </a:xfrm>
          <a:prstGeom prst="rect">
            <a:avLst/>
          </a:prstGeom>
        </p:spPr>
      </p:pic>
      <p:pic>
        <p:nvPicPr>
          <p:cNvPr id="4" name="Picture 3">
            <a:extLst>
              <a:ext uri="{FF2B5EF4-FFF2-40B4-BE49-F238E27FC236}">
                <a16:creationId xmlns:a16="http://schemas.microsoft.com/office/drawing/2014/main" id="{53B05CDB-B57B-4DBF-B329-75E985F8CB2F}"/>
              </a:ext>
            </a:extLst>
          </p:cNvPr>
          <p:cNvPicPr>
            <a:picLocks noChangeAspect="1"/>
          </p:cNvPicPr>
          <p:nvPr/>
        </p:nvPicPr>
        <p:blipFill>
          <a:blip r:embed="rId3"/>
          <a:stretch>
            <a:fillRect/>
          </a:stretch>
        </p:blipFill>
        <p:spPr>
          <a:xfrm>
            <a:off x="8857194" y="169618"/>
            <a:ext cx="3183655" cy="440644"/>
          </a:xfrm>
          <a:prstGeom prst="rect">
            <a:avLst/>
          </a:prstGeom>
        </p:spPr>
      </p:pic>
      <p:sp>
        <p:nvSpPr>
          <p:cNvPr id="7" name="Rectangle 6">
            <a:extLst>
              <a:ext uri="{FF2B5EF4-FFF2-40B4-BE49-F238E27FC236}">
                <a16:creationId xmlns:a16="http://schemas.microsoft.com/office/drawing/2014/main" id="{DF032001-6297-4C95-8A64-637DB2710B68}"/>
              </a:ext>
            </a:extLst>
          </p:cNvPr>
          <p:cNvSpPr/>
          <p:nvPr/>
        </p:nvSpPr>
        <p:spPr>
          <a:xfrm>
            <a:off x="0" y="6679095"/>
            <a:ext cx="12192000" cy="178905"/>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DF9EB50-6229-4359-955F-3A86CE69CF28}"/>
              </a:ext>
            </a:extLst>
          </p:cNvPr>
          <p:cNvSpPr txBox="1"/>
          <p:nvPr/>
        </p:nvSpPr>
        <p:spPr>
          <a:xfrm>
            <a:off x="4373217" y="4404838"/>
            <a:ext cx="3837335" cy="458714"/>
          </a:xfrm>
          <a:prstGeom prst="rect">
            <a:avLst/>
          </a:prstGeom>
          <a:noFill/>
        </p:spPr>
        <p:txBody>
          <a:bodyPr wrap="square" rtlCol="0">
            <a:spAutoFit/>
          </a:bodyPr>
          <a:lstStyle/>
          <a:p>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716" y="1391016"/>
            <a:ext cx="8857194" cy="4380308"/>
          </a:xfrm>
          <a:prstGeom prst="rect">
            <a:avLst/>
          </a:prstGeom>
        </p:spPr>
      </p:pic>
      <p:sp>
        <p:nvSpPr>
          <p:cNvPr id="6" name="TextBox 5"/>
          <p:cNvSpPr txBox="1"/>
          <p:nvPr/>
        </p:nvSpPr>
        <p:spPr>
          <a:xfrm>
            <a:off x="9880270" y="1876301"/>
            <a:ext cx="2160579" cy="1754326"/>
          </a:xfrm>
          <a:prstGeom prst="rect">
            <a:avLst/>
          </a:prstGeom>
          <a:noFill/>
        </p:spPr>
        <p:txBody>
          <a:bodyPr wrap="square" rtlCol="0">
            <a:spAutoFit/>
          </a:bodyPr>
          <a:lstStyle/>
          <a:p>
            <a:r>
              <a:rPr lang="en-US" dirty="0"/>
              <a:t>City Vs Average Review Per Month</a:t>
            </a:r>
          </a:p>
          <a:p>
            <a:r>
              <a:rPr lang="en-US" dirty="0"/>
              <a:t>Where Astoria and Brookyln receives highest No.of.Reviews.  </a:t>
            </a:r>
          </a:p>
        </p:txBody>
      </p:sp>
    </p:spTree>
    <p:extLst>
      <p:ext uri="{BB962C8B-B14F-4D97-AF65-F5344CB8AC3E}">
        <p14:creationId xmlns:p14="http://schemas.microsoft.com/office/powerpoint/2010/main" val="2598088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D02AFD-E29B-4F0E-B0FC-30E16BF95C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54" y="39756"/>
            <a:ext cx="3220278" cy="1141012"/>
          </a:xfrm>
          <a:prstGeom prst="rect">
            <a:avLst/>
          </a:prstGeom>
        </p:spPr>
      </p:pic>
      <p:pic>
        <p:nvPicPr>
          <p:cNvPr id="4" name="Picture 3">
            <a:extLst>
              <a:ext uri="{FF2B5EF4-FFF2-40B4-BE49-F238E27FC236}">
                <a16:creationId xmlns:a16="http://schemas.microsoft.com/office/drawing/2014/main" id="{53B05CDB-B57B-4DBF-B329-75E985F8CB2F}"/>
              </a:ext>
            </a:extLst>
          </p:cNvPr>
          <p:cNvPicPr>
            <a:picLocks noChangeAspect="1"/>
          </p:cNvPicPr>
          <p:nvPr/>
        </p:nvPicPr>
        <p:blipFill>
          <a:blip r:embed="rId3"/>
          <a:stretch>
            <a:fillRect/>
          </a:stretch>
        </p:blipFill>
        <p:spPr>
          <a:xfrm>
            <a:off x="8857194" y="169618"/>
            <a:ext cx="3183655" cy="440644"/>
          </a:xfrm>
          <a:prstGeom prst="rect">
            <a:avLst/>
          </a:prstGeom>
        </p:spPr>
      </p:pic>
      <p:sp>
        <p:nvSpPr>
          <p:cNvPr id="7" name="Rectangle 6">
            <a:extLst>
              <a:ext uri="{FF2B5EF4-FFF2-40B4-BE49-F238E27FC236}">
                <a16:creationId xmlns:a16="http://schemas.microsoft.com/office/drawing/2014/main" id="{DF032001-6297-4C95-8A64-637DB2710B68}"/>
              </a:ext>
            </a:extLst>
          </p:cNvPr>
          <p:cNvSpPr/>
          <p:nvPr/>
        </p:nvSpPr>
        <p:spPr>
          <a:xfrm>
            <a:off x="0" y="6679095"/>
            <a:ext cx="12192000" cy="178905"/>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DF9EB50-6229-4359-955F-3A86CE69CF28}"/>
              </a:ext>
            </a:extLst>
          </p:cNvPr>
          <p:cNvSpPr txBox="1"/>
          <p:nvPr/>
        </p:nvSpPr>
        <p:spPr>
          <a:xfrm>
            <a:off x="4373217" y="4404838"/>
            <a:ext cx="3837335" cy="458714"/>
          </a:xfrm>
          <a:prstGeom prst="rect">
            <a:avLst/>
          </a:prstGeom>
          <a:noFill/>
        </p:spPr>
        <p:txBody>
          <a:bodyPr wrap="square" rtlCol="0">
            <a:spAutoFit/>
          </a:bodyPr>
          <a:lstStyle/>
          <a:p>
            <a:endParaRPr lang="en-US" dirty="0"/>
          </a:p>
        </p:txBody>
      </p:sp>
      <p:pic>
        <p:nvPicPr>
          <p:cNvPr id="3074" name="Picture 2">
            <a:extLst>
              <a:ext uri="{FF2B5EF4-FFF2-40B4-BE49-F238E27FC236}">
                <a16:creationId xmlns:a16="http://schemas.microsoft.com/office/drawing/2014/main" id="{1D08B040-DB48-4E39-99EF-66B43376ED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49" y="2170874"/>
            <a:ext cx="3622530" cy="2400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BFB98D-80A9-4751-A036-D10767144BB6}"/>
              </a:ext>
            </a:extLst>
          </p:cNvPr>
          <p:cNvSpPr txBox="1"/>
          <p:nvPr/>
        </p:nvSpPr>
        <p:spPr>
          <a:xfrm>
            <a:off x="291548" y="5543773"/>
            <a:ext cx="4373217" cy="646331"/>
          </a:xfrm>
          <a:prstGeom prst="rect">
            <a:avLst/>
          </a:prstGeom>
          <a:noFill/>
        </p:spPr>
        <p:txBody>
          <a:bodyPr wrap="square" rtlCol="0">
            <a:spAutoFit/>
          </a:bodyPr>
          <a:lstStyle/>
          <a:p>
            <a:r>
              <a:rPr lang="en-US" dirty="0"/>
              <a:t>Almost 95% of them have reviews per month less than 10</a:t>
            </a:r>
          </a:p>
        </p:txBody>
      </p:sp>
      <p:sp>
        <p:nvSpPr>
          <p:cNvPr id="6" name="TextBox 5">
            <a:extLst>
              <a:ext uri="{FF2B5EF4-FFF2-40B4-BE49-F238E27FC236}">
                <a16:creationId xmlns:a16="http://schemas.microsoft.com/office/drawing/2014/main" id="{2513BBD0-45B9-49FE-9EF5-1BA78BFE1FEE}"/>
              </a:ext>
            </a:extLst>
          </p:cNvPr>
          <p:cNvSpPr txBox="1"/>
          <p:nvPr/>
        </p:nvSpPr>
        <p:spPr>
          <a:xfrm>
            <a:off x="6210795" y="5543777"/>
            <a:ext cx="5239083" cy="646331"/>
          </a:xfrm>
          <a:prstGeom prst="rect">
            <a:avLst/>
          </a:prstGeom>
          <a:noFill/>
        </p:spPr>
        <p:txBody>
          <a:bodyPr wrap="square" rtlCol="0">
            <a:spAutoFit/>
          </a:bodyPr>
          <a:lstStyle/>
          <a:p>
            <a:r>
              <a:rPr lang="en-US" dirty="0"/>
              <a:t>Room Type Vs Price Per Person Where</a:t>
            </a:r>
          </a:p>
          <a:p>
            <a:r>
              <a:rPr lang="en-US" dirty="0"/>
              <a:t>Hotel Room And Entire home/apt is High Priced.</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48254" y="1271239"/>
            <a:ext cx="7604359" cy="3702028"/>
          </a:xfrm>
          <a:prstGeom prst="rect">
            <a:avLst/>
          </a:prstGeom>
        </p:spPr>
      </p:pic>
    </p:spTree>
    <p:extLst>
      <p:ext uri="{BB962C8B-B14F-4D97-AF65-F5344CB8AC3E}">
        <p14:creationId xmlns:p14="http://schemas.microsoft.com/office/powerpoint/2010/main" val="69807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D02AFD-E29B-4F0E-B0FC-30E16BF95C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54" y="39756"/>
            <a:ext cx="3220278" cy="1141012"/>
          </a:xfrm>
          <a:prstGeom prst="rect">
            <a:avLst/>
          </a:prstGeom>
        </p:spPr>
      </p:pic>
      <p:pic>
        <p:nvPicPr>
          <p:cNvPr id="4" name="Picture 3">
            <a:extLst>
              <a:ext uri="{FF2B5EF4-FFF2-40B4-BE49-F238E27FC236}">
                <a16:creationId xmlns:a16="http://schemas.microsoft.com/office/drawing/2014/main" id="{53B05CDB-B57B-4DBF-B329-75E985F8CB2F}"/>
              </a:ext>
            </a:extLst>
          </p:cNvPr>
          <p:cNvPicPr>
            <a:picLocks noChangeAspect="1"/>
          </p:cNvPicPr>
          <p:nvPr/>
        </p:nvPicPr>
        <p:blipFill>
          <a:blip r:embed="rId3"/>
          <a:stretch>
            <a:fillRect/>
          </a:stretch>
        </p:blipFill>
        <p:spPr>
          <a:xfrm>
            <a:off x="8857194" y="169618"/>
            <a:ext cx="3183655" cy="440644"/>
          </a:xfrm>
          <a:prstGeom prst="rect">
            <a:avLst/>
          </a:prstGeom>
        </p:spPr>
      </p:pic>
      <p:sp>
        <p:nvSpPr>
          <p:cNvPr id="7" name="Rectangle 6">
            <a:extLst>
              <a:ext uri="{FF2B5EF4-FFF2-40B4-BE49-F238E27FC236}">
                <a16:creationId xmlns:a16="http://schemas.microsoft.com/office/drawing/2014/main" id="{DF032001-6297-4C95-8A64-637DB2710B68}"/>
              </a:ext>
            </a:extLst>
          </p:cNvPr>
          <p:cNvSpPr/>
          <p:nvPr/>
        </p:nvSpPr>
        <p:spPr>
          <a:xfrm>
            <a:off x="0" y="6679095"/>
            <a:ext cx="12192000" cy="178905"/>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6FCDEEC-6365-444C-8F1F-4B8FC466DBE9}"/>
              </a:ext>
            </a:extLst>
          </p:cNvPr>
          <p:cNvSpPr txBox="1"/>
          <p:nvPr/>
        </p:nvSpPr>
        <p:spPr>
          <a:xfrm>
            <a:off x="7956469" y="3006602"/>
            <a:ext cx="4201450" cy="923330"/>
          </a:xfrm>
          <a:prstGeom prst="rect">
            <a:avLst/>
          </a:prstGeom>
          <a:noFill/>
        </p:spPr>
        <p:txBody>
          <a:bodyPr wrap="square" rtlCol="0">
            <a:spAutoFit/>
          </a:bodyPr>
          <a:lstStyle/>
          <a:p>
            <a:r>
              <a:rPr lang="en-US" dirty="0"/>
              <a:t>City Vs Price Per Person</a:t>
            </a:r>
          </a:p>
          <a:p>
            <a:r>
              <a:rPr lang="en-US" dirty="0"/>
              <a:t>Where, Long Island City and Brooklyn has the highest Cost Per Person</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388" y="1744368"/>
            <a:ext cx="7564581" cy="4076569"/>
          </a:xfrm>
          <a:prstGeom prst="rect">
            <a:avLst/>
          </a:prstGeom>
        </p:spPr>
      </p:pic>
    </p:spTree>
    <p:extLst>
      <p:ext uri="{BB962C8B-B14F-4D97-AF65-F5344CB8AC3E}">
        <p14:creationId xmlns:p14="http://schemas.microsoft.com/office/powerpoint/2010/main" val="4237704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D02AFD-E29B-4F0E-B0FC-30E16BF95C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54" y="39756"/>
            <a:ext cx="3220278" cy="1141012"/>
          </a:xfrm>
          <a:prstGeom prst="rect">
            <a:avLst/>
          </a:prstGeom>
        </p:spPr>
      </p:pic>
      <p:pic>
        <p:nvPicPr>
          <p:cNvPr id="4" name="Picture 3">
            <a:extLst>
              <a:ext uri="{FF2B5EF4-FFF2-40B4-BE49-F238E27FC236}">
                <a16:creationId xmlns:a16="http://schemas.microsoft.com/office/drawing/2014/main" id="{53B05CDB-B57B-4DBF-B329-75E985F8CB2F}"/>
              </a:ext>
            </a:extLst>
          </p:cNvPr>
          <p:cNvPicPr>
            <a:picLocks noChangeAspect="1"/>
          </p:cNvPicPr>
          <p:nvPr/>
        </p:nvPicPr>
        <p:blipFill>
          <a:blip r:embed="rId3"/>
          <a:stretch>
            <a:fillRect/>
          </a:stretch>
        </p:blipFill>
        <p:spPr>
          <a:xfrm>
            <a:off x="8857194" y="169618"/>
            <a:ext cx="3183655" cy="440644"/>
          </a:xfrm>
          <a:prstGeom prst="rect">
            <a:avLst/>
          </a:prstGeom>
        </p:spPr>
      </p:pic>
      <p:sp>
        <p:nvSpPr>
          <p:cNvPr id="7" name="Rectangle 6">
            <a:extLst>
              <a:ext uri="{FF2B5EF4-FFF2-40B4-BE49-F238E27FC236}">
                <a16:creationId xmlns:a16="http://schemas.microsoft.com/office/drawing/2014/main" id="{DF032001-6297-4C95-8A64-637DB2710B68}"/>
              </a:ext>
            </a:extLst>
          </p:cNvPr>
          <p:cNvSpPr/>
          <p:nvPr/>
        </p:nvSpPr>
        <p:spPr>
          <a:xfrm>
            <a:off x="0" y="6679095"/>
            <a:ext cx="12192000" cy="178905"/>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FF2F43F-3808-470D-8306-D8C8769C0FDF}"/>
              </a:ext>
            </a:extLst>
          </p:cNvPr>
          <p:cNvSpPr txBox="1"/>
          <p:nvPr/>
        </p:nvSpPr>
        <p:spPr>
          <a:xfrm>
            <a:off x="1233885" y="1976152"/>
            <a:ext cx="10093910" cy="923330"/>
          </a:xfrm>
          <a:prstGeom prst="rect">
            <a:avLst/>
          </a:prstGeom>
          <a:noFill/>
        </p:spPr>
        <p:txBody>
          <a:bodyPr wrap="square" rtlCol="0">
            <a:spAutoFit/>
          </a:bodyPr>
          <a:lstStyle/>
          <a:p>
            <a:pPr marL="285750" indent="-285750" algn="ctr">
              <a:buFont typeface="Arial" panose="020B0604020202020204" pitchFamily="34" charset="0"/>
              <a:buChar char="•"/>
            </a:pPr>
            <a:r>
              <a:rPr lang="en-US" dirty="0"/>
              <a:t>The model performance for training set R2 score is 0.698782957074438</a:t>
            </a:r>
          </a:p>
          <a:p>
            <a:pPr marL="285750" indent="-285750" algn="ctr">
              <a:buFont typeface="Arial" panose="020B0604020202020204" pitchFamily="34" charset="0"/>
              <a:buChar char="•"/>
            </a:pPr>
            <a:r>
              <a:rPr lang="en-US" dirty="0"/>
              <a:t>The model performance for testing set R2 score is 0.7899394341859203</a:t>
            </a:r>
          </a:p>
          <a:p>
            <a:pPr algn="ctr"/>
            <a:endParaRPr lang="en-US" dirty="0"/>
          </a:p>
        </p:txBody>
      </p:sp>
      <p:sp>
        <p:nvSpPr>
          <p:cNvPr id="5" name="TextBox 4">
            <a:extLst>
              <a:ext uri="{FF2B5EF4-FFF2-40B4-BE49-F238E27FC236}">
                <a16:creationId xmlns:a16="http://schemas.microsoft.com/office/drawing/2014/main" id="{B6B4CD7C-CB6B-45C0-82CF-7CE79BFC7BC9}"/>
              </a:ext>
            </a:extLst>
          </p:cNvPr>
          <p:cNvSpPr txBox="1"/>
          <p:nvPr/>
        </p:nvSpPr>
        <p:spPr>
          <a:xfrm>
            <a:off x="3453302" y="1393794"/>
            <a:ext cx="5655076" cy="369332"/>
          </a:xfrm>
          <a:prstGeom prst="rect">
            <a:avLst/>
          </a:prstGeom>
          <a:noFill/>
        </p:spPr>
        <p:txBody>
          <a:bodyPr wrap="square" rtlCol="0">
            <a:spAutoFit/>
          </a:bodyPr>
          <a:lstStyle/>
          <a:p>
            <a:pPr algn="ctr"/>
            <a:r>
              <a:rPr lang="en-US" b="1" u="sng" dirty="0"/>
              <a:t>Results without Feature Engineering</a:t>
            </a:r>
          </a:p>
        </p:txBody>
      </p:sp>
      <p:graphicFrame>
        <p:nvGraphicFramePr>
          <p:cNvPr id="8" name="Table 7"/>
          <p:cNvGraphicFramePr>
            <a:graphicFrameLocks noGrp="1"/>
          </p:cNvGraphicFramePr>
          <p:nvPr>
            <p:extLst>
              <p:ext uri="{D42A27DB-BD31-4B8C-83A1-F6EECF244321}">
                <p14:modId xmlns:p14="http://schemas.microsoft.com/office/powerpoint/2010/main" val="1780989404"/>
              </p:ext>
            </p:extLst>
          </p:nvPr>
        </p:nvGraphicFramePr>
        <p:xfrm>
          <a:off x="403761" y="2710649"/>
          <a:ext cx="11115303" cy="827534"/>
        </p:xfrm>
        <a:graphic>
          <a:graphicData uri="http://schemas.openxmlformats.org/drawingml/2006/table">
            <a:tbl>
              <a:tblPr firstRow="1" bandRow="1">
                <a:tableStyleId>{5C22544A-7EE6-4342-B048-85BDC9FD1C3A}</a:tableStyleId>
              </a:tblPr>
              <a:tblGrid>
                <a:gridCol w="3705101">
                  <a:extLst>
                    <a:ext uri="{9D8B030D-6E8A-4147-A177-3AD203B41FA5}">
                      <a16:colId xmlns:a16="http://schemas.microsoft.com/office/drawing/2014/main" val="20000"/>
                    </a:ext>
                  </a:extLst>
                </a:gridCol>
                <a:gridCol w="3705101">
                  <a:extLst>
                    <a:ext uri="{9D8B030D-6E8A-4147-A177-3AD203B41FA5}">
                      <a16:colId xmlns:a16="http://schemas.microsoft.com/office/drawing/2014/main" val="20001"/>
                    </a:ext>
                  </a:extLst>
                </a:gridCol>
                <a:gridCol w="3705101">
                  <a:extLst>
                    <a:ext uri="{9D8B030D-6E8A-4147-A177-3AD203B41FA5}">
                      <a16:colId xmlns:a16="http://schemas.microsoft.com/office/drawing/2014/main" val="20002"/>
                    </a:ext>
                  </a:extLst>
                </a:gridCol>
              </a:tblGrid>
              <a:tr h="413767">
                <a:tc>
                  <a:txBody>
                    <a:bodyPr/>
                    <a:lstStyle/>
                    <a:p>
                      <a:pPr algn="ctr"/>
                      <a:r>
                        <a:rPr lang="en-US" dirty="0"/>
                        <a:t>Algorithms</a:t>
                      </a:r>
                    </a:p>
                  </a:txBody>
                  <a:tcPr/>
                </a:tc>
                <a:tc>
                  <a:txBody>
                    <a:bodyPr/>
                    <a:lstStyle/>
                    <a:p>
                      <a:pPr algn="ctr"/>
                      <a:r>
                        <a:rPr lang="en-US" dirty="0"/>
                        <a:t>R2 Score / Training</a:t>
                      </a:r>
                    </a:p>
                  </a:txBody>
                  <a:tcPr/>
                </a:tc>
                <a:tc>
                  <a:txBody>
                    <a:bodyPr/>
                    <a:lstStyle/>
                    <a:p>
                      <a:pPr algn="ctr"/>
                      <a:r>
                        <a:rPr lang="en-US" dirty="0"/>
                        <a:t>Adj R2 Score / Testing</a:t>
                      </a:r>
                    </a:p>
                  </a:txBody>
                  <a:tcPr/>
                </a:tc>
                <a:extLst>
                  <a:ext uri="{0D108BD9-81ED-4DB2-BD59-A6C34878D82A}">
                    <a16:rowId xmlns:a16="http://schemas.microsoft.com/office/drawing/2014/main" val="10000"/>
                  </a:ext>
                </a:extLst>
              </a:tr>
              <a:tr h="413767">
                <a:tc>
                  <a:txBody>
                    <a:bodyPr/>
                    <a:lstStyle/>
                    <a:p>
                      <a:pPr algn="ctr"/>
                      <a:r>
                        <a:rPr lang="en-US" dirty="0"/>
                        <a:t>OLS Model</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0.732</a:t>
                      </a:r>
                    </a:p>
                  </a:txBody>
                  <a:tcPr/>
                </a:tc>
                <a:tc>
                  <a:txBody>
                    <a:bodyPr/>
                    <a:lstStyle/>
                    <a:p>
                      <a:pPr algn="ctr"/>
                      <a:r>
                        <a:rPr lang="en-US" dirty="0"/>
                        <a:t>0.732</a:t>
                      </a:r>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212053790"/>
              </p:ext>
            </p:extLst>
          </p:nvPr>
        </p:nvGraphicFramePr>
        <p:xfrm>
          <a:off x="1948873" y="4175386"/>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Algorithms</a:t>
                      </a:r>
                    </a:p>
                  </a:txBody>
                  <a:tcPr/>
                </a:tc>
                <a:tc>
                  <a:txBody>
                    <a:bodyPr/>
                    <a:lstStyle/>
                    <a:p>
                      <a:pPr algn="ctr"/>
                      <a:r>
                        <a:rPr lang="en-US" dirty="0"/>
                        <a:t>Scores</a:t>
                      </a:r>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Ridge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0.662</a:t>
                      </a: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Lasso</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0.722</a:t>
                      </a:r>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GridSearchCV (DT)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0.522</a:t>
                      </a:r>
                    </a:p>
                  </a:txBody>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GridSearchCV (RF)</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0.581</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7621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D02AFD-E29B-4F0E-B0FC-30E16BF95C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54" y="39756"/>
            <a:ext cx="3220278" cy="1141012"/>
          </a:xfrm>
          <a:prstGeom prst="rect">
            <a:avLst/>
          </a:prstGeom>
        </p:spPr>
      </p:pic>
      <p:pic>
        <p:nvPicPr>
          <p:cNvPr id="4" name="Picture 3">
            <a:extLst>
              <a:ext uri="{FF2B5EF4-FFF2-40B4-BE49-F238E27FC236}">
                <a16:creationId xmlns:a16="http://schemas.microsoft.com/office/drawing/2014/main" id="{53B05CDB-B57B-4DBF-B329-75E985F8CB2F}"/>
              </a:ext>
            </a:extLst>
          </p:cNvPr>
          <p:cNvPicPr>
            <a:picLocks noChangeAspect="1"/>
          </p:cNvPicPr>
          <p:nvPr/>
        </p:nvPicPr>
        <p:blipFill>
          <a:blip r:embed="rId3"/>
          <a:stretch>
            <a:fillRect/>
          </a:stretch>
        </p:blipFill>
        <p:spPr>
          <a:xfrm>
            <a:off x="8857194" y="169618"/>
            <a:ext cx="3183655" cy="440644"/>
          </a:xfrm>
          <a:prstGeom prst="rect">
            <a:avLst/>
          </a:prstGeom>
        </p:spPr>
      </p:pic>
      <p:sp>
        <p:nvSpPr>
          <p:cNvPr id="7" name="Rectangle 6">
            <a:extLst>
              <a:ext uri="{FF2B5EF4-FFF2-40B4-BE49-F238E27FC236}">
                <a16:creationId xmlns:a16="http://schemas.microsoft.com/office/drawing/2014/main" id="{DF032001-6297-4C95-8A64-637DB2710B68}"/>
              </a:ext>
            </a:extLst>
          </p:cNvPr>
          <p:cNvSpPr/>
          <p:nvPr/>
        </p:nvSpPr>
        <p:spPr>
          <a:xfrm>
            <a:off x="0" y="6679095"/>
            <a:ext cx="12192000" cy="178905"/>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6B4CD7C-CB6B-45C0-82CF-7CE79BFC7BC9}"/>
              </a:ext>
            </a:extLst>
          </p:cNvPr>
          <p:cNvSpPr txBox="1"/>
          <p:nvPr/>
        </p:nvSpPr>
        <p:spPr>
          <a:xfrm>
            <a:off x="3356682" y="996102"/>
            <a:ext cx="5655076" cy="369332"/>
          </a:xfrm>
          <a:prstGeom prst="rect">
            <a:avLst/>
          </a:prstGeom>
          <a:noFill/>
        </p:spPr>
        <p:txBody>
          <a:bodyPr wrap="square" rtlCol="0">
            <a:spAutoFit/>
          </a:bodyPr>
          <a:lstStyle/>
          <a:p>
            <a:pPr algn="ctr"/>
            <a:r>
              <a:rPr lang="en-US" b="1" u="sng" dirty="0"/>
              <a:t>Results without Feature Engineering</a:t>
            </a:r>
          </a:p>
        </p:txBody>
      </p:sp>
      <p:graphicFrame>
        <p:nvGraphicFramePr>
          <p:cNvPr id="8" name="Table 7"/>
          <p:cNvGraphicFramePr>
            <a:graphicFrameLocks noGrp="1"/>
          </p:cNvGraphicFramePr>
          <p:nvPr>
            <p:extLst>
              <p:ext uri="{D42A27DB-BD31-4B8C-83A1-F6EECF244321}">
                <p14:modId xmlns:p14="http://schemas.microsoft.com/office/powerpoint/2010/main" val="3193595994"/>
              </p:ext>
            </p:extLst>
          </p:nvPr>
        </p:nvGraphicFramePr>
        <p:xfrm>
          <a:off x="253339" y="1566608"/>
          <a:ext cx="11685321" cy="1681370"/>
        </p:xfrm>
        <a:graphic>
          <a:graphicData uri="http://schemas.openxmlformats.org/drawingml/2006/table">
            <a:tbl>
              <a:tblPr firstRow="1" bandRow="1">
                <a:tableStyleId>{5C22544A-7EE6-4342-B048-85BDC9FD1C3A}</a:tableStyleId>
              </a:tblPr>
              <a:tblGrid>
                <a:gridCol w="1298369">
                  <a:extLst>
                    <a:ext uri="{9D8B030D-6E8A-4147-A177-3AD203B41FA5}">
                      <a16:colId xmlns:a16="http://schemas.microsoft.com/office/drawing/2014/main" val="20000"/>
                    </a:ext>
                  </a:extLst>
                </a:gridCol>
                <a:gridCol w="1096489">
                  <a:extLst>
                    <a:ext uri="{9D8B030D-6E8A-4147-A177-3AD203B41FA5}">
                      <a16:colId xmlns:a16="http://schemas.microsoft.com/office/drawing/2014/main" val="20001"/>
                    </a:ext>
                  </a:extLst>
                </a:gridCol>
                <a:gridCol w="1500249">
                  <a:extLst>
                    <a:ext uri="{9D8B030D-6E8A-4147-A177-3AD203B41FA5}">
                      <a16:colId xmlns:a16="http://schemas.microsoft.com/office/drawing/2014/main" val="20002"/>
                    </a:ext>
                  </a:extLst>
                </a:gridCol>
                <a:gridCol w="1136073">
                  <a:extLst>
                    <a:ext uri="{9D8B030D-6E8A-4147-A177-3AD203B41FA5}">
                      <a16:colId xmlns:a16="http://schemas.microsoft.com/office/drawing/2014/main" val="20003"/>
                    </a:ext>
                  </a:extLst>
                </a:gridCol>
                <a:gridCol w="1460665">
                  <a:extLst>
                    <a:ext uri="{9D8B030D-6E8A-4147-A177-3AD203B41FA5}">
                      <a16:colId xmlns:a16="http://schemas.microsoft.com/office/drawing/2014/main" val="20004"/>
                    </a:ext>
                  </a:extLst>
                </a:gridCol>
                <a:gridCol w="1298369">
                  <a:extLst>
                    <a:ext uri="{9D8B030D-6E8A-4147-A177-3AD203B41FA5}">
                      <a16:colId xmlns:a16="http://schemas.microsoft.com/office/drawing/2014/main" val="20005"/>
                    </a:ext>
                  </a:extLst>
                </a:gridCol>
                <a:gridCol w="1298369">
                  <a:extLst>
                    <a:ext uri="{9D8B030D-6E8A-4147-A177-3AD203B41FA5}">
                      <a16:colId xmlns:a16="http://schemas.microsoft.com/office/drawing/2014/main" val="20006"/>
                    </a:ext>
                  </a:extLst>
                </a:gridCol>
                <a:gridCol w="1298369">
                  <a:extLst>
                    <a:ext uri="{9D8B030D-6E8A-4147-A177-3AD203B41FA5}">
                      <a16:colId xmlns:a16="http://schemas.microsoft.com/office/drawing/2014/main" val="20007"/>
                    </a:ext>
                  </a:extLst>
                </a:gridCol>
                <a:gridCol w="1298369">
                  <a:extLst>
                    <a:ext uri="{9D8B030D-6E8A-4147-A177-3AD203B41FA5}">
                      <a16:colId xmlns:a16="http://schemas.microsoft.com/office/drawing/2014/main" val="20008"/>
                    </a:ext>
                  </a:extLst>
                </a:gridCol>
              </a:tblGrid>
              <a:tr h="520645">
                <a:tc>
                  <a:txBody>
                    <a:bodyPr/>
                    <a:lstStyle/>
                    <a:p>
                      <a:pPr algn="ctr"/>
                      <a:r>
                        <a:rPr lang="en-US" dirty="0"/>
                        <a:t>Algorithms</a:t>
                      </a:r>
                    </a:p>
                  </a:txBody>
                  <a:tcPr/>
                </a:tc>
                <a:tc>
                  <a:txBody>
                    <a:bodyPr/>
                    <a:lstStyle/>
                    <a:p>
                      <a:pPr algn="ctr"/>
                      <a:r>
                        <a:rPr lang="en-US" dirty="0"/>
                        <a:t>DT</a:t>
                      </a:r>
                    </a:p>
                  </a:txBody>
                  <a:tcPr/>
                </a:tc>
                <a:tc>
                  <a:txBody>
                    <a:bodyPr/>
                    <a:lstStyle/>
                    <a:p>
                      <a:pPr algn="ctr"/>
                      <a:r>
                        <a:rPr lang="en-US" dirty="0"/>
                        <a:t>Bagging/ADA Tree</a:t>
                      </a:r>
                    </a:p>
                  </a:txBody>
                  <a:tcPr/>
                </a:tc>
                <a:tc>
                  <a:txBody>
                    <a:bodyPr/>
                    <a:lstStyle/>
                    <a:p>
                      <a:pPr algn="ctr"/>
                      <a:r>
                        <a:rPr lang="en-US" dirty="0"/>
                        <a:t>Linear</a:t>
                      </a:r>
                      <a:r>
                        <a:rPr lang="en-US" baseline="0" dirty="0"/>
                        <a:t> Reg</a:t>
                      </a:r>
                      <a:endParaRPr lang="en-US" dirty="0"/>
                    </a:p>
                  </a:txBody>
                  <a:tcPr/>
                </a:tc>
                <a:tc>
                  <a:txBody>
                    <a:bodyPr/>
                    <a:lstStyle/>
                    <a:p>
                      <a:pPr algn="ctr"/>
                      <a:r>
                        <a:rPr lang="en-US" dirty="0"/>
                        <a:t>Bagging/ADA Linear</a:t>
                      </a:r>
                      <a:r>
                        <a:rPr lang="en-US" baseline="0" dirty="0"/>
                        <a:t> Reg</a:t>
                      </a:r>
                      <a:endParaRPr lang="en-US" dirty="0"/>
                    </a:p>
                  </a:txBody>
                  <a:tcPr/>
                </a:tc>
                <a:tc>
                  <a:txBody>
                    <a:bodyPr/>
                    <a:lstStyle/>
                    <a:p>
                      <a:pPr algn="ctr"/>
                      <a:r>
                        <a:rPr lang="en-US" dirty="0"/>
                        <a:t>Ridge</a:t>
                      </a:r>
                    </a:p>
                  </a:txBody>
                  <a:tcPr/>
                </a:tc>
                <a:tc>
                  <a:txBody>
                    <a:bodyPr/>
                    <a:lstStyle/>
                    <a:p>
                      <a:pPr algn="ctr"/>
                      <a:r>
                        <a:rPr lang="en-US" dirty="0"/>
                        <a:t>Bagging /ADA</a:t>
                      </a:r>
                      <a:r>
                        <a:rPr lang="en-US" baseline="0" dirty="0"/>
                        <a:t> </a:t>
                      </a:r>
                      <a:r>
                        <a:rPr lang="en-US" dirty="0"/>
                        <a:t>Ridge</a:t>
                      </a:r>
                    </a:p>
                  </a:txBody>
                  <a:tcPr/>
                </a:tc>
                <a:tc>
                  <a:txBody>
                    <a:bodyPr/>
                    <a:lstStyle/>
                    <a:p>
                      <a:pPr algn="ctr"/>
                      <a:r>
                        <a:rPr lang="en-US" dirty="0"/>
                        <a:t>Lasso</a:t>
                      </a:r>
                    </a:p>
                  </a:txBody>
                  <a:tcPr/>
                </a:tc>
                <a:tc>
                  <a:txBody>
                    <a:bodyPr/>
                    <a:lstStyle/>
                    <a:p>
                      <a:pPr algn="ctr"/>
                      <a:r>
                        <a:rPr lang="en-US" dirty="0"/>
                        <a:t>Bagging</a:t>
                      </a:r>
                      <a:r>
                        <a:rPr lang="en-US" baseline="0" dirty="0"/>
                        <a:t> /ADA Lasso</a:t>
                      </a:r>
                      <a:endParaRPr lang="en-US" dirty="0"/>
                    </a:p>
                  </a:txBody>
                  <a:tcPr/>
                </a:tc>
                <a:extLst>
                  <a:ext uri="{0D108BD9-81ED-4DB2-BD59-A6C34878D82A}">
                    <a16:rowId xmlns:a16="http://schemas.microsoft.com/office/drawing/2014/main" val="10000"/>
                  </a:ext>
                </a:extLst>
              </a:tr>
              <a:tr h="520645">
                <a:tc>
                  <a:txBody>
                    <a:bodyPr/>
                    <a:lstStyle/>
                    <a:p>
                      <a:pPr algn="ctr"/>
                      <a:r>
                        <a:rPr lang="en-US" dirty="0"/>
                        <a:t>Bagging</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0.10</a:t>
                      </a:r>
                    </a:p>
                  </a:txBody>
                  <a:tcPr/>
                </a:tc>
                <a:tc>
                  <a:txBody>
                    <a:bodyPr/>
                    <a:lstStyle/>
                    <a:p>
                      <a:pPr algn="ctr"/>
                      <a:r>
                        <a:rPr lang="en-US" dirty="0"/>
                        <a:t>0.24</a:t>
                      </a:r>
                    </a:p>
                  </a:txBody>
                  <a:tcPr/>
                </a:tc>
                <a:tc>
                  <a:txBody>
                    <a:bodyPr/>
                    <a:lstStyle/>
                    <a:p>
                      <a:pPr algn="ctr"/>
                      <a:r>
                        <a:rPr lang="en-US" dirty="0"/>
                        <a:t>0.66</a:t>
                      </a:r>
                    </a:p>
                  </a:txBody>
                  <a:tcPr/>
                </a:tc>
                <a:tc>
                  <a:txBody>
                    <a:bodyPr/>
                    <a:lstStyle/>
                    <a:p>
                      <a:pPr algn="ctr"/>
                      <a:r>
                        <a:rPr lang="en-US" dirty="0"/>
                        <a:t>0.66</a:t>
                      </a:r>
                    </a:p>
                  </a:txBody>
                  <a:tcPr/>
                </a:tc>
                <a:tc>
                  <a:txBody>
                    <a:bodyPr/>
                    <a:lstStyle/>
                    <a:p>
                      <a:pPr algn="ctr"/>
                      <a:r>
                        <a:rPr lang="en-US" dirty="0"/>
                        <a:t>0.66</a:t>
                      </a:r>
                    </a:p>
                  </a:txBody>
                  <a:tcPr/>
                </a:tc>
                <a:tc>
                  <a:txBody>
                    <a:bodyPr/>
                    <a:lstStyle/>
                    <a:p>
                      <a:pPr algn="ctr"/>
                      <a:r>
                        <a:rPr lang="en-US" dirty="0"/>
                        <a:t>0.70</a:t>
                      </a:r>
                    </a:p>
                  </a:txBody>
                  <a:tcPr/>
                </a:tc>
                <a:tc>
                  <a:txBody>
                    <a:bodyPr/>
                    <a:lstStyle/>
                    <a:p>
                      <a:pPr algn="ctr"/>
                      <a:r>
                        <a:rPr lang="en-US" dirty="0"/>
                        <a:t>0.66</a:t>
                      </a:r>
                    </a:p>
                  </a:txBody>
                  <a:tcPr/>
                </a:tc>
                <a:tc>
                  <a:txBody>
                    <a:bodyPr/>
                    <a:lstStyle/>
                    <a:p>
                      <a:pPr algn="ctr"/>
                      <a:r>
                        <a:rPr lang="en-US" dirty="0"/>
                        <a:t>0.67</a:t>
                      </a:r>
                    </a:p>
                  </a:txBody>
                  <a:tcPr/>
                </a:tc>
                <a:extLst>
                  <a:ext uri="{0D108BD9-81ED-4DB2-BD59-A6C34878D82A}">
                    <a16:rowId xmlns:a16="http://schemas.microsoft.com/office/drawing/2014/main" val="10001"/>
                  </a:ext>
                </a:extLst>
              </a:tr>
              <a:tr h="520645">
                <a:tc>
                  <a:txBody>
                    <a:bodyPr/>
                    <a:lstStyle/>
                    <a:p>
                      <a:pPr algn="ctr"/>
                      <a:r>
                        <a:rPr lang="en-US" dirty="0"/>
                        <a:t>ADABoost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0.10</a:t>
                      </a:r>
                    </a:p>
                  </a:txBody>
                  <a:tcPr/>
                </a:tc>
                <a:tc>
                  <a:txBody>
                    <a:bodyPr/>
                    <a:lstStyle/>
                    <a:p>
                      <a:pPr algn="ctr"/>
                      <a:r>
                        <a:rPr lang="en-US" dirty="0"/>
                        <a:t>0.10</a:t>
                      </a:r>
                    </a:p>
                  </a:txBody>
                  <a:tcPr/>
                </a:tc>
                <a:tc>
                  <a:txBody>
                    <a:bodyPr/>
                    <a:lstStyle/>
                    <a:p>
                      <a:pPr algn="ctr"/>
                      <a:r>
                        <a:rPr lang="en-US" dirty="0"/>
                        <a:t>0.66</a:t>
                      </a:r>
                    </a:p>
                  </a:txBody>
                  <a:tcPr/>
                </a:tc>
                <a:tc>
                  <a:txBody>
                    <a:bodyPr/>
                    <a:lstStyle/>
                    <a:p>
                      <a:pPr algn="ctr"/>
                      <a:r>
                        <a:rPr lang="en-US" dirty="0"/>
                        <a:t>-1.09</a:t>
                      </a:r>
                    </a:p>
                  </a:txBody>
                  <a:tcPr/>
                </a:tc>
                <a:tc>
                  <a:txBody>
                    <a:bodyPr/>
                    <a:lstStyle/>
                    <a:p>
                      <a:pPr algn="ctr"/>
                      <a:r>
                        <a:rPr lang="en-US" dirty="0"/>
                        <a:t>0.66</a:t>
                      </a:r>
                    </a:p>
                  </a:txBody>
                  <a:tcPr/>
                </a:tc>
                <a:tc>
                  <a:txBody>
                    <a:bodyPr/>
                    <a:lstStyle/>
                    <a:p>
                      <a:pPr algn="ctr"/>
                      <a:r>
                        <a:rPr lang="en-US" dirty="0"/>
                        <a:t>-0.78</a:t>
                      </a:r>
                    </a:p>
                  </a:txBody>
                  <a:tcPr/>
                </a:tc>
                <a:tc>
                  <a:txBody>
                    <a:bodyPr/>
                    <a:lstStyle/>
                    <a:p>
                      <a:pPr algn="ctr"/>
                      <a:r>
                        <a:rPr lang="en-US" dirty="0"/>
                        <a:t>0.66</a:t>
                      </a:r>
                    </a:p>
                  </a:txBody>
                  <a:tcPr/>
                </a:tc>
                <a:tc>
                  <a:txBody>
                    <a:bodyPr/>
                    <a:lstStyle/>
                    <a:p>
                      <a:pPr algn="ctr"/>
                      <a:r>
                        <a:rPr lang="en-US" dirty="0"/>
                        <a:t>-1.64</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04585382"/>
              </p:ext>
            </p:extLst>
          </p:nvPr>
        </p:nvGraphicFramePr>
        <p:xfrm>
          <a:off x="3438528" y="3842878"/>
          <a:ext cx="5418666"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tblGrid>
              <a:tr h="370840">
                <a:tc>
                  <a:txBody>
                    <a:bodyPr/>
                    <a:lstStyle/>
                    <a:p>
                      <a:pPr algn="ctr"/>
                      <a:r>
                        <a:rPr lang="en-US" dirty="0"/>
                        <a:t>Algorithms</a:t>
                      </a:r>
                    </a:p>
                  </a:txBody>
                  <a:tcPr/>
                </a:tc>
                <a:tc>
                  <a:txBody>
                    <a:bodyPr/>
                    <a:lstStyle/>
                    <a:p>
                      <a:pPr algn="ctr"/>
                      <a:r>
                        <a:rPr lang="en-US" baseline="0" dirty="0"/>
                        <a:t>Scores</a:t>
                      </a:r>
                      <a:endParaRPr lang="en-US" dirty="0"/>
                    </a:p>
                  </a:txBody>
                  <a:tcPr/>
                </a:tc>
                <a:extLst>
                  <a:ext uri="{0D108BD9-81ED-4DB2-BD59-A6C34878D82A}">
                    <a16:rowId xmlns:a16="http://schemas.microsoft.com/office/drawing/2014/main" val="10000"/>
                  </a:ext>
                </a:extLst>
              </a:tr>
              <a:tr h="370840">
                <a:tc>
                  <a:txBody>
                    <a:bodyPr/>
                    <a:lstStyle/>
                    <a:p>
                      <a:pPr algn="ctr"/>
                      <a:r>
                        <a:rPr lang="en-US" dirty="0"/>
                        <a:t>XG Boost</a:t>
                      </a:r>
                    </a:p>
                  </a:txBody>
                  <a:tcPr/>
                </a:tc>
                <a:tc>
                  <a:txBody>
                    <a:bodyPr/>
                    <a:lstStyle/>
                    <a:p>
                      <a:pPr algn="ctr"/>
                      <a:r>
                        <a:rPr lang="en-US" dirty="0"/>
                        <a:t>0.924</a:t>
                      </a:r>
                    </a:p>
                  </a:txBody>
                  <a:tcPr/>
                </a:tc>
                <a:extLst>
                  <a:ext uri="{0D108BD9-81ED-4DB2-BD59-A6C34878D82A}">
                    <a16:rowId xmlns:a16="http://schemas.microsoft.com/office/drawing/2014/main" val="10001"/>
                  </a:ext>
                </a:extLst>
              </a:tr>
              <a:tr h="370840">
                <a:tc>
                  <a:txBody>
                    <a:bodyPr/>
                    <a:lstStyle/>
                    <a:p>
                      <a:pPr algn="ctr"/>
                      <a:r>
                        <a:rPr lang="en-US" dirty="0"/>
                        <a:t>Bagging(DTR)</a:t>
                      </a:r>
                    </a:p>
                  </a:txBody>
                  <a:tcPr/>
                </a:tc>
                <a:tc>
                  <a:txBody>
                    <a:bodyPr/>
                    <a:lstStyle/>
                    <a:p>
                      <a:pPr algn="ctr"/>
                      <a:r>
                        <a:rPr lang="en-US" dirty="0"/>
                        <a:t>0.847</a:t>
                      </a:r>
                    </a:p>
                  </a:txBody>
                  <a:tcPr/>
                </a:tc>
                <a:extLst>
                  <a:ext uri="{0D108BD9-81ED-4DB2-BD59-A6C34878D82A}">
                    <a16:rowId xmlns:a16="http://schemas.microsoft.com/office/drawing/2014/main" val="10002"/>
                  </a:ext>
                </a:extLst>
              </a:tr>
              <a:tr h="370840">
                <a:tc>
                  <a:txBody>
                    <a:bodyPr/>
                    <a:lstStyle/>
                    <a:p>
                      <a:pPr algn="ctr"/>
                      <a:r>
                        <a:rPr lang="en-US" dirty="0"/>
                        <a:t>ADABoost(DTR)</a:t>
                      </a:r>
                    </a:p>
                  </a:txBody>
                  <a:tcPr/>
                </a:tc>
                <a:tc>
                  <a:txBody>
                    <a:bodyPr/>
                    <a:lstStyle/>
                    <a:p>
                      <a:pPr algn="ctr"/>
                      <a:r>
                        <a:rPr lang="en-US" dirty="0"/>
                        <a:t>0.872</a:t>
                      </a:r>
                    </a:p>
                  </a:txBody>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Bagging(RFR)</a:t>
                      </a:r>
                    </a:p>
                  </a:txBody>
                  <a:tcPr/>
                </a:tc>
                <a:tc>
                  <a:txBody>
                    <a:bodyPr/>
                    <a:lstStyle/>
                    <a:p>
                      <a:pPr algn="ctr"/>
                      <a:r>
                        <a:rPr lang="en-US" dirty="0"/>
                        <a:t>0.933</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63406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D02AFD-E29B-4F0E-B0FC-30E16BF95C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54" y="39756"/>
            <a:ext cx="3220278" cy="1141012"/>
          </a:xfrm>
          <a:prstGeom prst="rect">
            <a:avLst/>
          </a:prstGeom>
        </p:spPr>
      </p:pic>
      <p:pic>
        <p:nvPicPr>
          <p:cNvPr id="4" name="Picture 3">
            <a:extLst>
              <a:ext uri="{FF2B5EF4-FFF2-40B4-BE49-F238E27FC236}">
                <a16:creationId xmlns:a16="http://schemas.microsoft.com/office/drawing/2014/main" id="{53B05CDB-B57B-4DBF-B329-75E985F8CB2F}"/>
              </a:ext>
            </a:extLst>
          </p:cNvPr>
          <p:cNvPicPr>
            <a:picLocks noChangeAspect="1"/>
          </p:cNvPicPr>
          <p:nvPr/>
        </p:nvPicPr>
        <p:blipFill>
          <a:blip r:embed="rId3"/>
          <a:stretch>
            <a:fillRect/>
          </a:stretch>
        </p:blipFill>
        <p:spPr>
          <a:xfrm>
            <a:off x="8857194" y="169618"/>
            <a:ext cx="3183655" cy="440644"/>
          </a:xfrm>
          <a:prstGeom prst="rect">
            <a:avLst/>
          </a:prstGeom>
        </p:spPr>
      </p:pic>
      <p:sp>
        <p:nvSpPr>
          <p:cNvPr id="7" name="Rectangle 6">
            <a:extLst>
              <a:ext uri="{FF2B5EF4-FFF2-40B4-BE49-F238E27FC236}">
                <a16:creationId xmlns:a16="http://schemas.microsoft.com/office/drawing/2014/main" id="{DF032001-6297-4C95-8A64-637DB2710B68}"/>
              </a:ext>
            </a:extLst>
          </p:cNvPr>
          <p:cNvSpPr/>
          <p:nvPr/>
        </p:nvSpPr>
        <p:spPr>
          <a:xfrm>
            <a:off x="0" y="6679095"/>
            <a:ext cx="12192000" cy="178905"/>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FF2F43F-3808-470D-8306-D8C8769C0FDF}"/>
              </a:ext>
            </a:extLst>
          </p:cNvPr>
          <p:cNvSpPr txBox="1"/>
          <p:nvPr/>
        </p:nvSpPr>
        <p:spPr>
          <a:xfrm>
            <a:off x="1233885" y="1976152"/>
            <a:ext cx="10093910" cy="923330"/>
          </a:xfrm>
          <a:prstGeom prst="rect">
            <a:avLst/>
          </a:prstGeom>
          <a:noFill/>
        </p:spPr>
        <p:txBody>
          <a:bodyPr wrap="square" rtlCol="0">
            <a:spAutoFit/>
          </a:bodyPr>
          <a:lstStyle/>
          <a:p>
            <a:pPr marL="285750" indent="-285750" algn="ctr">
              <a:buFont typeface="Arial" panose="020B0604020202020204" pitchFamily="34" charset="0"/>
              <a:buChar char="•"/>
            </a:pPr>
            <a:r>
              <a:rPr lang="en-US" dirty="0"/>
              <a:t>The model performance for training set R2 score is 0.698782957074438</a:t>
            </a:r>
          </a:p>
          <a:p>
            <a:pPr marL="285750" indent="-285750" algn="ctr">
              <a:buFont typeface="Arial" panose="020B0604020202020204" pitchFamily="34" charset="0"/>
              <a:buChar char="•"/>
            </a:pPr>
            <a:r>
              <a:rPr lang="en-US" dirty="0"/>
              <a:t>The model performance for testing set R2 score is 0.7899394341859203</a:t>
            </a:r>
          </a:p>
          <a:p>
            <a:pPr algn="ctr"/>
            <a:endParaRPr lang="en-US" dirty="0"/>
          </a:p>
        </p:txBody>
      </p:sp>
      <p:sp>
        <p:nvSpPr>
          <p:cNvPr id="5" name="TextBox 4">
            <a:extLst>
              <a:ext uri="{FF2B5EF4-FFF2-40B4-BE49-F238E27FC236}">
                <a16:creationId xmlns:a16="http://schemas.microsoft.com/office/drawing/2014/main" id="{B6B4CD7C-CB6B-45C0-82CF-7CE79BFC7BC9}"/>
              </a:ext>
            </a:extLst>
          </p:cNvPr>
          <p:cNvSpPr txBox="1"/>
          <p:nvPr/>
        </p:nvSpPr>
        <p:spPr>
          <a:xfrm>
            <a:off x="3453302" y="1393794"/>
            <a:ext cx="5655076" cy="369332"/>
          </a:xfrm>
          <a:prstGeom prst="rect">
            <a:avLst/>
          </a:prstGeom>
          <a:noFill/>
        </p:spPr>
        <p:txBody>
          <a:bodyPr wrap="square" rtlCol="0">
            <a:spAutoFit/>
          </a:bodyPr>
          <a:lstStyle/>
          <a:p>
            <a:pPr algn="ctr"/>
            <a:r>
              <a:rPr lang="en-US" b="1" u="sng" dirty="0"/>
              <a:t>Results with Feature Engineering</a:t>
            </a:r>
          </a:p>
        </p:txBody>
      </p:sp>
      <p:graphicFrame>
        <p:nvGraphicFramePr>
          <p:cNvPr id="8" name="Table 7"/>
          <p:cNvGraphicFramePr>
            <a:graphicFrameLocks noGrp="1"/>
          </p:cNvGraphicFramePr>
          <p:nvPr>
            <p:extLst>
              <p:ext uri="{D42A27DB-BD31-4B8C-83A1-F6EECF244321}">
                <p14:modId xmlns:p14="http://schemas.microsoft.com/office/powerpoint/2010/main" val="2809156891"/>
              </p:ext>
            </p:extLst>
          </p:nvPr>
        </p:nvGraphicFramePr>
        <p:xfrm>
          <a:off x="403761" y="2710649"/>
          <a:ext cx="11115303" cy="1241301"/>
        </p:xfrm>
        <a:graphic>
          <a:graphicData uri="http://schemas.openxmlformats.org/drawingml/2006/table">
            <a:tbl>
              <a:tblPr firstRow="1" bandRow="1">
                <a:tableStyleId>{5C22544A-7EE6-4342-B048-85BDC9FD1C3A}</a:tableStyleId>
              </a:tblPr>
              <a:tblGrid>
                <a:gridCol w="3705101">
                  <a:extLst>
                    <a:ext uri="{9D8B030D-6E8A-4147-A177-3AD203B41FA5}">
                      <a16:colId xmlns:a16="http://schemas.microsoft.com/office/drawing/2014/main" val="20000"/>
                    </a:ext>
                  </a:extLst>
                </a:gridCol>
                <a:gridCol w="3705101">
                  <a:extLst>
                    <a:ext uri="{9D8B030D-6E8A-4147-A177-3AD203B41FA5}">
                      <a16:colId xmlns:a16="http://schemas.microsoft.com/office/drawing/2014/main" val="20001"/>
                    </a:ext>
                  </a:extLst>
                </a:gridCol>
                <a:gridCol w="3705101">
                  <a:extLst>
                    <a:ext uri="{9D8B030D-6E8A-4147-A177-3AD203B41FA5}">
                      <a16:colId xmlns:a16="http://schemas.microsoft.com/office/drawing/2014/main" val="20002"/>
                    </a:ext>
                  </a:extLst>
                </a:gridCol>
              </a:tblGrid>
              <a:tr h="413767">
                <a:tc>
                  <a:txBody>
                    <a:bodyPr/>
                    <a:lstStyle/>
                    <a:p>
                      <a:pPr algn="ctr"/>
                      <a:r>
                        <a:rPr lang="en-US" dirty="0"/>
                        <a:t>Algorithms</a:t>
                      </a:r>
                    </a:p>
                  </a:txBody>
                  <a:tcPr/>
                </a:tc>
                <a:tc>
                  <a:txBody>
                    <a:bodyPr/>
                    <a:lstStyle/>
                    <a:p>
                      <a:pPr algn="ctr"/>
                      <a:r>
                        <a:rPr lang="en-US" dirty="0"/>
                        <a:t>R2 Score / Training</a:t>
                      </a:r>
                    </a:p>
                  </a:txBody>
                  <a:tcPr/>
                </a:tc>
                <a:tc>
                  <a:txBody>
                    <a:bodyPr/>
                    <a:lstStyle/>
                    <a:p>
                      <a:pPr algn="ctr"/>
                      <a:r>
                        <a:rPr lang="en-US" dirty="0"/>
                        <a:t>Adj R2 Score / Testing</a:t>
                      </a:r>
                    </a:p>
                  </a:txBody>
                  <a:tcPr/>
                </a:tc>
                <a:extLst>
                  <a:ext uri="{0D108BD9-81ED-4DB2-BD59-A6C34878D82A}">
                    <a16:rowId xmlns:a16="http://schemas.microsoft.com/office/drawing/2014/main" val="10000"/>
                  </a:ext>
                </a:extLst>
              </a:tr>
              <a:tr h="413767">
                <a:tc>
                  <a:txBody>
                    <a:bodyPr/>
                    <a:lstStyle/>
                    <a:p>
                      <a:pPr algn="ctr"/>
                      <a:r>
                        <a:rPr lang="en-US" dirty="0"/>
                        <a:t>OLS Model</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0.732</a:t>
                      </a:r>
                    </a:p>
                  </a:txBody>
                  <a:tcPr/>
                </a:tc>
                <a:tc>
                  <a:txBody>
                    <a:bodyPr/>
                    <a:lstStyle/>
                    <a:p>
                      <a:pPr algn="ctr"/>
                      <a:r>
                        <a:rPr lang="en-US" dirty="0"/>
                        <a:t>0.732</a:t>
                      </a:r>
                    </a:p>
                  </a:txBody>
                  <a:tcPr/>
                </a:tc>
                <a:extLst>
                  <a:ext uri="{0D108BD9-81ED-4DB2-BD59-A6C34878D82A}">
                    <a16:rowId xmlns:a16="http://schemas.microsoft.com/office/drawing/2014/main" val="10001"/>
                  </a:ext>
                </a:extLst>
              </a:tr>
              <a:tr h="413767">
                <a:tc>
                  <a:txBody>
                    <a:bodyPr/>
                    <a:lstStyle/>
                    <a:p>
                      <a:pPr algn="ctr"/>
                      <a:r>
                        <a:rPr lang="en-US" dirty="0"/>
                        <a:t>With Selected Features</a:t>
                      </a:r>
                      <a:r>
                        <a:rPr lang="en-US" baseline="0" dirty="0"/>
                        <a:t> OLS Model</a:t>
                      </a:r>
                      <a:endParaRPr lang="en-US" dirty="0"/>
                    </a:p>
                  </a:txBody>
                  <a:tcPr/>
                </a:tc>
                <a:tc>
                  <a:txBody>
                    <a:bodyPr/>
                    <a:lstStyle/>
                    <a:p>
                      <a:pPr algn="ctr"/>
                      <a:r>
                        <a:rPr lang="en-US" dirty="0"/>
                        <a:t>0.729</a:t>
                      </a:r>
                    </a:p>
                  </a:txBody>
                  <a:tcPr/>
                </a:tc>
                <a:tc>
                  <a:txBody>
                    <a:bodyPr/>
                    <a:lstStyle/>
                    <a:p>
                      <a:pPr algn="ctr"/>
                      <a:r>
                        <a:rPr lang="en-US" dirty="0"/>
                        <a:t>0.728</a:t>
                      </a:r>
                    </a:p>
                  </a:txBody>
                  <a:tcPr/>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87399929"/>
              </p:ext>
            </p:extLst>
          </p:nvPr>
        </p:nvGraphicFramePr>
        <p:xfrm>
          <a:off x="1948873" y="4175386"/>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Algorithms</a:t>
                      </a:r>
                    </a:p>
                  </a:txBody>
                  <a:tcPr/>
                </a:tc>
                <a:tc>
                  <a:txBody>
                    <a:bodyPr/>
                    <a:lstStyle/>
                    <a:p>
                      <a:pPr algn="ctr"/>
                      <a:r>
                        <a:rPr lang="en-US" dirty="0"/>
                        <a:t>Scores</a:t>
                      </a:r>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Ridge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0.757</a:t>
                      </a: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Lasso</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0.722</a:t>
                      </a:r>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GridSearchCV (DT)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0.521</a:t>
                      </a:r>
                    </a:p>
                  </a:txBody>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GridSearchCV (RF)</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0.678</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19811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D02AFD-E29B-4F0E-B0FC-30E16BF95C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54" y="39756"/>
            <a:ext cx="3220278" cy="1141012"/>
          </a:xfrm>
          <a:prstGeom prst="rect">
            <a:avLst/>
          </a:prstGeom>
        </p:spPr>
      </p:pic>
      <p:pic>
        <p:nvPicPr>
          <p:cNvPr id="4" name="Picture 3">
            <a:extLst>
              <a:ext uri="{FF2B5EF4-FFF2-40B4-BE49-F238E27FC236}">
                <a16:creationId xmlns:a16="http://schemas.microsoft.com/office/drawing/2014/main" id="{53B05CDB-B57B-4DBF-B329-75E985F8CB2F}"/>
              </a:ext>
            </a:extLst>
          </p:cNvPr>
          <p:cNvPicPr>
            <a:picLocks noChangeAspect="1"/>
          </p:cNvPicPr>
          <p:nvPr/>
        </p:nvPicPr>
        <p:blipFill>
          <a:blip r:embed="rId3"/>
          <a:stretch>
            <a:fillRect/>
          </a:stretch>
        </p:blipFill>
        <p:spPr>
          <a:xfrm>
            <a:off x="8857194" y="169618"/>
            <a:ext cx="3183655" cy="440644"/>
          </a:xfrm>
          <a:prstGeom prst="rect">
            <a:avLst/>
          </a:prstGeom>
        </p:spPr>
      </p:pic>
      <p:sp>
        <p:nvSpPr>
          <p:cNvPr id="7" name="Rectangle 6">
            <a:extLst>
              <a:ext uri="{FF2B5EF4-FFF2-40B4-BE49-F238E27FC236}">
                <a16:creationId xmlns:a16="http://schemas.microsoft.com/office/drawing/2014/main" id="{DF032001-6297-4C95-8A64-637DB2710B68}"/>
              </a:ext>
            </a:extLst>
          </p:cNvPr>
          <p:cNvSpPr/>
          <p:nvPr/>
        </p:nvSpPr>
        <p:spPr>
          <a:xfrm>
            <a:off x="0" y="6679095"/>
            <a:ext cx="12192000" cy="178905"/>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6B4CD7C-CB6B-45C0-82CF-7CE79BFC7BC9}"/>
              </a:ext>
            </a:extLst>
          </p:cNvPr>
          <p:cNvSpPr txBox="1"/>
          <p:nvPr/>
        </p:nvSpPr>
        <p:spPr>
          <a:xfrm>
            <a:off x="3356682" y="996102"/>
            <a:ext cx="5655076" cy="369332"/>
          </a:xfrm>
          <a:prstGeom prst="rect">
            <a:avLst/>
          </a:prstGeom>
          <a:noFill/>
        </p:spPr>
        <p:txBody>
          <a:bodyPr wrap="square" rtlCol="0">
            <a:spAutoFit/>
          </a:bodyPr>
          <a:lstStyle/>
          <a:p>
            <a:pPr algn="ctr"/>
            <a:r>
              <a:rPr lang="en-US" b="1" u="sng" dirty="0"/>
              <a:t>Results with Feature Engineering</a:t>
            </a:r>
          </a:p>
        </p:txBody>
      </p:sp>
      <p:graphicFrame>
        <p:nvGraphicFramePr>
          <p:cNvPr id="8" name="Table 7"/>
          <p:cNvGraphicFramePr>
            <a:graphicFrameLocks noGrp="1"/>
          </p:cNvGraphicFramePr>
          <p:nvPr>
            <p:extLst>
              <p:ext uri="{D42A27DB-BD31-4B8C-83A1-F6EECF244321}">
                <p14:modId xmlns:p14="http://schemas.microsoft.com/office/powerpoint/2010/main" val="345222709"/>
              </p:ext>
            </p:extLst>
          </p:nvPr>
        </p:nvGraphicFramePr>
        <p:xfrm>
          <a:off x="253339" y="1566608"/>
          <a:ext cx="11685321" cy="1681370"/>
        </p:xfrm>
        <a:graphic>
          <a:graphicData uri="http://schemas.openxmlformats.org/drawingml/2006/table">
            <a:tbl>
              <a:tblPr firstRow="1" bandRow="1">
                <a:tableStyleId>{5C22544A-7EE6-4342-B048-85BDC9FD1C3A}</a:tableStyleId>
              </a:tblPr>
              <a:tblGrid>
                <a:gridCol w="1298369">
                  <a:extLst>
                    <a:ext uri="{9D8B030D-6E8A-4147-A177-3AD203B41FA5}">
                      <a16:colId xmlns:a16="http://schemas.microsoft.com/office/drawing/2014/main" val="20000"/>
                    </a:ext>
                  </a:extLst>
                </a:gridCol>
                <a:gridCol w="1096489">
                  <a:extLst>
                    <a:ext uri="{9D8B030D-6E8A-4147-A177-3AD203B41FA5}">
                      <a16:colId xmlns:a16="http://schemas.microsoft.com/office/drawing/2014/main" val="20001"/>
                    </a:ext>
                  </a:extLst>
                </a:gridCol>
                <a:gridCol w="1500249">
                  <a:extLst>
                    <a:ext uri="{9D8B030D-6E8A-4147-A177-3AD203B41FA5}">
                      <a16:colId xmlns:a16="http://schemas.microsoft.com/office/drawing/2014/main" val="20002"/>
                    </a:ext>
                  </a:extLst>
                </a:gridCol>
                <a:gridCol w="1136073">
                  <a:extLst>
                    <a:ext uri="{9D8B030D-6E8A-4147-A177-3AD203B41FA5}">
                      <a16:colId xmlns:a16="http://schemas.microsoft.com/office/drawing/2014/main" val="20003"/>
                    </a:ext>
                  </a:extLst>
                </a:gridCol>
                <a:gridCol w="1460665">
                  <a:extLst>
                    <a:ext uri="{9D8B030D-6E8A-4147-A177-3AD203B41FA5}">
                      <a16:colId xmlns:a16="http://schemas.microsoft.com/office/drawing/2014/main" val="20004"/>
                    </a:ext>
                  </a:extLst>
                </a:gridCol>
                <a:gridCol w="1298369">
                  <a:extLst>
                    <a:ext uri="{9D8B030D-6E8A-4147-A177-3AD203B41FA5}">
                      <a16:colId xmlns:a16="http://schemas.microsoft.com/office/drawing/2014/main" val="20005"/>
                    </a:ext>
                  </a:extLst>
                </a:gridCol>
                <a:gridCol w="1298369">
                  <a:extLst>
                    <a:ext uri="{9D8B030D-6E8A-4147-A177-3AD203B41FA5}">
                      <a16:colId xmlns:a16="http://schemas.microsoft.com/office/drawing/2014/main" val="20006"/>
                    </a:ext>
                  </a:extLst>
                </a:gridCol>
                <a:gridCol w="1298369">
                  <a:extLst>
                    <a:ext uri="{9D8B030D-6E8A-4147-A177-3AD203B41FA5}">
                      <a16:colId xmlns:a16="http://schemas.microsoft.com/office/drawing/2014/main" val="20007"/>
                    </a:ext>
                  </a:extLst>
                </a:gridCol>
                <a:gridCol w="1298369">
                  <a:extLst>
                    <a:ext uri="{9D8B030D-6E8A-4147-A177-3AD203B41FA5}">
                      <a16:colId xmlns:a16="http://schemas.microsoft.com/office/drawing/2014/main" val="20008"/>
                    </a:ext>
                  </a:extLst>
                </a:gridCol>
              </a:tblGrid>
              <a:tr h="520645">
                <a:tc>
                  <a:txBody>
                    <a:bodyPr/>
                    <a:lstStyle/>
                    <a:p>
                      <a:pPr algn="ctr"/>
                      <a:r>
                        <a:rPr lang="en-US" dirty="0"/>
                        <a:t>Algorithms</a:t>
                      </a:r>
                    </a:p>
                  </a:txBody>
                  <a:tcPr/>
                </a:tc>
                <a:tc>
                  <a:txBody>
                    <a:bodyPr/>
                    <a:lstStyle/>
                    <a:p>
                      <a:pPr algn="ctr"/>
                      <a:r>
                        <a:rPr lang="en-US" dirty="0"/>
                        <a:t>DT</a:t>
                      </a:r>
                    </a:p>
                  </a:txBody>
                  <a:tcPr/>
                </a:tc>
                <a:tc>
                  <a:txBody>
                    <a:bodyPr/>
                    <a:lstStyle/>
                    <a:p>
                      <a:pPr algn="ctr"/>
                      <a:r>
                        <a:rPr lang="en-US" dirty="0"/>
                        <a:t>Bagging/ADA Tree</a:t>
                      </a:r>
                    </a:p>
                  </a:txBody>
                  <a:tcPr/>
                </a:tc>
                <a:tc>
                  <a:txBody>
                    <a:bodyPr/>
                    <a:lstStyle/>
                    <a:p>
                      <a:pPr algn="ctr"/>
                      <a:r>
                        <a:rPr lang="en-US" dirty="0"/>
                        <a:t>Linear</a:t>
                      </a:r>
                      <a:r>
                        <a:rPr lang="en-US" baseline="0" dirty="0"/>
                        <a:t> Reg</a:t>
                      </a:r>
                      <a:endParaRPr lang="en-US" dirty="0"/>
                    </a:p>
                  </a:txBody>
                  <a:tcPr/>
                </a:tc>
                <a:tc>
                  <a:txBody>
                    <a:bodyPr/>
                    <a:lstStyle/>
                    <a:p>
                      <a:pPr algn="ctr"/>
                      <a:r>
                        <a:rPr lang="en-US" dirty="0"/>
                        <a:t>Bagging/ADA Linear</a:t>
                      </a:r>
                      <a:r>
                        <a:rPr lang="en-US" baseline="0" dirty="0"/>
                        <a:t> Reg</a:t>
                      </a:r>
                      <a:endParaRPr lang="en-US" dirty="0"/>
                    </a:p>
                  </a:txBody>
                  <a:tcPr/>
                </a:tc>
                <a:tc>
                  <a:txBody>
                    <a:bodyPr/>
                    <a:lstStyle/>
                    <a:p>
                      <a:pPr algn="ctr"/>
                      <a:r>
                        <a:rPr lang="en-US" dirty="0"/>
                        <a:t>Ridge</a:t>
                      </a:r>
                    </a:p>
                  </a:txBody>
                  <a:tcPr/>
                </a:tc>
                <a:tc>
                  <a:txBody>
                    <a:bodyPr/>
                    <a:lstStyle/>
                    <a:p>
                      <a:pPr algn="ctr"/>
                      <a:r>
                        <a:rPr lang="en-US" dirty="0"/>
                        <a:t>Bagging /ADA</a:t>
                      </a:r>
                      <a:r>
                        <a:rPr lang="en-US" baseline="0" dirty="0"/>
                        <a:t> </a:t>
                      </a:r>
                      <a:r>
                        <a:rPr lang="en-US" dirty="0"/>
                        <a:t>Ridge</a:t>
                      </a:r>
                    </a:p>
                  </a:txBody>
                  <a:tcPr/>
                </a:tc>
                <a:tc>
                  <a:txBody>
                    <a:bodyPr/>
                    <a:lstStyle/>
                    <a:p>
                      <a:pPr algn="ctr"/>
                      <a:r>
                        <a:rPr lang="en-US" dirty="0"/>
                        <a:t>Lasso</a:t>
                      </a:r>
                    </a:p>
                  </a:txBody>
                  <a:tcPr/>
                </a:tc>
                <a:tc>
                  <a:txBody>
                    <a:bodyPr/>
                    <a:lstStyle/>
                    <a:p>
                      <a:pPr algn="ctr"/>
                      <a:r>
                        <a:rPr lang="en-US" dirty="0"/>
                        <a:t>Bagging</a:t>
                      </a:r>
                      <a:r>
                        <a:rPr lang="en-US" baseline="0" dirty="0"/>
                        <a:t> /ADA Lasso</a:t>
                      </a:r>
                      <a:endParaRPr lang="en-US" dirty="0"/>
                    </a:p>
                  </a:txBody>
                  <a:tcPr/>
                </a:tc>
                <a:extLst>
                  <a:ext uri="{0D108BD9-81ED-4DB2-BD59-A6C34878D82A}">
                    <a16:rowId xmlns:a16="http://schemas.microsoft.com/office/drawing/2014/main" val="10000"/>
                  </a:ext>
                </a:extLst>
              </a:tr>
              <a:tr h="520645">
                <a:tc>
                  <a:txBody>
                    <a:bodyPr/>
                    <a:lstStyle/>
                    <a:p>
                      <a:pPr algn="ctr"/>
                      <a:r>
                        <a:rPr lang="en-US" dirty="0"/>
                        <a:t>Bagging</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0.10</a:t>
                      </a:r>
                    </a:p>
                  </a:txBody>
                  <a:tcPr/>
                </a:tc>
                <a:tc>
                  <a:txBody>
                    <a:bodyPr/>
                    <a:lstStyle/>
                    <a:p>
                      <a:pPr algn="ctr"/>
                      <a:r>
                        <a:rPr lang="en-US" dirty="0"/>
                        <a:t>0.23</a:t>
                      </a:r>
                    </a:p>
                  </a:txBody>
                  <a:tcPr/>
                </a:tc>
                <a:tc>
                  <a:txBody>
                    <a:bodyPr/>
                    <a:lstStyle/>
                    <a:p>
                      <a:pPr algn="ctr"/>
                      <a:r>
                        <a:rPr lang="en-US" dirty="0"/>
                        <a:t>0.66</a:t>
                      </a:r>
                    </a:p>
                  </a:txBody>
                  <a:tcPr/>
                </a:tc>
                <a:tc>
                  <a:txBody>
                    <a:bodyPr/>
                    <a:lstStyle/>
                    <a:p>
                      <a:pPr algn="ctr"/>
                      <a:r>
                        <a:rPr lang="en-US" dirty="0"/>
                        <a:t>0.63</a:t>
                      </a:r>
                    </a:p>
                  </a:txBody>
                  <a:tcPr/>
                </a:tc>
                <a:tc>
                  <a:txBody>
                    <a:bodyPr/>
                    <a:lstStyle/>
                    <a:p>
                      <a:pPr algn="ctr"/>
                      <a:r>
                        <a:rPr lang="en-US" dirty="0"/>
                        <a:t>0.66</a:t>
                      </a:r>
                    </a:p>
                  </a:txBody>
                  <a:tcPr/>
                </a:tc>
                <a:tc>
                  <a:txBody>
                    <a:bodyPr/>
                    <a:lstStyle/>
                    <a:p>
                      <a:pPr algn="ctr"/>
                      <a:r>
                        <a:rPr lang="en-US" dirty="0"/>
                        <a:t>0.63</a:t>
                      </a:r>
                    </a:p>
                  </a:txBody>
                  <a:tcPr/>
                </a:tc>
                <a:tc>
                  <a:txBody>
                    <a:bodyPr/>
                    <a:lstStyle/>
                    <a:p>
                      <a:pPr algn="ctr"/>
                      <a:r>
                        <a:rPr lang="en-US" dirty="0"/>
                        <a:t>0.66</a:t>
                      </a:r>
                    </a:p>
                  </a:txBody>
                  <a:tcPr/>
                </a:tc>
                <a:tc>
                  <a:txBody>
                    <a:bodyPr/>
                    <a:lstStyle/>
                    <a:p>
                      <a:pPr algn="ctr"/>
                      <a:r>
                        <a:rPr lang="en-US" dirty="0"/>
                        <a:t>0.67</a:t>
                      </a:r>
                    </a:p>
                  </a:txBody>
                  <a:tcPr/>
                </a:tc>
                <a:extLst>
                  <a:ext uri="{0D108BD9-81ED-4DB2-BD59-A6C34878D82A}">
                    <a16:rowId xmlns:a16="http://schemas.microsoft.com/office/drawing/2014/main" val="10001"/>
                  </a:ext>
                </a:extLst>
              </a:tr>
              <a:tr h="520645">
                <a:tc>
                  <a:txBody>
                    <a:bodyPr/>
                    <a:lstStyle/>
                    <a:p>
                      <a:pPr algn="ctr"/>
                      <a:r>
                        <a:rPr lang="en-US" dirty="0"/>
                        <a:t>ADABoost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0.10</a:t>
                      </a:r>
                    </a:p>
                  </a:txBody>
                  <a:tcPr/>
                </a:tc>
                <a:tc>
                  <a:txBody>
                    <a:bodyPr/>
                    <a:lstStyle/>
                    <a:p>
                      <a:pPr algn="ctr"/>
                      <a:r>
                        <a:rPr lang="en-US" dirty="0"/>
                        <a:t>0.13</a:t>
                      </a:r>
                    </a:p>
                  </a:txBody>
                  <a:tcPr/>
                </a:tc>
                <a:tc>
                  <a:txBody>
                    <a:bodyPr/>
                    <a:lstStyle/>
                    <a:p>
                      <a:pPr algn="ctr"/>
                      <a:r>
                        <a:rPr lang="en-US" dirty="0"/>
                        <a:t>0.66</a:t>
                      </a:r>
                    </a:p>
                  </a:txBody>
                  <a:tcPr/>
                </a:tc>
                <a:tc>
                  <a:txBody>
                    <a:bodyPr/>
                    <a:lstStyle/>
                    <a:p>
                      <a:pPr algn="ctr"/>
                      <a:r>
                        <a:rPr lang="en-US" dirty="0"/>
                        <a:t>-1.13</a:t>
                      </a:r>
                    </a:p>
                  </a:txBody>
                  <a:tcPr/>
                </a:tc>
                <a:tc>
                  <a:txBody>
                    <a:bodyPr/>
                    <a:lstStyle/>
                    <a:p>
                      <a:pPr algn="ctr"/>
                      <a:r>
                        <a:rPr lang="en-US" dirty="0"/>
                        <a:t>0.66</a:t>
                      </a:r>
                    </a:p>
                  </a:txBody>
                  <a:tcPr/>
                </a:tc>
                <a:tc>
                  <a:txBody>
                    <a:bodyPr/>
                    <a:lstStyle/>
                    <a:p>
                      <a:pPr algn="ctr"/>
                      <a:r>
                        <a:rPr lang="en-US" dirty="0"/>
                        <a:t>-1.02</a:t>
                      </a:r>
                    </a:p>
                  </a:txBody>
                  <a:tcPr/>
                </a:tc>
                <a:tc>
                  <a:txBody>
                    <a:bodyPr/>
                    <a:lstStyle/>
                    <a:p>
                      <a:pPr algn="ctr"/>
                      <a:r>
                        <a:rPr lang="en-US" dirty="0"/>
                        <a:t>0.66</a:t>
                      </a:r>
                    </a:p>
                  </a:txBody>
                  <a:tcPr/>
                </a:tc>
                <a:tc>
                  <a:txBody>
                    <a:bodyPr/>
                    <a:lstStyle/>
                    <a:p>
                      <a:pPr algn="ctr"/>
                      <a:r>
                        <a:rPr lang="en-US" dirty="0"/>
                        <a:t>-1.63</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00874004"/>
              </p:ext>
            </p:extLst>
          </p:nvPr>
        </p:nvGraphicFramePr>
        <p:xfrm>
          <a:off x="3438528" y="3842878"/>
          <a:ext cx="5418666"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tblGrid>
              <a:tr h="370840">
                <a:tc>
                  <a:txBody>
                    <a:bodyPr/>
                    <a:lstStyle/>
                    <a:p>
                      <a:pPr algn="ctr"/>
                      <a:r>
                        <a:rPr lang="en-US" dirty="0"/>
                        <a:t>Algorithms</a:t>
                      </a:r>
                    </a:p>
                  </a:txBody>
                  <a:tcPr/>
                </a:tc>
                <a:tc>
                  <a:txBody>
                    <a:bodyPr/>
                    <a:lstStyle/>
                    <a:p>
                      <a:pPr algn="ctr"/>
                      <a:r>
                        <a:rPr lang="en-US" baseline="0" dirty="0"/>
                        <a:t>Scores</a:t>
                      </a:r>
                      <a:endParaRPr lang="en-US" dirty="0"/>
                    </a:p>
                  </a:txBody>
                  <a:tcPr/>
                </a:tc>
                <a:extLst>
                  <a:ext uri="{0D108BD9-81ED-4DB2-BD59-A6C34878D82A}">
                    <a16:rowId xmlns:a16="http://schemas.microsoft.com/office/drawing/2014/main" val="10000"/>
                  </a:ext>
                </a:extLst>
              </a:tr>
              <a:tr h="370840">
                <a:tc>
                  <a:txBody>
                    <a:bodyPr/>
                    <a:lstStyle/>
                    <a:p>
                      <a:pPr algn="ctr"/>
                      <a:r>
                        <a:rPr lang="en-US" dirty="0"/>
                        <a:t>XG Boost</a:t>
                      </a:r>
                    </a:p>
                  </a:txBody>
                  <a:tcPr/>
                </a:tc>
                <a:tc>
                  <a:txBody>
                    <a:bodyPr/>
                    <a:lstStyle/>
                    <a:p>
                      <a:pPr algn="ctr"/>
                      <a:r>
                        <a:rPr lang="en-US" dirty="0"/>
                        <a:t>0.891</a:t>
                      </a:r>
                    </a:p>
                  </a:txBody>
                  <a:tcPr/>
                </a:tc>
                <a:extLst>
                  <a:ext uri="{0D108BD9-81ED-4DB2-BD59-A6C34878D82A}">
                    <a16:rowId xmlns:a16="http://schemas.microsoft.com/office/drawing/2014/main" val="10001"/>
                  </a:ext>
                </a:extLst>
              </a:tr>
              <a:tr h="370840">
                <a:tc>
                  <a:txBody>
                    <a:bodyPr/>
                    <a:lstStyle/>
                    <a:p>
                      <a:pPr algn="ctr"/>
                      <a:r>
                        <a:rPr lang="en-US" dirty="0"/>
                        <a:t>Bagging(DTR)</a:t>
                      </a:r>
                    </a:p>
                  </a:txBody>
                  <a:tcPr/>
                </a:tc>
                <a:tc>
                  <a:txBody>
                    <a:bodyPr/>
                    <a:lstStyle/>
                    <a:p>
                      <a:pPr algn="ctr"/>
                      <a:r>
                        <a:rPr lang="en-US" dirty="0"/>
                        <a:t>0.828</a:t>
                      </a:r>
                    </a:p>
                  </a:txBody>
                  <a:tcPr/>
                </a:tc>
                <a:extLst>
                  <a:ext uri="{0D108BD9-81ED-4DB2-BD59-A6C34878D82A}">
                    <a16:rowId xmlns:a16="http://schemas.microsoft.com/office/drawing/2014/main" val="10002"/>
                  </a:ext>
                </a:extLst>
              </a:tr>
              <a:tr h="370840">
                <a:tc>
                  <a:txBody>
                    <a:bodyPr/>
                    <a:lstStyle/>
                    <a:p>
                      <a:pPr algn="ctr"/>
                      <a:r>
                        <a:rPr lang="en-US" dirty="0"/>
                        <a:t>ADABoost(DTR)</a:t>
                      </a:r>
                    </a:p>
                  </a:txBody>
                  <a:tcPr/>
                </a:tc>
                <a:tc>
                  <a:txBody>
                    <a:bodyPr/>
                    <a:lstStyle/>
                    <a:p>
                      <a:pPr algn="ctr"/>
                      <a:r>
                        <a:rPr lang="en-US" dirty="0"/>
                        <a:t>0.857</a:t>
                      </a:r>
                    </a:p>
                  </a:txBody>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Bagging(RFR)</a:t>
                      </a:r>
                    </a:p>
                  </a:txBody>
                  <a:tcPr/>
                </a:tc>
                <a:tc>
                  <a:txBody>
                    <a:bodyPr/>
                    <a:lstStyle/>
                    <a:p>
                      <a:pPr algn="ctr"/>
                      <a:r>
                        <a:rPr lang="en-US" dirty="0"/>
                        <a:t>0.930</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77380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D02AFD-E29B-4F0E-B0FC-30E16BF95C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54" y="39756"/>
            <a:ext cx="3220278" cy="1141012"/>
          </a:xfrm>
          <a:prstGeom prst="rect">
            <a:avLst/>
          </a:prstGeom>
        </p:spPr>
      </p:pic>
      <p:pic>
        <p:nvPicPr>
          <p:cNvPr id="4" name="Picture 3">
            <a:extLst>
              <a:ext uri="{FF2B5EF4-FFF2-40B4-BE49-F238E27FC236}">
                <a16:creationId xmlns:a16="http://schemas.microsoft.com/office/drawing/2014/main" id="{53B05CDB-B57B-4DBF-B329-75E985F8CB2F}"/>
              </a:ext>
            </a:extLst>
          </p:cNvPr>
          <p:cNvPicPr>
            <a:picLocks noChangeAspect="1"/>
          </p:cNvPicPr>
          <p:nvPr/>
        </p:nvPicPr>
        <p:blipFill>
          <a:blip r:embed="rId3"/>
          <a:stretch>
            <a:fillRect/>
          </a:stretch>
        </p:blipFill>
        <p:spPr>
          <a:xfrm>
            <a:off x="8857194" y="169618"/>
            <a:ext cx="3183655" cy="440644"/>
          </a:xfrm>
          <a:prstGeom prst="rect">
            <a:avLst/>
          </a:prstGeom>
        </p:spPr>
      </p:pic>
      <p:sp>
        <p:nvSpPr>
          <p:cNvPr id="7" name="Rectangle 6">
            <a:extLst>
              <a:ext uri="{FF2B5EF4-FFF2-40B4-BE49-F238E27FC236}">
                <a16:creationId xmlns:a16="http://schemas.microsoft.com/office/drawing/2014/main" id="{DF032001-6297-4C95-8A64-637DB2710B68}"/>
              </a:ext>
            </a:extLst>
          </p:cNvPr>
          <p:cNvSpPr/>
          <p:nvPr/>
        </p:nvSpPr>
        <p:spPr>
          <a:xfrm>
            <a:off x="0" y="6679095"/>
            <a:ext cx="12192000" cy="178905"/>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7C3527E-4832-4329-9A6E-3A6EE1089D93}"/>
              </a:ext>
            </a:extLst>
          </p:cNvPr>
          <p:cNvSpPr/>
          <p:nvPr/>
        </p:nvSpPr>
        <p:spPr>
          <a:xfrm>
            <a:off x="745724" y="2186469"/>
            <a:ext cx="11008953" cy="4247317"/>
          </a:xfrm>
          <a:prstGeom prst="rect">
            <a:avLst/>
          </a:prstGeom>
        </p:spPr>
        <p:txBody>
          <a:bodyPr wrap="square">
            <a:spAutoFit/>
          </a:bodyPr>
          <a:lstStyle/>
          <a:p>
            <a:pPr marL="342900" indent="-342900">
              <a:buAutoNum type="arabicPeriod"/>
            </a:pPr>
            <a:r>
              <a:rPr lang="en-US" dirty="0"/>
              <a:t>Price of Most of the Listings </a:t>
            </a:r>
            <a:r>
              <a:rPr lang="en-US"/>
              <a:t>are $105 - $150.</a:t>
            </a:r>
            <a:endParaRPr lang="en-US" dirty="0"/>
          </a:p>
          <a:p>
            <a:endParaRPr lang="en-US" dirty="0"/>
          </a:p>
          <a:p>
            <a:r>
              <a:rPr lang="en-US" dirty="0"/>
              <a:t>2. Price of Shared room is lower than private room and entire house/ apartment</a:t>
            </a:r>
          </a:p>
          <a:p>
            <a:endParaRPr lang="en-US" dirty="0"/>
          </a:p>
          <a:p>
            <a:r>
              <a:rPr lang="en-US" dirty="0"/>
              <a:t>3. price of Rooms in Manhattan and Brooklyn boroughs are more than the rooms in boroughs</a:t>
            </a:r>
          </a:p>
          <a:p>
            <a:endParaRPr lang="en-US" dirty="0"/>
          </a:p>
          <a:p>
            <a:r>
              <a:rPr lang="en-US" dirty="0"/>
              <a:t>4. 75% of people spend 5 nights</a:t>
            </a:r>
          </a:p>
          <a:p>
            <a:endParaRPr lang="en-US" dirty="0"/>
          </a:p>
          <a:p>
            <a:r>
              <a:rPr lang="en-US" dirty="0"/>
              <a:t>5. There is a 50% chance that the rooms will be available for at least 45 days </a:t>
            </a:r>
          </a:p>
          <a:p>
            <a:endParaRPr lang="en-US" dirty="0"/>
          </a:p>
          <a:p>
            <a:r>
              <a:rPr lang="en-US" dirty="0"/>
              <a:t>6. Manhattan has Highest number of listings</a:t>
            </a:r>
          </a:p>
          <a:p>
            <a:endParaRPr lang="en-US" dirty="0"/>
          </a:p>
          <a:p>
            <a:r>
              <a:rPr lang="en-US" dirty="0"/>
              <a:t>7. Brooklyn has more Number of listings after Manhattan </a:t>
            </a:r>
          </a:p>
          <a:p>
            <a:endParaRPr lang="en-US" dirty="0"/>
          </a:p>
          <a:p>
            <a:r>
              <a:rPr lang="en-US" dirty="0"/>
              <a:t>8. Most of the Listings are Entire Home/apartments and private rooms </a:t>
            </a:r>
          </a:p>
        </p:txBody>
      </p:sp>
      <p:sp>
        <p:nvSpPr>
          <p:cNvPr id="2" name="TextBox 1">
            <a:extLst>
              <a:ext uri="{FF2B5EF4-FFF2-40B4-BE49-F238E27FC236}">
                <a16:creationId xmlns:a16="http://schemas.microsoft.com/office/drawing/2014/main" id="{EED5B309-600E-4E6E-A161-3DBDAAD9E8FC}"/>
              </a:ext>
            </a:extLst>
          </p:cNvPr>
          <p:cNvSpPr txBox="1"/>
          <p:nvPr/>
        </p:nvSpPr>
        <p:spPr>
          <a:xfrm>
            <a:off x="968052" y="1385130"/>
            <a:ext cx="10255896" cy="461665"/>
          </a:xfrm>
          <a:prstGeom prst="rect">
            <a:avLst/>
          </a:prstGeom>
          <a:noFill/>
        </p:spPr>
        <p:txBody>
          <a:bodyPr wrap="square" rtlCol="0">
            <a:spAutoFit/>
          </a:bodyPr>
          <a:lstStyle/>
          <a:p>
            <a:pPr algn="ctr"/>
            <a:r>
              <a:rPr lang="en-US" sz="2400" b="1" u="sng" dirty="0"/>
              <a:t>Data Insights</a:t>
            </a:r>
            <a:endParaRPr lang="en-US" sz="2400" dirty="0"/>
          </a:p>
        </p:txBody>
      </p:sp>
    </p:spTree>
    <p:extLst>
      <p:ext uri="{BB962C8B-B14F-4D97-AF65-F5344CB8AC3E}">
        <p14:creationId xmlns:p14="http://schemas.microsoft.com/office/powerpoint/2010/main" val="495933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D02AFD-E29B-4F0E-B0FC-30E16BF95C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54" y="39756"/>
            <a:ext cx="3220278" cy="1141012"/>
          </a:xfrm>
          <a:prstGeom prst="rect">
            <a:avLst/>
          </a:prstGeom>
        </p:spPr>
      </p:pic>
      <p:pic>
        <p:nvPicPr>
          <p:cNvPr id="4" name="Picture 3">
            <a:extLst>
              <a:ext uri="{FF2B5EF4-FFF2-40B4-BE49-F238E27FC236}">
                <a16:creationId xmlns:a16="http://schemas.microsoft.com/office/drawing/2014/main" id="{53B05CDB-B57B-4DBF-B329-75E985F8CB2F}"/>
              </a:ext>
            </a:extLst>
          </p:cNvPr>
          <p:cNvPicPr>
            <a:picLocks noChangeAspect="1"/>
          </p:cNvPicPr>
          <p:nvPr/>
        </p:nvPicPr>
        <p:blipFill>
          <a:blip r:embed="rId3"/>
          <a:stretch>
            <a:fillRect/>
          </a:stretch>
        </p:blipFill>
        <p:spPr>
          <a:xfrm>
            <a:off x="8857194" y="169618"/>
            <a:ext cx="3183655" cy="440644"/>
          </a:xfrm>
          <a:prstGeom prst="rect">
            <a:avLst/>
          </a:prstGeom>
        </p:spPr>
      </p:pic>
      <p:sp>
        <p:nvSpPr>
          <p:cNvPr id="7" name="Rectangle 6">
            <a:extLst>
              <a:ext uri="{FF2B5EF4-FFF2-40B4-BE49-F238E27FC236}">
                <a16:creationId xmlns:a16="http://schemas.microsoft.com/office/drawing/2014/main" id="{DF032001-6297-4C95-8A64-637DB2710B68}"/>
              </a:ext>
            </a:extLst>
          </p:cNvPr>
          <p:cNvSpPr/>
          <p:nvPr/>
        </p:nvSpPr>
        <p:spPr>
          <a:xfrm>
            <a:off x="0" y="6679095"/>
            <a:ext cx="12192000" cy="178905"/>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0D2D8E0D-7C34-46C9-BFD2-8D79CE2BCF1E}"/>
              </a:ext>
            </a:extLst>
          </p:cNvPr>
          <p:cNvSpPr/>
          <p:nvPr/>
        </p:nvSpPr>
        <p:spPr>
          <a:xfrm>
            <a:off x="843379" y="1583695"/>
            <a:ext cx="11197470" cy="3970318"/>
          </a:xfrm>
          <a:prstGeom prst="rect">
            <a:avLst/>
          </a:prstGeom>
        </p:spPr>
        <p:txBody>
          <a:bodyPr wrap="square">
            <a:spAutoFit/>
          </a:bodyPr>
          <a:lstStyle/>
          <a:p>
            <a:endParaRPr lang="en-US" dirty="0"/>
          </a:p>
          <a:p>
            <a:r>
              <a:rPr lang="en-US" dirty="0"/>
              <a:t>9. 95% of them have reviews per month less than 10 </a:t>
            </a:r>
          </a:p>
          <a:p>
            <a:endParaRPr lang="en-US" dirty="0"/>
          </a:p>
          <a:p>
            <a:r>
              <a:rPr lang="en-US" dirty="0"/>
              <a:t>10. Most(75%) of the host listing count are less than 50 </a:t>
            </a:r>
          </a:p>
          <a:p>
            <a:endParaRPr lang="en-US" dirty="0"/>
          </a:p>
          <a:p>
            <a:r>
              <a:rPr lang="en-US" dirty="0"/>
              <a:t>11. Bronx has less number of night stays as compared to other</a:t>
            </a:r>
          </a:p>
          <a:p>
            <a:endParaRPr lang="en-US" dirty="0"/>
          </a:p>
          <a:p>
            <a:r>
              <a:rPr lang="en-US" dirty="0"/>
              <a:t>12. Where Manhattan and Brooklyn collect High Security Deposit.</a:t>
            </a:r>
          </a:p>
          <a:p>
            <a:endParaRPr lang="en-US" dirty="0"/>
          </a:p>
          <a:p>
            <a:r>
              <a:rPr lang="en-US" dirty="0"/>
              <a:t>13. Where Astoria and Brooklyn receives highest No.of.Reviews.  </a:t>
            </a:r>
          </a:p>
          <a:p>
            <a:endParaRPr lang="en-US" dirty="0"/>
          </a:p>
          <a:p>
            <a:r>
              <a:rPr lang="en-US" dirty="0"/>
              <a:t>14. Hotel Room And Entire home/apt is High Priced.</a:t>
            </a:r>
          </a:p>
          <a:p>
            <a:endParaRPr lang="en-US" dirty="0"/>
          </a:p>
          <a:p>
            <a:r>
              <a:rPr lang="en-US" dirty="0"/>
              <a:t>15. Long Island City and Brooklyn has the highest Cost Per Person</a:t>
            </a:r>
          </a:p>
        </p:txBody>
      </p:sp>
    </p:spTree>
    <p:extLst>
      <p:ext uri="{BB962C8B-B14F-4D97-AF65-F5344CB8AC3E}">
        <p14:creationId xmlns:p14="http://schemas.microsoft.com/office/powerpoint/2010/main" val="1125182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D02AFD-E29B-4F0E-B0FC-30E16BF95C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54" y="39756"/>
            <a:ext cx="3220278" cy="1141012"/>
          </a:xfrm>
          <a:prstGeom prst="rect">
            <a:avLst/>
          </a:prstGeom>
        </p:spPr>
      </p:pic>
      <p:pic>
        <p:nvPicPr>
          <p:cNvPr id="4" name="Picture 3">
            <a:extLst>
              <a:ext uri="{FF2B5EF4-FFF2-40B4-BE49-F238E27FC236}">
                <a16:creationId xmlns:a16="http://schemas.microsoft.com/office/drawing/2014/main" id="{53B05CDB-B57B-4DBF-B329-75E985F8CB2F}"/>
              </a:ext>
            </a:extLst>
          </p:cNvPr>
          <p:cNvPicPr>
            <a:picLocks noChangeAspect="1"/>
          </p:cNvPicPr>
          <p:nvPr/>
        </p:nvPicPr>
        <p:blipFill>
          <a:blip r:embed="rId3"/>
          <a:stretch>
            <a:fillRect/>
          </a:stretch>
        </p:blipFill>
        <p:spPr>
          <a:xfrm>
            <a:off x="8857194" y="169618"/>
            <a:ext cx="3183655" cy="440644"/>
          </a:xfrm>
          <a:prstGeom prst="rect">
            <a:avLst/>
          </a:prstGeom>
        </p:spPr>
      </p:pic>
      <p:sp>
        <p:nvSpPr>
          <p:cNvPr id="7" name="Rectangle 6">
            <a:extLst>
              <a:ext uri="{FF2B5EF4-FFF2-40B4-BE49-F238E27FC236}">
                <a16:creationId xmlns:a16="http://schemas.microsoft.com/office/drawing/2014/main" id="{DF032001-6297-4C95-8A64-637DB2710B68}"/>
              </a:ext>
            </a:extLst>
          </p:cNvPr>
          <p:cNvSpPr/>
          <p:nvPr/>
        </p:nvSpPr>
        <p:spPr>
          <a:xfrm>
            <a:off x="0" y="6679095"/>
            <a:ext cx="12192000" cy="178905"/>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DCAEDEC0-E877-4175-833D-89F4DC1C7213}"/>
              </a:ext>
            </a:extLst>
          </p:cNvPr>
          <p:cNvSpPr txBox="1"/>
          <p:nvPr/>
        </p:nvSpPr>
        <p:spPr>
          <a:xfrm>
            <a:off x="3260032" y="1340528"/>
            <a:ext cx="5120488" cy="461665"/>
          </a:xfrm>
          <a:prstGeom prst="rect">
            <a:avLst/>
          </a:prstGeom>
          <a:noFill/>
        </p:spPr>
        <p:txBody>
          <a:bodyPr wrap="square" rtlCol="0">
            <a:spAutoFit/>
          </a:bodyPr>
          <a:lstStyle/>
          <a:p>
            <a:pPr algn="ctr"/>
            <a:r>
              <a:rPr lang="en-US" sz="2400" b="1" u="sng" dirty="0"/>
              <a:t>Table of Contents</a:t>
            </a:r>
          </a:p>
        </p:txBody>
      </p:sp>
      <p:sp>
        <p:nvSpPr>
          <p:cNvPr id="6" name="TextBox 5">
            <a:extLst>
              <a:ext uri="{FF2B5EF4-FFF2-40B4-BE49-F238E27FC236}">
                <a16:creationId xmlns:a16="http://schemas.microsoft.com/office/drawing/2014/main" id="{73C4B569-BE72-4636-996E-EFBBE975DB2E}"/>
              </a:ext>
            </a:extLst>
          </p:cNvPr>
          <p:cNvSpPr txBox="1"/>
          <p:nvPr/>
        </p:nvSpPr>
        <p:spPr>
          <a:xfrm>
            <a:off x="676182" y="2747484"/>
            <a:ext cx="10839635" cy="3693319"/>
          </a:xfrm>
          <a:prstGeom prst="rect">
            <a:avLst/>
          </a:prstGeom>
          <a:noFill/>
        </p:spPr>
        <p:txBody>
          <a:bodyPr wrap="square" rtlCol="0">
            <a:spAutoFit/>
          </a:bodyPr>
          <a:lstStyle/>
          <a:p>
            <a:pPr marL="285750" indent="-285750">
              <a:buFont typeface="Wingdings" panose="05000000000000000000" pitchFamily="2" charset="2"/>
              <a:buChar char="v"/>
            </a:pPr>
            <a:r>
              <a:rPr lang="en-US" dirty="0"/>
              <a:t>About Airbnb</a:t>
            </a:r>
          </a:p>
          <a:p>
            <a:pPr marL="285750" indent="-285750">
              <a:buFont typeface="Wingdings" panose="05000000000000000000" pitchFamily="2" charset="2"/>
              <a:buChar char="v"/>
            </a:pPr>
            <a:r>
              <a:rPr lang="en-US" dirty="0"/>
              <a:t>Advantages of Airbnb</a:t>
            </a:r>
          </a:p>
          <a:p>
            <a:pPr marL="285750" indent="-285750">
              <a:buFont typeface="Wingdings" panose="05000000000000000000" pitchFamily="2" charset="2"/>
              <a:buChar char="v"/>
            </a:pPr>
            <a:r>
              <a:rPr lang="en-US" dirty="0"/>
              <a:t>Optimal Dataset Features</a:t>
            </a:r>
          </a:p>
          <a:p>
            <a:pPr marL="285750" indent="-285750">
              <a:buFont typeface="Wingdings" panose="05000000000000000000" pitchFamily="2" charset="2"/>
              <a:buChar char="v"/>
            </a:pPr>
            <a:r>
              <a:rPr lang="en-US" dirty="0"/>
              <a:t>About the Dataset</a:t>
            </a:r>
          </a:p>
          <a:p>
            <a:pPr marL="285750" indent="-285750">
              <a:buFont typeface="Wingdings" panose="05000000000000000000" pitchFamily="2" charset="2"/>
              <a:buChar char="v"/>
            </a:pPr>
            <a:r>
              <a:rPr lang="en-US" dirty="0"/>
              <a:t>EDA and Inference</a:t>
            </a:r>
          </a:p>
          <a:p>
            <a:pPr marL="285750" indent="-285750">
              <a:buFont typeface="Wingdings" panose="05000000000000000000" pitchFamily="2" charset="2"/>
              <a:buChar char="v"/>
            </a:pPr>
            <a:r>
              <a:rPr lang="en-US" dirty="0"/>
              <a:t>Results without Feature Engineering</a:t>
            </a:r>
          </a:p>
          <a:p>
            <a:pPr marL="285750" indent="-285750">
              <a:buFont typeface="Wingdings" panose="05000000000000000000" pitchFamily="2" charset="2"/>
              <a:buChar char="v"/>
            </a:pPr>
            <a:r>
              <a:rPr lang="en-US" dirty="0"/>
              <a:t>Results with Feature Engineering</a:t>
            </a:r>
          </a:p>
          <a:p>
            <a:pPr marL="285750" indent="-285750">
              <a:buFont typeface="Wingdings" panose="05000000000000000000" pitchFamily="2" charset="2"/>
              <a:buChar char="v"/>
            </a:pPr>
            <a:r>
              <a:rPr lang="en-US" dirty="0"/>
              <a:t>Data Insights</a:t>
            </a:r>
          </a:p>
          <a:p>
            <a:pPr marL="285750" indent="-285750">
              <a:buFont typeface="Wingdings" panose="05000000000000000000" pitchFamily="2" charset="2"/>
              <a:buChar char="v"/>
            </a:pPr>
            <a:r>
              <a:rPr lang="en-US" dirty="0"/>
              <a:t>Conclusion</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660293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D02AFD-E29B-4F0E-B0FC-30E16BF95C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54" y="39756"/>
            <a:ext cx="3220278" cy="1141012"/>
          </a:xfrm>
          <a:prstGeom prst="rect">
            <a:avLst/>
          </a:prstGeom>
        </p:spPr>
      </p:pic>
      <p:pic>
        <p:nvPicPr>
          <p:cNvPr id="4" name="Picture 3">
            <a:extLst>
              <a:ext uri="{FF2B5EF4-FFF2-40B4-BE49-F238E27FC236}">
                <a16:creationId xmlns:a16="http://schemas.microsoft.com/office/drawing/2014/main" id="{53B05CDB-B57B-4DBF-B329-75E985F8CB2F}"/>
              </a:ext>
            </a:extLst>
          </p:cNvPr>
          <p:cNvPicPr>
            <a:picLocks noChangeAspect="1"/>
          </p:cNvPicPr>
          <p:nvPr/>
        </p:nvPicPr>
        <p:blipFill>
          <a:blip r:embed="rId3"/>
          <a:stretch>
            <a:fillRect/>
          </a:stretch>
        </p:blipFill>
        <p:spPr>
          <a:xfrm>
            <a:off x="8857194" y="169618"/>
            <a:ext cx="3183655" cy="440644"/>
          </a:xfrm>
          <a:prstGeom prst="rect">
            <a:avLst/>
          </a:prstGeom>
        </p:spPr>
      </p:pic>
      <p:sp>
        <p:nvSpPr>
          <p:cNvPr id="7" name="Rectangle 6">
            <a:extLst>
              <a:ext uri="{FF2B5EF4-FFF2-40B4-BE49-F238E27FC236}">
                <a16:creationId xmlns:a16="http://schemas.microsoft.com/office/drawing/2014/main" id="{DF032001-6297-4C95-8A64-637DB2710B68}"/>
              </a:ext>
            </a:extLst>
          </p:cNvPr>
          <p:cNvSpPr/>
          <p:nvPr/>
        </p:nvSpPr>
        <p:spPr>
          <a:xfrm>
            <a:off x="0" y="6679095"/>
            <a:ext cx="12192000" cy="178905"/>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7C3527E-4832-4329-9A6E-3A6EE1089D93}"/>
              </a:ext>
            </a:extLst>
          </p:cNvPr>
          <p:cNvSpPr/>
          <p:nvPr/>
        </p:nvSpPr>
        <p:spPr>
          <a:xfrm>
            <a:off x="745724" y="2186469"/>
            <a:ext cx="11008953" cy="1200329"/>
          </a:xfrm>
          <a:prstGeom prst="rect">
            <a:avLst/>
          </a:prstGeom>
        </p:spPr>
        <p:txBody>
          <a:bodyPr wrap="square">
            <a:spAutoFit/>
          </a:bodyPr>
          <a:lstStyle/>
          <a:p>
            <a:pPr marL="285750" indent="-285750">
              <a:buFont typeface="Arial" panose="020B0604020202020204" pitchFamily="34" charset="0"/>
              <a:buChar char="•"/>
            </a:pPr>
            <a:r>
              <a:rPr lang="en-US" dirty="0"/>
              <a:t>By Using this Airbnb New York dataset we are predicting that the price suggested by Airbnb is cost effective or </a:t>
            </a:r>
            <a:r>
              <a:rPr lang="en-US"/>
              <a:t>expensive.</a:t>
            </a:r>
          </a:p>
          <a:p>
            <a:endParaRPr lang="en-US" dirty="0"/>
          </a:p>
          <a:p>
            <a:pPr marL="285750" indent="-285750">
              <a:buFont typeface="Arial" panose="020B0604020202020204" pitchFamily="34" charset="0"/>
              <a:buChar char="•"/>
            </a:pPr>
            <a:r>
              <a:rPr lang="en-US" dirty="0"/>
              <a:t>Thus XG Boost Performs Better With and Without Feature Engineering.</a:t>
            </a:r>
          </a:p>
        </p:txBody>
      </p:sp>
      <p:sp>
        <p:nvSpPr>
          <p:cNvPr id="2" name="TextBox 1">
            <a:extLst>
              <a:ext uri="{FF2B5EF4-FFF2-40B4-BE49-F238E27FC236}">
                <a16:creationId xmlns:a16="http://schemas.microsoft.com/office/drawing/2014/main" id="{EED5B309-600E-4E6E-A161-3DBDAAD9E8FC}"/>
              </a:ext>
            </a:extLst>
          </p:cNvPr>
          <p:cNvSpPr txBox="1"/>
          <p:nvPr/>
        </p:nvSpPr>
        <p:spPr>
          <a:xfrm>
            <a:off x="968052" y="1276374"/>
            <a:ext cx="10255896" cy="461665"/>
          </a:xfrm>
          <a:prstGeom prst="rect">
            <a:avLst/>
          </a:prstGeom>
          <a:noFill/>
        </p:spPr>
        <p:txBody>
          <a:bodyPr wrap="square" rtlCol="0">
            <a:spAutoFit/>
          </a:bodyPr>
          <a:lstStyle/>
          <a:p>
            <a:pPr algn="ctr"/>
            <a:r>
              <a:rPr lang="en-US" sz="2400" b="1" u="sng" dirty="0"/>
              <a:t>Business Recommendation</a:t>
            </a:r>
            <a:endParaRPr lang="en-US" sz="2400" dirty="0"/>
          </a:p>
        </p:txBody>
      </p:sp>
    </p:spTree>
    <p:extLst>
      <p:ext uri="{BB962C8B-B14F-4D97-AF65-F5344CB8AC3E}">
        <p14:creationId xmlns:p14="http://schemas.microsoft.com/office/powerpoint/2010/main" val="2110140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D02AFD-E29B-4F0E-B0FC-30E16BF95C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54" y="39756"/>
            <a:ext cx="3220278" cy="1141012"/>
          </a:xfrm>
          <a:prstGeom prst="rect">
            <a:avLst/>
          </a:prstGeom>
        </p:spPr>
      </p:pic>
      <p:pic>
        <p:nvPicPr>
          <p:cNvPr id="4" name="Picture 3">
            <a:extLst>
              <a:ext uri="{FF2B5EF4-FFF2-40B4-BE49-F238E27FC236}">
                <a16:creationId xmlns:a16="http://schemas.microsoft.com/office/drawing/2014/main" id="{53B05CDB-B57B-4DBF-B329-75E985F8CB2F}"/>
              </a:ext>
            </a:extLst>
          </p:cNvPr>
          <p:cNvPicPr>
            <a:picLocks noChangeAspect="1"/>
          </p:cNvPicPr>
          <p:nvPr/>
        </p:nvPicPr>
        <p:blipFill>
          <a:blip r:embed="rId3"/>
          <a:stretch>
            <a:fillRect/>
          </a:stretch>
        </p:blipFill>
        <p:spPr>
          <a:xfrm>
            <a:off x="8857194" y="169618"/>
            <a:ext cx="3183655" cy="440644"/>
          </a:xfrm>
          <a:prstGeom prst="rect">
            <a:avLst/>
          </a:prstGeom>
        </p:spPr>
      </p:pic>
      <p:sp>
        <p:nvSpPr>
          <p:cNvPr id="7" name="Rectangle 6">
            <a:extLst>
              <a:ext uri="{FF2B5EF4-FFF2-40B4-BE49-F238E27FC236}">
                <a16:creationId xmlns:a16="http://schemas.microsoft.com/office/drawing/2014/main" id="{DF032001-6297-4C95-8A64-637DB2710B68}"/>
              </a:ext>
            </a:extLst>
          </p:cNvPr>
          <p:cNvSpPr/>
          <p:nvPr/>
        </p:nvSpPr>
        <p:spPr>
          <a:xfrm>
            <a:off x="0" y="6679095"/>
            <a:ext cx="12192000" cy="178905"/>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C6EC5E1A-BE23-4AB6-B1DA-469BC538314A}"/>
              </a:ext>
            </a:extLst>
          </p:cNvPr>
          <p:cNvSpPr txBox="1"/>
          <p:nvPr/>
        </p:nvSpPr>
        <p:spPr>
          <a:xfrm>
            <a:off x="3432315" y="2729602"/>
            <a:ext cx="4227442" cy="1200329"/>
          </a:xfrm>
          <a:prstGeom prst="rect">
            <a:avLst/>
          </a:prstGeom>
          <a:noFill/>
        </p:spPr>
        <p:txBody>
          <a:bodyPr wrap="square" rtlCol="0">
            <a:spAutoFit/>
          </a:bodyPr>
          <a:lstStyle/>
          <a:p>
            <a:pPr algn="ctr"/>
            <a:r>
              <a:rPr lang="en-US" sz="7200" dirty="0"/>
              <a:t>Thank You</a:t>
            </a:r>
          </a:p>
        </p:txBody>
      </p:sp>
    </p:spTree>
    <p:extLst>
      <p:ext uri="{BB962C8B-B14F-4D97-AF65-F5344CB8AC3E}">
        <p14:creationId xmlns:p14="http://schemas.microsoft.com/office/powerpoint/2010/main" val="2454530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D02AFD-E29B-4F0E-B0FC-30E16BF95C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54" y="39756"/>
            <a:ext cx="3220278" cy="1141012"/>
          </a:xfrm>
          <a:prstGeom prst="rect">
            <a:avLst/>
          </a:prstGeom>
        </p:spPr>
      </p:pic>
      <p:pic>
        <p:nvPicPr>
          <p:cNvPr id="4" name="Picture 3">
            <a:extLst>
              <a:ext uri="{FF2B5EF4-FFF2-40B4-BE49-F238E27FC236}">
                <a16:creationId xmlns:a16="http://schemas.microsoft.com/office/drawing/2014/main" id="{53B05CDB-B57B-4DBF-B329-75E985F8CB2F}"/>
              </a:ext>
            </a:extLst>
          </p:cNvPr>
          <p:cNvPicPr>
            <a:picLocks noChangeAspect="1"/>
          </p:cNvPicPr>
          <p:nvPr/>
        </p:nvPicPr>
        <p:blipFill>
          <a:blip r:embed="rId3"/>
          <a:stretch>
            <a:fillRect/>
          </a:stretch>
        </p:blipFill>
        <p:spPr>
          <a:xfrm>
            <a:off x="8857194" y="169618"/>
            <a:ext cx="3183655" cy="440644"/>
          </a:xfrm>
          <a:prstGeom prst="rect">
            <a:avLst/>
          </a:prstGeom>
        </p:spPr>
      </p:pic>
      <p:sp>
        <p:nvSpPr>
          <p:cNvPr id="7" name="Rectangle 6">
            <a:extLst>
              <a:ext uri="{FF2B5EF4-FFF2-40B4-BE49-F238E27FC236}">
                <a16:creationId xmlns:a16="http://schemas.microsoft.com/office/drawing/2014/main" id="{DF032001-6297-4C95-8A64-637DB2710B68}"/>
              </a:ext>
            </a:extLst>
          </p:cNvPr>
          <p:cNvSpPr/>
          <p:nvPr/>
        </p:nvSpPr>
        <p:spPr>
          <a:xfrm>
            <a:off x="0" y="6679095"/>
            <a:ext cx="12192000" cy="178905"/>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62D190F0-DC1B-457A-868A-7AB9C10286AF}"/>
              </a:ext>
            </a:extLst>
          </p:cNvPr>
          <p:cNvSpPr/>
          <p:nvPr/>
        </p:nvSpPr>
        <p:spPr>
          <a:xfrm>
            <a:off x="3034747" y="2109569"/>
            <a:ext cx="8295861" cy="2585323"/>
          </a:xfrm>
          <a:prstGeom prst="rect">
            <a:avLst/>
          </a:prstGeom>
        </p:spPr>
        <p:txBody>
          <a:bodyPr wrap="square">
            <a:spAutoFit/>
          </a:bodyPr>
          <a:lstStyle/>
          <a:p>
            <a:r>
              <a:rPr lang="en-US" dirty="0"/>
              <a:t>Airbnb, Inc. is an online marketplace for arranging or offering lodging, primarily homestays, or tourism experiences. The company does not own any of the real estate listings, nor does it host events; it acts as a broker, receiving commissions from each booking. The company is based in San Francisco, California, United States.</a:t>
            </a:r>
          </a:p>
          <a:p>
            <a:endParaRPr lang="en-US" dirty="0"/>
          </a:p>
          <a:p>
            <a:r>
              <a:rPr lang="en-US" dirty="0"/>
              <a:t>The company was conceived after its founders put an air mattress in their living room, effectively turning their apartment into a bed and breakfast, in order to offset the high cost of rent in San Francisco; Airbnb is a shortened version of its original name, AirBedandBreakfast.com.</a:t>
            </a:r>
          </a:p>
        </p:txBody>
      </p:sp>
      <p:pic>
        <p:nvPicPr>
          <p:cNvPr id="1028" name="Picture 4" descr="نتيجة بحث الصور عن airbnb logo png&quot;">
            <a:extLst>
              <a:ext uri="{FF2B5EF4-FFF2-40B4-BE49-F238E27FC236}">
                <a16:creationId xmlns:a16="http://schemas.microsoft.com/office/drawing/2014/main" id="{AF6EC670-3E7F-40B4-808A-36430F9317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307" y="1582340"/>
            <a:ext cx="3133725" cy="313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066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D02AFD-E29B-4F0E-B0FC-30E16BF95C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54" y="39756"/>
            <a:ext cx="3220278" cy="1141012"/>
          </a:xfrm>
          <a:prstGeom prst="rect">
            <a:avLst/>
          </a:prstGeom>
        </p:spPr>
      </p:pic>
      <p:pic>
        <p:nvPicPr>
          <p:cNvPr id="4" name="Picture 3">
            <a:extLst>
              <a:ext uri="{FF2B5EF4-FFF2-40B4-BE49-F238E27FC236}">
                <a16:creationId xmlns:a16="http://schemas.microsoft.com/office/drawing/2014/main" id="{53B05CDB-B57B-4DBF-B329-75E985F8CB2F}"/>
              </a:ext>
            </a:extLst>
          </p:cNvPr>
          <p:cNvPicPr>
            <a:picLocks noChangeAspect="1"/>
          </p:cNvPicPr>
          <p:nvPr/>
        </p:nvPicPr>
        <p:blipFill>
          <a:blip r:embed="rId3"/>
          <a:stretch>
            <a:fillRect/>
          </a:stretch>
        </p:blipFill>
        <p:spPr>
          <a:xfrm>
            <a:off x="8857194" y="169618"/>
            <a:ext cx="3183655" cy="440644"/>
          </a:xfrm>
          <a:prstGeom prst="rect">
            <a:avLst/>
          </a:prstGeom>
        </p:spPr>
      </p:pic>
      <p:sp>
        <p:nvSpPr>
          <p:cNvPr id="7" name="Rectangle 6">
            <a:extLst>
              <a:ext uri="{FF2B5EF4-FFF2-40B4-BE49-F238E27FC236}">
                <a16:creationId xmlns:a16="http://schemas.microsoft.com/office/drawing/2014/main" id="{DF032001-6297-4C95-8A64-637DB2710B68}"/>
              </a:ext>
            </a:extLst>
          </p:cNvPr>
          <p:cNvSpPr/>
          <p:nvPr/>
        </p:nvSpPr>
        <p:spPr>
          <a:xfrm>
            <a:off x="0" y="6679095"/>
            <a:ext cx="12192000" cy="178905"/>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62D190F0-DC1B-457A-868A-7AB9C10286AF}"/>
              </a:ext>
            </a:extLst>
          </p:cNvPr>
          <p:cNvSpPr/>
          <p:nvPr/>
        </p:nvSpPr>
        <p:spPr>
          <a:xfrm>
            <a:off x="2411896" y="1659519"/>
            <a:ext cx="9515062" cy="4247317"/>
          </a:xfrm>
          <a:prstGeom prst="rect">
            <a:avLst/>
          </a:prstGeom>
        </p:spPr>
        <p:txBody>
          <a:bodyPr wrap="square">
            <a:spAutoFit/>
          </a:bodyPr>
          <a:lstStyle/>
          <a:p>
            <a:r>
              <a:rPr lang="en-US" dirty="0"/>
              <a:t>New York city (NYC) has an extremely active Airbnb market with more than 48,000 listings as of August in the 2019 calendar year (this corresponds to a rental density of 48000 rentals per 468 square miles, which equates to 102 rentals per square mile). This project focuses on the gleaning patterns and other relevant information about Airbnb listings in NYC. </a:t>
            </a:r>
          </a:p>
          <a:p>
            <a:endParaRPr lang="en-US" dirty="0"/>
          </a:p>
          <a:p>
            <a:r>
              <a:rPr lang="en-US" dirty="0"/>
              <a:t>To be more specific, the goals of this projects are to answer questions such as: </a:t>
            </a:r>
          </a:p>
          <a:p>
            <a:endParaRPr lang="en-US" dirty="0"/>
          </a:p>
          <a:p>
            <a:pPr marL="400050" indent="-400050">
              <a:buAutoNum type="romanLcParenBoth"/>
            </a:pPr>
            <a:r>
              <a:rPr lang="en-US" dirty="0"/>
              <a:t>how are rental properties distributed across the neighborhoods of NYC (there are 221 neighborhoods); </a:t>
            </a:r>
          </a:p>
          <a:p>
            <a:endParaRPr lang="en-US" dirty="0"/>
          </a:p>
          <a:p>
            <a:pPr marL="400050" indent="-400050">
              <a:buAutoNum type="romanLcParenBoth"/>
            </a:pPr>
            <a:r>
              <a:rPr lang="en-US" dirty="0"/>
              <a:t>how do prices vary with respect to neighborhoods, rental property types and rental amenities;</a:t>
            </a:r>
          </a:p>
          <a:p>
            <a:endParaRPr lang="en-US" dirty="0"/>
          </a:p>
          <a:p>
            <a:pPr marL="400050" indent="-400050">
              <a:buAutoNum type="romanLcParenBoth"/>
            </a:pPr>
            <a:r>
              <a:rPr lang="en-US" dirty="0"/>
              <a:t>more importantly, how well can machine learning models can be trained to predict Airbnb rental prices using features such as rental property type, the  number of people a rental can accommodate, the number of available beds, and so forth.</a:t>
            </a:r>
          </a:p>
        </p:txBody>
      </p:sp>
      <p:pic>
        <p:nvPicPr>
          <p:cNvPr id="1028" name="Picture 4" descr="نتيجة بحث الصور عن airbnb logo png&quot;">
            <a:extLst>
              <a:ext uri="{FF2B5EF4-FFF2-40B4-BE49-F238E27FC236}">
                <a16:creationId xmlns:a16="http://schemas.microsoft.com/office/drawing/2014/main" id="{AF6EC670-3E7F-40B4-808A-36430F9317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9" y="2046164"/>
            <a:ext cx="2669901" cy="2669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616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D02AFD-E29B-4F0E-B0FC-30E16BF95C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54" y="39756"/>
            <a:ext cx="3220278" cy="1141012"/>
          </a:xfrm>
          <a:prstGeom prst="rect">
            <a:avLst/>
          </a:prstGeom>
        </p:spPr>
      </p:pic>
      <p:pic>
        <p:nvPicPr>
          <p:cNvPr id="4" name="Picture 3">
            <a:extLst>
              <a:ext uri="{FF2B5EF4-FFF2-40B4-BE49-F238E27FC236}">
                <a16:creationId xmlns:a16="http://schemas.microsoft.com/office/drawing/2014/main" id="{53B05CDB-B57B-4DBF-B329-75E985F8CB2F}"/>
              </a:ext>
            </a:extLst>
          </p:cNvPr>
          <p:cNvPicPr>
            <a:picLocks noChangeAspect="1"/>
          </p:cNvPicPr>
          <p:nvPr/>
        </p:nvPicPr>
        <p:blipFill>
          <a:blip r:embed="rId3"/>
          <a:stretch>
            <a:fillRect/>
          </a:stretch>
        </p:blipFill>
        <p:spPr>
          <a:xfrm>
            <a:off x="8857194" y="169618"/>
            <a:ext cx="3183655" cy="440644"/>
          </a:xfrm>
          <a:prstGeom prst="rect">
            <a:avLst/>
          </a:prstGeom>
        </p:spPr>
      </p:pic>
      <p:sp>
        <p:nvSpPr>
          <p:cNvPr id="7" name="Rectangle 6">
            <a:extLst>
              <a:ext uri="{FF2B5EF4-FFF2-40B4-BE49-F238E27FC236}">
                <a16:creationId xmlns:a16="http://schemas.microsoft.com/office/drawing/2014/main" id="{DF032001-6297-4C95-8A64-637DB2710B68}"/>
              </a:ext>
            </a:extLst>
          </p:cNvPr>
          <p:cNvSpPr/>
          <p:nvPr/>
        </p:nvSpPr>
        <p:spPr>
          <a:xfrm>
            <a:off x="0" y="6679095"/>
            <a:ext cx="12192000" cy="178905"/>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E2002B4F-C6BF-4246-8074-5EDF9B248243}"/>
              </a:ext>
            </a:extLst>
          </p:cNvPr>
          <p:cNvSpPr/>
          <p:nvPr/>
        </p:nvSpPr>
        <p:spPr>
          <a:xfrm>
            <a:off x="318050" y="1706512"/>
            <a:ext cx="11722799" cy="5078313"/>
          </a:xfrm>
          <a:prstGeom prst="rect">
            <a:avLst/>
          </a:prstGeom>
        </p:spPr>
        <p:txBody>
          <a:bodyPr wrap="square">
            <a:spAutoFit/>
          </a:bodyPr>
          <a:lstStyle/>
          <a:p>
            <a:r>
              <a:rPr lang="en-US" b="1" dirty="0"/>
              <a:t>The Advantages of Airbnb:</a:t>
            </a:r>
          </a:p>
          <a:p>
            <a:endParaRPr lang="en-US" dirty="0"/>
          </a:p>
          <a:p>
            <a:r>
              <a:rPr lang="en-US" u="sng" dirty="0"/>
              <a:t>Wide Selection</a:t>
            </a:r>
          </a:p>
          <a:p>
            <a:endParaRPr lang="en-US" dirty="0"/>
          </a:p>
          <a:p>
            <a:r>
              <a:rPr lang="en-US" dirty="0"/>
              <a:t>Airbnb hosts list many different kinds of properties—single rooms, a suite of rooms, apartments, moored yachts, houseboats, entire houses, even a castle—on the Airbnb website.</a:t>
            </a:r>
          </a:p>
          <a:p>
            <a:endParaRPr lang="en-US" dirty="0"/>
          </a:p>
          <a:p>
            <a:r>
              <a:rPr lang="en-US" u="sng" dirty="0"/>
              <a:t>Free Listings</a:t>
            </a:r>
          </a:p>
          <a:p>
            <a:r>
              <a:rPr lang="en-US" dirty="0"/>
              <a:t>Hosts don't have to pay to list their properties. Listings can include written descriptions, photographs with captions, and a user profile where potential guests can get to know a bit about the hosts.</a:t>
            </a:r>
          </a:p>
          <a:p>
            <a:endParaRPr lang="en-US" dirty="0"/>
          </a:p>
          <a:p>
            <a:r>
              <a:rPr lang="en-US" u="sng" dirty="0"/>
              <a:t>Hosts Can Set Their Own Price</a:t>
            </a:r>
          </a:p>
          <a:p>
            <a:r>
              <a:rPr lang="en-US" dirty="0"/>
              <a:t>It's up to each host to decide how much to charge per night, per week or per month.</a:t>
            </a:r>
          </a:p>
          <a:p>
            <a:endParaRPr lang="en-US" dirty="0"/>
          </a:p>
          <a:p>
            <a:r>
              <a:rPr lang="en-US" u="sng" dirty="0"/>
              <a:t>Customizable Searches</a:t>
            </a:r>
          </a:p>
          <a:p>
            <a:r>
              <a:rPr lang="en-US" dirty="0"/>
              <a:t>Guests can search the Airbnb database—not only by date and location, but by price, type of property, amenities, and the language of the host. They can also add keywords (such as "close to the Louvre") to further narrow their search.</a:t>
            </a:r>
          </a:p>
          <a:p>
            <a:endParaRPr lang="en-US" dirty="0"/>
          </a:p>
        </p:txBody>
      </p:sp>
    </p:spTree>
    <p:extLst>
      <p:ext uri="{BB962C8B-B14F-4D97-AF65-F5344CB8AC3E}">
        <p14:creationId xmlns:p14="http://schemas.microsoft.com/office/powerpoint/2010/main" val="4046190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D02AFD-E29B-4F0E-B0FC-30E16BF95C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54" y="39756"/>
            <a:ext cx="3220278" cy="1141012"/>
          </a:xfrm>
          <a:prstGeom prst="rect">
            <a:avLst/>
          </a:prstGeom>
        </p:spPr>
      </p:pic>
      <p:pic>
        <p:nvPicPr>
          <p:cNvPr id="4" name="Picture 3">
            <a:extLst>
              <a:ext uri="{FF2B5EF4-FFF2-40B4-BE49-F238E27FC236}">
                <a16:creationId xmlns:a16="http://schemas.microsoft.com/office/drawing/2014/main" id="{53B05CDB-B57B-4DBF-B329-75E985F8CB2F}"/>
              </a:ext>
            </a:extLst>
          </p:cNvPr>
          <p:cNvPicPr>
            <a:picLocks noChangeAspect="1"/>
          </p:cNvPicPr>
          <p:nvPr/>
        </p:nvPicPr>
        <p:blipFill>
          <a:blip r:embed="rId3"/>
          <a:stretch>
            <a:fillRect/>
          </a:stretch>
        </p:blipFill>
        <p:spPr>
          <a:xfrm>
            <a:off x="8857194" y="169618"/>
            <a:ext cx="3183655" cy="440644"/>
          </a:xfrm>
          <a:prstGeom prst="rect">
            <a:avLst/>
          </a:prstGeom>
        </p:spPr>
      </p:pic>
      <p:sp>
        <p:nvSpPr>
          <p:cNvPr id="7" name="Rectangle 6">
            <a:extLst>
              <a:ext uri="{FF2B5EF4-FFF2-40B4-BE49-F238E27FC236}">
                <a16:creationId xmlns:a16="http://schemas.microsoft.com/office/drawing/2014/main" id="{DF032001-6297-4C95-8A64-637DB2710B68}"/>
              </a:ext>
            </a:extLst>
          </p:cNvPr>
          <p:cNvSpPr/>
          <p:nvPr/>
        </p:nvSpPr>
        <p:spPr>
          <a:xfrm>
            <a:off x="0" y="6679095"/>
            <a:ext cx="12192000" cy="178905"/>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7BDEF678-D53F-437D-8A3E-8D69666A2AF0}"/>
              </a:ext>
            </a:extLst>
          </p:cNvPr>
          <p:cNvSpPr/>
          <p:nvPr/>
        </p:nvSpPr>
        <p:spPr>
          <a:xfrm>
            <a:off x="251791" y="1720840"/>
            <a:ext cx="10959548" cy="3416320"/>
          </a:xfrm>
          <a:prstGeom prst="rect">
            <a:avLst/>
          </a:prstGeom>
        </p:spPr>
        <p:txBody>
          <a:bodyPr wrap="square">
            <a:spAutoFit/>
          </a:bodyPr>
          <a:lstStyle/>
          <a:p>
            <a:r>
              <a:rPr lang="en-US" u="sng" dirty="0"/>
              <a:t>Additional Services</a:t>
            </a:r>
          </a:p>
          <a:p>
            <a:r>
              <a:rPr lang="en-US" dirty="0"/>
              <a:t>In recent years Airbnb has expanded its offerings to include experiences and restaurants. Besides a listing of available accommodations for the dates they plan to travel, people searching by location will see a list of experiences, such as classes and sightseeing, offered by local Airbnb hosts. Restaurant listings also include reviews from Airbnb hosts.</a:t>
            </a:r>
          </a:p>
          <a:p>
            <a:endParaRPr lang="en-US" u="sng" dirty="0"/>
          </a:p>
          <a:p>
            <a:r>
              <a:rPr lang="en-US" u="sng" dirty="0"/>
              <a:t>Protections for Guests and Hosts</a:t>
            </a:r>
          </a:p>
          <a:p>
            <a:r>
              <a:rPr lang="en-US" dirty="0"/>
              <a:t>As a protection for guests, Airbnb holds the guest's payment for 24 hours after check-in before releasing the funds to the host.</a:t>
            </a:r>
          </a:p>
          <a:p>
            <a:endParaRPr lang="en-US" dirty="0"/>
          </a:p>
          <a:p>
            <a:r>
              <a:rPr lang="en-US" dirty="0"/>
              <a:t>For hosts, Airbnb's Host Guarantee program "provides protection for up to $1,000,000 in damages to covered property in the rare event of guest damage, in eligible countries."</a:t>
            </a:r>
          </a:p>
        </p:txBody>
      </p:sp>
    </p:spTree>
    <p:extLst>
      <p:ext uri="{BB962C8B-B14F-4D97-AF65-F5344CB8AC3E}">
        <p14:creationId xmlns:p14="http://schemas.microsoft.com/office/powerpoint/2010/main" val="2246008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D02AFD-E29B-4F0E-B0FC-30E16BF95C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54" y="39756"/>
            <a:ext cx="3220278" cy="1141012"/>
          </a:xfrm>
          <a:prstGeom prst="rect">
            <a:avLst/>
          </a:prstGeom>
        </p:spPr>
      </p:pic>
      <p:pic>
        <p:nvPicPr>
          <p:cNvPr id="4" name="Picture 3">
            <a:extLst>
              <a:ext uri="{FF2B5EF4-FFF2-40B4-BE49-F238E27FC236}">
                <a16:creationId xmlns:a16="http://schemas.microsoft.com/office/drawing/2014/main" id="{53B05CDB-B57B-4DBF-B329-75E985F8CB2F}"/>
              </a:ext>
            </a:extLst>
          </p:cNvPr>
          <p:cNvPicPr>
            <a:picLocks noChangeAspect="1"/>
          </p:cNvPicPr>
          <p:nvPr/>
        </p:nvPicPr>
        <p:blipFill>
          <a:blip r:embed="rId3"/>
          <a:stretch>
            <a:fillRect/>
          </a:stretch>
        </p:blipFill>
        <p:spPr>
          <a:xfrm>
            <a:off x="8857194" y="169618"/>
            <a:ext cx="3183655" cy="440644"/>
          </a:xfrm>
          <a:prstGeom prst="rect">
            <a:avLst/>
          </a:prstGeom>
        </p:spPr>
      </p:pic>
      <p:sp>
        <p:nvSpPr>
          <p:cNvPr id="7" name="Rectangle 6">
            <a:extLst>
              <a:ext uri="{FF2B5EF4-FFF2-40B4-BE49-F238E27FC236}">
                <a16:creationId xmlns:a16="http://schemas.microsoft.com/office/drawing/2014/main" id="{DF032001-6297-4C95-8A64-637DB2710B68}"/>
              </a:ext>
            </a:extLst>
          </p:cNvPr>
          <p:cNvSpPr/>
          <p:nvPr/>
        </p:nvSpPr>
        <p:spPr>
          <a:xfrm>
            <a:off x="0" y="6679095"/>
            <a:ext cx="12192000" cy="178905"/>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3A4169AB-C11B-4C2F-B1A0-8B38A09A427E}"/>
              </a:ext>
            </a:extLst>
          </p:cNvPr>
          <p:cNvSpPr txBox="1"/>
          <p:nvPr/>
        </p:nvSpPr>
        <p:spPr>
          <a:xfrm>
            <a:off x="3900294" y="947135"/>
            <a:ext cx="3524435" cy="461665"/>
          </a:xfrm>
          <a:prstGeom prst="rect">
            <a:avLst/>
          </a:prstGeom>
          <a:noFill/>
        </p:spPr>
        <p:txBody>
          <a:bodyPr wrap="square" rtlCol="0">
            <a:spAutoFit/>
          </a:bodyPr>
          <a:lstStyle/>
          <a:p>
            <a:pPr algn="ctr"/>
            <a:r>
              <a:rPr lang="en-US" sz="2400" b="1" u="sng" dirty="0"/>
              <a:t>Optimal Dataset Features</a:t>
            </a:r>
          </a:p>
        </p:txBody>
      </p:sp>
      <p:sp>
        <p:nvSpPr>
          <p:cNvPr id="10" name="TextBox 9"/>
          <p:cNvSpPr txBox="1"/>
          <p:nvPr/>
        </p:nvSpPr>
        <p:spPr>
          <a:xfrm>
            <a:off x="591787" y="1537528"/>
            <a:ext cx="11008426" cy="5355312"/>
          </a:xfrm>
          <a:prstGeom prst="rect">
            <a:avLst/>
          </a:prstGeom>
          <a:noFill/>
        </p:spPr>
        <p:txBody>
          <a:bodyPr wrap="square" rtlCol="0">
            <a:spAutoFit/>
          </a:bodyPr>
          <a:lstStyle/>
          <a:p>
            <a:pPr marL="285750" indent="-285750">
              <a:buFont typeface="Arial" panose="020B0604020202020204" pitchFamily="34" charset="0"/>
              <a:buChar char="•"/>
            </a:pPr>
            <a:r>
              <a:rPr lang="en-US" dirty="0"/>
              <a:t>neighbourhood_group_cleansed </a:t>
            </a:r>
          </a:p>
          <a:p>
            <a:pPr marL="285750" indent="-285750">
              <a:buFont typeface="Arial" panose="020B0604020202020204" pitchFamily="34" charset="0"/>
              <a:buChar char="•"/>
            </a:pPr>
            <a:r>
              <a:rPr lang="en-US" dirty="0"/>
              <a:t>property type</a:t>
            </a:r>
          </a:p>
          <a:p>
            <a:pPr marL="285750" indent="-285750">
              <a:buFont typeface="Arial" panose="020B0604020202020204" pitchFamily="34" charset="0"/>
              <a:buChar char="•"/>
            </a:pPr>
            <a:r>
              <a:rPr lang="en-US" dirty="0"/>
              <a:t>room type</a:t>
            </a:r>
          </a:p>
          <a:p>
            <a:pPr marL="285750" indent="-285750">
              <a:buFont typeface="Arial" panose="020B0604020202020204" pitchFamily="34" charset="0"/>
              <a:buChar char="•"/>
            </a:pPr>
            <a:r>
              <a:rPr lang="en-US" dirty="0"/>
              <a:t>accommodates</a:t>
            </a:r>
          </a:p>
          <a:p>
            <a:pPr marL="285750" indent="-285750">
              <a:buFont typeface="Arial" panose="020B0604020202020204" pitchFamily="34" charset="0"/>
              <a:buChar char="•"/>
            </a:pPr>
            <a:r>
              <a:rPr lang="en-US" dirty="0"/>
              <a:t>bathrooms</a:t>
            </a:r>
          </a:p>
          <a:p>
            <a:pPr marL="285750" indent="-285750">
              <a:buFont typeface="Arial" panose="020B0604020202020204" pitchFamily="34" charset="0"/>
              <a:buChar char="•"/>
            </a:pPr>
            <a:r>
              <a:rPr lang="en-US" dirty="0"/>
              <a:t>bedrooms</a:t>
            </a:r>
          </a:p>
          <a:p>
            <a:pPr marL="285750" indent="-285750">
              <a:buFont typeface="Arial" panose="020B0604020202020204" pitchFamily="34" charset="0"/>
              <a:buChar char="•"/>
            </a:pPr>
            <a:r>
              <a:rPr lang="en-US" dirty="0"/>
              <a:t>beds</a:t>
            </a:r>
          </a:p>
          <a:p>
            <a:pPr marL="285750" indent="-285750">
              <a:buFont typeface="Arial" panose="020B0604020202020204" pitchFamily="34" charset="0"/>
              <a:buChar char="•"/>
            </a:pPr>
            <a:r>
              <a:rPr lang="en-US" dirty="0"/>
              <a:t>security deposit</a:t>
            </a:r>
          </a:p>
          <a:p>
            <a:pPr marL="285750" indent="-285750">
              <a:buFont typeface="Arial" panose="020B0604020202020204" pitchFamily="34" charset="0"/>
              <a:buChar char="•"/>
            </a:pPr>
            <a:r>
              <a:rPr lang="en-US" dirty="0"/>
              <a:t>cleaning fee</a:t>
            </a:r>
          </a:p>
          <a:p>
            <a:pPr marL="285750" indent="-285750">
              <a:buFont typeface="Arial" panose="020B0604020202020204" pitchFamily="34" charset="0"/>
              <a:buChar char="•"/>
            </a:pPr>
            <a:r>
              <a:rPr lang="en-US" dirty="0"/>
              <a:t>guests included</a:t>
            </a:r>
          </a:p>
          <a:p>
            <a:pPr marL="285750" indent="-285750">
              <a:buFont typeface="Arial" panose="020B0604020202020204" pitchFamily="34" charset="0"/>
              <a:buChar char="•"/>
            </a:pPr>
            <a:r>
              <a:rPr lang="en-US" dirty="0"/>
              <a:t>minimum nights</a:t>
            </a:r>
          </a:p>
          <a:p>
            <a:pPr marL="285750" indent="-285750">
              <a:buFont typeface="Arial" panose="020B0604020202020204" pitchFamily="34" charset="0"/>
              <a:buChar char="•"/>
            </a:pPr>
            <a:r>
              <a:rPr lang="en-US" dirty="0"/>
              <a:t>number_of_reviews</a:t>
            </a:r>
          </a:p>
          <a:p>
            <a:pPr marL="285750" indent="-285750">
              <a:buFont typeface="Arial" panose="020B0604020202020204" pitchFamily="34" charset="0"/>
              <a:buChar char="•"/>
            </a:pPr>
            <a:r>
              <a:rPr lang="en-US" dirty="0"/>
              <a:t>review_scores_cleanliness</a:t>
            </a:r>
          </a:p>
          <a:p>
            <a:pPr marL="285750" indent="-285750">
              <a:buFont typeface="Arial" panose="020B0604020202020204" pitchFamily="34" charset="0"/>
              <a:buChar char="•"/>
            </a:pPr>
            <a:r>
              <a:rPr lang="en-US" dirty="0"/>
              <a:t>review_scores_checkin</a:t>
            </a:r>
          </a:p>
          <a:p>
            <a:pPr marL="285750" indent="-285750">
              <a:buFont typeface="Arial" panose="020B0604020202020204" pitchFamily="34" charset="0"/>
              <a:buChar char="•"/>
            </a:pPr>
            <a:r>
              <a:rPr lang="en-US" dirty="0"/>
              <a:t>review_scores_location</a:t>
            </a:r>
          </a:p>
          <a:p>
            <a:pPr marL="285750" indent="-285750">
              <a:buFont typeface="Arial" panose="020B0604020202020204" pitchFamily="34" charset="0"/>
              <a:buChar char="•"/>
            </a:pPr>
            <a:r>
              <a:rPr lang="en-US" dirty="0"/>
              <a:t>require_guest_profile_picture </a:t>
            </a:r>
          </a:p>
          <a:p>
            <a:pPr marL="285750" indent="-285750">
              <a:buFont typeface="Arial" panose="020B0604020202020204" pitchFamily="34" charset="0"/>
              <a:buChar char="•"/>
            </a:pPr>
            <a:r>
              <a:rPr lang="en-US" dirty="0"/>
              <a:t>calculated_host_listings_count</a:t>
            </a:r>
          </a:p>
          <a:p>
            <a:pPr marL="285750" indent="-285750">
              <a:buFont typeface="Arial" panose="020B0604020202020204" pitchFamily="34" charset="0"/>
              <a:buChar char="•"/>
            </a:pPr>
            <a:r>
              <a:rPr lang="en-US" dirty="0"/>
              <a:t>price_per_person</a:t>
            </a:r>
          </a:p>
          <a:p>
            <a:endParaRPr lang="en-US" dirty="0"/>
          </a:p>
        </p:txBody>
      </p:sp>
    </p:spTree>
    <p:extLst>
      <p:ext uri="{BB962C8B-B14F-4D97-AF65-F5344CB8AC3E}">
        <p14:creationId xmlns:p14="http://schemas.microsoft.com/office/powerpoint/2010/main" val="4045564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5DC404-AA05-4C13-9F93-4DD7109B3A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54" y="39756"/>
            <a:ext cx="3220278" cy="1141012"/>
          </a:xfrm>
          <a:prstGeom prst="rect">
            <a:avLst/>
          </a:prstGeom>
        </p:spPr>
      </p:pic>
      <p:pic>
        <p:nvPicPr>
          <p:cNvPr id="5" name="Picture 4">
            <a:extLst>
              <a:ext uri="{FF2B5EF4-FFF2-40B4-BE49-F238E27FC236}">
                <a16:creationId xmlns:a16="http://schemas.microsoft.com/office/drawing/2014/main" id="{56BCCE0D-F577-4417-837D-3EA42DA7C476}"/>
              </a:ext>
            </a:extLst>
          </p:cNvPr>
          <p:cNvPicPr>
            <a:picLocks noChangeAspect="1"/>
          </p:cNvPicPr>
          <p:nvPr/>
        </p:nvPicPr>
        <p:blipFill>
          <a:blip r:embed="rId3"/>
          <a:stretch>
            <a:fillRect/>
          </a:stretch>
        </p:blipFill>
        <p:spPr>
          <a:xfrm>
            <a:off x="8857194" y="169618"/>
            <a:ext cx="3183655" cy="440644"/>
          </a:xfrm>
          <a:prstGeom prst="rect">
            <a:avLst/>
          </a:prstGeom>
        </p:spPr>
      </p:pic>
      <p:sp>
        <p:nvSpPr>
          <p:cNvPr id="6" name="TextBox 5">
            <a:extLst>
              <a:ext uri="{FF2B5EF4-FFF2-40B4-BE49-F238E27FC236}">
                <a16:creationId xmlns:a16="http://schemas.microsoft.com/office/drawing/2014/main" id="{565A3646-1250-4105-A48D-5AB04FB8CD59}"/>
              </a:ext>
            </a:extLst>
          </p:cNvPr>
          <p:cNvSpPr txBox="1"/>
          <p:nvPr/>
        </p:nvSpPr>
        <p:spPr>
          <a:xfrm>
            <a:off x="4532243" y="1472315"/>
            <a:ext cx="3127513" cy="461665"/>
          </a:xfrm>
          <a:prstGeom prst="rect">
            <a:avLst/>
          </a:prstGeom>
          <a:noFill/>
        </p:spPr>
        <p:txBody>
          <a:bodyPr wrap="square" rtlCol="0">
            <a:spAutoFit/>
          </a:bodyPr>
          <a:lstStyle/>
          <a:p>
            <a:r>
              <a:rPr lang="en-US" sz="2400" b="1" u="sng" dirty="0"/>
              <a:t>About the Dataset</a:t>
            </a:r>
          </a:p>
        </p:txBody>
      </p:sp>
      <p:sp>
        <p:nvSpPr>
          <p:cNvPr id="8" name="Rectangle 7">
            <a:extLst>
              <a:ext uri="{FF2B5EF4-FFF2-40B4-BE49-F238E27FC236}">
                <a16:creationId xmlns:a16="http://schemas.microsoft.com/office/drawing/2014/main" id="{FD1AE7BC-B438-4FBC-9CB6-461773C573F5}"/>
              </a:ext>
            </a:extLst>
          </p:cNvPr>
          <p:cNvSpPr/>
          <p:nvPr/>
        </p:nvSpPr>
        <p:spPr>
          <a:xfrm>
            <a:off x="0" y="6679095"/>
            <a:ext cx="12192000" cy="178905"/>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2C3E4E8D-C1B8-4D84-86B2-BE028A8D1231}"/>
              </a:ext>
            </a:extLst>
          </p:cNvPr>
          <p:cNvSpPr txBox="1"/>
          <p:nvPr/>
        </p:nvSpPr>
        <p:spPr>
          <a:xfrm>
            <a:off x="225287" y="2213113"/>
            <a:ext cx="11449878" cy="3970318"/>
          </a:xfrm>
          <a:prstGeom prst="rect">
            <a:avLst/>
          </a:prstGeom>
          <a:noFill/>
        </p:spPr>
        <p:txBody>
          <a:bodyPr wrap="square" rtlCol="0">
            <a:spAutoFit/>
          </a:bodyPr>
          <a:lstStyle/>
          <a:p>
            <a:r>
              <a:rPr lang="en-US" b="1" dirty="0"/>
              <a:t>Attribute information:</a:t>
            </a:r>
          </a:p>
          <a:p>
            <a:endParaRPr lang="en-US" b="1" dirty="0"/>
          </a:p>
          <a:p>
            <a:pPr marL="285750" indent="-285750">
              <a:buFont typeface="Arial" panose="020B0604020202020204" pitchFamily="34" charset="0"/>
              <a:buChar char="•"/>
            </a:pPr>
            <a:r>
              <a:rPr lang="en-US" dirty="0"/>
              <a:t>This dataset has around 48,377 observations in it with 106 columns and it is a mix between categorical and numeric values.</a:t>
            </a:r>
          </a:p>
          <a:p>
            <a:pPr marL="28575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In These 106 columns, 40 Columns provide a very rich amount of information for deep data exploration we can do on this dataset. We do already see some missing values, which will require cleaning and handling of </a:t>
            </a:r>
            <a:r>
              <a:rPr lang="en-US" dirty="0" err="1"/>
              <a:t>NaN</a:t>
            </a:r>
            <a:r>
              <a:rPr lang="en-US" dirty="0"/>
              <a:t> values. Later, we may need to continue with mapping certain values to ones and zeros for predictive analytics.</a:t>
            </a:r>
          </a:p>
          <a:p>
            <a:pPr marL="285750" lvl="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our case, missing data that is observed does not need too much special treatment. Looking into the nature of our dataset we can state further things: columns "name" and "</a:t>
            </a:r>
            <a:r>
              <a:rPr lang="en-US" dirty="0" err="1"/>
              <a:t>host_name</a:t>
            </a:r>
            <a:r>
              <a:rPr lang="en-US" dirty="0"/>
              <a:t>" are irrelevant and insignificant to our data analysis, columns "cleaning_fee" and "security_deposit" need very simple handling.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Label Encoding can be done to convert categorical features into numerical features</a:t>
            </a:r>
          </a:p>
        </p:txBody>
      </p:sp>
    </p:spTree>
    <p:extLst>
      <p:ext uri="{BB962C8B-B14F-4D97-AF65-F5344CB8AC3E}">
        <p14:creationId xmlns:p14="http://schemas.microsoft.com/office/powerpoint/2010/main" val="498347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D02AFD-E29B-4F0E-B0FC-30E16BF95C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54" y="39756"/>
            <a:ext cx="3220278" cy="1141012"/>
          </a:xfrm>
          <a:prstGeom prst="rect">
            <a:avLst/>
          </a:prstGeom>
        </p:spPr>
      </p:pic>
      <p:pic>
        <p:nvPicPr>
          <p:cNvPr id="4" name="Picture 3">
            <a:extLst>
              <a:ext uri="{FF2B5EF4-FFF2-40B4-BE49-F238E27FC236}">
                <a16:creationId xmlns:a16="http://schemas.microsoft.com/office/drawing/2014/main" id="{53B05CDB-B57B-4DBF-B329-75E985F8CB2F}"/>
              </a:ext>
            </a:extLst>
          </p:cNvPr>
          <p:cNvPicPr>
            <a:picLocks noChangeAspect="1"/>
          </p:cNvPicPr>
          <p:nvPr/>
        </p:nvPicPr>
        <p:blipFill>
          <a:blip r:embed="rId3"/>
          <a:stretch>
            <a:fillRect/>
          </a:stretch>
        </p:blipFill>
        <p:spPr>
          <a:xfrm>
            <a:off x="8857194" y="169618"/>
            <a:ext cx="3183655" cy="440644"/>
          </a:xfrm>
          <a:prstGeom prst="rect">
            <a:avLst/>
          </a:prstGeom>
        </p:spPr>
      </p:pic>
      <p:sp>
        <p:nvSpPr>
          <p:cNvPr id="7" name="Rectangle 6">
            <a:extLst>
              <a:ext uri="{FF2B5EF4-FFF2-40B4-BE49-F238E27FC236}">
                <a16:creationId xmlns:a16="http://schemas.microsoft.com/office/drawing/2014/main" id="{DF032001-6297-4C95-8A64-637DB2710B68}"/>
              </a:ext>
            </a:extLst>
          </p:cNvPr>
          <p:cNvSpPr/>
          <p:nvPr/>
        </p:nvSpPr>
        <p:spPr>
          <a:xfrm>
            <a:off x="0" y="6679095"/>
            <a:ext cx="12192000" cy="178905"/>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AA0779EA-CF4E-4C88-A8FE-1B02BB049739}"/>
              </a:ext>
            </a:extLst>
          </p:cNvPr>
          <p:cNvSpPr/>
          <p:nvPr/>
        </p:nvSpPr>
        <p:spPr>
          <a:xfrm>
            <a:off x="477077" y="1890353"/>
            <a:ext cx="11343861" cy="3693319"/>
          </a:xfrm>
          <a:prstGeom prst="rect">
            <a:avLst/>
          </a:prstGeom>
        </p:spPr>
        <p:txBody>
          <a:bodyPr wrap="square">
            <a:spAutoFit/>
          </a:bodyPr>
          <a:lstStyle/>
          <a:p>
            <a:pPr marL="285750" indent="-285750">
              <a:buFont typeface="Arial" panose="020B0604020202020204" pitchFamily="34" charset="0"/>
              <a:buChar char="•"/>
            </a:pPr>
            <a:r>
              <a:rPr lang="en-US" dirty="0"/>
              <a:t>Columns [Price, extra_people, security_deposit, cleaning_fee] can be treated by removing the string variables and convert it into float dtype.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Columns [last_scraped, first_review, last_review, host_since] can be converted it into datetime dtype.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Calculating [List_duration] by Subtracting [last_review - first_review]</a:t>
            </a:r>
          </a:p>
          <a:p>
            <a:pPr marL="285750" indent="-285750">
              <a:buFont typeface="Arial" panose="020B0604020202020204" pitchFamily="34" charset="0"/>
              <a:buChar char="•"/>
            </a:pPr>
            <a:r>
              <a:rPr lang="en-US" dirty="0"/>
              <a:t>Calculating [hosting duration] by Subtracting [last_review - host_since]</a:t>
            </a:r>
          </a:p>
          <a:p>
            <a:pPr marL="285750" indent="-285750">
              <a:buFont typeface="Arial" panose="020B0604020202020204" pitchFamily="34" charset="0"/>
              <a:buChar char="•"/>
            </a:pPr>
            <a:r>
              <a:rPr lang="en-US" dirty="0"/>
              <a:t>Calculating [price_per_person] by Dividing [price - accommodates]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Calculate [Distance] from Latitude and Longitude  </a:t>
            </a:r>
          </a:p>
          <a:p>
            <a:pPr marL="285750" indent="-285750">
              <a:buFont typeface="Arial" panose="020B0604020202020204" pitchFamily="34" charset="0"/>
              <a:buChar char="•"/>
            </a:pPr>
            <a:r>
              <a:rPr lang="en-US" dirty="0"/>
              <a:t>Distance - Calculate distance by using the latitude and longitude of the center point of New York. </a:t>
            </a:r>
          </a:p>
          <a:p>
            <a:pPr lvl="1"/>
            <a:r>
              <a:rPr lang="en-US" dirty="0"/>
              <a:t>And by Subtracting it with the hotel_latitude and hotel_longitude using Distance Formula.</a:t>
            </a:r>
          </a:p>
          <a:p>
            <a:endParaRPr lang="en-US" dirty="0"/>
          </a:p>
        </p:txBody>
      </p:sp>
    </p:spTree>
    <p:extLst>
      <p:ext uri="{BB962C8B-B14F-4D97-AF65-F5344CB8AC3E}">
        <p14:creationId xmlns:p14="http://schemas.microsoft.com/office/powerpoint/2010/main" val="3220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TotalTime>
  <Words>1584</Words>
  <Application>Microsoft Office PowerPoint</Application>
  <PresentationFormat>Widescreen</PresentationFormat>
  <Paragraphs>265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kannan</dc:creator>
  <cp:lastModifiedBy>Jude Raj</cp:lastModifiedBy>
  <cp:revision>72</cp:revision>
  <dcterms:created xsi:type="dcterms:W3CDTF">2019-11-10T16:58:58Z</dcterms:created>
  <dcterms:modified xsi:type="dcterms:W3CDTF">2019-11-20T03:57:20Z</dcterms:modified>
</cp:coreProperties>
</file>