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77" r:id="rId8"/>
    <p:sldId id="275" r:id="rId9"/>
    <p:sldId id="276" r:id="rId10"/>
    <p:sldId id="266" r:id="rId11"/>
    <p:sldId id="271" r:id="rId12"/>
    <p:sldId id="272" r:id="rId13"/>
    <p:sldId id="273" r:id="rId14"/>
    <p:sldId id="274" r:id="rId15"/>
  </p:sldIdLst>
  <p:sldSz cx="178816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228" y="90"/>
      </p:cViewPr>
      <p:guideLst>
        <p:guide orient="horz" pos="2880"/>
        <p:guide pos="4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41120" y="3118104"/>
            <a:ext cx="1519936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82240" y="5632704"/>
            <a:ext cx="125171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3">
              <a:lnSpc>
                <a:spcPts val="1150"/>
              </a:lnSpc>
            </a:pPr>
            <a:fld id="{81D60167-4931-47E6-BA6A-407CBD079E47}" type="slidenum">
              <a:rPr lang="en-IN" spc="-55" smtClean="0"/>
              <a:pPr marL="25403">
                <a:lnSpc>
                  <a:spcPts val="1150"/>
                </a:lnSpc>
              </a:pPr>
              <a:t>‹#›</a:t>
            </a:fld>
            <a:endParaRPr lang="en-IN" spc="-5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5199" y="885191"/>
            <a:ext cx="13731198" cy="400110"/>
          </a:xfrm>
        </p:spPr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97176" y="1873353"/>
            <a:ext cx="13687253" cy="215444"/>
          </a:xfr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3">
              <a:lnSpc>
                <a:spcPts val="1150"/>
              </a:lnSpc>
            </a:pPr>
            <a:fld id="{81D60167-4931-47E6-BA6A-407CBD079E47}" type="slidenum">
              <a:rPr lang="en-IN" spc="-55" smtClean="0"/>
              <a:pPr marL="25403">
                <a:lnSpc>
                  <a:spcPts val="1150"/>
                </a:lnSpc>
              </a:pPr>
              <a:t>‹#›</a:t>
            </a:fld>
            <a:endParaRPr lang="en-IN" spc="-5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5199" y="885191"/>
            <a:ext cx="13731198" cy="400110"/>
          </a:xfrm>
        </p:spPr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94080" y="2313432"/>
            <a:ext cx="777849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209024" y="2313432"/>
            <a:ext cx="777849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3">
              <a:lnSpc>
                <a:spcPts val="1150"/>
              </a:lnSpc>
            </a:pPr>
            <a:fld id="{81D60167-4931-47E6-BA6A-407CBD079E47}" type="slidenum">
              <a:rPr lang="en-IN" spc="-55" smtClean="0"/>
              <a:pPr marL="25403">
                <a:lnSpc>
                  <a:spcPts val="1150"/>
                </a:lnSpc>
              </a:pPr>
              <a:t>‹#›</a:t>
            </a:fld>
            <a:endParaRPr lang="en-IN" spc="-5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5199" y="885191"/>
            <a:ext cx="13731198" cy="400110"/>
          </a:xfrm>
        </p:spPr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3">
              <a:lnSpc>
                <a:spcPts val="1150"/>
              </a:lnSpc>
            </a:pPr>
            <a:fld id="{81D60167-4931-47E6-BA6A-407CBD079E47}" type="slidenum">
              <a:rPr lang="en-IN" spc="-55" smtClean="0"/>
              <a:pPr marL="25403">
                <a:lnSpc>
                  <a:spcPts val="1150"/>
                </a:lnSpc>
              </a:pPr>
              <a:t>‹#›</a:t>
            </a:fld>
            <a:endParaRPr lang="en-IN" spc="-5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3">
              <a:lnSpc>
                <a:spcPts val="1150"/>
              </a:lnSpc>
            </a:pPr>
            <a:fld id="{81D60167-4931-47E6-BA6A-407CBD079E47}" type="slidenum">
              <a:rPr lang="en-IN" spc="-55" smtClean="0"/>
              <a:pPr marL="25403">
                <a:lnSpc>
                  <a:spcPts val="1150"/>
                </a:lnSpc>
              </a:pPr>
              <a:t>‹#›</a:t>
            </a:fld>
            <a:endParaRPr lang="en-IN" spc="-5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51561" y="9220771"/>
            <a:ext cx="12578478" cy="0"/>
          </a:xfrm>
          <a:custGeom>
            <a:avLst/>
            <a:gdLst/>
            <a:ahLst/>
            <a:cxnLst/>
            <a:rect l="l" t="t" r="r" b="b"/>
            <a:pathLst>
              <a:path w="5467350">
                <a:moveTo>
                  <a:pt x="0" y="0"/>
                </a:moveTo>
                <a:lnTo>
                  <a:pt x="5467350" y="0"/>
                </a:lnTo>
              </a:path>
            </a:pathLst>
          </a:custGeom>
          <a:ln w="546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2651561" y="9193466"/>
            <a:ext cx="12578478" cy="54610"/>
          </a:xfrm>
          <a:custGeom>
            <a:avLst/>
            <a:gdLst/>
            <a:ahLst/>
            <a:cxnLst/>
            <a:rect l="l" t="t" r="r" b="b"/>
            <a:pathLst>
              <a:path w="5467350" h="54609">
                <a:moveTo>
                  <a:pt x="0" y="27305"/>
                </a:moveTo>
                <a:lnTo>
                  <a:pt x="2733675" y="0"/>
                </a:lnTo>
                <a:lnTo>
                  <a:pt x="5467350" y="27305"/>
                </a:lnTo>
                <a:lnTo>
                  <a:pt x="2733675" y="54610"/>
                </a:lnTo>
                <a:lnTo>
                  <a:pt x="0" y="273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5199" y="885190"/>
            <a:ext cx="1373119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17365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97176" y="1873352"/>
            <a:ext cx="1368725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79744" y="9354314"/>
            <a:ext cx="57221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94080" y="9354314"/>
            <a:ext cx="41127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19033" y="9274250"/>
            <a:ext cx="44704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3">
              <a:lnSpc>
                <a:spcPts val="1150"/>
              </a:lnSpc>
            </a:pPr>
            <a:fld id="{81D60167-4931-47E6-BA6A-407CBD079E47}" type="slidenum">
              <a:rPr lang="en-IN" spc="-55" smtClean="0"/>
              <a:pPr marL="25403">
                <a:lnSpc>
                  <a:spcPts val="1150"/>
                </a:lnSpc>
              </a:pPr>
              <a:t>‹#›</a:t>
            </a:fld>
            <a:endParaRPr lang="en-IN" spc="-5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52">
        <a:defRPr>
          <a:latin typeface="+mn-lt"/>
          <a:ea typeface="+mn-ea"/>
          <a:cs typeface="+mn-cs"/>
        </a:defRPr>
      </a:lvl2pPr>
      <a:lvl3pPr marL="914504">
        <a:defRPr>
          <a:latin typeface="+mn-lt"/>
          <a:ea typeface="+mn-ea"/>
          <a:cs typeface="+mn-cs"/>
        </a:defRPr>
      </a:lvl3pPr>
      <a:lvl4pPr marL="1371757">
        <a:defRPr>
          <a:latin typeface="+mn-lt"/>
          <a:ea typeface="+mn-ea"/>
          <a:cs typeface="+mn-cs"/>
        </a:defRPr>
      </a:lvl4pPr>
      <a:lvl5pPr marL="1829009">
        <a:defRPr>
          <a:latin typeface="+mn-lt"/>
          <a:ea typeface="+mn-ea"/>
          <a:cs typeface="+mn-cs"/>
        </a:defRPr>
      </a:lvl5pPr>
      <a:lvl6pPr marL="2286261">
        <a:defRPr>
          <a:latin typeface="+mn-lt"/>
          <a:ea typeface="+mn-ea"/>
          <a:cs typeface="+mn-cs"/>
        </a:defRPr>
      </a:lvl6pPr>
      <a:lvl7pPr marL="2743513">
        <a:defRPr>
          <a:latin typeface="+mn-lt"/>
          <a:ea typeface="+mn-ea"/>
          <a:cs typeface="+mn-cs"/>
        </a:defRPr>
      </a:lvl7pPr>
      <a:lvl8pPr marL="3200766">
        <a:defRPr>
          <a:latin typeface="+mn-lt"/>
          <a:ea typeface="+mn-ea"/>
          <a:cs typeface="+mn-cs"/>
        </a:defRPr>
      </a:lvl8pPr>
      <a:lvl9pPr marL="365801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52">
        <a:defRPr>
          <a:latin typeface="+mn-lt"/>
          <a:ea typeface="+mn-ea"/>
          <a:cs typeface="+mn-cs"/>
        </a:defRPr>
      </a:lvl2pPr>
      <a:lvl3pPr marL="914504">
        <a:defRPr>
          <a:latin typeface="+mn-lt"/>
          <a:ea typeface="+mn-ea"/>
          <a:cs typeface="+mn-cs"/>
        </a:defRPr>
      </a:lvl3pPr>
      <a:lvl4pPr marL="1371757">
        <a:defRPr>
          <a:latin typeface="+mn-lt"/>
          <a:ea typeface="+mn-ea"/>
          <a:cs typeface="+mn-cs"/>
        </a:defRPr>
      </a:lvl4pPr>
      <a:lvl5pPr marL="1829009">
        <a:defRPr>
          <a:latin typeface="+mn-lt"/>
          <a:ea typeface="+mn-ea"/>
          <a:cs typeface="+mn-cs"/>
        </a:defRPr>
      </a:lvl5pPr>
      <a:lvl6pPr marL="2286261">
        <a:defRPr>
          <a:latin typeface="+mn-lt"/>
          <a:ea typeface="+mn-ea"/>
          <a:cs typeface="+mn-cs"/>
        </a:defRPr>
      </a:lvl6pPr>
      <a:lvl7pPr marL="2743513">
        <a:defRPr>
          <a:latin typeface="+mn-lt"/>
          <a:ea typeface="+mn-ea"/>
          <a:cs typeface="+mn-cs"/>
        </a:defRPr>
      </a:lvl7pPr>
      <a:lvl8pPr marL="3200766">
        <a:defRPr>
          <a:latin typeface="+mn-lt"/>
          <a:ea typeface="+mn-ea"/>
          <a:cs typeface="+mn-cs"/>
        </a:defRPr>
      </a:lvl8pPr>
      <a:lvl9pPr marL="365801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51118" y="1371600"/>
            <a:ext cx="448048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algn="ctr">
              <a:spcBef>
                <a:spcPts val="100"/>
              </a:spcBef>
            </a:pPr>
            <a:r>
              <a:rPr lang="en-US" sz="3600" spc="-85" dirty="0"/>
              <a:t>Home </a:t>
            </a:r>
            <a:r>
              <a:rPr lang="en-US" sz="3600" spc="-85" dirty="0" smtClean="0"/>
              <a:t>Automation(IOT)</a:t>
            </a:r>
            <a:endParaRPr sz="2400" spc="155" dirty="0"/>
          </a:p>
        </p:txBody>
      </p:sp>
      <p:sp>
        <p:nvSpPr>
          <p:cNvPr id="3" name="object 3"/>
          <p:cNvSpPr/>
          <p:nvPr/>
        </p:nvSpPr>
        <p:spPr>
          <a:xfrm>
            <a:off x="5861624" y="2209800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3">
              <a:lnSpc>
                <a:spcPts val="1150"/>
              </a:lnSpc>
            </a:pPr>
            <a:fld id="{81D60167-4931-47E6-BA6A-407CBD079E47}" type="slidenum">
              <a:rPr spc="-55" dirty="0"/>
              <a:pPr marL="25403">
                <a:lnSpc>
                  <a:spcPts val="1150"/>
                </a:lnSpc>
              </a:pPr>
              <a:t>1</a:t>
            </a:fld>
            <a:endParaRPr spc="-5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247" y="4911734"/>
            <a:ext cx="1940785" cy="27082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157" y="4911734"/>
            <a:ext cx="3119442" cy="27082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32756" y="2390594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Jude Praveen Raj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Loyola College</a:t>
            </a:r>
            <a:r>
              <a:rPr lang="en-US" dirty="0" smtClean="0">
                <a:latin typeface="+mj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0" y="1364550"/>
            <a:ext cx="9524999" cy="43088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1" marR="5081" algn="ctr">
              <a:lnSpc>
                <a:spcPts val="3050"/>
              </a:lnSpc>
              <a:spcBef>
                <a:spcPts val="260"/>
              </a:spcBef>
            </a:pPr>
            <a:r>
              <a:rPr lang="en-US" sz="2800" spc="-20" dirty="0" smtClean="0"/>
              <a:t>Alexa</a:t>
            </a:r>
            <a:r>
              <a:rPr sz="2800" spc="-20" dirty="0" smtClean="0"/>
              <a:t> </a:t>
            </a:r>
            <a:r>
              <a:rPr sz="2800" spc="80" dirty="0" smtClean="0"/>
              <a:t>Interfacing</a:t>
            </a:r>
            <a:r>
              <a:rPr sz="2800" spc="-275" dirty="0" smtClean="0"/>
              <a:t> </a:t>
            </a:r>
            <a:r>
              <a:rPr sz="2800" spc="120" dirty="0"/>
              <a:t>with  </a:t>
            </a:r>
            <a:r>
              <a:rPr lang="en-US" sz="2800" spc="75" dirty="0"/>
              <a:t>Raspberry Pi 3</a:t>
            </a:r>
            <a:endParaRPr sz="2800" spc="-150" dirty="0"/>
          </a:p>
        </p:txBody>
      </p:sp>
      <p:sp>
        <p:nvSpPr>
          <p:cNvPr id="4" name="object 4"/>
          <p:cNvSpPr txBox="1"/>
          <p:nvPr/>
        </p:nvSpPr>
        <p:spPr>
          <a:xfrm>
            <a:off x="3987800" y="2233931"/>
            <a:ext cx="9906000" cy="151592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1" marR="8891" algn="just">
              <a:lnSpc>
                <a:spcPct val="101099"/>
              </a:lnSpc>
              <a:spcBef>
                <a:spcPts val="85"/>
              </a:spcBef>
            </a:pPr>
            <a:r>
              <a:rPr lang="en-US" sz="2400" spc="-114" dirty="0" smtClean="0">
                <a:solidFill>
                  <a:srgbClr val="333333"/>
                </a:solidFill>
                <a:latin typeface="Arial"/>
                <a:cs typeface="Arial"/>
              </a:rPr>
              <a:t>Alexa </a:t>
            </a:r>
            <a:r>
              <a:rPr sz="2400" spc="-70" dirty="0" smtClean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400" spc="-11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400" spc="-85" dirty="0" smtClean="0">
                <a:solidFill>
                  <a:srgbClr val="333333"/>
                </a:solidFill>
                <a:latin typeface="Arial"/>
                <a:cs typeface="Arial"/>
              </a:rPr>
              <a:t>used </a:t>
            </a:r>
            <a:r>
              <a:rPr sz="2400" spc="5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2400" spc="-60" dirty="0">
                <a:solidFill>
                  <a:srgbClr val="333333"/>
                </a:solidFill>
                <a:latin typeface="Arial"/>
                <a:cs typeface="Arial"/>
              </a:rPr>
              <a:t>wireless </a:t>
            </a:r>
            <a:r>
              <a:rPr sz="2400" spc="-45" dirty="0">
                <a:solidFill>
                  <a:srgbClr val="333333"/>
                </a:solidFill>
                <a:latin typeface="Arial"/>
                <a:cs typeface="Arial"/>
              </a:rPr>
              <a:t>communication </a:t>
            </a:r>
            <a:r>
              <a:rPr sz="2400" spc="10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lang="en-US" sz="2400" spc="-30" dirty="0">
                <a:solidFill>
                  <a:srgbClr val="333333"/>
                </a:solidFill>
                <a:latin typeface="Arial"/>
                <a:cs typeface="Arial"/>
              </a:rPr>
              <a:t>Wi-Fi</a:t>
            </a:r>
            <a:r>
              <a:rPr sz="2400" spc="-30" dirty="0">
                <a:solidFill>
                  <a:srgbClr val="333333"/>
                </a:solidFill>
                <a:latin typeface="Arial"/>
                <a:cs typeface="Arial"/>
              </a:rPr>
              <a:t>  </a:t>
            </a:r>
            <a:r>
              <a:rPr sz="2400" spc="-60" dirty="0">
                <a:solidFill>
                  <a:srgbClr val="333333"/>
                </a:solidFill>
                <a:latin typeface="Arial"/>
                <a:cs typeface="Arial"/>
              </a:rPr>
              <a:t>enabled </a:t>
            </a:r>
            <a:r>
              <a:rPr sz="2400" spc="-80" dirty="0">
                <a:solidFill>
                  <a:srgbClr val="333333"/>
                </a:solidFill>
                <a:latin typeface="Arial"/>
                <a:cs typeface="Arial"/>
              </a:rPr>
              <a:t>devices </a:t>
            </a:r>
            <a:r>
              <a:rPr sz="2400" spc="-35" dirty="0">
                <a:solidFill>
                  <a:srgbClr val="333333"/>
                </a:solidFill>
                <a:latin typeface="Arial"/>
                <a:cs typeface="Arial"/>
              </a:rPr>
              <a:t>(like </a:t>
            </a:r>
            <a:r>
              <a:rPr sz="2400" spc="-50" dirty="0" smtClean="0">
                <a:solidFill>
                  <a:srgbClr val="333333"/>
                </a:solidFill>
                <a:latin typeface="Arial"/>
                <a:cs typeface="Arial"/>
              </a:rPr>
              <a:t>smartphone)</a:t>
            </a:r>
            <a:r>
              <a:rPr lang="en-IN" sz="2400" spc="-50" dirty="0" smtClean="0">
                <a:solidFill>
                  <a:srgbClr val="333333"/>
                </a:solidFill>
                <a:latin typeface="Arial"/>
                <a:cs typeface="Arial"/>
              </a:rPr>
              <a:t>, where </a:t>
            </a:r>
            <a:r>
              <a:rPr lang="en-IN" sz="2400" spc="-50" dirty="0">
                <a:solidFill>
                  <a:srgbClr val="333333"/>
                </a:solidFill>
                <a:latin typeface="Arial"/>
                <a:cs typeface="Arial"/>
              </a:rPr>
              <a:t>Router acts as an interface between the Raspberry pi  and </a:t>
            </a:r>
            <a:r>
              <a:rPr lang="en-US" sz="2400" spc="-50" dirty="0" smtClean="0">
                <a:solidFill>
                  <a:srgbClr val="333333"/>
                </a:solidFill>
                <a:latin typeface="Arial"/>
                <a:cs typeface="Arial"/>
              </a:rPr>
              <a:t>Alexa.</a:t>
            </a:r>
            <a:endParaRPr lang="en-US" sz="2400" spc="-5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1" marR="8891" algn="just">
              <a:lnSpc>
                <a:spcPct val="101099"/>
              </a:lnSpc>
              <a:spcBef>
                <a:spcPts val="85"/>
              </a:spcBef>
            </a:pPr>
            <a:endParaRPr lang="en-US" sz="2400" spc="-50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/>
        </p:blipFill>
        <p:spPr>
          <a:xfrm>
            <a:off x="11226800" y="5943600"/>
            <a:ext cx="2667000" cy="289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5" b="8838"/>
          <a:stretch/>
        </p:blipFill>
        <p:spPr>
          <a:xfrm>
            <a:off x="8255002" y="4267200"/>
            <a:ext cx="1388535" cy="1863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55000" y="6019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Router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9656231" y="5379961"/>
            <a:ext cx="1325032" cy="88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905743" y="5410200"/>
            <a:ext cx="1418876" cy="85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6204466"/>
            <a:ext cx="2721797" cy="27217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6333" y="304800"/>
            <a:ext cx="463033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0" spc="110" dirty="0"/>
              <a:t>Pros </a:t>
            </a:r>
            <a:r>
              <a:rPr sz="2800" spc="5" dirty="0"/>
              <a:t>of </a:t>
            </a:r>
            <a:r>
              <a:rPr sz="2800" spc="75" dirty="0"/>
              <a:t>Home</a:t>
            </a:r>
            <a:r>
              <a:rPr sz="2800" spc="-275" dirty="0"/>
              <a:t> </a:t>
            </a:r>
            <a:r>
              <a:rPr sz="2800" spc="90" dirty="0"/>
              <a:t>Automation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435600" y="838200"/>
            <a:ext cx="5981065" cy="45719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97000" y="1219200"/>
            <a:ext cx="16002000" cy="74103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2588" indent="-189887" algn="just">
              <a:lnSpc>
                <a:spcPts val="1585"/>
              </a:lnSpc>
              <a:spcBef>
                <a:spcPts val="105"/>
              </a:spcBef>
              <a:buAutoNum type="arabicPeriod"/>
              <a:tabLst>
                <a:tab pos="203223" algn="l"/>
              </a:tabLst>
            </a:pP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Security</a:t>
            </a:r>
            <a:endParaRPr sz="2000" dirty="0">
              <a:latin typeface="Arial"/>
              <a:cs typeface="Arial"/>
            </a:endParaRPr>
          </a:p>
          <a:p>
            <a:pPr marL="12701" marR="88275" algn="just">
              <a:lnSpc>
                <a:spcPct val="95700"/>
              </a:lnSpc>
              <a:spcBef>
                <a:spcPts val="35"/>
              </a:spcBef>
            </a:pPr>
            <a:r>
              <a:rPr lang="en-US" sz="2000" dirty="0">
                <a:solidFill>
                  <a:srgbClr val="202429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Tap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your finger to turn on the lights when </a:t>
            </a:r>
            <a:r>
              <a:rPr sz="2000" spc="-10" dirty="0">
                <a:solidFill>
                  <a:srgbClr val="202429"/>
                </a:solidFill>
                <a:latin typeface="Arial"/>
                <a:cs typeface="Arial"/>
              </a:rPr>
              <a:t>you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get home so </a:t>
            </a:r>
            <a:r>
              <a:rPr sz="2000" spc="-10" dirty="0" smtClean="0">
                <a:solidFill>
                  <a:srgbClr val="202429"/>
                </a:solidFill>
                <a:latin typeface="Arial"/>
                <a:cs typeface="Arial"/>
              </a:rPr>
              <a:t>you</a:t>
            </a:r>
            <a:r>
              <a:rPr lang="en-IN" sz="2000" spc="-10" dirty="0" smtClean="0">
                <a:solidFill>
                  <a:srgbClr val="202429"/>
                </a:solidFill>
                <a:latin typeface="Arial"/>
                <a:cs typeface="Arial"/>
              </a:rPr>
              <a:t> aren’t</a:t>
            </a:r>
            <a:r>
              <a:rPr sz="2000" spc="-10" dirty="0" smtClean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worried about  what’s hiding in the shadows,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or </a:t>
            </a:r>
            <a:r>
              <a:rPr sz="2000" spc="-10" dirty="0">
                <a:solidFill>
                  <a:srgbClr val="202429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your pathways.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Or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automate to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turn on 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when </a:t>
            </a:r>
            <a:r>
              <a:rPr sz="2000" spc="-10" dirty="0">
                <a:solidFill>
                  <a:srgbClr val="202429"/>
                </a:solidFill>
                <a:latin typeface="Arial"/>
                <a:cs typeface="Arial"/>
              </a:rPr>
              <a:t>you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aren’t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home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to look like </a:t>
            </a:r>
            <a:r>
              <a:rPr sz="2000" spc="-10" dirty="0">
                <a:solidFill>
                  <a:srgbClr val="202429"/>
                </a:solidFill>
                <a:latin typeface="Arial"/>
                <a:cs typeface="Arial"/>
              </a:rPr>
              <a:t>you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are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to ward off potential robbers. Door </a:t>
            </a:r>
            <a:r>
              <a:rPr sz="2000" spc="-5" dirty="0" smtClean="0">
                <a:solidFill>
                  <a:srgbClr val="202429"/>
                </a:solidFill>
                <a:latin typeface="Arial"/>
                <a:cs typeface="Arial"/>
              </a:rPr>
              <a:t>locks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are another automated home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product that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can increase your home  security.</a:t>
            </a:r>
            <a:endParaRPr sz="20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202588" indent="-189887" algn="just">
              <a:lnSpc>
                <a:spcPts val="1585"/>
              </a:lnSpc>
              <a:spcBef>
                <a:spcPts val="915"/>
              </a:spcBef>
              <a:buAutoNum type="arabicPeriod" startAt="2"/>
              <a:tabLst>
                <a:tab pos="203223" algn="l"/>
              </a:tabLst>
            </a:pP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Energy</a:t>
            </a:r>
            <a:r>
              <a:rPr sz="2000" b="1" spc="-3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202429"/>
                </a:solidFill>
                <a:latin typeface="Arial"/>
                <a:cs typeface="Arial"/>
              </a:rPr>
              <a:t>Efficiency</a:t>
            </a:r>
            <a:endParaRPr sz="2000" dirty="0">
              <a:latin typeface="Arial"/>
              <a:cs typeface="Arial"/>
            </a:endParaRPr>
          </a:p>
          <a:p>
            <a:pPr marL="12701" marR="33659" algn="just">
              <a:lnSpc>
                <a:spcPct val="95900"/>
              </a:lnSpc>
              <a:spcBef>
                <a:spcPts val="30"/>
              </a:spcBef>
            </a:pPr>
            <a:r>
              <a:rPr lang="en-US" sz="2000" spc="-5" dirty="0">
                <a:solidFill>
                  <a:srgbClr val="202429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Increase your home’s energy efficiency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by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remotely powering off systems and  appliances when they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aren’t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in use. In addition to the standard home 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automation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products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that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give you active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control, some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products actively 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monitor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systems and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arm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the homeowner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knowledge, insight and  guidance to achieve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greater control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energy</a:t>
            </a:r>
            <a:r>
              <a:rPr sz="2000" spc="-2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efficiency.</a:t>
            </a:r>
            <a:endParaRPr sz="20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202588" indent="-189887" algn="just">
              <a:lnSpc>
                <a:spcPts val="1585"/>
              </a:lnSpc>
              <a:spcBef>
                <a:spcPts val="905"/>
              </a:spcBef>
              <a:buAutoNum type="arabicPeriod" startAt="3"/>
              <a:tabLst>
                <a:tab pos="203223" algn="l"/>
              </a:tabLst>
            </a:pPr>
            <a:r>
              <a:rPr sz="2000" b="1" spc="-5" dirty="0">
                <a:solidFill>
                  <a:srgbClr val="202429"/>
                </a:solidFill>
                <a:latin typeface="Arial"/>
                <a:cs typeface="Arial"/>
              </a:rPr>
              <a:t>Savings</a:t>
            </a:r>
            <a:endParaRPr sz="2000" dirty="0">
              <a:latin typeface="Arial"/>
              <a:cs typeface="Arial"/>
            </a:endParaRPr>
          </a:p>
          <a:p>
            <a:pPr marL="12701" marR="5081" algn="just">
              <a:lnSpc>
                <a:spcPct val="95900"/>
              </a:lnSpc>
              <a:spcBef>
                <a:spcPts val="30"/>
              </a:spcBef>
            </a:pPr>
            <a:r>
              <a:rPr lang="en-US" sz="2000" dirty="0">
                <a:solidFill>
                  <a:srgbClr val="202429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Home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automation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literally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pays off.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When </a:t>
            </a:r>
            <a:r>
              <a:rPr sz="2000" spc="-10" dirty="0">
                <a:solidFill>
                  <a:srgbClr val="202429"/>
                </a:solidFill>
                <a:latin typeface="Arial"/>
                <a:cs typeface="Arial"/>
              </a:rPr>
              <a:t>you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are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able to </a:t>
            </a:r>
            <a:r>
              <a:rPr sz="2000" spc="-10" dirty="0">
                <a:solidFill>
                  <a:srgbClr val="202429"/>
                </a:solidFill>
                <a:latin typeface="Arial"/>
                <a:cs typeface="Arial"/>
              </a:rPr>
              <a:t>use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home systems 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appliances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only when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needed, the savings will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be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apparent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the first  utility bill.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No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more wasting money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on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lights </a:t>
            </a:r>
            <a:r>
              <a:rPr sz="2000" spc="-10" dirty="0">
                <a:solidFill>
                  <a:srgbClr val="202429"/>
                </a:solidFill>
                <a:latin typeface="Arial"/>
                <a:cs typeface="Arial"/>
              </a:rPr>
              <a:t>left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on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when </a:t>
            </a:r>
            <a:r>
              <a:rPr sz="2000" spc="-10" dirty="0">
                <a:solidFill>
                  <a:srgbClr val="202429"/>
                </a:solidFill>
                <a:latin typeface="Arial"/>
                <a:cs typeface="Arial"/>
              </a:rPr>
              <a:t>you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aren’t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home,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or  spending money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on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gas to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drive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home because </a:t>
            </a:r>
            <a:r>
              <a:rPr sz="2000" spc="-10" dirty="0">
                <a:solidFill>
                  <a:srgbClr val="202429"/>
                </a:solidFill>
                <a:latin typeface="Arial"/>
                <a:cs typeface="Arial"/>
              </a:rPr>
              <a:t>you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forgot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lock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the door.  Monetary savings are apparent,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but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you’ll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also be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saving time.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No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wasted trips 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home, no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running through the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house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turning everything off,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no time spent 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worrying about what was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or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wasn’t turned</a:t>
            </a:r>
            <a:r>
              <a:rPr sz="2000" spc="-2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off.</a:t>
            </a:r>
            <a:endParaRPr sz="20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202588" indent="-189887" algn="just">
              <a:lnSpc>
                <a:spcPts val="1585"/>
              </a:lnSpc>
              <a:spcBef>
                <a:spcPts val="905"/>
              </a:spcBef>
              <a:buAutoNum type="arabicPeriod" startAt="4"/>
              <a:tabLst>
                <a:tab pos="203223" algn="l"/>
              </a:tabLst>
            </a:pPr>
            <a:r>
              <a:rPr sz="2000" b="1" spc="-5" dirty="0">
                <a:solidFill>
                  <a:srgbClr val="202429"/>
                </a:solidFill>
                <a:latin typeface="Arial"/>
                <a:cs typeface="Arial"/>
              </a:rPr>
              <a:t>Convenience</a:t>
            </a:r>
            <a:endParaRPr sz="2000" dirty="0">
              <a:latin typeface="Arial"/>
              <a:cs typeface="Arial"/>
            </a:endParaRPr>
          </a:p>
          <a:p>
            <a:pPr marL="12701" marR="167024" algn="just">
              <a:lnSpc>
                <a:spcPct val="95900"/>
              </a:lnSpc>
              <a:spcBef>
                <a:spcPts val="30"/>
              </a:spcBef>
            </a:pPr>
            <a:r>
              <a:rPr lang="en-US" sz="2000" spc="-5" dirty="0">
                <a:solidFill>
                  <a:srgbClr val="202429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Don’t </a:t>
            </a:r>
            <a:r>
              <a:rPr sz="2000" spc="-10" dirty="0">
                <a:solidFill>
                  <a:srgbClr val="202429"/>
                </a:solidFill>
                <a:latin typeface="Arial"/>
                <a:cs typeface="Arial"/>
              </a:rPr>
              <a:t>you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hate having to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rely on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neighbors to watch your house when you’re 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gone? With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home automation, convenient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control of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your home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is at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your  fingertips. You don’t have to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trust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someone else with your most valued  possessions.</a:t>
            </a:r>
            <a:endParaRPr sz="20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202588" indent="-189887" algn="just">
              <a:lnSpc>
                <a:spcPts val="1585"/>
              </a:lnSpc>
              <a:spcBef>
                <a:spcPts val="915"/>
              </a:spcBef>
              <a:buAutoNum type="arabicPeriod" startAt="5"/>
              <a:tabLst>
                <a:tab pos="203223" algn="l"/>
              </a:tabLst>
            </a:pP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Comfort</a:t>
            </a:r>
            <a:endParaRPr sz="2000" dirty="0">
              <a:latin typeface="Arial"/>
              <a:cs typeface="Arial"/>
            </a:endParaRPr>
          </a:p>
          <a:p>
            <a:pPr marL="12701" marR="19052" algn="just">
              <a:lnSpc>
                <a:spcPct val="95900"/>
              </a:lnSpc>
              <a:spcBef>
                <a:spcPts val="30"/>
              </a:spcBef>
            </a:pPr>
            <a:r>
              <a:rPr lang="en-US" sz="2000" spc="-5" dirty="0">
                <a:solidFill>
                  <a:srgbClr val="202429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Ever leave for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work </a:t>
            </a:r>
            <a:r>
              <a:rPr sz="2000" spc="-10" dirty="0">
                <a:solidFill>
                  <a:srgbClr val="202429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the morning when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it was a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comfortable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68°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outside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only 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to come home to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sweltering house because the temperature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shot up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to 90°?  Connected home products like the Sensi™ </a:t>
            </a:r>
            <a:r>
              <a:rPr sz="2000" spc="5" dirty="0">
                <a:solidFill>
                  <a:srgbClr val="202429"/>
                </a:solidFill>
                <a:latin typeface="Arial"/>
                <a:cs typeface="Arial"/>
              </a:rPr>
              <a:t>Wi-Fi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Thermostats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let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you 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conveniently adjust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your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home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temperature from the mobile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app so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your 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family is </a:t>
            </a:r>
            <a:r>
              <a:rPr sz="2000" spc="-5" dirty="0">
                <a:solidFill>
                  <a:srgbClr val="202429"/>
                </a:solidFill>
                <a:latin typeface="Arial"/>
                <a:cs typeface="Arial"/>
              </a:rPr>
              <a:t>always</a:t>
            </a:r>
            <a:r>
              <a:rPr sz="2000" spc="-3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02429"/>
                </a:solidFill>
                <a:latin typeface="Arial"/>
                <a:cs typeface="Arial"/>
              </a:rPr>
              <a:t>comfortable.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6047" y="785282"/>
            <a:ext cx="42110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0" spc="30" dirty="0"/>
              <a:t>Cons </a:t>
            </a:r>
            <a:r>
              <a:rPr sz="2800" spc="5" dirty="0"/>
              <a:t>of </a:t>
            </a:r>
            <a:r>
              <a:rPr sz="2800" spc="75" dirty="0"/>
              <a:t>Home</a:t>
            </a:r>
            <a:r>
              <a:rPr sz="2800" spc="-180" dirty="0"/>
              <a:t> </a:t>
            </a:r>
            <a:r>
              <a:rPr sz="2800" spc="85" dirty="0"/>
              <a:t>Automation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951017" y="1359661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63800" y="1757491"/>
            <a:ext cx="12877799" cy="1917192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28" algn="just">
              <a:spcBef>
                <a:spcPts val="450"/>
              </a:spcBef>
            </a:pPr>
            <a:r>
              <a:rPr sz="2400" b="1" dirty="0">
                <a:solidFill>
                  <a:srgbClr val="292929"/>
                </a:solidFill>
                <a:latin typeface="Georgia"/>
                <a:cs typeface="Georgia"/>
              </a:rPr>
              <a:t>1. </a:t>
            </a:r>
            <a:r>
              <a:rPr sz="2400" b="1" spc="-105" dirty="0">
                <a:solidFill>
                  <a:srgbClr val="292929"/>
                </a:solidFill>
                <a:latin typeface="Georgia"/>
                <a:cs typeface="Georgia"/>
              </a:rPr>
              <a:t>Cost </a:t>
            </a:r>
            <a:r>
              <a:rPr sz="2400" b="1" spc="-95" dirty="0">
                <a:solidFill>
                  <a:srgbClr val="292929"/>
                </a:solidFill>
                <a:latin typeface="Georgia"/>
                <a:cs typeface="Georgia"/>
              </a:rPr>
              <a:t>of</a:t>
            </a:r>
            <a:r>
              <a:rPr sz="2400" b="1" spc="8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400" b="1" spc="-75" dirty="0">
                <a:solidFill>
                  <a:srgbClr val="292929"/>
                </a:solidFill>
                <a:latin typeface="Georgia"/>
                <a:cs typeface="Georgia"/>
              </a:rPr>
              <a:t>Intelligence</a:t>
            </a:r>
            <a:endParaRPr sz="2400" dirty="0">
              <a:latin typeface="Georgia"/>
              <a:cs typeface="Georgia"/>
            </a:endParaRPr>
          </a:p>
          <a:p>
            <a:pPr marL="12701" marR="132095" indent="456617" algn="just">
              <a:spcBef>
                <a:spcPts val="120"/>
              </a:spcBef>
            </a:pP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Installing state-of-the-art features inside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home results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in a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higher  price tag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property. The cost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an intelligent home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makes</a:t>
            </a:r>
            <a:r>
              <a:rPr sz="2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our</a:t>
            </a:r>
            <a:r>
              <a:rPr lang="en-IN" sz="24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12121"/>
                </a:solidFill>
                <a:latin typeface="Times New Roman"/>
                <a:cs typeface="Times New Roman"/>
              </a:rPr>
              <a:t>lives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convenient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high because some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of the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technology is relatively new.  The cost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living expenses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such as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utilities, maintenance </a:t>
            </a:r>
            <a:r>
              <a:rPr sz="2400" spc="10" dirty="0">
                <a:solidFill>
                  <a:srgbClr val="212121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repair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2400" spc="1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lang="en-IN" sz="24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12121"/>
                </a:solidFill>
                <a:latin typeface="Times New Roman"/>
                <a:cs typeface="Times New Roman"/>
              </a:rPr>
              <a:t>technology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expensive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as</a:t>
            </a:r>
            <a:r>
              <a:rPr sz="2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well.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5200" y="3890670"/>
            <a:ext cx="12877799" cy="232499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28" algn="just">
              <a:spcBef>
                <a:spcPts val="450"/>
              </a:spcBef>
            </a:pPr>
            <a:r>
              <a:rPr sz="2400" b="1" spc="-90" dirty="0">
                <a:solidFill>
                  <a:srgbClr val="292929"/>
                </a:solidFill>
                <a:latin typeface="Georgia"/>
                <a:cs typeface="Georgia"/>
              </a:rPr>
              <a:t>2. </a:t>
            </a:r>
            <a:r>
              <a:rPr sz="2400" b="1" spc="-80" dirty="0">
                <a:solidFill>
                  <a:srgbClr val="292929"/>
                </a:solidFill>
                <a:latin typeface="Georgia"/>
                <a:cs typeface="Georgia"/>
              </a:rPr>
              <a:t>Technology </a:t>
            </a:r>
            <a:r>
              <a:rPr sz="2400" b="1" spc="-95" dirty="0">
                <a:solidFill>
                  <a:srgbClr val="292929"/>
                </a:solidFill>
                <a:latin typeface="Georgia"/>
                <a:cs typeface="Georgia"/>
              </a:rPr>
              <a:t>Learning</a:t>
            </a:r>
            <a:r>
              <a:rPr sz="2400" b="1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400" b="1" spc="-100" dirty="0">
                <a:solidFill>
                  <a:srgbClr val="292929"/>
                </a:solidFill>
                <a:latin typeface="Georgia"/>
                <a:cs typeface="Georgia"/>
              </a:rPr>
              <a:t>Curve</a:t>
            </a:r>
            <a:endParaRPr sz="2400" dirty="0">
              <a:latin typeface="Georgia"/>
              <a:cs typeface="Georgia"/>
            </a:endParaRPr>
          </a:p>
          <a:p>
            <a:pPr marL="469319" algn="just">
              <a:spcBef>
                <a:spcPts val="414"/>
              </a:spcBef>
            </a:pP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Owning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smart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home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means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having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learn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how to use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your</a:t>
            </a:r>
            <a:r>
              <a:rPr sz="24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home</a:t>
            </a:r>
            <a:r>
              <a:rPr sz="2400" spc="-5" dirty="0" smtClean="0">
                <a:solidFill>
                  <a:srgbClr val="212121"/>
                </a:solidFill>
                <a:latin typeface="Times New Roman"/>
                <a:cs typeface="Times New Roman"/>
              </a:rPr>
              <a:t>.</a:t>
            </a:r>
            <a:r>
              <a:rPr lang="en-IN" sz="2400" spc="-5" dirty="0" smtClean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Unlike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traditional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homes,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smart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home technology requires you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adapt to</a:t>
            </a:r>
            <a:r>
              <a:rPr sz="2400" spc="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lang="en-IN" sz="24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12121"/>
                </a:solidFill>
                <a:latin typeface="Times New Roman"/>
                <a:cs typeface="Times New Roman"/>
              </a:rPr>
              <a:t>innovations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within your living area such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as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security systems, air units and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a 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remote that controls your entire house. For the technology-savvy family,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the 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smart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home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will help achieve convenience faster,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but for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others,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will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take 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reading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manuals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and learning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how-to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before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the benefits of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convenience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pay  off.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5201" y="6584354"/>
            <a:ext cx="12877798" cy="19563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28" algn="just">
              <a:spcBef>
                <a:spcPts val="455"/>
              </a:spcBef>
            </a:pPr>
            <a:r>
              <a:rPr sz="2400" b="1" spc="-90" dirty="0">
                <a:solidFill>
                  <a:srgbClr val="292929"/>
                </a:solidFill>
                <a:latin typeface="Georgia"/>
                <a:cs typeface="Georgia"/>
              </a:rPr>
              <a:t>3. </a:t>
            </a:r>
            <a:r>
              <a:rPr sz="2400" b="1" spc="-95" dirty="0">
                <a:solidFill>
                  <a:srgbClr val="292929"/>
                </a:solidFill>
                <a:latin typeface="Georgia"/>
                <a:cs typeface="Georgia"/>
              </a:rPr>
              <a:t>Video</a:t>
            </a:r>
            <a:r>
              <a:rPr sz="2400" b="1" spc="-5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2400" b="1" spc="-85" dirty="0">
                <a:solidFill>
                  <a:srgbClr val="292929"/>
                </a:solidFill>
                <a:latin typeface="Georgia"/>
                <a:cs typeface="Georgia"/>
              </a:rPr>
              <a:t>Surveillance</a:t>
            </a:r>
            <a:endParaRPr sz="2400" dirty="0">
              <a:latin typeface="Georgia"/>
              <a:cs typeface="Georgia"/>
            </a:endParaRPr>
          </a:p>
          <a:p>
            <a:pPr marL="12701" marR="5081" indent="456617" algn="just">
              <a:spcBef>
                <a:spcPts val="120"/>
              </a:spcBef>
            </a:pP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Video surveillance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be a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wonderful tool in heightening security and  deterring crime,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but when the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technology falls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into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wrong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hands,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issues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lang="en-IN" sz="2400" dirty="0" smtClean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12121"/>
                </a:solidFill>
                <a:latin typeface="Times New Roman"/>
                <a:cs typeface="Times New Roman"/>
              </a:rPr>
              <a:t>privacy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occur. Security sensors within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doors and walls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of a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smart  home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use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wireless technology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transfer signals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to a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central control unit</a:t>
            </a:r>
            <a:r>
              <a:rPr sz="2400" spc="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that</a:t>
            </a:r>
            <a:endParaRPr sz="2400" dirty="0">
              <a:latin typeface="Times New Roman"/>
              <a:cs typeface="Times New Roman"/>
            </a:endParaRPr>
          </a:p>
          <a:p>
            <a:pPr marL="12701" algn="just">
              <a:spcBef>
                <a:spcPts val="315"/>
              </a:spcBef>
            </a:pP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notifies emergency officials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any foreign</a:t>
            </a:r>
            <a:r>
              <a:rPr sz="24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activity.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9371" y="845971"/>
            <a:ext cx="205442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0" spc="-245" dirty="0"/>
              <a:t>A</a:t>
            </a:r>
            <a:r>
              <a:rPr sz="2800" spc="170" dirty="0"/>
              <a:t>pp</a:t>
            </a:r>
            <a:r>
              <a:rPr sz="2800" dirty="0"/>
              <a:t>l</a:t>
            </a:r>
            <a:r>
              <a:rPr sz="2800" spc="15" dirty="0"/>
              <a:t>ic</a:t>
            </a:r>
            <a:r>
              <a:rPr sz="2800" spc="135" dirty="0"/>
              <a:t>a</a:t>
            </a:r>
            <a:r>
              <a:rPr sz="2800" spc="170" dirty="0"/>
              <a:t>t</a:t>
            </a:r>
            <a:r>
              <a:rPr sz="2800" spc="15" dirty="0"/>
              <a:t>i</a:t>
            </a:r>
            <a:r>
              <a:rPr sz="2800" spc="95" dirty="0"/>
              <a:t>o</a:t>
            </a:r>
            <a:r>
              <a:rPr sz="2800" spc="170" dirty="0"/>
              <a:t>n</a:t>
            </a:r>
            <a:r>
              <a:rPr sz="2800" spc="10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5951017" y="1359661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601501" y="1873352"/>
            <a:ext cx="12663899" cy="30406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9158" marR="303564" indent="-227991" algn="just">
              <a:lnSpc>
                <a:spcPct val="117900"/>
              </a:lnSpc>
              <a:spcBef>
                <a:spcPts val="95"/>
              </a:spcBef>
              <a:buFont typeface="Wingdings"/>
              <a:buChar char=""/>
              <a:tabLst>
                <a:tab pos="460428" algn="l"/>
              </a:tabLst>
            </a:pPr>
            <a:r>
              <a:rPr sz="2400" spc="-85" dirty="0"/>
              <a:t>Using</a:t>
            </a:r>
            <a:r>
              <a:rPr sz="2400" spc="-80" dirty="0"/>
              <a:t> </a:t>
            </a:r>
            <a:r>
              <a:rPr sz="2400" spc="-30" dirty="0"/>
              <a:t>this</a:t>
            </a:r>
            <a:r>
              <a:rPr sz="2400" spc="-70" dirty="0"/>
              <a:t> </a:t>
            </a:r>
            <a:r>
              <a:rPr sz="2400" spc="-30" dirty="0"/>
              <a:t>project,</a:t>
            </a:r>
            <a:r>
              <a:rPr sz="2400" spc="-80" dirty="0"/>
              <a:t> </a:t>
            </a:r>
            <a:r>
              <a:rPr sz="2400" spc="-45" dirty="0"/>
              <a:t>we</a:t>
            </a:r>
            <a:r>
              <a:rPr sz="2400" spc="-75" dirty="0"/>
              <a:t> </a:t>
            </a:r>
            <a:r>
              <a:rPr sz="2400" spc="-90" dirty="0"/>
              <a:t>can</a:t>
            </a:r>
            <a:r>
              <a:rPr sz="2400" spc="-80" dirty="0"/>
              <a:t> </a:t>
            </a:r>
            <a:r>
              <a:rPr sz="2400" dirty="0"/>
              <a:t>turn</a:t>
            </a:r>
            <a:r>
              <a:rPr sz="2400" spc="-75" dirty="0"/>
              <a:t> </a:t>
            </a:r>
            <a:r>
              <a:rPr sz="2400" spc="-45" dirty="0"/>
              <a:t>on</a:t>
            </a:r>
            <a:r>
              <a:rPr sz="2400" spc="-75" dirty="0"/>
              <a:t> </a:t>
            </a:r>
            <a:r>
              <a:rPr sz="2400" spc="-10" dirty="0"/>
              <a:t>or</a:t>
            </a:r>
            <a:r>
              <a:rPr sz="2400" spc="-70" dirty="0"/>
              <a:t> </a:t>
            </a:r>
            <a:r>
              <a:rPr sz="2400" spc="10" dirty="0"/>
              <a:t>off</a:t>
            </a:r>
            <a:r>
              <a:rPr sz="2400" spc="-70" dirty="0"/>
              <a:t> appliances</a:t>
            </a:r>
            <a:r>
              <a:rPr sz="2400" spc="-80" dirty="0"/>
              <a:t> </a:t>
            </a:r>
            <a:r>
              <a:rPr sz="2400" spc="-30" dirty="0"/>
              <a:t>remotely</a:t>
            </a:r>
            <a:r>
              <a:rPr lang="en-IN" sz="2400" spc="-75" dirty="0" smtClean="0"/>
              <a:t>.</a:t>
            </a:r>
            <a:endParaRPr sz="3600" dirty="0">
              <a:latin typeface="Times New Roman"/>
              <a:cs typeface="Times New Roman"/>
            </a:endParaRPr>
          </a:p>
          <a:p>
            <a:pPr marL="459158" marR="126379" indent="-227991" algn="just">
              <a:lnSpc>
                <a:spcPct val="117200"/>
              </a:lnSpc>
              <a:buFont typeface="Wingdings"/>
              <a:buChar char=""/>
              <a:tabLst>
                <a:tab pos="460428" algn="l"/>
              </a:tabLst>
            </a:pPr>
            <a:r>
              <a:rPr sz="2400" spc="-105" dirty="0"/>
              <a:t>The </a:t>
            </a:r>
            <a:r>
              <a:rPr sz="2400" spc="-25" dirty="0"/>
              <a:t>project </a:t>
            </a:r>
            <a:r>
              <a:rPr sz="2400" spc="-90" dirty="0"/>
              <a:t>can </a:t>
            </a:r>
            <a:r>
              <a:rPr sz="2400" spc="-70" dirty="0"/>
              <a:t>be </a:t>
            </a:r>
            <a:r>
              <a:rPr sz="2400" spc="-5" dirty="0"/>
              <a:t>further </a:t>
            </a:r>
            <a:r>
              <a:rPr sz="2400" spc="-70" dirty="0"/>
              <a:t>expanded </a:t>
            </a:r>
            <a:r>
              <a:rPr sz="2400" spc="20" dirty="0"/>
              <a:t>to </a:t>
            </a:r>
            <a:r>
              <a:rPr sz="2400" spc="-110" dirty="0"/>
              <a:t>a </a:t>
            </a:r>
            <a:r>
              <a:rPr sz="2400" spc="-45" dirty="0"/>
              <a:t>smart </a:t>
            </a:r>
            <a:r>
              <a:rPr sz="2400" spc="-60" dirty="0"/>
              <a:t>home </a:t>
            </a:r>
            <a:r>
              <a:rPr sz="2400" spc="-30" dirty="0"/>
              <a:t>automation </a:t>
            </a:r>
            <a:r>
              <a:rPr sz="2400" spc="-75" dirty="0"/>
              <a:t>system  </a:t>
            </a:r>
            <a:r>
              <a:rPr sz="2400" spc="-60" dirty="0"/>
              <a:t>by </a:t>
            </a:r>
            <a:r>
              <a:rPr sz="2400" spc="-45" dirty="0"/>
              <a:t>including </a:t>
            </a:r>
            <a:r>
              <a:rPr sz="2400" spc="-85" dirty="0"/>
              <a:t>some </a:t>
            </a:r>
            <a:r>
              <a:rPr sz="2400" spc="-90" dirty="0"/>
              <a:t>sensors </a:t>
            </a:r>
            <a:r>
              <a:rPr sz="2400" spc="-30" dirty="0"/>
              <a:t>like </a:t>
            </a:r>
            <a:r>
              <a:rPr sz="2400" spc="-15" dirty="0"/>
              <a:t>light </a:t>
            </a:r>
            <a:r>
              <a:rPr sz="2400" spc="-85" dirty="0"/>
              <a:t>sensors, </a:t>
            </a:r>
            <a:r>
              <a:rPr sz="2400" spc="-30" dirty="0"/>
              <a:t>temperature </a:t>
            </a:r>
            <a:r>
              <a:rPr sz="2400" spc="-85" dirty="0"/>
              <a:t>sensors, </a:t>
            </a:r>
            <a:r>
              <a:rPr sz="2400" spc="-50" dirty="0"/>
              <a:t>safety  </a:t>
            </a:r>
            <a:r>
              <a:rPr sz="2400" spc="-90" dirty="0"/>
              <a:t>sensors </a:t>
            </a:r>
            <a:r>
              <a:rPr sz="2400" spc="-40" dirty="0"/>
              <a:t>etc. </a:t>
            </a:r>
            <a:r>
              <a:rPr sz="2400" spc="-70" dirty="0"/>
              <a:t>and </a:t>
            </a:r>
            <a:r>
              <a:rPr sz="2400" spc="-35" dirty="0"/>
              <a:t>automatically </a:t>
            </a:r>
            <a:r>
              <a:rPr sz="2400" spc="-45" dirty="0"/>
              <a:t>adjust </a:t>
            </a:r>
            <a:r>
              <a:rPr sz="2400" spc="-10" dirty="0"/>
              <a:t>different </a:t>
            </a:r>
            <a:r>
              <a:rPr sz="2400" spc="-55" dirty="0"/>
              <a:t>parameters </a:t>
            </a:r>
            <a:r>
              <a:rPr sz="2400" spc="-30" dirty="0"/>
              <a:t>like room  lighting,</a:t>
            </a:r>
            <a:r>
              <a:rPr sz="2400" spc="-80" dirty="0"/>
              <a:t> </a:t>
            </a:r>
            <a:r>
              <a:rPr sz="2400" spc="-25" dirty="0"/>
              <a:t>air</a:t>
            </a:r>
            <a:r>
              <a:rPr sz="2400" spc="-70" dirty="0"/>
              <a:t> </a:t>
            </a:r>
            <a:r>
              <a:rPr sz="2400" spc="-35" dirty="0"/>
              <a:t>conditioning</a:t>
            </a:r>
            <a:r>
              <a:rPr sz="2400" spc="-75" dirty="0"/>
              <a:t> </a:t>
            </a:r>
            <a:r>
              <a:rPr sz="2400" spc="-35" dirty="0"/>
              <a:t>(room</a:t>
            </a:r>
            <a:r>
              <a:rPr sz="2400" spc="-75" dirty="0"/>
              <a:t> </a:t>
            </a:r>
            <a:r>
              <a:rPr sz="2400" spc="-30" dirty="0"/>
              <a:t>temperature),</a:t>
            </a:r>
            <a:r>
              <a:rPr sz="2400" spc="-70" dirty="0"/>
              <a:t> </a:t>
            </a:r>
            <a:r>
              <a:rPr sz="2400" spc="-30" dirty="0"/>
              <a:t>door</a:t>
            </a:r>
            <a:r>
              <a:rPr sz="2400" spc="-70" dirty="0"/>
              <a:t> </a:t>
            </a:r>
            <a:r>
              <a:rPr sz="2400" spc="-75" dirty="0"/>
              <a:t>locks</a:t>
            </a:r>
            <a:r>
              <a:rPr sz="2400" spc="-70" dirty="0"/>
              <a:t> </a:t>
            </a:r>
            <a:r>
              <a:rPr sz="2400" spc="-40" dirty="0"/>
              <a:t>etc.</a:t>
            </a:r>
            <a:r>
              <a:rPr sz="2400" spc="-70" dirty="0"/>
              <a:t> and</a:t>
            </a:r>
            <a:r>
              <a:rPr sz="2400" spc="-75" dirty="0"/>
              <a:t> </a:t>
            </a:r>
            <a:r>
              <a:rPr sz="2400" spc="-25" dirty="0"/>
              <a:t>transmit  </a:t>
            </a:r>
            <a:r>
              <a:rPr sz="2400" spc="-20" dirty="0"/>
              <a:t>the </a:t>
            </a:r>
            <a:r>
              <a:rPr sz="2400" spc="-15" dirty="0"/>
              <a:t>information </a:t>
            </a:r>
            <a:r>
              <a:rPr sz="2400" spc="20" dirty="0"/>
              <a:t>to</a:t>
            </a:r>
            <a:r>
              <a:rPr sz="2400" spc="-260" dirty="0"/>
              <a:t> </a:t>
            </a:r>
            <a:r>
              <a:rPr sz="2400" spc="-30" dirty="0"/>
              <a:t>our </a:t>
            </a:r>
            <a:r>
              <a:rPr sz="2400" spc="-55" dirty="0"/>
              <a:t>phone.</a:t>
            </a:r>
          </a:p>
          <a:p>
            <a:pPr marL="459158" marR="5081" indent="-227991" algn="just">
              <a:lnSpc>
                <a:spcPct val="117100"/>
              </a:lnSpc>
              <a:spcBef>
                <a:spcPts val="5"/>
              </a:spcBef>
              <a:buFont typeface="Wingdings"/>
              <a:buChar char=""/>
              <a:tabLst>
                <a:tab pos="460428" algn="l"/>
              </a:tabLst>
            </a:pPr>
            <a:r>
              <a:rPr sz="2400" spc="-30" dirty="0" smtClean="0"/>
              <a:t>Additionally</a:t>
            </a:r>
            <a:r>
              <a:rPr sz="2400" spc="-30" dirty="0"/>
              <a:t>,</a:t>
            </a:r>
            <a:r>
              <a:rPr sz="2400" spc="-80" dirty="0"/>
              <a:t> </a:t>
            </a:r>
            <a:r>
              <a:rPr sz="2400" spc="-45" dirty="0"/>
              <a:t>we</a:t>
            </a:r>
            <a:r>
              <a:rPr sz="2400" spc="-80" dirty="0"/>
              <a:t> </a:t>
            </a:r>
            <a:r>
              <a:rPr sz="2400" spc="-90" dirty="0"/>
              <a:t>can</a:t>
            </a:r>
            <a:r>
              <a:rPr sz="2400" spc="-80" dirty="0"/>
              <a:t> </a:t>
            </a:r>
            <a:r>
              <a:rPr sz="2400" spc="-55" dirty="0"/>
              <a:t>connect</a:t>
            </a:r>
            <a:r>
              <a:rPr sz="2400" spc="-80" dirty="0"/>
              <a:t> </a:t>
            </a:r>
            <a:r>
              <a:rPr sz="2400" spc="20" dirty="0"/>
              <a:t>to</a:t>
            </a:r>
            <a:r>
              <a:rPr sz="2400" spc="-70" dirty="0"/>
              <a:t> </a:t>
            </a:r>
            <a:r>
              <a:rPr sz="2400" spc="-10" dirty="0"/>
              <a:t>internet</a:t>
            </a:r>
            <a:r>
              <a:rPr sz="2400" spc="-85" dirty="0"/>
              <a:t> </a:t>
            </a:r>
            <a:r>
              <a:rPr sz="2400" spc="-65" dirty="0"/>
              <a:t>and</a:t>
            </a:r>
            <a:r>
              <a:rPr sz="2400" spc="-80" dirty="0"/>
              <a:t> </a:t>
            </a:r>
            <a:r>
              <a:rPr sz="2400" spc="-25" dirty="0"/>
              <a:t>control</a:t>
            </a:r>
            <a:r>
              <a:rPr sz="2400" spc="-75" dirty="0"/>
              <a:t> </a:t>
            </a:r>
            <a:r>
              <a:rPr sz="2400" spc="-20" dirty="0"/>
              <a:t>the</a:t>
            </a:r>
            <a:r>
              <a:rPr sz="2400" spc="-70" dirty="0"/>
              <a:t> </a:t>
            </a:r>
            <a:r>
              <a:rPr sz="2400" spc="-55" dirty="0"/>
              <a:t>home</a:t>
            </a:r>
            <a:r>
              <a:rPr sz="2400" spc="-75" dirty="0"/>
              <a:t> </a:t>
            </a:r>
            <a:r>
              <a:rPr sz="2400" spc="-10" dirty="0"/>
              <a:t>from</a:t>
            </a:r>
            <a:r>
              <a:rPr sz="2400" spc="-75" dirty="0"/>
              <a:t> </a:t>
            </a:r>
            <a:r>
              <a:rPr sz="2400" spc="-30" dirty="0"/>
              <a:t>remote  location</a:t>
            </a:r>
            <a:r>
              <a:rPr sz="2400" spc="-85" dirty="0"/>
              <a:t> </a:t>
            </a:r>
            <a:r>
              <a:rPr sz="2400" spc="-45" dirty="0"/>
              <a:t>over</a:t>
            </a:r>
            <a:r>
              <a:rPr sz="2400" spc="-80" dirty="0"/>
              <a:t> </a:t>
            </a:r>
            <a:r>
              <a:rPr sz="2400" spc="-10" dirty="0"/>
              <a:t>internet</a:t>
            </a:r>
            <a:r>
              <a:rPr sz="2400" spc="-80" dirty="0"/>
              <a:t> </a:t>
            </a:r>
            <a:r>
              <a:rPr sz="2400" spc="-70" dirty="0"/>
              <a:t>and</a:t>
            </a:r>
            <a:r>
              <a:rPr sz="2400" spc="-85" dirty="0"/>
              <a:t> </a:t>
            </a:r>
            <a:r>
              <a:rPr sz="2400" spc="-75" dirty="0"/>
              <a:t>also </a:t>
            </a:r>
            <a:r>
              <a:rPr sz="2400" spc="-15" dirty="0"/>
              <a:t>monitor</a:t>
            </a:r>
            <a:r>
              <a:rPr sz="2400" spc="-75" dirty="0"/>
              <a:t> </a:t>
            </a:r>
            <a:r>
              <a:rPr sz="2400" spc="-20" dirty="0"/>
              <a:t>the</a:t>
            </a:r>
            <a:r>
              <a:rPr sz="2400" spc="-80" dirty="0"/>
              <a:t> </a:t>
            </a:r>
            <a:r>
              <a:rPr sz="2400" spc="-50" dirty="0"/>
              <a:t>safety.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55047" y="5449431"/>
            <a:ext cx="569912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spcBef>
                <a:spcPts val="105"/>
              </a:spcBef>
            </a:pPr>
            <a:r>
              <a:rPr sz="2800" spc="120" dirty="0">
                <a:solidFill>
                  <a:srgbClr val="17365D"/>
                </a:solidFill>
                <a:latin typeface="Times New Roman"/>
                <a:cs typeface="Times New Roman"/>
              </a:rPr>
              <a:t>Future </a:t>
            </a:r>
            <a:r>
              <a:rPr sz="2800" spc="90" dirty="0">
                <a:solidFill>
                  <a:srgbClr val="17365D"/>
                </a:solidFill>
                <a:latin typeface="Times New Roman"/>
                <a:cs typeface="Times New Roman"/>
              </a:rPr>
              <a:t>Development </a:t>
            </a:r>
            <a:r>
              <a:rPr sz="2800" spc="5" dirty="0">
                <a:solidFill>
                  <a:srgbClr val="17365D"/>
                </a:solidFill>
                <a:latin typeface="Times New Roman"/>
                <a:cs typeface="Times New Roman"/>
              </a:rPr>
              <a:t>of </a:t>
            </a:r>
            <a:r>
              <a:rPr sz="2800" spc="145" dirty="0">
                <a:solidFill>
                  <a:srgbClr val="17365D"/>
                </a:solidFill>
                <a:latin typeface="Times New Roman"/>
                <a:cs typeface="Times New Roman"/>
              </a:rPr>
              <a:t>the</a:t>
            </a:r>
            <a:r>
              <a:rPr sz="2800" spc="-390" dirty="0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17365D"/>
                </a:solidFill>
                <a:latin typeface="Times New Roman"/>
                <a:cs typeface="Times New Roman"/>
              </a:rPr>
              <a:t>project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51016" y="5908918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1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01501" y="6096000"/>
            <a:ext cx="12801600" cy="2876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93" marR="5081" indent="-227991" algn="just">
              <a:lnSpc>
                <a:spcPct val="128600"/>
              </a:lnSpc>
              <a:spcBef>
                <a:spcPts val="95"/>
              </a:spcBef>
              <a:buFont typeface="Wingdings"/>
              <a:buChar char=""/>
              <a:tabLst>
                <a:tab pos="241328" algn="l"/>
              </a:tabLst>
            </a:pPr>
            <a:r>
              <a:rPr lang="en-US" sz="2400" spc="-40" dirty="0" smtClean="0">
                <a:latin typeface="Arial"/>
                <a:cs typeface="Arial"/>
              </a:rPr>
              <a:t>Smart Mirror can be embedded with face detection which can detect human reactions, gestures as well as objects.</a:t>
            </a:r>
          </a:p>
          <a:p>
            <a:pPr marL="240693" marR="5081" indent="-227991" algn="just">
              <a:lnSpc>
                <a:spcPct val="128600"/>
              </a:lnSpc>
              <a:spcBef>
                <a:spcPts val="95"/>
              </a:spcBef>
              <a:buFont typeface="Wingdings"/>
              <a:buChar char=""/>
              <a:tabLst>
                <a:tab pos="241328" algn="l"/>
              </a:tabLst>
            </a:pPr>
            <a:r>
              <a:rPr lang="en-US" sz="2400" spc="-40" dirty="0" smtClean="0">
                <a:latin typeface="Arial"/>
                <a:cs typeface="Arial"/>
              </a:rPr>
              <a:t>Raspberry </a:t>
            </a:r>
            <a:r>
              <a:rPr lang="en-US" sz="2400" spc="-40" dirty="0">
                <a:latin typeface="Arial"/>
                <a:cs typeface="Arial"/>
              </a:rPr>
              <a:t>Pi 3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based </a:t>
            </a:r>
            <a:r>
              <a:rPr sz="2400" spc="-65" dirty="0">
                <a:latin typeface="Arial"/>
                <a:cs typeface="Arial"/>
              </a:rPr>
              <a:t>device </a:t>
            </a:r>
            <a:r>
              <a:rPr sz="2400" spc="-20" dirty="0">
                <a:latin typeface="Arial"/>
                <a:cs typeface="Arial"/>
              </a:rPr>
              <a:t>control </a:t>
            </a:r>
            <a:r>
              <a:rPr sz="2400" spc="-75" dirty="0">
                <a:latin typeface="Arial"/>
                <a:cs typeface="Arial"/>
              </a:rPr>
              <a:t>using </a:t>
            </a:r>
            <a:r>
              <a:rPr lang="en-US" sz="2400" spc="-30" dirty="0">
                <a:latin typeface="Arial"/>
                <a:cs typeface="Arial"/>
              </a:rPr>
              <a:t>Wi-Fi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on </a:t>
            </a:r>
            <a:r>
              <a:rPr sz="2400" spc="-65" dirty="0">
                <a:latin typeface="Arial"/>
                <a:cs typeface="Arial"/>
              </a:rPr>
              <a:t>Smartphone </a:t>
            </a:r>
            <a:r>
              <a:rPr sz="2400" spc="-25" dirty="0">
                <a:latin typeface="Arial"/>
                <a:cs typeface="Arial"/>
              </a:rPr>
              <a:t>project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can  </a:t>
            </a:r>
            <a:r>
              <a:rPr sz="2400" spc="-70" dirty="0">
                <a:latin typeface="Arial"/>
                <a:cs typeface="Arial"/>
              </a:rPr>
              <a:t>be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enhanced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control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speed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fan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35" dirty="0" smtClean="0">
                <a:latin typeface="Arial"/>
                <a:cs typeface="Arial"/>
              </a:rPr>
              <a:t>etc.</a:t>
            </a:r>
            <a:endParaRPr sz="2400" dirty="0">
              <a:latin typeface="Arial"/>
              <a:cs typeface="Arial"/>
            </a:endParaRPr>
          </a:p>
          <a:p>
            <a:pPr marL="240693" marR="44455" indent="-227991" algn="just">
              <a:lnSpc>
                <a:spcPct val="127800"/>
              </a:lnSpc>
              <a:buFont typeface="Wingdings"/>
              <a:buChar char=""/>
              <a:tabLst>
                <a:tab pos="241328" algn="l"/>
              </a:tabLst>
            </a:pPr>
            <a:r>
              <a:rPr sz="2400" spc="-80" dirty="0" smtClean="0">
                <a:latin typeface="Arial"/>
                <a:cs typeface="Arial"/>
              </a:rPr>
              <a:t>We </a:t>
            </a:r>
            <a:r>
              <a:rPr sz="2400" spc="-90" dirty="0">
                <a:latin typeface="Arial"/>
                <a:cs typeface="Arial"/>
              </a:rPr>
              <a:t>can </a:t>
            </a:r>
            <a:r>
              <a:rPr sz="2400" spc="-60" dirty="0">
                <a:latin typeface="Arial"/>
                <a:cs typeface="Arial"/>
              </a:rPr>
              <a:t>replace </a:t>
            </a:r>
            <a:r>
              <a:rPr lang="en-US" sz="2400" spc="-30" dirty="0">
                <a:latin typeface="Arial"/>
                <a:cs typeface="Arial"/>
              </a:rPr>
              <a:t>Wi-Fi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by </a:t>
            </a:r>
            <a:r>
              <a:rPr sz="2400" spc="-155" dirty="0">
                <a:latin typeface="Arial"/>
                <a:cs typeface="Arial"/>
              </a:rPr>
              <a:t>GSM </a:t>
            </a:r>
            <a:r>
              <a:rPr sz="2400" spc="-55" dirty="0">
                <a:latin typeface="Arial"/>
                <a:cs typeface="Arial"/>
              </a:rPr>
              <a:t>modem </a:t>
            </a:r>
            <a:r>
              <a:rPr sz="2400" spc="-100" dirty="0">
                <a:latin typeface="Arial"/>
                <a:cs typeface="Arial"/>
              </a:rPr>
              <a:t>so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45" dirty="0">
                <a:latin typeface="Arial"/>
                <a:cs typeface="Arial"/>
              </a:rPr>
              <a:t>we </a:t>
            </a:r>
            <a:r>
              <a:rPr sz="2400" spc="-90" dirty="0">
                <a:latin typeface="Arial"/>
                <a:cs typeface="Arial"/>
              </a:rPr>
              <a:t>can </a:t>
            </a:r>
            <a:r>
              <a:rPr sz="2400" spc="-70" dirty="0">
                <a:latin typeface="Arial"/>
                <a:cs typeface="Arial"/>
              </a:rPr>
              <a:t>achieve</a:t>
            </a:r>
            <a:r>
              <a:rPr lang="en-IN" sz="2400" spc="-70" dirty="0">
                <a:latin typeface="Arial"/>
                <a:cs typeface="Arial"/>
              </a:rPr>
              <a:t> device  controlling by sending SMS using GSM modem.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9868" y="854394"/>
            <a:ext cx="240336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spc="55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5951017" y="1359661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40200" y="2093747"/>
            <a:ext cx="9448800" cy="3195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1" marR="438200">
              <a:lnSpc>
                <a:spcPct val="117500"/>
              </a:lnSpc>
              <a:spcBef>
                <a:spcPts val="90"/>
              </a:spcBef>
            </a:pPr>
            <a:r>
              <a:rPr sz="2400" dirty="0">
                <a:latin typeface="Arial"/>
                <a:cs typeface="Arial"/>
              </a:rPr>
              <a:t>The home automation system has been experimentally proven to work  satisfactorily by connecting sample appliances to it and the appliances were  successfully controlled from</a:t>
            </a:r>
            <a:r>
              <a:rPr lang="en-US" sz="2400" dirty="0">
                <a:latin typeface="Arial"/>
                <a:cs typeface="Arial"/>
              </a:rPr>
              <a:t> Alexa.</a:t>
            </a:r>
          </a:p>
          <a:p>
            <a:pPr>
              <a:spcBef>
                <a:spcPts val="3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1" marR="224816">
              <a:lnSpc>
                <a:spcPct val="101699"/>
              </a:lnSpc>
              <a:spcBef>
                <a:spcPts val="5"/>
              </a:spcBef>
            </a:pPr>
            <a:r>
              <a:rPr sz="2400">
                <a:latin typeface="Arial"/>
                <a:cs typeface="Arial"/>
              </a:rPr>
              <a:t>The </a:t>
            </a:r>
            <a:r>
              <a:rPr lang="en-US" sz="2400" smtClean="0">
                <a:latin typeface="Arial"/>
                <a:cs typeface="Arial"/>
              </a:rPr>
              <a:t>Alexa </a:t>
            </a:r>
            <a:r>
              <a:rPr sz="2400" smtClean="0">
                <a:latin typeface="Arial"/>
                <a:cs typeface="Arial"/>
              </a:rPr>
              <a:t>was </a:t>
            </a:r>
            <a:r>
              <a:rPr sz="2400" dirty="0">
                <a:latin typeface="Arial"/>
                <a:cs typeface="Arial"/>
              </a:rPr>
              <a:t>successfully tested on a multitude of </a:t>
            </a:r>
            <a:r>
              <a:rPr lang="en-US" sz="2400" dirty="0">
                <a:latin typeface="Arial"/>
                <a:cs typeface="Arial"/>
              </a:rPr>
              <a:t>different electronic devices </a:t>
            </a:r>
            <a:r>
              <a:rPr sz="2400" dirty="0">
                <a:latin typeface="Arial"/>
                <a:cs typeface="Arial"/>
              </a:rPr>
              <a:t>thus proving its portability and wide compatibility. Thus a low-cost home automation system was successfully  designed, implemented and tested.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2349" y="915950"/>
            <a:ext cx="2438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algn="ctr">
              <a:spcBef>
                <a:spcPts val="100"/>
              </a:spcBef>
            </a:pPr>
            <a:r>
              <a:rPr sz="2800" spc="114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5951017" y="1359661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53385" y="1773555"/>
            <a:ext cx="12576327" cy="575651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1" marR="5081" algn="just">
              <a:lnSpc>
                <a:spcPct val="117100"/>
              </a:lnSpc>
              <a:spcBef>
                <a:spcPts val="85"/>
              </a:spcBef>
            </a:pPr>
            <a:r>
              <a:rPr sz="2400" spc="-75" dirty="0">
                <a:latin typeface="Arial"/>
                <a:cs typeface="Arial"/>
              </a:rPr>
              <a:t>Nowadays, </a:t>
            </a:r>
            <a:r>
              <a:rPr sz="2400" spc="-45" dirty="0">
                <a:latin typeface="Arial"/>
                <a:cs typeface="Arial"/>
              </a:rPr>
              <a:t>we </a:t>
            </a:r>
            <a:r>
              <a:rPr sz="2400" spc="-80" dirty="0">
                <a:latin typeface="Arial"/>
                <a:cs typeface="Arial"/>
              </a:rPr>
              <a:t>have </a:t>
            </a:r>
            <a:r>
              <a:rPr sz="2400" spc="-30" dirty="0">
                <a:latin typeface="Arial"/>
                <a:cs typeface="Arial"/>
              </a:rPr>
              <a:t>remote </a:t>
            </a:r>
            <a:r>
              <a:rPr sz="2400" spc="-40" dirty="0">
                <a:latin typeface="Arial"/>
                <a:cs typeface="Arial"/>
              </a:rPr>
              <a:t>controls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30" dirty="0">
                <a:latin typeface="Arial"/>
                <a:cs typeface="Arial"/>
              </a:rPr>
              <a:t>our </a:t>
            </a:r>
            <a:r>
              <a:rPr sz="2400" spc="-40" dirty="0">
                <a:latin typeface="Arial"/>
                <a:cs typeface="Arial"/>
              </a:rPr>
              <a:t>television </a:t>
            </a:r>
            <a:r>
              <a:rPr sz="2400" spc="-80" dirty="0">
                <a:latin typeface="Arial"/>
                <a:cs typeface="Arial"/>
              </a:rPr>
              <a:t>sets </a:t>
            </a:r>
            <a:r>
              <a:rPr sz="2400" spc="-70" dirty="0">
                <a:latin typeface="Arial"/>
                <a:cs typeface="Arial"/>
              </a:rPr>
              <a:t>and </a:t>
            </a:r>
            <a:r>
              <a:rPr sz="2400" spc="-20" dirty="0">
                <a:latin typeface="Arial"/>
                <a:cs typeface="Arial"/>
              </a:rPr>
              <a:t>other </a:t>
            </a:r>
            <a:r>
              <a:rPr sz="2400" spc="-35" dirty="0">
                <a:latin typeface="Arial"/>
                <a:cs typeface="Arial"/>
              </a:rPr>
              <a:t>electronic  </a:t>
            </a:r>
            <a:r>
              <a:rPr sz="2400" spc="-80" dirty="0">
                <a:latin typeface="Arial"/>
                <a:cs typeface="Arial"/>
              </a:rPr>
              <a:t>systems, </a:t>
            </a:r>
            <a:r>
              <a:rPr sz="2400" spc="-40" dirty="0">
                <a:latin typeface="Arial"/>
                <a:cs typeface="Arial"/>
              </a:rPr>
              <a:t>which </a:t>
            </a:r>
            <a:r>
              <a:rPr sz="2400" spc="-80" dirty="0">
                <a:latin typeface="Arial"/>
                <a:cs typeface="Arial"/>
              </a:rPr>
              <a:t>have </a:t>
            </a:r>
            <a:r>
              <a:rPr sz="2400" spc="-75" dirty="0">
                <a:latin typeface="Arial"/>
                <a:cs typeface="Arial"/>
              </a:rPr>
              <a:t>made </a:t>
            </a:r>
            <a:r>
              <a:rPr sz="2400" spc="-25" dirty="0">
                <a:latin typeface="Arial"/>
                <a:cs typeface="Arial"/>
              </a:rPr>
              <a:t>our </a:t>
            </a:r>
            <a:r>
              <a:rPr sz="2400" spc="-55" dirty="0">
                <a:latin typeface="Arial"/>
                <a:cs typeface="Arial"/>
              </a:rPr>
              <a:t>lives </a:t>
            </a:r>
            <a:r>
              <a:rPr sz="2400" spc="-40" dirty="0">
                <a:latin typeface="Arial"/>
                <a:cs typeface="Arial"/>
              </a:rPr>
              <a:t>real </a:t>
            </a:r>
            <a:r>
              <a:rPr sz="2400" spc="-90" dirty="0">
                <a:latin typeface="Arial"/>
                <a:cs typeface="Arial"/>
              </a:rPr>
              <a:t>easy. </a:t>
            </a:r>
            <a:r>
              <a:rPr sz="2400" spc="-105" dirty="0">
                <a:latin typeface="Arial"/>
                <a:cs typeface="Arial"/>
              </a:rPr>
              <a:t>Have </a:t>
            </a:r>
            <a:r>
              <a:rPr sz="2400" spc="-50" dirty="0">
                <a:latin typeface="Arial"/>
                <a:cs typeface="Arial"/>
              </a:rPr>
              <a:t>you </a:t>
            </a:r>
            <a:r>
              <a:rPr sz="2400" spc="-55" dirty="0">
                <a:latin typeface="Arial"/>
                <a:cs typeface="Arial"/>
              </a:rPr>
              <a:t>ever </a:t>
            </a:r>
            <a:r>
              <a:rPr sz="2400" spc="-45" dirty="0">
                <a:latin typeface="Arial"/>
                <a:cs typeface="Arial"/>
              </a:rPr>
              <a:t>wondered </a:t>
            </a:r>
            <a:r>
              <a:rPr sz="2400" spc="-35" dirty="0">
                <a:latin typeface="Arial"/>
                <a:cs typeface="Arial"/>
              </a:rPr>
              <a:t>about  </a:t>
            </a:r>
            <a:r>
              <a:rPr sz="2400" spc="-60" dirty="0">
                <a:latin typeface="Arial"/>
                <a:cs typeface="Arial"/>
              </a:rPr>
              <a:t>home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automation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which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would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give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facility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controlling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tube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lights,</a:t>
            </a:r>
            <a:r>
              <a:rPr sz="2400" spc="-70" dirty="0">
                <a:latin typeface="Arial"/>
                <a:cs typeface="Arial"/>
              </a:rPr>
              <a:t> fans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and  </a:t>
            </a:r>
            <a:r>
              <a:rPr sz="2400" spc="-20" dirty="0">
                <a:latin typeface="Arial"/>
                <a:cs typeface="Arial"/>
              </a:rPr>
              <a:t>other </a:t>
            </a:r>
            <a:r>
              <a:rPr sz="2400" spc="-40" dirty="0">
                <a:latin typeface="Arial"/>
                <a:cs typeface="Arial"/>
              </a:rPr>
              <a:t>electrical </a:t>
            </a:r>
            <a:r>
              <a:rPr sz="2400" spc="-70" dirty="0">
                <a:latin typeface="Arial"/>
                <a:cs typeface="Arial"/>
              </a:rPr>
              <a:t>appliances </a:t>
            </a:r>
            <a:r>
              <a:rPr sz="2400" spc="-15" dirty="0">
                <a:latin typeface="Arial"/>
                <a:cs typeface="Arial"/>
              </a:rPr>
              <a:t>at </a:t>
            </a:r>
            <a:r>
              <a:rPr sz="2400" spc="-60" dirty="0">
                <a:latin typeface="Arial"/>
                <a:cs typeface="Arial"/>
              </a:rPr>
              <a:t>home </a:t>
            </a:r>
            <a:r>
              <a:rPr sz="2400" spc="-75" dirty="0">
                <a:latin typeface="Arial"/>
                <a:cs typeface="Arial"/>
              </a:rPr>
              <a:t>using </a:t>
            </a:r>
            <a:r>
              <a:rPr sz="2400" spc="-110" dirty="0">
                <a:latin typeface="Arial"/>
                <a:cs typeface="Arial"/>
              </a:rPr>
              <a:t>a </a:t>
            </a:r>
            <a:r>
              <a:rPr sz="2400" spc="-30" dirty="0">
                <a:latin typeface="Arial"/>
                <a:cs typeface="Arial"/>
              </a:rPr>
              <a:t>remote </a:t>
            </a:r>
            <a:r>
              <a:rPr sz="2400" spc="-35" dirty="0">
                <a:latin typeface="Arial"/>
                <a:cs typeface="Arial"/>
              </a:rPr>
              <a:t>control? </a:t>
            </a:r>
            <a:r>
              <a:rPr sz="2400" spc="-55" dirty="0">
                <a:latin typeface="Arial"/>
                <a:cs typeface="Arial"/>
              </a:rPr>
              <a:t>Off-course, </a:t>
            </a:r>
            <a:r>
              <a:rPr sz="2400" spc="-110" dirty="0">
                <a:latin typeface="Arial"/>
                <a:cs typeface="Arial"/>
              </a:rPr>
              <a:t>Yes! </a:t>
            </a:r>
            <a:r>
              <a:rPr sz="2400" spc="-45" dirty="0">
                <a:latin typeface="Arial"/>
                <a:cs typeface="Arial"/>
              </a:rPr>
              <a:t>But,  </a:t>
            </a:r>
            <a:r>
              <a:rPr sz="2400" spc="-55" dirty="0">
                <a:latin typeface="Arial"/>
                <a:cs typeface="Arial"/>
              </a:rPr>
              <a:t>are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available </a:t>
            </a:r>
            <a:r>
              <a:rPr sz="2400" spc="-40" dirty="0">
                <a:latin typeface="Arial"/>
                <a:cs typeface="Arial"/>
              </a:rPr>
              <a:t>options </a:t>
            </a:r>
            <a:r>
              <a:rPr sz="2400" spc="-45" dirty="0">
                <a:latin typeface="Arial"/>
                <a:cs typeface="Arial"/>
              </a:rPr>
              <a:t>cost-effective?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answer </a:t>
            </a:r>
            <a:r>
              <a:rPr sz="2400" spc="-70" dirty="0">
                <a:latin typeface="Arial"/>
                <a:cs typeface="Arial"/>
              </a:rPr>
              <a:t>is </a:t>
            </a:r>
            <a:r>
              <a:rPr sz="2400" spc="-60" dirty="0">
                <a:latin typeface="Arial"/>
                <a:cs typeface="Arial"/>
              </a:rPr>
              <a:t>No, </a:t>
            </a:r>
            <a:r>
              <a:rPr sz="2400" spc="-45" dirty="0">
                <a:latin typeface="Arial"/>
                <a:cs typeface="Arial"/>
              </a:rPr>
              <a:t>we </a:t>
            </a:r>
            <a:r>
              <a:rPr sz="2400" spc="-80" dirty="0">
                <a:latin typeface="Arial"/>
                <a:cs typeface="Arial"/>
              </a:rPr>
              <a:t>have </a:t>
            </a:r>
            <a:r>
              <a:rPr sz="2400" spc="-30" dirty="0">
                <a:latin typeface="Arial"/>
                <a:cs typeface="Arial"/>
              </a:rPr>
              <a:t>found </a:t>
            </a:r>
            <a:r>
              <a:rPr sz="2400" spc="-110" dirty="0">
                <a:latin typeface="Arial"/>
                <a:cs typeface="Arial"/>
              </a:rPr>
              <a:t>a  </a:t>
            </a:r>
            <a:r>
              <a:rPr sz="2400" spc="-30" dirty="0">
                <a:latin typeface="Arial"/>
                <a:cs typeface="Arial"/>
              </a:rPr>
              <a:t>solution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15" dirty="0">
                <a:latin typeface="Arial"/>
                <a:cs typeface="Arial"/>
              </a:rPr>
              <a:t>it. </a:t>
            </a:r>
            <a:r>
              <a:rPr sz="2400" spc="-80" dirty="0">
                <a:latin typeface="Arial"/>
                <a:cs typeface="Arial"/>
              </a:rPr>
              <a:t>We have </a:t>
            </a:r>
            <a:r>
              <a:rPr sz="2400" spc="-75" dirty="0">
                <a:latin typeface="Arial"/>
                <a:cs typeface="Arial"/>
              </a:rPr>
              <a:t>come </a:t>
            </a:r>
            <a:r>
              <a:rPr sz="2400" spc="-40" dirty="0">
                <a:latin typeface="Arial"/>
                <a:cs typeface="Arial"/>
              </a:rPr>
              <a:t>up </a:t>
            </a:r>
            <a:r>
              <a:rPr sz="2400" spc="10" dirty="0">
                <a:latin typeface="Arial"/>
                <a:cs typeface="Arial"/>
              </a:rPr>
              <a:t>with </a:t>
            </a:r>
            <a:r>
              <a:rPr sz="2400" spc="-110" dirty="0">
                <a:latin typeface="Arial"/>
                <a:cs typeface="Arial"/>
              </a:rPr>
              <a:t>a </a:t>
            </a:r>
            <a:r>
              <a:rPr sz="2400" spc="-45" dirty="0">
                <a:latin typeface="Arial"/>
                <a:cs typeface="Arial"/>
              </a:rPr>
              <a:t>new </a:t>
            </a:r>
            <a:r>
              <a:rPr sz="2400" spc="-75" dirty="0">
                <a:latin typeface="Arial"/>
                <a:cs typeface="Arial"/>
              </a:rPr>
              <a:t>system </a:t>
            </a:r>
            <a:r>
              <a:rPr sz="2400" spc="-55" dirty="0">
                <a:latin typeface="Arial"/>
                <a:cs typeface="Arial"/>
              </a:rPr>
              <a:t>called </a:t>
            </a:r>
            <a:r>
              <a:rPr lang="en-US" sz="2400" spc="-40" dirty="0">
                <a:latin typeface="Arial"/>
                <a:cs typeface="Arial"/>
              </a:rPr>
              <a:t>Raspberry pi 3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based </a:t>
            </a:r>
            <a:r>
              <a:rPr sz="2400" spc="-60" dirty="0">
                <a:latin typeface="Arial"/>
                <a:cs typeface="Arial"/>
              </a:rPr>
              <a:t>home  </a:t>
            </a:r>
            <a:r>
              <a:rPr sz="2400" spc="-30" dirty="0">
                <a:latin typeface="Arial"/>
                <a:cs typeface="Arial"/>
              </a:rPr>
              <a:t>automation </a:t>
            </a:r>
            <a:r>
              <a:rPr sz="2400" spc="-75" dirty="0">
                <a:latin typeface="Arial"/>
                <a:cs typeface="Arial"/>
              </a:rPr>
              <a:t>using</a:t>
            </a:r>
            <a:r>
              <a:rPr lang="en-US" sz="2400" spc="-75" dirty="0">
                <a:latin typeface="Arial"/>
                <a:cs typeface="Arial"/>
              </a:rPr>
              <a:t> Wi-Fi</a:t>
            </a:r>
            <a:r>
              <a:rPr sz="2400" spc="-30" dirty="0">
                <a:latin typeface="Arial"/>
                <a:cs typeface="Arial"/>
              </a:rPr>
              <a:t>. </a:t>
            </a:r>
            <a:r>
              <a:rPr sz="2400" spc="-95" dirty="0">
                <a:latin typeface="Arial"/>
                <a:cs typeface="Arial"/>
              </a:rPr>
              <a:t>This </a:t>
            </a:r>
            <a:r>
              <a:rPr sz="2400" spc="-75" dirty="0">
                <a:latin typeface="Arial"/>
                <a:cs typeface="Arial"/>
              </a:rPr>
              <a:t>system </a:t>
            </a:r>
            <a:r>
              <a:rPr sz="2400" spc="-70" dirty="0">
                <a:latin typeface="Arial"/>
                <a:cs typeface="Arial"/>
              </a:rPr>
              <a:t>is </a:t>
            </a:r>
            <a:r>
              <a:rPr sz="2400" spc="-60" dirty="0">
                <a:latin typeface="Arial"/>
                <a:cs typeface="Arial"/>
              </a:rPr>
              <a:t>super-cost </a:t>
            </a:r>
            <a:r>
              <a:rPr sz="2400" spc="-30" dirty="0">
                <a:latin typeface="Arial"/>
                <a:cs typeface="Arial"/>
              </a:rPr>
              <a:t>effective </a:t>
            </a:r>
            <a:r>
              <a:rPr sz="2400" spc="-70" dirty="0">
                <a:latin typeface="Arial"/>
                <a:cs typeface="Arial"/>
              </a:rPr>
              <a:t>and </a:t>
            </a:r>
            <a:r>
              <a:rPr sz="2400" spc="-90" dirty="0">
                <a:latin typeface="Arial"/>
                <a:cs typeface="Arial"/>
              </a:rPr>
              <a:t>can </a:t>
            </a:r>
            <a:r>
              <a:rPr sz="2400" spc="-65" dirty="0">
                <a:latin typeface="Arial"/>
                <a:cs typeface="Arial"/>
              </a:rPr>
              <a:t>give </a:t>
            </a:r>
            <a:r>
              <a:rPr sz="2400" spc="-20" dirty="0">
                <a:latin typeface="Arial"/>
                <a:cs typeface="Arial"/>
              </a:rPr>
              <a:t>the  </a:t>
            </a:r>
            <a:r>
              <a:rPr sz="2400" spc="-65" dirty="0">
                <a:latin typeface="Arial"/>
                <a:cs typeface="Arial"/>
              </a:rPr>
              <a:t>user, </a:t>
            </a:r>
            <a:r>
              <a:rPr sz="2400" spc="-20" dirty="0">
                <a:latin typeface="Arial"/>
                <a:cs typeface="Arial"/>
              </a:rPr>
              <a:t>the ability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20" dirty="0">
                <a:latin typeface="Arial"/>
                <a:cs typeface="Arial"/>
              </a:rPr>
              <a:t>control </a:t>
            </a:r>
            <a:r>
              <a:rPr sz="2400" spc="-75" dirty="0">
                <a:latin typeface="Arial"/>
                <a:cs typeface="Arial"/>
              </a:rPr>
              <a:t>any </a:t>
            </a:r>
            <a:r>
              <a:rPr sz="2400" spc="-35" dirty="0">
                <a:latin typeface="Arial"/>
                <a:cs typeface="Arial"/>
              </a:rPr>
              <a:t>electronic </a:t>
            </a:r>
            <a:r>
              <a:rPr sz="2400" spc="-65" dirty="0">
                <a:latin typeface="Arial"/>
                <a:cs typeface="Arial"/>
              </a:rPr>
              <a:t>device </a:t>
            </a:r>
            <a:r>
              <a:rPr sz="2400" dirty="0">
                <a:latin typeface="Arial"/>
                <a:cs typeface="Arial"/>
              </a:rPr>
              <a:t>without </a:t>
            </a:r>
            <a:r>
              <a:rPr sz="2400" spc="-70" dirty="0">
                <a:latin typeface="Arial"/>
                <a:cs typeface="Arial"/>
              </a:rPr>
              <a:t>even spending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110" dirty="0">
                <a:latin typeface="Arial"/>
                <a:cs typeface="Arial"/>
              </a:rPr>
              <a:t>a  </a:t>
            </a:r>
            <a:r>
              <a:rPr sz="2400" spc="-30" dirty="0">
                <a:latin typeface="Arial"/>
                <a:cs typeface="Arial"/>
              </a:rPr>
              <a:t>remote </a:t>
            </a:r>
            <a:r>
              <a:rPr sz="2400" spc="-25" dirty="0">
                <a:latin typeface="Arial"/>
                <a:cs typeface="Arial"/>
              </a:rPr>
              <a:t>control. </a:t>
            </a:r>
            <a:r>
              <a:rPr sz="2400" spc="-95" dirty="0">
                <a:latin typeface="Arial"/>
                <a:cs typeface="Arial"/>
              </a:rPr>
              <a:t>This </a:t>
            </a:r>
            <a:r>
              <a:rPr sz="2400" spc="-25" dirty="0">
                <a:latin typeface="Arial"/>
                <a:cs typeface="Arial"/>
              </a:rPr>
              <a:t>project </a:t>
            </a:r>
            <a:r>
              <a:rPr sz="2400" spc="-65" dirty="0">
                <a:latin typeface="Arial"/>
                <a:cs typeface="Arial"/>
              </a:rPr>
              <a:t>helps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user </a:t>
            </a:r>
            <a:r>
              <a:rPr sz="2400" spc="15" dirty="0">
                <a:latin typeface="Arial"/>
                <a:cs typeface="Arial"/>
              </a:rPr>
              <a:t>to </a:t>
            </a:r>
            <a:r>
              <a:rPr sz="2400" spc="-25" dirty="0">
                <a:latin typeface="Arial"/>
                <a:cs typeface="Arial"/>
              </a:rPr>
              <a:t>control </a:t>
            </a:r>
            <a:r>
              <a:rPr sz="2400" spc="-30" dirty="0">
                <a:latin typeface="Arial"/>
                <a:cs typeface="Arial"/>
              </a:rPr>
              <a:t>all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electronic </a:t>
            </a:r>
            <a:r>
              <a:rPr sz="2400" spc="-80" dirty="0">
                <a:latin typeface="Arial"/>
                <a:cs typeface="Arial"/>
              </a:rPr>
              <a:t>devices  </a:t>
            </a:r>
            <a:r>
              <a:rPr sz="2400" spc="-75" dirty="0">
                <a:latin typeface="Arial"/>
                <a:cs typeface="Arial"/>
              </a:rPr>
              <a:t>using </a:t>
            </a:r>
            <a:r>
              <a:rPr sz="2400" spc="-20" dirty="0">
                <a:latin typeface="Arial"/>
                <a:cs typeface="Arial"/>
              </a:rPr>
              <a:t>his/her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smartphone.</a:t>
            </a:r>
            <a:endParaRPr sz="2400" dirty="0">
              <a:latin typeface="Arial"/>
              <a:cs typeface="Arial"/>
            </a:endParaRPr>
          </a:p>
          <a:p>
            <a:pPr marL="12701" marR="81289" algn="just">
              <a:lnSpc>
                <a:spcPct val="117200"/>
              </a:lnSpc>
              <a:spcBef>
                <a:spcPts val="985"/>
              </a:spcBef>
            </a:pPr>
            <a:r>
              <a:rPr sz="2400" spc="-75" dirty="0">
                <a:latin typeface="Arial"/>
                <a:cs typeface="Arial"/>
              </a:rPr>
              <a:t>Time </a:t>
            </a:r>
            <a:r>
              <a:rPr sz="2400" spc="-70" dirty="0">
                <a:latin typeface="Arial"/>
                <a:cs typeface="Arial"/>
              </a:rPr>
              <a:t>is </a:t>
            </a:r>
            <a:r>
              <a:rPr sz="2400" spc="-110" dirty="0">
                <a:latin typeface="Arial"/>
                <a:cs typeface="Arial"/>
              </a:rPr>
              <a:t>a </a:t>
            </a:r>
            <a:r>
              <a:rPr sz="2400" spc="-50" dirty="0">
                <a:latin typeface="Arial"/>
                <a:cs typeface="Arial"/>
              </a:rPr>
              <a:t>very </a:t>
            </a:r>
            <a:r>
              <a:rPr sz="2400" spc="-55" dirty="0">
                <a:latin typeface="Arial"/>
                <a:cs typeface="Arial"/>
              </a:rPr>
              <a:t>valuable </a:t>
            </a:r>
            <a:r>
              <a:rPr sz="2400" spc="-30" dirty="0">
                <a:latin typeface="Arial"/>
                <a:cs typeface="Arial"/>
              </a:rPr>
              <a:t>thing. </a:t>
            </a:r>
            <a:r>
              <a:rPr sz="2400" spc="-75" dirty="0">
                <a:latin typeface="Arial"/>
                <a:cs typeface="Arial"/>
              </a:rPr>
              <a:t>Everybody </a:t>
            </a:r>
            <a:r>
              <a:rPr sz="2400" spc="-45" dirty="0">
                <a:latin typeface="Arial"/>
                <a:cs typeface="Arial"/>
              </a:rPr>
              <a:t>wants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05" dirty="0">
                <a:latin typeface="Arial"/>
                <a:cs typeface="Arial"/>
              </a:rPr>
              <a:t>save </a:t>
            </a:r>
            <a:r>
              <a:rPr sz="2400" spc="-15" dirty="0">
                <a:latin typeface="Arial"/>
                <a:cs typeface="Arial"/>
              </a:rPr>
              <a:t>time </a:t>
            </a:r>
            <a:r>
              <a:rPr sz="2400" spc="-130" dirty="0">
                <a:latin typeface="Arial"/>
                <a:cs typeface="Arial"/>
              </a:rPr>
              <a:t>as </a:t>
            </a:r>
            <a:r>
              <a:rPr sz="2400" spc="-70" dirty="0">
                <a:latin typeface="Arial"/>
                <a:cs typeface="Arial"/>
              </a:rPr>
              <a:t>much </a:t>
            </a:r>
            <a:r>
              <a:rPr sz="2400" spc="-130" dirty="0">
                <a:latin typeface="Arial"/>
                <a:cs typeface="Arial"/>
              </a:rPr>
              <a:t>as </a:t>
            </a:r>
            <a:r>
              <a:rPr sz="2400" spc="-35" dirty="0">
                <a:latin typeface="Arial"/>
                <a:cs typeface="Arial"/>
              </a:rPr>
              <a:t>they </a:t>
            </a:r>
            <a:r>
              <a:rPr sz="2400" spc="-80" dirty="0">
                <a:latin typeface="Arial"/>
                <a:cs typeface="Arial"/>
              </a:rPr>
              <a:t>can.  </a:t>
            </a:r>
            <a:r>
              <a:rPr sz="2400" spc="-65" dirty="0">
                <a:latin typeface="Arial"/>
                <a:cs typeface="Arial"/>
              </a:rPr>
              <a:t>New </a:t>
            </a:r>
            <a:r>
              <a:rPr sz="2400" spc="-60" dirty="0">
                <a:latin typeface="Arial"/>
                <a:cs typeface="Arial"/>
              </a:rPr>
              <a:t>technologies are being </a:t>
            </a:r>
            <a:r>
              <a:rPr sz="2400" spc="-35" dirty="0">
                <a:latin typeface="Arial"/>
                <a:cs typeface="Arial"/>
              </a:rPr>
              <a:t>introduced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05" dirty="0">
                <a:latin typeface="Arial"/>
                <a:cs typeface="Arial"/>
              </a:rPr>
              <a:t>save </a:t>
            </a:r>
            <a:r>
              <a:rPr sz="2400" spc="-25" dirty="0">
                <a:latin typeface="Arial"/>
                <a:cs typeface="Arial"/>
              </a:rPr>
              <a:t>our </a:t>
            </a:r>
            <a:r>
              <a:rPr sz="2400" spc="-20" dirty="0">
                <a:latin typeface="Arial"/>
                <a:cs typeface="Arial"/>
              </a:rPr>
              <a:t>time. </a:t>
            </a:r>
            <a:r>
              <a:rPr sz="2400" spc="-110" dirty="0">
                <a:latin typeface="Arial"/>
                <a:cs typeface="Arial"/>
              </a:rPr>
              <a:t>To save </a:t>
            </a:r>
            <a:r>
              <a:rPr sz="2400" spc="-50" dirty="0">
                <a:latin typeface="Arial"/>
                <a:cs typeface="Arial"/>
              </a:rPr>
              <a:t>people’s </a:t>
            </a:r>
            <a:r>
              <a:rPr sz="2400" spc="-15" dirty="0">
                <a:latin typeface="Arial"/>
                <a:cs typeface="Arial"/>
              </a:rPr>
              <a:t>time  </a:t>
            </a:r>
            <a:r>
              <a:rPr sz="2400" spc="-45" dirty="0">
                <a:latin typeface="Arial"/>
                <a:cs typeface="Arial"/>
              </a:rPr>
              <a:t>we </a:t>
            </a:r>
            <a:r>
              <a:rPr sz="2400" spc="-55" dirty="0">
                <a:latin typeface="Arial"/>
                <a:cs typeface="Arial"/>
              </a:rPr>
              <a:t>are </a:t>
            </a:r>
            <a:r>
              <a:rPr sz="2400" spc="-35" dirty="0">
                <a:latin typeface="Arial"/>
                <a:cs typeface="Arial"/>
              </a:rPr>
              <a:t>introducing </a:t>
            </a:r>
            <a:r>
              <a:rPr sz="2400" spc="-80" dirty="0">
                <a:latin typeface="Arial"/>
                <a:cs typeface="Arial"/>
              </a:rPr>
              <a:t>Home </a:t>
            </a:r>
            <a:r>
              <a:rPr sz="2400" spc="-30" dirty="0">
                <a:latin typeface="Arial"/>
                <a:cs typeface="Arial"/>
              </a:rPr>
              <a:t>Automation </a:t>
            </a:r>
            <a:r>
              <a:rPr sz="2400" spc="-75" dirty="0">
                <a:latin typeface="Arial"/>
                <a:cs typeface="Arial"/>
              </a:rPr>
              <a:t>system using </a:t>
            </a:r>
            <a:r>
              <a:rPr lang="en-US" sz="2400" spc="-30" dirty="0">
                <a:latin typeface="Arial"/>
                <a:cs typeface="Arial"/>
              </a:rPr>
              <a:t>Wi-Fi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.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help </a:t>
            </a:r>
            <a:r>
              <a:rPr sz="2400" spc="-5" dirty="0">
                <a:latin typeface="Arial"/>
                <a:cs typeface="Arial"/>
              </a:rPr>
              <a:t>of  </a:t>
            </a:r>
            <a:r>
              <a:rPr sz="2400" spc="-30" dirty="0">
                <a:latin typeface="Arial"/>
                <a:cs typeface="Arial"/>
              </a:rPr>
              <a:t>this </a:t>
            </a:r>
            <a:r>
              <a:rPr sz="2400" spc="-75" dirty="0">
                <a:latin typeface="Arial"/>
                <a:cs typeface="Arial"/>
              </a:rPr>
              <a:t>system </a:t>
            </a:r>
            <a:r>
              <a:rPr sz="2400" spc="-50" dirty="0">
                <a:latin typeface="Arial"/>
                <a:cs typeface="Arial"/>
              </a:rPr>
              <a:t>you </a:t>
            </a:r>
            <a:r>
              <a:rPr sz="2400" spc="-90" dirty="0">
                <a:latin typeface="Arial"/>
                <a:cs typeface="Arial"/>
              </a:rPr>
              <a:t>can </a:t>
            </a:r>
            <a:r>
              <a:rPr sz="2400" spc="-20" dirty="0">
                <a:latin typeface="Arial"/>
                <a:cs typeface="Arial"/>
              </a:rPr>
              <a:t>control </a:t>
            </a:r>
            <a:r>
              <a:rPr sz="2400" spc="-35" dirty="0">
                <a:latin typeface="Arial"/>
                <a:cs typeface="Arial"/>
              </a:rPr>
              <a:t>your </a:t>
            </a:r>
            <a:r>
              <a:rPr sz="2400" spc="-60" dirty="0">
                <a:latin typeface="Arial"/>
                <a:cs typeface="Arial"/>
              </a:rPr>
              <a:t>home </a:t>
            </a:r>
            <a:r>
              <a:rPr sz="2400" spc="-70" dirty="0">
                <a:latin typeface="Arial"/>
                <a:cs typeface="Arial"/>
              </a:rPr>
              <a:t>appliances </a:t>
            </a:r>
            <a:r>
              <a:rPr sz="2400" spc="-10" dirty="0">
                <a:latin typeface="Arial"/>
                <a:cs typeface="Arial"/>
              </a:rPr>
              <a:t>from </a:t>
            </a:r>
            <a:r>
              <a:rPr sz="2400" spc="-35" dirty="0">
                <a:latin typeface="Arial"/>
                <a:cs typeface="Arial"/>
              </a:rPr>
              <a:t>your </a:t>
            </a:r>
            <a:r>
              <a:rPr sz="2400" spc="-40" dirty="0">
                <a:latin typeface="Arial"/>
                <a:cs typeface="Arial"/>
              </a:rPr>
              <a:t>mobile </a:t>
            </a:r>
            <a:r>
              <a:rPr sz="2400" spc="-55" dirty="0">
                <a:latin typeface="Arial"/>
                <a:cs typeface="Arial"/>
              </a:rPr>
              <a:t>phone. </a:t>
            </a:r>
            <a:r>
              <a:rPr sz="2400" spc="-114" dirty="0">
                <a:latin typeface="Arial"/>
                <a:cs typeface="Arial"/>
              </a:rPr>
              <a:t>You  </a:t>
            </a:r>
            <a:r>
              <a:rPr sz="2400" spc="-90" dirty="0">
                <a:latin typeface="Arial"/>
                <a:cs typeface="Arial"/>
              </a:rPr>
              <a:t>can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turn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on/off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your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home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appliances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within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range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lang="en-US" sz="2400" spc="-30" dirty="0">
                <a:latin typeface="Arial"/>
                <a:cs typeface="Arial"/>
              </a:rPr>
              <a:t>Wi-Fi</a:t>
            </a:r>
            <a:r>
              <a:rPr sz="2400" spc="-3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3">
              <a:lnSpc>
                <a:spcPts val="1150"/>
              </a:lnSpc>
            </a:pPr>
            <a:fld id="{81D60167-4931-47E6-BA6A-407CBD079E47}" type="slidenum">
              <a:rPr spc="-55" dirty="0"/>
              <a:pPr marL="25403">
                <a:lnSpc>
                  <a:spcPts val="1150"/>
                </a:lnSpc>
              </a:pPr>
              <a:t>2</a:t>
            </a:fld>
            <a:endParaRPr spc="-5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6051" y="847937"/>
            <a:ext cx="207740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0" spc="90" dirty="0"/>
              <a:t>Project</a:t>
            </a:r>
            <a:r>
              <a:rPr sz="2800" spc="-110" dirty="0"/>
              <a:t> </a:t>
            </a:r>
            <a:r>
              <a:rPr sz="2800" spc="-30" dirty="0"/>
              <a:t>Aim</a:t>
            </a:r>
          </a:p>
        </p:txBody>
      </p:sp>
      <p:sp>
        <p:nvSpPr>
          <p:cNvPr id="3" name="object 3"/>
          <p:cNvSpPr/>
          <p:nvPr/>
        </p:nvSpPr>
        <p:spPr>
          <a:xfrm>
            <a:off x="5951017" y="1359661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35200" y="1499972"/>
            <a:ext cx="12801599" cy="126925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1" marR="5081" algn="just">
              <a:lnSpc>
                <a:spcPct val="117100"/>
              </a:lnSpc>
              <a:spcBef>
                <a:spcPts val="85"/>
              </a:spcBef>
            </a:pPr>
            <a:r>
              <a:rPr sz="2400" spc="-105" dirty="0">
                <a:latin typeface="Arial"/>
                <a:cs typeface="Arial"/>
              </a:rPr>
              <a:t>The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aim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project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is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design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and </a:t>
            </a:r>
            <a:r>
              <a:rPr sz="2400" spc="-40" dirty="0">
                <a:latin typeface="Arial"/>
                <a:cs typeface="Arial"/>
              </a:rPr>
              <a:t>construct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home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automation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system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 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30" dirty="0">
                <a:latin typeface="Arial"/>
                <a:cs typeface="Arial"/>
              </a:rPr>
              <a:t>remotely </a:t>
            </a:r>
            <a:r>
              <a:rPr sz="2400" spc="-40" dirty="0">
                <a:latin typeface="Arial"/>
                <a:cs typeface="Arial"/>
              </a:rPr>
              <a:t>switch </a:t>
            </a:r>
            <a:r>
              <a:rPr sz="2400" spc="-45" dirty="0">
                <a:latin typeface="Arial"/>
                <a:cs typeface="Arial"/>
              </a:rPr>
              <a:t>on </a:t>
            </a:r>
            <a:r>
              <a:rPr sz="2400" spc="-10" dirty="0">
                <a:latin typeface="Arial"/>
                <a:cs typeface="Arial"/>
              </a:rPr>
              <a:t>or </a:t>
            </a:r>
            <a:r>
              <a:rPr sz="2400" spc="10" dirty="0">
                <a:latin typeface="Arial"/>
                <a:cs typeface="Arial"/>
              </a:rPr>
              <a:t>off </a:t>
            </a:r>
            <a:r>
              <a:rPr sz="2400" spc="-75" dirty="0">
                <a:latin typeface="Arial"/>
                <a:cs typeface="Arial"/>
              </a:rPr>
              <a:t>any </a:t>
            </a:r>
            <a:r>
              <a:rPr sz="2400" spc="-60" dirty="0">
                <a:latin typeface="Arial"/>
                <a:cs typeface="Arial"/>
              </a:rPr>
              <a:t>household </a:t>
            </a:r>
            <a:r>
              <a:rPr sz="2400" spc="-70" dirty="0">
                <a:latin typeface="Arial"/>
                <a:cs typeface="Arial"/>
              </a:rPr>
              <a:t>appliances </a:t>
            </a:r>
            <a:r>
              <a:rPr sz="2400" spc="-60" dirty="0">
                <a:latin typeface="Arial"/>
                <a:cs typeface="Arial"/>
              </a:rPr>
              <a:t>connected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15" dirty="0">
                <a:latin typeface="Arial"/>
                <a:cs typeface="Arial"/>
              </a:rPr>
              <a:t>it, </a:t>
            </a:r>
            <a:r>
              <a:rPr sz="2400" spc="-75" dirty="0">
                <a:latin typeface="Arial"/>
                <a:cs typeface="Arial"/>
              </a:rPr>
              <a:t>using </a:t>
            </a:r>
            <a:r>
              <a:rPr sz="2400" spc="-110" dirty="0">
                <a:latin typeface="Arial"/>
                <a:cs typeface="Arial"/>
              </a:rPr>
              <a:t>a  </a:t>
            </a:r>
            <a:r>
              <a:rPr sz="2400" spc="-30" dirty="0">
                <a:latin typeface="Arial"/>
                <a:cs typeface="Arial"/>
              </a:rPr>
              <a:t>microcontroller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voice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dial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phone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lang="en-US" sz="2400" spc="-30" dirty="0">
                <a:latin typeface="Arial"/>
                <a:cs typeface="Arial"/>
              </a:rPr>
              <a:t>Wi-Fi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based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application.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8486" y="3110610"/>
            <a:ext cx="277253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0" spc="90" dirty="0">
                <a:solidFill>
                  <a:srgbClr val="17365D"/>
                </a:solidFill>
                <a:latin typeface="Times New Roman"/>
                <a:cs typeface="Times New Roman"/>
              </a:rPr>
              <a:t>Project</a:t>
            </a:r>
            <a:r>
              <a:rPr sz="2800" spc="-70" dirty="0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sz="2800" spc="35" dirty="0">
                <a:solidFill>
                  <a:srgbClr val="17365D"/>
                </a:solidFill>
                <a:latin typeface="Times New Roman"/>
                <a:cs typeface="Times New Roman"/>
              </a:rPr>
              <a:t>Objective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28500" y="3697130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35200" y="3769580"/>
            <a:ext cx="12573000" cy="17412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marR="262920" algn="just">
              <a:lnSpc>
                <a:spcPct val="117100"/>
              </a:lnSpc>
              <a:spcBef>
                <a:spcPts val="100"/>
              </a:spcBef>
            </a:pPr>
            <a:r>
              <a:rPr sz="2400" spc="-105" dirty="0">
                <a:latin typeface="Arial"/>
                <a:cs typeface="Arial"/>
              </a:rPr>
              <a:t>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objective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project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is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implement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low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cost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reliable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and</a:t>
            </a:r>
            <a:r>
              <a:rPr sz="2400" spc="-80" dirty="0">
                <a:latin typeface="Arial"/>
                <a:cs typeface="Arial"/>
              </a:rPr>
              <a:t> scalable  </a:t>
            </a:r>
            <a:r>
              <a:rPr sz="2400" spc="-60" dirty="0">
                <a:latin typeface="Arial"/>
                <a:cs typeface="Arial"/>
              </a:rPr>
              <a:t>home </a:t>
            </a:r>
            <a:r>
              <a:rPr sz="2400" spc="-30" dirty="0">
                <a:latin typeface="Arial"/>
                <a:cs typeface="Arial"/>
              </a:rPr>
              <a:t>automation </a:t>
            </a:r>
            <a:r>
              <a:rPr sz="2400" spc="-75" dirty="0">
                <a:latin typeface="Arial"/>
                <a:cs typeface="Arial"/>
              </a:rPr>
              <a:t>system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90" dirty="0">
                <a:latin typeface="Arial"/>
                <a:cs typeface="Arial"/>
              </a:rPr>
              <a:t>can </a:t>
            </a:r>
            <a:r>
              <a:rPr sz="2400" spc="-70" dirty="0">
                <a:latin typeface="Arial"/>
                <a:cs typeface="Arial"/>
              </a:rPr>
              <a:t>be </a:t>
            </a:r>
            <a:r>
              <a:rPr sz="2400" spc="-85" dirty="0">
                <a:latin typeface="Arial"/>
                <a:cs typeface="Arial"/>
              </a:rPr>
              <a:t>used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remotely </a:t>
            </a:r>
            <a:r>
              <a:rPr sz="2400" spc="-40" dirty="0">
                <a:latin typeface="Arial"/>
                <a:cs typeface="Arial"/>
              </a:rPr>
              <a:t>switch </a:t>
            </a:r>
            <a:r>
              <a:rPr sz="2400" spc="-45" dirty="0">
                <a:latin typeface="Arial"/>
                <a:cs typeface="Arial"/>
              </a:rPr>
              <a:t>on </a:t>
            </a:r>
            <a:r>
              <a:rPr sz="2400" spc="-10" dirty="0">
                <a:latin typeface="Arial"/>
                <a:cs typeface="Arial"/>
              </a:rPr>
              <a:t>or </a:t>
            </a:r>
            <a:r>
              <a:rPr sz="2400" spc="10" dirty="0">
                <a:latin typeface="Arial"/>
                <a:cs typeface="Arial"/>
              </a:rPr>
              <a:t>off </a:t>
            </a:r>
            <a:r>
              <a:rPr sz="2400" spc="-75" dirty="0">
                <a:latin typeface="Arial"/>
                <a:cs typeface="Arial"/>
              </a:rPr>
              <a:t>any  </a:t>
            </a:r>
            <a:r>
              <a:rPr sz="2400" spc="-60" dirty="0">
                <a:latin typeface="Arial"/>
                <a:cs typeface="Arial"/>
              </a:rPr>
              <a:t>household appliance </a:t>
            </a:r>
            <a:r>
              <a:rPr sz="2400" spc="-40" dirty="0">
                <a:latin typeface="Arial"/>
                <a:cs typeface="Arial"/>
              </a:rPr>
              <a:t>, </a:t>
            </a:r>
            <a:r>
              <a:rPr sz="2400" spc="-75" dirty="0">
                <a:latin typeface="Arial"/>
                <a:cs typeface="Arial"/>
              </a:rPr>
              <a:t>using </a:t>
            </a:r>
            <a:r>
              <a:rPr sz="2400" spc="-110" dirty="0">
                <a:latin typeface="Arial"/>
                <a:cs typeface="Arial"/>
              </a:rPr>
              <a:t>a </a:t>
            </a:r>
            <a:r>
              <a:rPr sz="2400" spc="-25" dirty="0">
                <a:latin typeface="Arial"/>
                <a:cs typeface="Arial"/>
              </a:rPr>
              <a:t>microcontroller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70" dirty="0">
                <a:latin typeface="Arial"/>
                <a:cs typeface="Arial"/>
              </a:rPr>
              <a:t>achieve </a:t>
            </a:r>
            <a:r>
              <a:rPr sz="2400" spc="-45" dirty="0">
                <a:latin typeface="Arial"/>
                <a:cs typeface="Arial"/>
              </a:rPr>
              <a:t>hardware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35" dirty="0" smtClean="0">
                <a:latin typeface="Arial"/>
                <a:cs typeface="Arial"/>
              </a:rPr>
              <a:t>simplicity</a:t>
            </a:r>
            <a:r>
              <a:rPr lang="en-IN" sz="2400" spc="-35" dirty="0" smtClean="0">
                <a:latin typeface="Arial"/>
                <a:cs typeface="Arial"/>
              </a:rPr>
              <a:t>, </a:t>
            </a:r>
            <a:r>
              <a:rPr sz="2400" spc="-20" dirty="0" smtClean="0">
                <a:latin typeface="Arial"/>
                <a:cs typeface="Arial"/>
              </a:rPr>
              <a:t>low </a:t>
            </a:r>
            <a:r>
              <a:rPr sz="2400" spc="-60" dirty="0">
                <a:latin typeface="Arial"/>
                <a:cs typeface="Arial"/>
              </a:rPr>
              <a:t>cost </a:t>
            </a:r>
            <a:r>
              <a:rPr sz="2400" spc="-30" dirty="0">
                <a:latin typeface="Arial"/>
                <a:cs typeface="Arial"/>
              </a:rPr>
              <a:t>short </a:t>
            </a:r>
            <a:r>
              <a:rPr sz="2400" spc="-95" dirty="0">
                <a:latin typeface="Arial"/>
                <a:cs typeface="Arial"/>
              </a:rPr>
              <a:t>messaging </a:t>
            </a:r>
            <a:r>
              <a:rPr sz="2400" spc="-70" dirty="0">
                <a:latin typeface="Arial"/>
                <a:cs typeface="Arial"/>
              </a:rPr>
              <a:t>service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70" dirty="0">
                <a:latin typeface="Arial"/>
                <a:cs typeface="Arial"/>
              </a:rPr>
              <a:t>feedback and </a:t>
            </a:r>
            <a:r>
              <a:rPr sz="2400" spc="-60" dirty="0">
                <a:latin typeface="Arial"/>
                <a:cs typeface="Arial"/>
              </a:rPr>
              <a:t>voice </a:t>
            </a:r>
            <a:r>
              <a:rPr sz="2400" spc="-35" dirty="0">
                <a:latin typeface="Arial"/>
                <a:cs typeface="Arial"/>
              </a:rPr>
              <a:t>dial </a:t>
            </a:r>
            <a:r>
              <a:rPr sz="2400" spc="-10" dirty="0">
                <a:latin typeface="Arial"/>
                <a:cs typeface="Arial"/>
              </a:rPr>
              <a:t>from </a:t>
            </a:r>
            <a:r>
              <a:rPr sz="2400" spc="-75" dirty="0">
                <a:latin typeface="Arial"/>
                <a:cs typeface="Arial"/>
              </a:rPr>
              <a:t>any </a:t>
            </a:r>
            <a:r>
              <a:rPr sz="2400" spc="-55" dirty="0">
                <a:latin typeface="Arial"/>
                <a:cs typeface="Arial"/>
              </a:rPr>
              <a:t>phone </a:t>
            </a:r>
            <a:r>
              <a:rPr sz="2400" spc="20" dirty="0">
                <a:latin typeface="Arial"/>
                <a:cs typeface="Arial"/>
              </a:rPr>
              <a:t>to  </a:t>
            </a:r>
            <a:r>
              <a:rPr sz="2400" spc="-45" dirty="0">
                <a:latin typeface="Arial"/>
                <a:cs typeface="Arial"/>
              </a:rPr>
              <a:t>toggle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switch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state.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6962" y="6007576"/>
            <a:ext cx="445822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spcBef>
                <a:spcPts val="105"/>
              </a:spcBef>
            </a:pPr>
            <a:r>
              <a:rPr sz="2800" spc="90" dirty="0">
                <a:solidFill>
                  <a:srgbClr val="17365D"/>
                </a:solidFill>
                <a:latin typeface="Times New Roman"/>
                <a:cs typeface="Times New Roman"/>
              </a:rPr>
              <a:t>Project </a:t>
            </a:r>
            <a:r>
              <a:rPr sz="2800" spc="100" dirty="0">
                <a:solidFill>
                  <a:srgbClr val="17365D"/>
                </a:solidFill>
                <a:latin typeface="Times New Roman"/>
                <a:cs typeface="Times New Roman"/>
              </a:rPr>
              <a:t>scope </a:t>
            </a:r>
            <a:r>
              <a:rPr sz="2800" spc="150" dirty="0">
                <a:solidFill>
                  <a:srgbClr val="17365D"/>
                </a:solidFill>
                <a:latin typeface="Times New Roman"/>
                <a:cs typeface="Times New Roman"/>
              </a:rPr>
              <a:t>and</a:t>
            </a:r>
            <a:r>
              <a:rPr sz="2800" spc="-315" dirty="0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17365D"/>
                </a:solidFill>
                <a:latin typeface="Times New Roman"/>
                <a:cs typeface="Times New Roman"/>
              </a:rPr>
              <a:t>limitation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51016" y="6557864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35200" y="6663801"/>
            <a:ext cx="12344400" cy="1319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1" marR="5081" algn="just">
              <a:lnSpc>
                <a:spcPct val="117500"/>
              </a:lnSpc>
              <a:spcBef>
                <a:spcPts val="90"/>
              </a:spcBef>
            </a:pPr>
            <a:r>
              <a:rPr sz="2400" spc="-95" dirty="0">
                <a:latin typeface="Arial"/>
                <a:cs typeface="Arial"/>
              </a:rPr>
              <a:t>This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project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work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is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complete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its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own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remotely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and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automatically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switching  on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off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an </a:t>
            </a:r>
            <a:r>
              <a:rPr sz="2400" spc="-40" dirty="0">
                <a:latin typeface="Arial"/>
                <a:cs typeface="Arial"/>
              </a:rPr>
              <a:t>electrical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appliance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limited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household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appliances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and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sends  </a:t>
            </a:r>
            <a:r>
              <a:rPr sz="2400" spc="-110" dirty="0">
                <a:latin typeface="Arial"/>
                <a:cs typeface="Arial"/>
              </a:rPr>
              <a:t>a </a:t>
            </a:r>
            <a:r>
              <a:rPr sz="2400" spc="-70" dirty="0">
                <a:latin typeface="Arial"/>
                <a:cs typeface="Arial"/>
              </a:rPr>
              <a:t>feedback </a:t>
            </a:r>
            <a:r>
              <a:rPr sz="2400" dirty="0">
                <a:latin typeface="Arial"/>
                <a:cs typeface="Arial"/>
              </a:rPr>
              <a:t>message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indicating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new </a:t>
            </a:r>
            <a:r>
              <a:rPr sz="2400" spc="-45" dirty="0">
                <a:latin typeface="Arial"/>
                <a:cs typeface="Arial"/>
              </a:rPr>
              <a:t>present </a:t>
            </a:r>
            <a:r>
              <a:rPr sz="2400" spc="-40" dirty="0">
                <a:latin typeface="Arial"/>
                <a:cs typeface="Arial"/>
              </a:rPr>
              <a:t>state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appliance.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3">
              <a:lnSpc>
                <a:spcPts val="1150"/>
              </a:lnSpc>
            </a:pPr>
            <a:fld id="{81D60167-4931-47E6-BA6A-407CBD079E47}" type="slidenum">
              <a:rPr spc="-55" dirty="0"/>
              <a:pPr marL="25403">
                <a:lnSpc>
                  <a:spcPts val="1150"/>
                </a:lnSpc>
              </a:pPr>
              <a:t>3</a:t>
            </a:fld>
            <a:endParaRPr spc="-5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6969" y="494208"/>
            <a:ext cx="390286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0" spc="114" dirty="0"/>
              <a:t>Hardware</a:t>
            </a:r>
            <a:r>
              <a:rPr sz="2800" spc="-80" dirty="0"/>
              <a:t> </a:t>
            </a:r>
            <a:r>
              <a:rPr sz="2800" spc="114" dirty="0"/>
              <a:t>Requirement</a:t>
            </a:r>
          </a:p>
        </p:txBody>
      </p:sp>
      <p:sp>
        <p:nvSpPr>
          <p:cNvPr id="3" name="object 3"/>
          <p:cNvSpPr/>
          <p:nvPr/>
        </p:nvSpPr>
        <p:spPr>
          <a:xfrm>
            <a:off x="5359400" y="1016197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1400" y="1094476"/>
            <a:ext cx="12649200" cy="4078361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1" marR="5081">
              <a:lnSpc>
                <a:spcPct val="102099"/>
              </a:lnSpc>
              <a:spcBef>
                <a:spcPts val="65"/>
              </a:spcBef>
            </a:pPr>
            <a:r>
              <a:rPr sz="2400" spc="-105" dirty="0">
                <a:latin typeface="Arial"/>
                <a:cs typeface="Arial"/>
              </a:rPr>
              <a:t>The </a:t>
            </a:r>
            <a:r>
              <a:rPr sz="2400" spc="-15" dirty="0">
                <a:latin typeface="Arial"/>
                <a:cs typeface="Arial"/>
              </a:rPr>
              <a:t>list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60" dirty="0">
                <a:latin typeface="Arial"/>
                <a:cs typeface="Arial"/>
              </a:rPr>
              <a:t>components </a:t>
            </a:r>
            <a:r>
              <a:rPr sz="2400" spc="-35" dirty="0">
                <a:latin typeface="Arial"/>
                <a:cs typeface="Arial"/>
              </a:rPr>
              <a:t>mentioned </a:t>
            </a:r>
            <a:r>
              <a:rPr sz="2400" spc="-50" dirty="0">
                <a:latin typeface="Arial"/>
                <a:cs typeface="Arial"/>
              </a:rPr>
              <a:t>here </a:t>
            </a:r>
            <a:r>
              <a:rPr sz="2400" spc="-55" dirty="0">
                <a:latin typeface="Arial"/>
                <a:cs typeface="Arial"/>
              </a:rPr>
              <a:t>are specifically</a:t>
            </a:r>
            <a:r>
              <a:rPr lang="en-US" sz="2400" spc="-55" dirty="0">
                <a:latin typeface="Arial"/>
                <a:cs typeface="Arial"/>
              </a:rPr>
              <a:t> for the Home automation to be possible</a:t>
            </a:r>
            <a:endParaRPr sz="2400" dirty="0">
              <a:latin typeface="Times New Roman"/>
              <a:cs typeface="Times New Roman"/>
            </a:endParaRPr>
          </a:p>
          <a:p>
            <a:pPr marL="469319" indent="-227991">
              <a:buFont typeface="Wingdings"/>
              <a:buChar char=""/>
              <a:tabLst>
                <a:tab pos="469954" algn="l"/>
              </a:tabLst>
            </a:pPr>
            <a:r>
              <a:rPr lang="en-US" sz="2400" spc="-40" dirty="0">
                <a:latin typeface="Arial"/>
                <a:cs typeface="Arial"/>
              </a:rPr>
              <a:t>Raspberry Pi 3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with </a:t>
            </a:r>
            <a:r>
              <a:rPr lang="en-US" sz="2400" spc="10" dirty="0">
                <a:latin typeface="Arial"/>
                <a:cs typeface="Arial"/>
              </a:rPr>
              <a:t>Broadcom </a:t>
            </a:r>
            <a:r>
              <a:rPr sz="2400" spc="-25" dirty="0">
                <a:latin typeface="Arial"/>
                <a:cs typeface="Arial"/>
              </a:rPr>
              <a:t>microcontroller</a:t>
            </a:r>
            <a:endParaRPr sz="2400" dirty="0">
              <a:latin typeface="Arial"/>
              <a:cs typeface="Arial"/>
            </a:endParaRPr>
          </a:p>
          <a:p>
            <a:pPr marL="469319" indent="-227991">
              <a:spcBef>
                <a:spcPts val="40"/>
              </a:spcBef>
              <a:buFont typeface="Wingdings"/>
              <a:buChar char=""/>
              <a:tabLst>
                <a:tab pos="469954" algn="l"/>
              </a:tabLst>
            </a:pPr>
            <a:r>
              <a:rPr sz="2400" spc="-70" dirty="0" smtClean="0">
                <a:latin typeface="Arial"/>
                <a:cs typeface="Arial"/>
              </a:rPr>
              <a:t>5 </a:t>
            </a:r>
            <a:r>
              <a:rPr sz="2400" spc="-140" dirty="0">
                <a:latin typeface="Arial"/>
                <a:cs typeface="Arial"/>
              </a:rPr>
              <a:t>V </a:t>
            </a:r>
            <a:r>
              <a:rPr sz="2400" spc="-100" dirty="0">
                <a:latin typeface="Arial"/>
                <a:cs typeface="Arial"/>
              </a:rPr>
              <a:t>Relay </a:t>
            </a:r>
            <a:r>
              <a:rPr sz="2400" spc="-210" dirty="0">
                <a:latin typeface="Arial"/>
                <a:cs typeface="Arial"/>
              </a:rPr>
              <a:t>X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8</a:t>
            </a:r>
            <a:endParaRPr sz="2400" dirty="0">
              <a:latin typeface="Arial"/>
              <a:cs typeface="Arial"/>
            </a:endParaRPr>
          </a:p>
          <a:p>
            <a:pPr marL="469319" indent="-227991">
              <a:spcBef>
                <a:spcPts val="40"/>
              </a:spcBef>
              <a:buFont typeface="Wingdings"/>
              <a:buChar char=""/>
              <a:tabLst>
                <a:tab pos="469954" algn="l"/>
              </a:tabLst>
            </a:pPr>
            <a:r>
              <a:rPr sz="2400" spc="-70" dirty="0">
                <a:latin typeface="Arial"/>
                <a:cs typeface="Arial"/>
              </a:rPr>
              <a:t>Connecting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wires</a:t>
            </a:r>
            <a:endParaRPr sz="2400" dirty="0">
              <a:latin typeface="Arial"/>
              <a:cs typeface="Arial"/>
            </a:endParaRPr>
          </a:p>
          <a:p>
            <a:pPr marL="469319" indent="-227991">
              <a:spcBef>
                <a:spcPts val="20"/>
              </a:spcBef>
              <a:buFont typeface="Wingdings"/>
              <a:buChar char=""/>
              <a:tabLst>
                <a:tab pos="469954" algn="l"/>
              </a:tabLst>
            </a:pPr>
            <a:r>
              <a:rPr sz="2400" spc="-70" dirty="0">
                <a:latin typeface="Arial"/>
                <a:cs typeface="Arial"/>
              </a:rPr>
              <a:t>9 </a:t>
            </a:r>
            <a:r>
              <a:rPr sz="2400" spc="-140" dirty="0">
                <a:latin typeface="Arial"/>
                <a:cs typeface="Arial"/>
              </a:rPr>
              <a:t>V </a:t>
            </a:r>
            <a:r>
              <a:rPr sz="2400" spc="-65" dirty="0">
                <a:latin typeface="Arial"/>
                <a:cs typeface="Arial"/>
              </a:rPr>
              <a:t>Power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supply</a:t>
            </a:r>
            <a:endParaRPr lang="en-US" sz="2400" spc="-60" dirty="0">
              <a:latin typeface="Arial"/>
              <a:cs typeface="Arial"/>
            </a:endParaRPr>
          </a:p>
          <a:p>
            <a:pPr marL="469319" indent="-227991">
              <a:spcBef>
                <a:spcPts val="20"/>
              </a:spcBef>
              <a:buFont typeface="Wingdings"/>
              <a:buChar char=""/>
              <a:tabLst>
                <a:tab pos="469954" algn="l"/>
              </a:tabLst>
            </a:pPr>
            <a:r>
              <a:rPr lang="en-US" sz="2400" spc="-60" dirty="0">
                <a:latin typeface="Arial"/>
                <a:cs typeface="Arial"/>
              </a:rPr>
              <a:t>Led Lights</a:t>
            </a:r>
          </a:p>
          <a:p>
            <a:pPr marL="469319" indent="-227991">
              <a:spcBef>
                <a:spcPts val="20"/>
              </a:spcBef>
              <a:buFont typeface="Wingdings"/>
              <a:buChar char=""/>
              <a:tabLst>
                <a:tab pos="469954" algn="l"/>
              </a:tabLst>
            </a:pPr>
            <a:r>
              <a:rPr lang="en-US" sz="2400" spc="-60" dirty="0">
                <a:latin typeface="Arial"/>
                <a:cs typeface="Arial"/>
              </a:rPr>
              <a:t>Computer Monitor </a:t>
            </a:r>
            <a:r>
              <a:rPr lang="en-US" sz="2400" spc="-60" dirty="0" smtClean="0">
                <a:latin typeface="Arial"/>
                <a:cs typeface="Arial"/>
              </a:rPr>
              <a:t>18’</a:t>
            </a:r>
            <a:endParaRPr lang="en-US" sz="2400" spc="-60" dirty="0">
              <a:latin typeface="Arial"/>
              <a:cs typeface="Arial"/>
            </a:endParaRPr>
          </a:p>
          <a:p>
            <a:pPr marL="469319" indent="-227991">
              <a:spcBef>
                <a:spcPts val="20"/>
              </a:spcBef>
              <a:buFont typeface="Wingdings"/>
              <a:buChar char=""/>
              <a:tabLst>
                <a:tab pos="469954" algn="l"/>
              </a:tabLst>
            </a:pPr>
            <a:r>
              <a:rPr lang="en-US" sz="2400" spc="-60" dirty="0">
                <a:latin typeface="Arial"/>
                <a:cs typeface="Arial"/>
              </a:rPr>
              <a:t>USB Mic</a:t>
            </a:r>
          </a:p>
          <a:p>
            <a:pPr marL="469319" indent="-227991">
              <a:spcBef>
                <a:spcPts val="20"/>
              </a:spcBef>
              <a:buFont typeface="Wingdings"/>
              <a:buChar char=""/>
              <a:tabLst>
                <a:tab pos="469954" algn="l"/>
              </a:tabLst>
            </a:pPr>
            <a:r>
              <a:rPr lang="en-US" sz="2400" spc="-60" dirty="0">
                <a:latin typeface="Arial"/>
                <a:cs typeface="Arial"/>
              </a:rPr>
              <a:t>Speaker</a:t>
            </a:r>
          </a:p>
          <a:p>
            <a:pPr marL="469319" indent="-227991">
              <a:spcBef>
                <a:spcPts val="20"/>
              </a:spcBef>
              <a:buFont typeface="Wingdings"/>
              <a:buChar char=""/>
              <a:tabLst>
                <a:tab pos="469954" algn="l"/>
              </a:tabLst>
            </a:pPr>
            <a:r>
              <a:rPr lang="en-US" sz="2400" spc="-60" dirty="0">
                <a:latin typeface="Arial"/>
                <a:cs typeface="Arial"/>
              </a:rPr>
              <a:t>SD Card 8GB</a:t>
            </a:r>
          </a:p>
          <a:p>
            <a:pPr marL="469319" indent="-227991">
              <a:spcBef>
                <a:spcPts val="20"/>
              </a:spcBef>
              <a:buFont typeface="Wingdings"/>
              <a:buChar char=""/>
              <a:tabLst>
                <a:tab pos="469954" algn="l"/>
              </a:tabLst>
            </a:pPr>
            <a:r>
              <a:rPr lang="en-US" sz="2400" spc="-60" dirty="0">
                <a:latin typeface="Arial"/>
                <a:cs typeface="Arial"/>
              </a:rPr>
              <a:t>Jumper wires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5020" y="5140391"/>
            <a:ext cx="364481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spcBef>
                <a:spcPts val="105"/>
              </a:spcBef>
            </a:pPr>
            <a:r>
              <a:rPr sz="2800" spc="80" dirty="0">
                <a:solidFill>
                  <a:srgbClr val="17365D"/>
                </a:solidFill>
                <a:latin typeface="Times New Roman"/>
                <a:cs typeface="Times New Roman"/>
              </a:rPr>
              <a:t>Software</a:t>
            </a:r>
            <a:r>
              <a:rPr sz="2800" spc="-80" dirty="0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17365D"/>
                </a:solidFill>
                <a:latin typeface="Times New Roman"/>
                <a:cs typeface="Times New Roman"/>
              </a:rPr>
              <a:t>Requirement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52020" y="5611247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1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16200" y="5791200"/>
            <a:ext cx="12344400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93" indent="-227991">
              <a:spcBef>
                <a:spcPts val="100"/>
              </a:spcBef>
              <a:buFont typeface="Wingdings"/>
              <a:buChar char=""/>
              <a:tabLst>
                <a:tab pos="241328" algn="l"/>
              </a:tabLst>
            </a:pPr>
            <a:r>
              <a:rPr lang="en-US" sz="2800" spc="-5" dirty="0">
                <a:latin typeface="Arial"/>
                <a:cs typeface="Arial"/>
              </a:rPr>
              <a:t>Raspbian Jessie</a:t>
            </a:r>
            <a:endParaRPr sz="2400" dirty="0">
              <a:latin typeface="Times New Roman"/>
              <a:cs typeface="Times New Roman"/>
            </a:endParaRPr>
          </a:p>
          <a:p>
            <a:pPr marL="240693" indent="-227991">
              <a:buFont typeface="Wingdings"/>
              <a:buChar char=""/>
              <a:tabLst>
                <a:tab pos="241328" algn="l"/>
              </a:tabLst>
            </a:pPr>
            <a:r>
              <a:rPr lang="en-US" sz="2800" dirty="0">
                <a:latin typeface="Arial"/>
                <a:cs typeface="Arial"/>
              </a:rPr>
              <a:t>Arduino IDE</a:t>
            </a:r>
          </a:p>
          <a:p>
            <a:pPr marL="240693" indent="-227991">
              <a:buFont typeface="Wingdings"/>
              <a:buChar char=""/>
              <a:tabLst>
                <a:tab pos="241328" algn="l"/>
              </a:tabLst>
            </a:pPr>
            <a:r>
              <a:rPr lang="en-US" sz="2800" dirty="0">
                <a:latin typeface="Arial"/>
                <a:cs typeface="Arial"/>
              </a:rPr>
              <a:t>Alexa API</a:t>
            </a:r>
          </a:p>
          <a:p>
            <a:pPr marL="240693" indent="-227991">
              <a:buFont typeface="Wingdings"/>
              <a:buChar char=""/>
              <a:tabLst>
                <a:tab pos="241328" algn="l"/>
              </a:tabLst>
            </a:pPr>
            <a:r>
              <a:rPr lang="en-US" sz="2800" dirty="0">
                <a:latin typeface="Arial"/>
                <a:cs typeface="Arial"/>
              </a:rPr>
              <a:t>Weather API</a:t>
            </a:r>
          </a:p>
          <a:p>
            <a:pPr marL="240693" indent="-227991">
              <a:buFont typeface="Wingdings"/>
              <a:buChar char=""/>
              <a:tabLst>
                <a:tab pos="241328" algn="l"/>
              </a:tabLst>
            </a:pPr>
            <a:r>
              <a:rPr lang="en-US" sz="2800" dirty="0">
                <a:latin typeface="Arial"/>
                <a:cs typeface="Arial"/>
              </a:rPr>
              <a:t>Times NEWS API</a:t>
            </a:r>
          </a:p>
          <a:p>
            <a:pPr marL="240693" indent="-227991">
              <a:buFont typeface="Wingdings"/>
              <a:buChar char=""/>
              <a:tabLst>
                <a:tab pos="241328" algn="l"/>
              </a:tabLst>
            </a:pPr>
            <a:r>
              <a:rPr lang="en-US" sz="2800" dirty="0">
                <a:latin typeface="Arial"/>
                <a:cs typeface="Arial"/>
              </a:rPr>
              <a:t>Clock </a:t>
            </a:r>
            <a:r>
              <a:rPr lang="en-US" sz="2800" dirty="0" smtClean="0">
                <a:latin typeface="Arial"/>
                <a:cs typeface="Arial"/>
              </a:rPr>
              <a:t>API</a:t>
            </a:r>
          </a:p>
          <a:p>
            <a:pPr marL="240693" indent="-227991">
              <a:buFont typeface="Wingdings"/>
              <a:buChar char=""/>
              <a:tabLst>
                <a:tab pos="241328" algn="l"/>
              </a:tabLst>
            </a:pPr>
            <a:r>
              <a:rPr lang="en-US" sz="2800" dirty="0" smtClean="0">
                <a:latin typeface="Arial"/>
                <a:cs typeface="Arial"/>
              </a:rPr>
              <a:t>Calendar API</a:t>
            </a:r>
            <a:endParaRPr lang="en-US" sz="2800" dirty="0">
              <a:latin typeface="Arial"/>
              <a:cs typeface="Arial"/>
            </a:endParaRPr>
          </a:p>
          <a:p>
            <a:pPr marL="240693" indent="-227991">
              <a:buFont typeface="Wingdings"/>
              <a:buChar char=""/>
              <a:tabLst>
                <a:tab pos="241328" algn="l"/>
              </a:tabLst>
            </a:pPr>
            <a:r>
              <a:rPr lang="en-US" sz="2800" dirty="0">
                <a:latin typeface="Arial"/>
                <a:cs typeface="Arial"/>
              </a:rPr>
              <a:t>Node JS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3">
              <a:lnSpc>
                <a:spcPts val="1150"/>
              </a:lnSpc>
            </a:pPr>
            <a:fld id="{81D60167-4931-47E6-BA6A-407CBD079E47}" type="slidenum">
              <a:rPr spc="-55" dirty="0"/>
              <a:pPr marL="25403">
                <a:lnSpc>
                  <a:spcPts val="1150"/>
                </a:lnSpc>
              </a:pPr>
              <a:t>4</a:t>
            </a:fld>
            <a:endParaRPr spc="-5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8499" y="1444603"/>
            <a:ext cx="603170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spc="90" dirty="0"/>
              <a:t>Description </a:t>
            </a:r>
            <a:r>
              <a:rPr sz="3200" spc="5" dirty="0"/>
              <a:t>of </a:t>
            </a:r>
            <a:r>
              <a:rPr sz="3200" spc="120" dirty="0"/>
              <a:t>Hardware</a:t>
            </a:r>
            <a:r>
              <a:rPr sz="3200" spc="-225" dirty="0"/>
              <a:t> </a:t>
            </a:r>
            <a:r>
              <a:rPr sz="3200" spc="95" dirty="0"/>
              <a:t>Required</a:t>
            </a:r>
          </a:p>
        </p:txBody>
      </p:sp>
      <p:sp>
        <p:nvSpPr>
          <p:cNvPr id="3" name="object 3"/>
          <p:cNvSpPr/>
          <p:nvPr/>
        </p:nvSpPr>
        <p:spPr>
          <a:xfrm>
            <a:off x="4673600" y="1920886"/>
            <a:ext cx="7924799" cy="45719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35200" y="2438400"/>
            <a:ext cx="14249400" cy="42495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 algn="just">
              <a:spcBef>
                <a:spcPts val="95"/>
              </a:spcBef>
            </a:pPr>
            <a:r>
              <a:rPr lang="en-US" sz="2800" b="1" spc="-120" dirty="0">
                <a:solidFill>
                  <a:srgbClr val="365F91"/>
                </a:solidFill>
                <a:latin typeface="Georgia"/>
                <a:cs typeface="Georgia"/>
              </a:rPr>
              <a:t>Raspberry Pi 3</a:t>
            </a:r>
            <a:endParaRPr sz="2800" dirty="0">
              <a:latin typeface="Georgia"/>
              <a:cs typeface="Georgia"/>
            </a:endParaRPr>
          </a:p>
          <a:p>
            <a:pPr algn="just">
              <a:spcBef>
                <a:spcPts val="3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1" marR="26037" algn="just">
              <a:lnSpc>
                <a:spcPct val="101699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lang="en-US" sz="2400" dirty="0">
                <a:latin typeface="Arial"/>
                <a:cs typeface="Arial"/>
              </a:rPr>
              <a:t>Raspberry Pi 3</a:t>
            </a:r>
            <a:r>
              <a:rPr sz="2400" dirty="0">
                <a:latin typeface="Arial"/>
                <a:cs typeface="Arial"/>
              </a:rPr>
              <a:t> is a microcontroller board based on the </a:t>
            </a:r>
            <a:r>
              <a:rPr lang="en-US" sz="2400" dirty="0">
                <a:latin typeface="Arial"/>
                <a:cs typeface="Arial"/>
              </a:rPr>
              <a:t>Broadcom</a:t>
            </a:r>
            <a:r>
              <a:rPr sz="2400" dirty="0">
                <a:latin typeface="Arial"/>
                <a:cs typeface="Arial"/>
              </a:rPr>
              <a:t>. It has </a:t>
            </a:r>
            <a:r>
              <a:rPr sz="2400" dirty="0" smtClean="0">
                <a:latin typeface="Arial"/>
                <a:cs typeface="Arial"/>
              </a:rPr>
              <a:t>4</a:t>
            </a:r>
            <a:r>
              <a:rPr lang="en-IN" sz="2400" dirty="0" smtClean="0">
                <a:latin typeface="Arial"/>
                <a:cs typeface="Arial"/>
              </a:rPr>
              <a:t>0</a:t>
            </a:r>
            <a:r>
              <a:rPr sz="2400" dirty="0" smtClean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digital input/output pins (of which 6 can be used as PWM outputs), 6 analog  inputs, a 16 MHz crystal oscillator, a USB connection, a power jack, an ICSP  header, and a reset button. It contains everything needed to support the  microcontroller; simply connect it to a computer with a USB cable or power it  with a AC-to-DC adapter or battery to get started.</a:t>
            </a:r>
          </a:p>
          <a:p>
            <a:pPr algn="just">
              <a:spcBef>
                <a:spcPts val="4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1" marR="5081" algn="just">
              <a:lnSpc>
                <a:spcPct val="101800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r>
              <a:rPr lang="en-US" sz="2400" dirty="0">
                <a:latin typeface="Arial"/>
                <a:cs typeface="Arial"/>
              </a:rPr>
              <a:t> Raspberry Pi 3</a:t>
            </a:r>
            <a:r>
              <a:rPr sz="2400" dirty="0">
                <a:latin typeface="Arial"/>
                <a:cs typeface="Arial"/>
              </a:rPr>
              <a:t> differs from all preceding boards in that it does not use the FTDI USB-to-  serial driver chip. Instead, it features the </a:t>
            </a:r>
            <a:r>
              <a:rPr lang="en-US" sz="2400" dirty="0">
                <a:latin typeface="Arial"/>
                <a:cs typeface="Arial"/>
              </a:rPr>
              <a:t>Broadcom</a:t>
            </a:r>
            <a:r>
              <a:rPr sz="2400" dirty="0">
                <a:latin typeface="Arial"/>
                <a:cs typeface="Arial"/>
              </a:rPr>
              <a:t> programmed as a USB-to-  serial converter.</a:t>
            </a:r>
          </a:p>
          <a:p>
            <a:pPr algn="just"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3">
              <a:lnSpc>
                <a:spcPts val="1150"/>
              </a:lnSpc>
            </a:pPr>
            <a:fld id="{81D60167-4931-47E6-BA6A-407CBD079E47}" type="slidenum">
              <a:rPr spc="-55" dirty="0"/>
              <a:pPr marL="25403">
                <a:lnSpc>
                  <a:spcPts val="1150"/>
                </a:lnSpc>
              </a:pPr>
              <a:t>5</a:t>
            </a:fld>
            <a:endParaRPr spc="-5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800" y="1623303"/>
            <a:ext cx="694659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>
              <a:spcBef>
                <a:spcPts val="95"/>
              </a:spcBef>
            </a:pPr>
            <a:r>
              <a:rPr lang="en-US" sz="2800" b="1" spc="-110" dirty="0">
                <a:solidFill>
                  <a:srgbClr val="365F91"/>
                </a:solidFill>
                <a:latin typeface="Georgia"/>
                <a:cs typeface="Georgia"/>
              </a:rPr>
              <a:t>Raspberry Pi 3 Micro controller  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3">
              <a:lnSpc>
                <a:spcPts val="1150"/>
              </a:lnSpc>
            </a:pPr>
            <a:fld id="{81D60167-4931-47E6-BA6A-407CBD079E47}" type="slidenum">
              <a:rPr spc="-55" dirty="0"/>
              <a:pPr marL="25403">
                <a:lnSpc>
                  <a:spcPts val="1150"/>
                </a:lnSpc>
              </a:pPr>
              <a:t>6</a:t>
            </a:fld>
            <a:endParaRPr spc="-5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2514600"/>
            <a:ext cx="8134350" cy="5868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200" y="992596"/>
            <a:ext cx="5968390" cy="553998"/>
          </a:xfrm>
        </p:spPr>
        <p:txBody>
          <a:bodyPr/>
          <a:lstStyle/>
          <a:p>
            <a:r>
              <a:rPr lang="en-US" sz="3600" dirty="0" smtClean="0"/>
              <a:t>Smart Mirror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1000" y="1693040"/>
            <a:ext cx="11582399" cy="2215991"/>
          </a:xfrm>
        </p:spPr>
        <p:txBody>
          <a:bodyPr/>
          <a:lstStyle/>
          <a:p>
            <a:pPr algn="just"/>
            <a:r>
              <a:rPr lang="en-US" sz="2400" dirty="0"/>
              <a:t>It all relies on the use of a regular picture frame, and mirrored window film to turn the glass into a two way mirror. 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The Mirror </a:t>
            </a:r>
            <a:r>
              <a:rPr lang="en-US" sz="2400" dirty="0"/>
              <a:t>also includes a bonus Alexa installation. Your smart mirror will be great without this, but it's nice to have a voice assistant in your mirror to ask tough questions or control home </a:t>
            </a:r>
            <a:r>
              <a:rPr lang="en-US" sz="2400" dirty="0" smtClean="0"/>
              <a:t>automation.</a:t>
            </a: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25799" y="4479668"/>
            <a:ext cx="11277599" cy="64633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504"/>
            <a:r>
              <a:rPr lang="en-US" dirty="0">
                <a:solidFill>
                  <a:schemeClr val="tx2"/>
                </a:solidFill>
                <a:latin typeface="Menlo"/>
              </a:rPr>
              <a:t>curl -</a:t>
            </a:r>
            <a:r>
              <a:rPr lang="en-US" dirty="0" err="1">
                <a:solidFill>
                  <a:schemeClr val="tx2"/>
                </a:solidFill>
                <a:latin typeface="Menlo"/>
              </a:rPr>
              <a:t>sL</a:t>
            </a:r>
            <a:r>
              <a:rPr lang="en-US" dirty="0">
                <a:solidFill>
                  <a:schemeClr val="tx2"/>
                </a:solidFill>
                <a:latin typeface="Menlo"/>
              </a:rPr>
              <a:t> https://deb.nodesource.com/setup_4.x — Node.js v4 LTS "Argon" | </a:t>
            </a:r>
            <a:r>
              <a:rPr lang="en-US" dirty="0" err="1">
                <a:solidFill>
                  <a:schemeClr val="tx2"/>
                </a:solidFill>
                <a:latin typeface="Menlo"/>
              </a:rPr>
              <a:t>sudo</a:t>
            </a:r>
            <a:r>
              <a:rPr lang="en-US" dirty="0">
                <a:solidFill>
                  <a:schemeClr val="tx2"/>
                </a:solidFill>
                <a:latin typeface="Menlo"/>
              </a:rPr>
              <a:t> bash -</a:t>
            </a:r>
            <a:endParaRPr lang="en-US" dirty="0">
              <a:solidFill>
                <a:schemeClr val="tx2"/>
              </a:solidFill>
            </a:endParaRPr>
          </a:p>
          <a:p>
            <a:pPr defTabSz="914504"/>
            <a:r>
              <a:rPr lang="en-US" dirty="0" err="1">
                <a:solidFill>
                  <a:schemeClr val="tx2"/>
                </a:solidFill>
                <a:latin typeface="Menlo"/>
              </a:rPr>
              <a:t>sudo</a:t>
            </a:r>
            <a:r>
              <a:rPr lang="en-US" dirty="0">
                <a:solidFill>
                  <a:schemeClr val="tx2"/>
                </a:solidFill>
                <a:latin typeface="Menlo"/>
              </a:rPr>
              <a:t> apt-get install </a:t>
            </a:r>
            <a:r>
              <a:rPr lang="en-US" dirty="0" err="1">
                <a:solidFill>
                  <a:schemeClr val="tx2"/>
                </a:solidFill>
                <a:latin typeface="Menlo"/>
              </a:rPr>
              <a:t>nodejs</a:t>
            </a:r>
            <a:r>
              <a:rPr lang="en-US" dirty="0">
                <a:solidFill>
                  <a:schemeClr val="tx2"/>
                </a:solidFill>
                <a:latin typeface="Menlo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Menlo"/>
              </a:rPr>
              <a:t>sudo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/>
          <a:stretch/>
        </p:blipFill>
        <p:spPr>
          <a:xfrm>
            <a:off x="4140199" y="5486400"/>
            <a:ext cx="9143999" cy="348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0" y="1109989"/>
            <a:ext cx="11226190" cy="492443"/>
          </a:xfrm>
        </p:spPr>
        <p:txBody>
          <a:bodyPr/>
          <a:lstStyle/>
          <a:p>
            <a:pPr algn="ctr"/>
            <a:r>
              <a:rPr lang="en-US" sz="3200" dirty="0" smtClean="0"/>
              <a:t>Alexa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0" y="2743200"/>
            <a:ext cx="10094229" cy="56780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11600" y="1828800"/>
            <a:ext cx="982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is it Possible for Alexa to have a conversation with </a:t>
            </a:r>
            <a:r>
              <a:rPr lang="en-US" sz="2400" dirty="0" smtClean="0"/>
              <a:t>us: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06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600" y="1163597"/>
            <a:ext cx="5968390" cy="492443"/>
          </a:xfrm>
        </p:spPr>
        <p:txBody>
          <a:bodyPr/>
          <a:lstStyle/>
          <a:p>
            <a:pPr algn="ctr"/>
            <a:r>
              <a:rPr lang="en-US" sz="3200" dirty="0" smtClean="0"/>
              <a:t>Smart Home Skills API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4495800"/>
            <a:ext cx="11603445" cy="378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7400" y="1905000"/>
            <a:ext cx="88834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Alexa recognizes the customer intent to change a setting on a specific device. Like…</a:t>
            </a:r>
          </a:p>
          <a:p>
            <a:pPr algn="just"/>
            <a:endParaRPr lang="en-US" sz="2400" dirty="0"/>
          </a:p>
          <a:p>
            <a:pPr marL="285783" indent="-285783" algn="just">
              <a:buFont typeface="Wingdings" panose="05000000000000000000" pitchFamily="2" charset="2"/>
              <a:buChar char="Ø"/>
            </a:pPr>
            <a:r>
              <a:rPr lang="en-US" sz="2400" dirty="0"/>
              <a:t>Alexa, turn on </a:t>
            </a:r>
            <a:r>
              <a:rPr lang="en-US" sz="2400" i="1" dirty="0"/>
              <a:t>device</a:t>
            </a:r>
          </a:p>
          <a:p>
            <a:pPr marL="285783" indent="-285783" algn="just">
              <a:buFont typeface="Wingdings" panose="05000000000000000000" pitchFamily="2" charset="2"/>
              <a:buChar char="Ø"/>
            </a:pPr>
            <a:r>
              <a:rPr lang="en-US" sz="2400" dirty="0"/>
              <a:t>Alexa, turn off </a:t>
            </a:r>
            <a:r>
              <a:rPr lang="en-US" sz="2400" i="1" dirty="0"/>
              <a:t>device</a:t>
            </a:r>
          </a:p>
          <a:p>
            <a:pPr marL="285783" indent="-285783" algn="just">
              <a:buFont typeface="Wingdings" panose="05000000000000000000" pitchFamily="2" charset="2"/>
              <a:buChar char="Ø"/>
            </a:pPr>
            <a:r>
              <a:rPr lang="en-US" sz="2400" dirty="0"/>
              <a:t>Alexa, defrost three pounds of meat in my microwave</a:t>
            </a:r>
          </a:p>
        </p:txBody>
      </p:sp>
    </p:spTree>
    <p:extLst>
      <p:ext uri="{BB962C8B-B14F-4D97-AF65-F5344CB8AC3E}">
        <p14:creationId xmlns:p14="http://schemas.microsoft.com/office/powerpoint/2010/main" val="41463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1146</Words>
  <Application>Microsoft Office PowerPoint</Application>
  <PresentationFormat>Custom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Georgia</vt:lpstr>
      <vt:lpstr>Menlo</vt:lpstr>
      <vt:lpstr>Times New Roman</vt:lpstr>
      <vt:lpstr>Wingdings</vt:lpstr>
      <vt:lpstr>Office Theme</vt:lpstr>
      <vt:lpstr>Home Automation(IOT)</vt:lpstr>
      <vt:lpstr>Introduction</vt:lpstr>
      <vt:lpstr>Project Aim</vt:lpstr>
      <vt:lpstr>Hardware Requirement</vt:lpstr>
      <vt:lpstr>Description of Hardware Required</vt:lpstr>
      <vt:lpstr>PowerPoint Presentation</vt:lpstr>
      <vt:lpstr>Smart Mirror</vt:lpstr>
      <vt:lpstr>Alexa</vt:lpstr>
      <vt:lpstr>Smart Home Skills API</vt:lpstr>
      <vt:lpstr>Alexa Interfacing with  Raspberry Pi 3</vt:lpstr>
      <vt:lpstr>Pros of Home Automation</vt:lpstr>
      <vt:lpstr>Cons of Home Automation</vt:lpstr>
      <vt:lpstr>Applications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Amit</dc:creator>
  <cp:lastModifiedBy>Jude Raj</cp:lastModifiedBy>
  <cp:revision>81</cp:revision>
  <dcterms:created xsi:type="dcterms:W3CDTF">2018-08-17T07:49:53Z</dcterms:created>
  <dcterms:modified xsi:type="dcterms:W3CDTF">2018-09-25T15:58:25Z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2017-11-13T00:00:00Z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2018-08-17T00:00:00Z</vt:filetime>
  </property>
</Properties>
</file>