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98" r:id="rId1"/>
  </p:sldMasterIdLst>
  <p:notesMasterIdLst>
    <p:notesMasterId r:id="rId11"/>
  </p:notesMasterIdLst>
  <p:sldIdLst>
    <p:sldId id="266" r:id="rId2"/>
    <p:sldId id="267" r:id="rId3"/>
    <p:sldId id="268" r:id="rId4"/>
    <p:sldId id="258" r:id="rId5"/>
    <p:sldId id="259" r:id="rId6"/>
    <p:sldId id="265" r:id="rId7"/>
    <p:sldId id="264" r:id="rId8"/>
    <p:sldId id="261" r:id="rId9"/>
    <p:sldId id="262" r:id="rId1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8"/>
    <p:restoredTop sz="94718"/>
  </p:normalViewPr>
  <p:slideViewPr>
    <p:cSldViewPr snapToGrid="0">
      <p:cViewPr varScale="1">
        <p:scale>
          <a:sx n="118" d="100"/>
          <a:sy n="118" d="100"/>
        </p:scale>
        <p:origin x="9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50510233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Guest account :</a:t>
            </a:r>
            <a:r>
              <a:rPr lang="en-US" baseline="0" dirty="0"/>
              <a:t> guest1 -&gt; guest29</a:t>
            </a:r>
          </a:p>
          <a:p>
            <a:r>
              <a:rPr lang="en-US" baseline="0" dirty="0"/>
              <a:t>Pw</a:t>
            </a:r>
            <a:r>
              <a:rPr lang="en-US" baseline="0" dirty="0" smtClean="0"/>
              <a:t>: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Remember to ask about recently added students about </a:t>
            </a:r>
            <a:r>
              <a:rPr lang="en-US" baseline="0" dirty="0" smtClean="0"/>
              <a:t>hour of code</a:t>
            </a:r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/>
          <a:lstStyle/>
          <a:p>
            <a:fld id="{7BDB4894-8A64-4D40-B7BE-B9792127B78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1108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 dirty="0"/>
              <a:t>Computer</a:t>
            </a:r>
            <a:r>
              <a:rPr lang="en-US" baseline="0" dirty="0"/>
              <a:t> Science is full of buzzword, When you think functions, you think Abstraction.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8630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7184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Shape 9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96900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Shape 10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17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1" y="0"/>
            <a:ext cx="1728788" cy="51435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07319" y="841772"/>
            <a:ext cx="6593681" cy="179070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07319" y="2701528"/>
            <a:ext cx="6593681" cy="1241822"/>
          </a:xfrm>
        </p:spPr>
        <p:txBody>
          <a:bodyPr>
            <a:normAutofit/>
          </a:bodyPr>
          <a:lstStyle>
            <a:lvl1pPr marL="0" indent="0" algn="l">
              <a:buNone/>
              <a:defRPr sz="1500" cap="all" baseline="0">
                <a:solidFill>
                  <a:schemeClr val="tx2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08133" y="4057651"/>
            <a:ext cx="2057400" cy="273844"/>
          </a:xfrm>
        </p:spPr>
        <p:txBody>
          <a:bodyPr/>
          <a:lstStyle/>
          <a:p>
            <a:fld id="{4AAD347D-5ACD-4C99-B74B-A9C85AD731AF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07318" y="4057651"/>
            <a:ext cx="3843665" cy="273844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422684" y="4057650"/>
            <a:ext cx="578317" cy="273844"/>
          </a:xfrm>
        </p:spPr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3051661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3228499"/>
            <a:ext cx="7434266" cy="614516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454819"/>
            <a:ext cx="7434266" cy="2474834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40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3843015"/>
            <a:ext cx="7433144" cy="51185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8025351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457200"/>
            <a:ext cx="7429466" cy="2571750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314700"/>
            <a:ext cx="7428344" cy="1028699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964630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457200"/>
            <a:ext cx="6977064" cy="2061322"/>
          </a:xfrm>
        </p:spPr>
        <p:txBody>
          <a:bodyPr anchor="ctr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2524168"/>
            <a:ext cx="6564224" cy="411726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3232439"/>
            <a:ext cx="7429502" cy="1117122"/>
          </a:xfrm>
        </p:spPr>
        <p:txBody>
          <a:bodyPr anchor="ctr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677634" y="549295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7903028" y="2073729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968832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600531"/>
            <a:ext cx="7429501" cy="1883876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3493241"/>
            <a:ext cx="7428379" cy="855483"/>
          </a:xfrm>
        </p:spPr>
        <p:txBody>
          <a:bodyPr anchor="t">
            <a:normAutofit/>
          </a:bodyPr>
          <a:lstStyle>
            <a:lvl1pPr marL="0" indent="0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01634159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005847"/>
            <a:ext cx="2397674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45939" y="2520197"/>
            <a:ext cx="2406551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008226"/>
            <a:ext cx="2388289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78160" y="2522576"/>
            <a:ext cx="2396873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005847"/>
            <a:ext cx="2396226" cy="51435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2520197"/>
            <a:ext cx="2396226" cy="182320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203220550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457200"/>
            <a:ext cx="7429499" cy="14287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3303447"/>
            <a:ext cx="239643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000249"/>
            <a:ext cx="2396430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3735644"/>
            <a:ext cx="2396430" cy="613382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3303447"/>
            <a:ext cx="2400300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000249"/>
            <a:ext cx="2399205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3735643"/>
            <a:ext cx="2400300" cy="607757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3303446"/>
            <a:ext cx="2393056" cy="432197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15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000249"/>
            <a:ext cx="2396227" cy="1143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500" dirty="0"/>
            </a:lvl1pPr>
          </a:lstStyle>
          <a:p>
            <a:pPr marL="0" lvl="0" indent="0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3735641"/>
            <a:ext cx="2396226" cy="607759"/>
          </a:xfrm>
        </p:spPr>
        <p:txBody>
          <a:bodyPr anchor="t">
            <a:normAutofit/>
          </a:bodyPr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4182896755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689778973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457200"/>
            <a:ext cx="1503758" cy="38862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457200"/>
            <a:ext cx="5811443" cy="38862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17071171"/>
      </p:ext>
    </p:extLst>
  </p:cSld>
  <p:clrMapOvr>
    <a:masterClrMapping/>
  </p:clrMapOvr>
  <p:hf sldNum="0"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48441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1269804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064420"/>
            <a:ext cx="7429500" cy="2139553"/>
          </a:xfrm>
        </p:spPr>
        <p:txBody>
          <a:bodyPr anchor="b"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3318272"/>
            <a:ext cx="7429500" cy="1031082"/>
          </a:xfrm>
        </p:spPr>
        <p:txBody>
          <a:bodyPr>
            <a:normAutofit/>
          </a:bodyPr>
          <a:lstStyle>
            <a:lvl1pPr marL="0" indent="0">
              <a:buNone/>
              <a:defRPr sz="135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62620368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1687114"/>
            <a:ext cx="3658792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1687114"/>
            <a:ext cx="3656408" cy="265628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339365108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64345"/>
            <a:ext cx="7429500" cy="110847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7515" y="1687115"/>
            <a:ext cx="3487337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2305048"/>
            <a:ext cx="3658793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6" y="1687114"/>
            <a:ext cx="3484952" cy="617934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1800" b="0" cap="all" baseline="0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305048"/>
            <a:ext cx="3656408" cy="203835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76997662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534352174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44715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457201"/>
            <a:ext cx="2892028" cy="1229913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444499"/>
            <a:ext cx="4418407" cy="3898901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1687114"/>
            <a:ext cx="2892028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322736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0" y="457200"/>
            <a:ext cx="4450881" cy="1229915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5541" y="457201"/>
            <a:ext cx="2750018" cy="38861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1687114"/>
            <a:ext cx="4450883" cy="265628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64909573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0716" y="0"/>
            <a:ext cx="9040416" cy="51435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463888"/>
            <a:ext cx="7429499" cy="11089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1687115"/>
            <a:ext cx="7429499" cy="26562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4412457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9/25/17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4412457"/>
            <a:ext cx="4679482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8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4412456"/>
            <a:ext cx="578317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" sz="1000" smtClean="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lang="en" sz="1000">
              <a:solidFill>
                <a:schemeClr val="lt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0169742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  <p:sldLayoutId id="2147483713" r:id="rId15"/>
    <p:sldLayoutId id="2147483714" r:id="rId16"/>
    <p:sldLayoutId id="2147483715" r:id="rId17"/>
    <p:sldLayoutId id="2147483716" r:id="rId18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SzPct val="125000"/>
        <a:buFont typeface="Arial" panose="020B0604020202020204" pitchFamily="34" charset="0"/>
        <a:buChar char="•"/>
        <a:defRPr sz="10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freedm28@msu.edu)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61582" y="1611087"/>
            <a:ext cx="6077906" cy="1955116"/>
          </a:xfrm>
        </p:spPr>
        <p:txBody>
          <a:bodyPr>
            <a:noAutofit/>
          </a:bodyPr>
          <a:lstStyle/>
          <a:p>
            <a:pPr algn="ctr"/>
            <a:r>
              <a:rPr lang="en-US" sz="5400" dirty="0"/>
              <a:t> CSE 231 </a:t>
            </a:r>
            <a:r>
              <a:rPr lang="en-US" sz="5400"/>
              <a:t>Section </a:t>
            </a:r>
            <a:r>
              <a:rPr lang="en-US" sz="5400" smtClean="0"/>
              <a:t>7</a:t>
            </a:r>
            <a:r>
              <a:rPr lang="en-US" sz="5400" dirty="0"/>
              <a:t/>
            </a:r>
            <a:br>
              <a:rPr lang="en-US" sz="5400" dirty="0"/>
            </a:br>
            <a:r>
              <a:rPr lang="en-US" sz="5400" dirty="0"/>
              <a:t>Lab </a:t>
            </a:r>
            <a:r>
              <a:rPr lang="en-US" sz="5400" dirty="0" smtClean="0"/>
              <a:t>4 - Functions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051824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Reminder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Online Content, Book, Videos</a:t>
            </a:r>
          </a:p>
          <a:p>
            <a:r>
              <a:rPr lang="en-US" dirty="0" smtClean="0"/>
              <a:t>Piazza </a:t>
            </a:r>
            <a:r>
              <a:rPr lang="mr-IN" dirty="0" smtClean="0"/>
              <a:t>–</a:t>
            </a:r>
            <a:r>
              <a:rPr lang="en-US" dirty="0"/>
              <a:t> </a:t>
            </a:r>
            <a:r>
              <a:rPr lang="en-US" dirty="0" smtClean="0"/>
              <a:t>How to ask for help</a:t>
            </a:r>
          </a:p>
          <a:p>
            <a:r>
              <a:rPr lang="en-US" dirty="0" smtClean="0"/>
              <a:t>Help Room </a:t>
            </a:r>
            <a:r>
              <a:rPr lang="mr-IN" dirty="0" smtClean="0"/>
              <a:t>–</a:t>
            </a:r>
            <a:r>
              <a:rPr lang="en-US" dirty="0" smtClean="0"/>
              <a:t> Go early and start on projects early</a:t>
            </a:r>
          </a:p>
          <a:p>
            <a:r>
              <a:rPr lang="en-US" dirty="0"/>
              <a:t>E</a:t>
            </a:r>
            <a:r>
              <a:rPr lang="en-US" dirty="0" smtClean="0"/>
              <a:t>mail me (</a:t>
            </a:r>
            <a:r>
              <a:rPr lang="en-US" dirty="0" smtClean="0">
                <a:hlinkClick r:id="rId2"/>
              </a:rPr>
              <a:t>freedm28@msu.edu)</a:t>
            </a:r>
            <a:r>
              <a:rPr lang="en-US" dirty="0" smtClean="0"/>
              <a:t> - Feedback too</a:t>
            </a:r>
          </a:p>
          <a:p>
            <a:r>
              <a:rPr lang="en-US" dirty="0" err="1" smtClean="0"/>
              <a:t>pythontutor.com</a:t>
            </a:r>
            <a:r>
              <a:rPr lang="en-US" dirty="0" smtClean="0"/>
              <a:t>/</a:t>
            </a:r>
            <a:r>
              <a:rPr lang="en-US" dirty="0" err="1" smtClean="0"/>
              <a:t>codecademy.com.com</a:t>
            </a:r>
            <a:endParaRPr lang="en-US" dirty="0" smtClean="0"/>
          </a:p>
          <a:p>
            <a:r>
              <a:rPr lang="en-US" dirty="0" smtClean="0"/>
              <a:t>Python Documentation</a:t>
            </a:r>
          </a:p>
        </p:txBody>
      </p:sp>
    </p:spTree>
    <p:extLst>
      <p:ext uri="{BB962C8B-B14F-4D97-AF65-F5344CB8AC3E}">
        <p14:creationId xmlns:p14="http://schemas.microsoft.com/office/powerpoint/2010/main" val="714097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Proj02 scores back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feel like you’re writing too many lines of code, you probably are!</a:t>
            </a:r>
          </a:p>
          <a:p>
            <a:r>
              <a:rPr lang="en-US" dirty="0" smtClean="0"/>
              <a:t>Use what we learn in lab for the projects</a:t>
            </a:r>
          </a:p>
          <a:p>
            <a:r>
              <a:rPr lang="en-US" dirty="0" smtClean="0"/>
              <a:t>Ask for help!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1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What are functions?  </a:t>
            </a:r>
          </a:p>
        </p:txBody>
      </p:sp>
      <p:sp>
        <p:nvSpPr>
          <p:cNvPr id="80" name="Shape 80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Allow you to write code once and reuse it later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 smtClean="0"/>
              <a:t>Make </a:t>
            </a:r>
            <a:r>
              <a:rPr lang="en" sz="2400" dirty="0"/>
              <a:t>code more </a:t>
            </a:r>
            <a:r>
              <a:rPr lang="en" sz="2400" dirty="0" smtClean="0"/>
              <a:t>readable, easier to debug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Some examples of functions we’ve used:</a:t>
            </a:r>
          </a:p>
          <a:p>
            <a:pPr marL="914400" lvl="1" indent="-381000">
              <a:spcBef>
                <a:spcPts val="0"/>
              </a:spcBef>
              <a:buSzPct val="100000"/>
            </a:pPr>
            <a:r>
              <a:rPr lang="en" sz="2400" dirty="0"/>
              <a:t>print(), input()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730318" y="221890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How do they work?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664057" y="1283377"/>
            <a:ext cx="8222100" cy="3215735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Functions have a definition, parameters, and some </a:t>
            </a:r>
            <a:r>
              <a:rPr lang="en" sz="2400" dirty="0" smtClean="0"/>
              <a:t>have </a:t>
            </a:r>
            <a:r>
              <a:rPr lang="en" sz="2400" dirty="0"/>
              <a:t>return </a:t>
            </a:r>
            <a:r>
              <a:rPr lang="en" sz="2400" dirty="0" smtClean="0"/>
              <a:t>value(s)</a:t>
            </a:r>
          </a:p>
          <a:p>
            <a:pPr marL="457200" lvl="0" indent="-381000" rtl="0">
              <a:spcBef>
                <a:spcPts val="0"/>
              </a:spcBef>
              <a:buSzPct val="100000"/>
            </a:pPr>
            <a:endParaRPr lang="en" sz="2400" dirty="0"/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FF00"/>
                </a:solidFill>
              </a:rPr>
              <a:t>def average(number1, number2):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400" dirty="0">
                <a:solidFill>
                  <a:srgbClr val="FFFF00"/>
                </a:solidFill>
              </a:rPr>
              <a:t>	average = (number1 + number2) / 2</a:t>
            </a:r>
          </a:p>
          <a:p>
            <a:pPr lvl="0">
              <a:spcBef>
                <a:spcPts val="0"/>
              </a:spcBef>
              <a:buNone/>
            </a:pPr>
            <a:r>
              <a:rPr lang="en" sz="2400" dirty="0">
                <a:solidFill>
                  <a:srgbClr val="FFFF00"/>
                </a:solidFill>
              </a:rPr>
              <a:t>	return </a:t>
            </a:r>
            <a:r>
              <a:rPr lang="en" sz="2400" dirty="0" smtClean="0">
                <a:solidFill>
                  <a:srgbClr val="FFFF00"/>
                </a:solidFill>
              </a:rPr>
              <a:t>average</a:t>
            </a:r>
            <a:endParaRPr lang="en" sz="24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900" y="573354"/>
            <a:ext cx="8222100" cy="4055921"/>
          </a:xfrm>
        </p:spPr>
        <p:txBody>
          <a:bodyPr>
            <a:noAutofit/>
          </a:bodyPr>
          <a:lstStyle/>
          <a:p>
            <a:pPr lvl="0">
              <a:buNone/>
            </a:pPr>
            <a:r>
              <a:rPr lang="en" sz="2000" dirty="0">
                <a:solidFill>
                  <a:srgbClr val="FFFF00"/>
                </a:solidFill>
              </a:rPr>
              <a:t>def average(number1, number2):</a:t>
            </a:r>
          </a:p>
          <a:p>
            <a:pPr lvl="0">
              <a:buNone/>
            </a:pPr>
            <a:r>
              <a:rPr lang="en" sz="2000" dirty="0">
                <a:solidFill>
                  <a:srgbClr val="FFFF00"/>
                </a:solidFill>
              </a:rPr>
              <a:t>	average = (number1 + number2) / 2</a:t>
            </a:r>
          </a:p>
          <a:p>
            <a:pPr lvl="0">
              <a:buNone/>
            </a:pPr>
            <a:r>
              <a:rPr lang="en" sz="2000" dirty="0">
                <a:solidFill>
                  <a:srgbClr val="FFFF00"/>
                </a:solidFill>
              </a:rPr>
              <a:t>	return </a:t>
            </a:r>
            <a:r>
              <a:rPr lang="en" sz="2000" dirty="0" smtClean="0">
                <a:solidFill>
                  <a:srgbClr val="FFFF00"/>
                </a:solidFill>
              </a:rPr>
              <a:t>average</a:t>
            </a:r>
          </a:p>
          <a:p>
            <a:pPr lvl="0">
              <a:buNone/>
            </a:pPr>
            <a:endParaRPr lang="en" sz="2000" dirty="0">
              <a:solidFill>
                <a:srgbClr val="FFFF00"/>
              </a:solidFill>
            </a:endParaRPr>
          </a:p>
          <a:p>
            <a:pPr lvl="0">
              <a:buNone/>
            </a:pPr>
            <a:r>
              <a:rPr lang="en-US" sz="2000" dirty="0" err="1">
                <a:solidFill>
                  <a:srgbClr val="FFFF00"/>
                </a:solidFill>
              </a:rPr>
              <a:t>avg</a:t>
            </a:r>
            <a:r>
              <a:rPr lang="en-US" sz="2000" dirty="0">
                <a:solidFill>
                  <a:srgbClr val="FFFF00"/>
                </a:solidFill>
              </a:rPr>
              <a:t> = average</a:t>
            </a:r>
            <a:r>
              <a:rPr lang="en" sz="2000" dirty="0">
                <a:solidFill>
                  <a:srgbClr val="FFFF00"/>
                </a:solidFill>
              </a:rPr>
              <a:t>(2,3</a:t>
            </a:r>
            <a:r>
              <a:rPr lang="en" sz="2000" dirty="0" smtClean="0">
                <a:solidFill>
                  <a:srgbClr val="FFFF00"/>
                </a:solidFill>
              </a:rPr>
              <a:t>)</a:t>
            </a:r>
          </a:p>
          <a:p>
            <a:pPr lvl="0">
              <a:buNone/>
            </a:pPr>
            <a:r>
              <a:rPr lang="en" sz="2000" dirty="0" smtClean="0">
                <a:solidFill>
                  <a:srgbClr val="FFFF00"/>
                </a:solidFill>
              </a:rPr>
              <a:t>print(avg)</a:t>
            </a:r>
            <a:endParaRPr lang="en" sz="2000" dirty="0">
              <a:solidFill>
                <a:srgbClr val="FFFF00"/>
              </a:solidFill>
            </a:endParaRPr>
          </a:p>
          <a:p>
            <a:pPr lvl="0">
              <a:buNone/>
            </a:pPr>
            <a:r>
              <a:rPr lang="en" sz="2000" dirty="0">
                <a:solidFill>
                  <a:srgbClr val="FFFF00"/>
                </a:solidFill>
              </a:rPr>
              <a:t>num1 = 10</a:t>
            </a:r>
          </a:p>
          <a:p>
            <a:pPr lvl="0">
              <a:buNone/>
            </a:pPr>
            <a:r>
              <a:rPr lang="en" sz="2000" dirty="0">
                <a:solidFill>
                  <a:srgbClr val="FFFF00"/>
                </a:solidFill>
              </a:rPr>
              <a:t>num2 = 20</a:t>
            </a:r>
          </a:p>
          <a:p>
            <a:pPr lvl="0">
              <a:buNone/>
            </a:pPr>
            <a:r>
              <a:rPr lang="en" sz="2000" dirty="0">
                <a:solidFill>
                  <a:srgbClr val="FFFF00"/>
                </a:solidFill>
              </a:rPr>
              <a:t>average(num1,num2)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65148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Variables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Scope</a:t>
            </a:r>
            <a:r>
              <a:rPr lang="en-US" dirty="0"/>
              <a:t>: the living time for </a:t>
            </a:r>
            <a:r>
              <a:rPr lang="en-US" dirty="0" smtClean="0"/>
              <a:t>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create a function, the variables you create inside the function only exist within that function, unless you return those said </a:t>
            </a:r>
            <a:r>
              <a:rPr lang="en-US" dirty="0" smtClean="0"/>
              <a:t>variables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Those variables are </a:t>
            </a:r>
            <a:r>
              <a:rPr lang="en-US" b="1" u="sng" dirty="0"/>
              <a:t>Local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266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Shape 97"/>
          <p:cNvSpPr txBox="1">
            <a:spLocks noGrp="1"/>
          </p:cNvSpPr>
          <p:nvPr>
            <p:ph type="title"/>
          </p:nvPr>
        </p:nvSpPr>
        <p:spPr>
          <a:xfrm>
            <a:off x="624300" y="241768"/>
            <a:ext cx="8222100" cy="7677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 dirty="0"/>
              <a:t>Some things to remember!</a:t>
            </a:r>
          </a:p>
        </p:txBody>
      </p:sp>
      <p:sp>
        <p:nvSpPr>
          <p:cNvPr id="98" name="Shape 98"/>
          <p:cNvSpPr txBox="1">
            <a:spLocks noGrp="1"/>
          </p:cNvSpPr>
          <p:nvPr>
            <p:ph type="body" idx="1"/>
          </p:nvPr>
        </p:nvSpPr>
        <p:spPr>
          <a:xfrm>
            <a:off x="445395" y="1256466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Function variables are independent of your main </a:t>
            </a:r>
            <a:r>
              <a:rPr lang="en" sz="2400" dirty="0" smtClean="0"/>
              <a:t>variables</a:t>
            </a:r>
            <a:endParaRPr lang="en-US" sz="2400" dirty="0" smtClean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-US" sz="2400" dirty="0" smtClean="0"/>
              <a:t>Keep functions at the top of your code!</a:t>
            </a:r>
            <a:endParaRPr lang="en" sz="24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Do NOT use globally defined variables in </a:t>
            </a:r>
            <a:r>
              <a:rPr lang="en" sz="2400" dirty="0" smtClean="0"/>
              <a:t>functions</a:t>
            </a:r>
          </a:p>
          <a:p>
            <a:pPr marL="800100" lvl="1" indent="-381000">
              <a:buSzPct val="100000"/>
            </a:pPr>
            <a:r>
              <a:rPr lang="en" sz="2100" dirty="0" smtClean="0"/>
              <a:t>What is a </a:t>
            </a:r>
            <a:r>
              <a:rPr lang="en" sz="2100" b="1" i="1" dirty="0" smtClean="0">
                <a:solidFill>
                  <a:srgbClr val="FFFF00"/>
                </a:solidFill>
              </a:rPr>
              <a:t>global variable</a:t>
            </a:r>
            <a:r>
              <a:rPr lang="en" sz="2100" dirty="0" smtClean="0"/>
              <a:t>?</a:t>
            </a:r>
            <a:endParaRPr lang="en" sz="21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Do NOT declare functions inside </a:t>
            </a:r>
            <a:r>
              <a:rPr lang="en" sz="2400" dirty="0" smtClean="0"/>
              <a:t>loops</a:t>
            </a:r>
          </a:p>
          <a:p>
            <a:pPr marL="800100" lvl="1" indent="-381000">
              <a:buSzPct val="100000"/>
            </a:pPr>
            <a:r>
              <a:rPr lang="en" sz="2100" dirty="0" smtClean="0"/>
              <a:t>Coding standards, no. 2</a:t>
            </a:r>
            <a:endParaRPr lang="en" sz="2100" dirty="0"/>
          </a:p>
          <a:p>
            <a:pPr marL="457200" lvl="0" indent="-381000" rtl="0">
              <a:spcBef>
                <a:spcPts val="0"/>
              </a:spcBef>
              <a:buSzPct val="100000"/>
            </a:pPr>
            <a:r>
              <a:rPr lang="en" sz="2400" dirty="0"/>
              <a:t>If a function needs to access/modify a variable, pass the variable to the function and return the result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"/>
              <a:t>Another thing to note</a:t>
            </a:r>
          </a:p>
        </p:txBody>
      </p:sp>
      <p:sp>
        <p:nvSpPr>
          <p:cNvPr id="104" name="Shape 104"/>
          <p:cNvSpPr txBox="1">
            <a:spLocks noGrp="1"/>
          </p:cNvSpPr>
          <p:nvPr>
            <p:ph type="body" idx="1"/>
          </p:nvPr>
        </p:nvSpPr>
        <p:spPr>
          <a:xfrm>
            <a:off x="611048" y="1700414"/>
            <a:ext cx="8222100" cy="27102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marL="457200" lvl="0" indent="-228600" rtl="0">
              <a:spcBef>
                <a:spcPts val="0"/>
              </a:spcBef>
            </a:pPr>
            <a:r>
              <a:rPr lang="en" dirty="0"/>
              <a:t>Functions can return multiple </a:t>
            </a:r>
            <a:r>
              <a:rPr lang="en" dirty="0" smtClean="0"/>
              <a:t>values</a:t>
            </a:r>
            <a:endParaRPr lang="en" dirty="0"/>
          </a:p>
          <a:p>
            <a:pPr marL="457200" lvl="0" indent="-228600" rtl="0">
              <a:spcBef>
                <a:spcPts val="0"/>
              </a:spcBef>
            </a:pPr>
            <a:r>
              <a:rPr lang="en-US" dirty="0"/>
              <a:t>R</a:t>
            </a:r>
            <a:r>
              <a:rPr lang="en" dirty="0" smtClean="0"/>
              <a:t>eturn </a:t>
            </a:r>
            <a:r>
              <a:rPr lang="en" dirty="0"/>
              <a:t>in a tuple? Whats a tuple? </a:t>
            </a:r>
            <a:r>
              <a:rPr lang="en-US" dirty="0"/>
              <a:t>W</a:t>
            </a:r>
            <a:r>
              <a:rPr lang="en" dirty="0"/>
              <a:t>e’ll go </a:t>
            </a:r>
            <a:r>
              <a:rPr lang="en" dirty="0" smtClean="0"/>
              <a:t>over that later</a:t>
            </a:r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112</TotalTime>
  <Words>300</Words>
  <Application>Microsoft Macintosh PowerPoint</Application>
  <PresentationFormat>On-screen Show (16:9)</PresentationFormat>
  <Paragraphs>53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Mangal</vt:lpstr>
      <vt:lpstr>Roboto</vt:lpstr>
      <vt:lpstr>Trebuchet MS</vt:lpstr>
      <vt:lpstr>Tw Cen MT</vt:lpstr>
      <vt:lpstr>Circuit</vt:lpstr>
      <vt:lpstr> CSE 231 Section 7 Lab 4 - Functions</vt:lpstr>
      <vt:lpstr>Resource Reminder</vt:lpstr>
      <vt:lpstr>Proj02 scores back</vt:lpstr>
      <vt:lpstr>What are functions?  </vt:lpstr>
      <vt:lpstr>How do they work?</vt:lpstr>
      <vt:lpstr>PowerPoint Presentation</vt:lpstr>
      <vt:lpstr>Local Variables </vt:lpstr>
      <vt:lpstr>Some things to remember!</vt:lpstr>
      <vt:lpstr>Another thing to note</vt:lpstr>
    </vt:vector>
  </TitlesOfParts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4: Functions</dc:title>
  <dc:creator>Cyndy Ishida</dc:creator>
  <cp:lastModifiedBy>Freedman, Joseph Alexander</cp:lastModifiedBy>
  <cp:revision>11</cp:revision>
  <dcterms:modified xsi:type="dcterms:W3CDTF">2017-09-25T14:45:09Z</dcterms:modified>
</cp:coreProperties>
</file>