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44" r:id="rId3"/>
    <p:sldId id="338" r:id="rId4"/>
    <p:sldId id="339" r:id="rId5"/>
    <p:sldId id="340" r:id="rId6"/>
    <p:sldId id="341" r:id="rId7"/>
    <p:sldId id="342" r:id="rId8"/>
    <p:sldId id="343" r:id="rId9"/>
    <p:sldId id="349" r:id="rId10"/>
    <p:sldId id="345" r:id="rId11"/>
    <p:sldId id="334" r:id="rId12"/>
    <p:sldId id="348" r:id="rId13"/>
    <p:sldId id="350" r:id="rId14"/>
    <p:sldId id="351" r:id="rId15"/>
    <p:sldId id="352" r:id="rId16"/>
    <p:sldId id="33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493F"/>
    <a:srgbClr val="8B7567"/>
    <a:srgbClr val="F5F3F1"/>
    <a:srgbClr val="EA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73" y="954"/>
      </p:cViewPr>
      <p:guideLst>
        <p:guide orient="horz" pos="2160"/>
        <p:guide pos="3840"/>
        <p:guide pos="325"/>
        <p:guide pos="7355"/>
        <p:guide orient="horz" pos="346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E204F-F60C-4545-8E8D-A5A861C7A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2CF8-CAC3-407F-998C-74C924BC77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7.jpeg"/><Relationship Id="rId7" Type="http://schemas.openxmlformats.org/officeDocument/2006/relationships/image" Target="../media/image16.jpeg"/><Relationship Id="rId6" Type="http://schemas.openxmlformats.org/officeDocument/2006/relationships/image" Target="../media/image15.jpeg"/><Relationship Id="rId5" Type="http://schemas.openxmlformats.org/officeDocument/2006/relationships/tags" Target="../tags/tag10.xm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14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61914" y="953305"/>
            <a:ext cx="88182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关于后面各种</a:t>
            </a:r>
            <a:r>
              <a:rPr lang="en-US" altLang="zh-CN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IP</a:t>
            </a:r>
            <a:r>
              <a:rPr lang="zh-CN" altLang="en-US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进行一个介绍 </a:t>
            </a:r>
            <a:r>
              <a:rPr lang="en-US" altLang="zh-CN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– </a:t>
            </a:r>
            <a:r>
              <a:rPr lang="zh-CN" altLang="en-US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第</a:t>
            </a:r>
            <a:r>
              <a:rPr lang="en-US" altLang="zh-CN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15</a:t>
            </a:r>
            <a:r>
              <a:rPr lang="zh-CN" altLang="en-US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题</a:t>
            </a:r>
            <a:endParaRPr kumimoji="0" lang="zh-CN" altLang="en-US" sz="3600" b="0" i="0" u="none" strike="noStrike" kern="1200" cap="none" spc="20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844952" y="2349661"/>
            <a:ext cx="6940952" cy="3953946"/>
            <a:chOff x="0" y="26904"/>
            <a:chExt cx="12192000" cy="6804191"/>
          </a:xfrm>
        </p:grpSpPr>
        <p:pic>
          <p:nvPicPr>
            <p:cNvPr id="5" name="图片 4" descr="图片包含 游戏机, 画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161"/>
              <a:ext cx="12192000" cy="6785677"/>
            </a:xfrm>
            <a:prstGeom prst="rect">
              <a:avLst/>
            </a:prstGeom>
          </p:spPr>
        </p:pic>
        <p:pic>
          <p:nvPicPr>
            <p:cNvPr id="3" name="图片 2" descr="图片包含 文字, 大, 高, 白色&#10;&#10;描述已自动生成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04"/>
              <a:ext cx="12192000" cy="6804191"/>
            </a:xfrm>
            <a:prstGeom prst="rect">
              <a:avLst/>
            </a:prstGeom>
          </p:spPr>
        </p:pic>
      </p:grp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75592" y="2063917"/>
          <a:ext cx="11190891" cy="3953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0297"/>
                <a:gridCol w="3730297"/>
                <a:gridCol w="3730297"/>
              </a:tblGrid>
              <a:tr h="5648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选项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小计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比例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5648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钢架铁拳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36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38.71%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5648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49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52.69%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5648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西部世界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51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54.84%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5648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Carol and Tuesday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39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41.94%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5648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底特律 变人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22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23.66%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5648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本题有效填写人次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93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6255" y="554355"/>
            <a:ext cx="88182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产生意识后机器人会不会危害人类？</a:t>
            </a:r>
            <a:endParaRPr kumimoji="0" lang="zh-CN" altLang="en-US" sz="3600" b="0" i="0" u="none" strike="noStrike" kern="1200" cap="none" spc="20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3429000"/>
            <a:ext cx="4909502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F493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Open Sans" panose="020B0606030504020204" pitchFamily="34" charset="0"/>
              </a:rPr>
              <a:t>思维被人类的动物性所影响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756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人类的欲望都是进化的结果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8B7567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756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而机器人大概不会有入这些过程，完全没有求生欲，死亡也并不可怕。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8B7567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844952" y="2349661"/>
            <a:ext cx="6940952" cy="3953946"/>
            <a:chOff x="0" y="26904"/>
            <a:chExt cx="12192000" cy="6804191"/>
          </a:xfrm>
        </p:grpSpPr>
        <p:pic>
          <p:nvPicPr>
            <p:cNvPr id="5" name="图片 4" descr="图片包含 游戏机, 画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161"/>
              <a:ext cx="12192000" cy="6785677"/>
            </a:xfrm>
            <a:prstGeom prst="rect">
              <a:avLst/>
            </a:prstGeom>
          </p:spPr>
        </p:pic>
        <p:pic>
          <p:nvPicPr>
            <p:cNvPr id="3" name="图片 2" descr="图片包含 文字, 大, 高, 白色&#10;&#10;描述已自动生成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04"/>
              <a:ext cx="12192000" cy="6804191"/>
            </a:xfrm>
            <a:prstGeom prst="rect">
              <a:avLst/>
            </a:prstGeom>
          </p:spPr>
        </p:pic>
      </p:grpSp>
      <p:pic>
        <p:nvPicPr>
          <p:cNvPr id="2" name="图片 1" descr="OI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361815"/>
            <a:ext cx="3177540" cy="2383155"/>
          </a:xfrm>
          <a:prstGeom prst="rect">
            <a:avLst/>
          </a:prstGeom>
        </p:spPr>
      </p:pic>
      <p:pic>
        <p:nvPicPr>
          <p:cNvPr id="4" name="图片 3" descr="OI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95" y="1199515"/>
            <a:ext cx="2259330" cy="3383280"/>
          </a:xfrm>
          <a:prstGeom prst="rect">
            <a:avLst/>
          </a:prstGeom>
        </p:spPr>
      </p:pic>
      <p:pic>
        <p:nvPicPr>
          <p:cNvPr id="7" name="图片 6" descr="evolution-3801547_19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7415" y="1199515"/>
            <a:ext cx="4057650" cy="2282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86877" y="1379232"/>
            <a:ext cx="88182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effectLst/>
              </a:rPr>
              <a:t>娱乐</a:t>
            </a:r>
            <a:r>
              <a:rPr lang="zh-CN" altLang="zh-CN" sz="3600" dirty="0">
                <a:effectLst/>
              </a:rPr>
              <a:t>行业</a:t>
            </a:r>
            <a:r>
              <a:rPr lang="zh-CN" altLang="en-US" sz="3600" dirty="0">
                <a:effectLst/>
              </a:rPr>
              <a:t>造假与失业问题</a:t>
            </a:r>
            <a:endParaRPr lang="zh-CN" altLang="zh-CN" sz="36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844952" y="2349661"/>
            <a:ext cx="6940952" cy="3953946"/>
            <a:chOff x="0" y="26904"/>
            <a:chExt cx="12192000" cy="6804191"/>
          </a:xfrm>
        </p:grpSpPr>
        <p:pic>
          <p:nvPicPr>
            <p:cNvPr id="5" name="图片 4" descr="图片包含 游戏机, 画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161"/>
              <a:ext cx="12192000" cy="6785677"/>
            </a:xfrm>
            <a:prstGeom prst="rect">
              <a:avLst/>
            </a:prstGeom>
          </p:spPr>
        </p:pic>
        <p:pic>
          <p:nvPicPr>
            <p:cNvPr id="3" name="图片 2" descr="图片包含 文字, 大, 高, 白色&#10;&#10;描述已自动生成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04"/>
              <a:ext cx="12192000" cy="68041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560989" y="248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Question 23</a:t>
            </a:r>
            <a:endParaRPr lang="zh-CN" altLang="en-US" b="1" dirty="0"/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3923966" y="495876"/>
            <a:ext cx="6854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你认为以下哪些事项是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年后娱乐机器人发展可能引发的社会问题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多选题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0726" y="1821439"/>
            <a:ext cx="7957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选项：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相关行业失业率增加，社会贫富差距扩大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408" y="3161271"/>
            <a:ext cx="4067123" cy="30503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38" y="3161272"/>
            <a:ext cx="4067123" cy="30503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76" y="3161272"/>
            <a:ext cx="4067123" cy="30503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596887" y="402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Question 20</a:t>
            </a:r>
            <a:endParaRPr lang="zh-CN" altLang="en-US" b="1" dirty="0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246463" y="649406"/>
            <a:ext cx="68660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您是否认为类似底特律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变人游戏中的机器人绘画会在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年后出现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Picture 9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08" y="4142678"/>
            <a:ext cx="3569506" cy="200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12073" y="1712926"/>
          <a:ext cx="10883040" cy="171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7680"/>
                <a:gridCol w="3627680"/>
                <a:gridCol w="3627680"/>
              </a:tblGrid>
              <a:tr h="4290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选项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小计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比例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290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是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49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52.69%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290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否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44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47.31%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290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本题有效填写人次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93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814" y="3584250"/>
            <a:ext cx="4162194" cy="312164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9" y="3584250"/>
            <a:ext cx="4162194" cy="31216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86877" y="1379232"/>
            <a:ext cx="8818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600" dirty="0">
                <a:effectLst/>
              </a:rPr>
              <a:t>机器人与人类</a:t>
            </a:r>
            <a:r>
              <a:rPr lang="zh-CN" altLang="en-US" sz="3600" dirty="0">
                <a:effectLst/>
              </a:rPr>
              <a:t>亲密</a:t>
            </a:r>
            <a:r>
              <a:rPr lang="zh-CN" altLang="zh-CN" sz="3600" dirty="0">
                <a:effectLst/>
              </a:rPr>
              <a:t>关系</a:t>
            </a:r>
            <a:endParaRPr lang="zh-CN" altLang="zh-CN" sz="36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844952" y="2349661"/>
            <a:ext cx="6940952" cy="3953946"/>
            <a:chOff x="0" y="26904"/>
            <a:chExt cx="12192000" cy="6804191"/>
          </a:xfrm>
        </p:grpSpPr>
        <p:pic>
          <p:nvPicPr>
            <p:cNvPr id="5" name="图片 4" descr="图片包含 游戏机, 画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161"/>
              <a:ext cx="12192000" cy="6785677"/>
            </a:xfrm>
            <a:prstGeom prst="rect">
              <a:avLst/>
            </a:prstGeom>
          </p:spPr>
        </p:pic>
        <p:pic>
          <p:nvPicPr>
            <p:cNvPr id="3" name="图片 2" descr="图片包含 文字, 大, 高, 白色&#10;&#10;描述已自动生成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04"/>
              <a:ext cx="12192000" cy="68041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/>
        </p:nvSpPr>
        <p:spPr>
          <a:xfrm>
            <a:off x="754954" y="387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Question 17</a:t>
            </a:r>
            <a:endParaRPr lang="zh-CN" alt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188958" y="644937"/>
            <a:ext cx="7248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您认为类似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《Her》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中的聊天机器人的娱乐形式未来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年后是否会流行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27767" r="659" b="14496"/>
          <a:stretch>
            <a:fillRect/>
          </a:stretch>
        </p:blipFill>
        <p:spPr bwMode="auto">
          <a:xfrm>
            <a:off x="8890575" y="4092765"/>
            <a:ext cx="3176476" cy="26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8463" y="1545274"/>
          <a:ext cx="11015076" cy="1771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692"/>
                <a:gridCol w="3671692"/>
                <a:gridCol w="3671692"/>
              </a:tblGrid>
              <a:tr h="4427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选项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小计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比例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427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是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39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55.71%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427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否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31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44.29%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427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本题有效填写人次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70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2" y="1546069"/>
            <a:ext cx="1231096" cy="1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2" y="1546069"/>
            <a:ext cx="992414" cy="1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2" y="1546069"/>
            <a:ext cx="967289" cy="1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2" y="1546069"/>
            <a:ext cx="1256220" cy="1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49" y="3541631"/>
            <a:ext cx="4382813" cy="32871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7762" y="3570890"/>
            <a:ext cx="4382813" cy="3287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560989" y="248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Question 23</a:t>
            </a:r>
            <a:endParaRPr lang="zh-CN" altLang="en-US" b="1" dirty="0"/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3923966" y="495876"/>
            <a:ext cx="6854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你认为以下哪些事项是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年后娱乐机器人发展可能引发的社会问题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多选题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2956" y="1326872"/>
          <a:ext cx="11486829" cy="3741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9841"/>
                <a:gridCol w="3573578"/>
                <a:gridCol w="3303410"/>
              </a:tblGrid>
              <a:tr h="314659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zh-CN" sz="1600" dirty="0">
                          <a:effectLst/>
                        </a:rPr>
                        <a:t>选项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zh-CN" sz="1600" dirty="0">
                          <a:effectLst/>
                        </a:rPr>
                        <a:t>小计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zh-CN" sz="1600">
                          <a:effectLst/>
                        </a:rPr>
                        <a:t>比例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1110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r>
                        <a:rPr lang="zh-CN" sz="1600" dirty="0">
                          <a:effectLst/>
                        </a:rPr>
                        <a:t>相关行业失业率增加，社会贫富差距扩大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</a:rPr>
                        <a:t>54.84%</a:t>
                      </a:r>
                      <a:endParaRPr lang="en-US" alt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591110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r>
                        <a:rPr lang="zh-CN" sz="1600" dirty="0">
                          <a:effectLst/>
                        </a:rPr>
                        <a:t>产生伦理道德问题，尤其是仿人机器人的发展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</a:rPr>
                        <a:t>73.12%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591110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r>
                        <a:rPr lang="zh-CN" sz="1600" dirty="0">
                          <a:solidFill>
                            <a:srgbClr val="FFFF00"/>
                          </a:solidFill>
                          <a:effectLst/>
                        </a:rPr>
                        <a:t>机器人发展水平有限，工业化成本太高</a:t>
                      </a:r>
                      <a:endParaRPr lang="zh-CN" sz="16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</a:rPr>
                        <a:t>52.69%</a:t>
                      </a:r>
                      <a:endParaRPr lang="en-US" alt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629317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r>
                        <a:rPr lang="zh-CN" sz="1600" dirty="0">
                          <a:effectLst/>
                        </a:rPr>
                        <a:t>机器人可能产生自己的意识，甚至有可能危害人类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</a:rPr>
                        <a:t>49.46%</a:t>
                      </a:r>
                      <a:endParaRPr lang="en-US" alt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591110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r>
                        <a:rPr lang="zh-CN" sz="1600" dirty="0">
                          <a:effectLst/>
                        </a:rPr>
                        <a:t>机器人与人类关系密切导致人与人关系疏远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</a:rPr>
                        <a:t>39.78%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32656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r>
                        <a:rPr lang="zh-CN" sz="1600" dirty="0">
                          <a:effectLst/>
                        </a:rPr>
                        <a:t>本题有效填写人次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2956" y="530029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ighlight>
                  <a:srgbClr val="FFFF00"/>
                </a:highlight>
              </a:rPr>
              <a:t>现在我们从选择人数多的选项开始讨论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86877" y="1379232"/>
            <a:ext cx="88182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机器人技术与伦理道德</a:t>
            </a:r>
            <a:endParaRPr kumimoji="0" lang="zh-CN" altLang="en-US" sz="3600" b="0" i="0" u="none" strike="noStrike" kern="1200" cap="none" spc="20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844952" y="2349661"/>
            <a:ext cx="6940952" cy="3953946"/>
            <a:chOff x="0" y="26904"/>
            <a:chExt cx="12192000" cy="6804191"/>
          </a:xfrm>
        </p:grpSpPr>
        <p:pic>
          <p:nvPicPr>
            <p:cNvPr id="5" name="图片 4" descr="图片包含 游戏机, 画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161"/>
              <a:ext cx="12192000" cy="6785677"/>
            </a:xfrm>
            <a:prstGeom prst="rect">
              <a:avLst/>
            </a:prstGeom>
          </p:spPr>
        </p:pic>
        <p:pic>
          <p:nvPicPr>
            <p:cNvPr id="3" name="图片 2" descr="图片包含 文字, 大, 高, 白色&#10;&#10;描述已自动生成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04"/>
              <a:ext cx="12192000" cy="68041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560989" y="248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Question 23</a:t>
            </a:r>
            <a:endParaRPr lang="zh-CN" altLang="en-US" b="1" dirty="0"/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3923966" y="495876"/>
            <a:ext cx="6854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你认为以下哪些事项是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年后娱乐机器人发展可能引发的社会问题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多选题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989" y="2674586"/>
            <a:ext cx="4951708" cy="37137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0726" y="1821439"/>
            <a:ext cx="7392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选项：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产生伦理道德问题，尤其是仿人机器人的发展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1881" y="2774524"/>
            <a:ext cx="5787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首先，认为</a:t>
            </a:r>
            <a:r>
              <a:rPr lang="zh-CN" altLang="en-US" sz="2400" b="1" dirty="0"/>
              <a:t>会产生伦理伦理道德问题</a:t>
            </a:r>
            <a:r>
              <a:rPr lang="zh-CN" altLang="en-US" sz="2400" dirty="0"/>
              <a:t>的调查对象数量是几个选项中最高的。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通过查看调查对象与年龄分层之间的关联，发现在年轻人中认为该问题会存在的比例相当高，相比其他年龄组的比例都相差不大。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460526" y="5900459"/>
            <a:ext cx="483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联系到</a:t>
            </a:r>
            <a:r>
              <a:rPr lang="en-US" altLang="zh-CN" sz="2400" b="1" dirty="0">
                <a:highlight>
                  <a:srgbClr val="FFFF00"/>
                </a:highlight>
              </a:rPr>
              <a:t>22</a:t>
            </a:r>
            <a:r>
              <a:rPr lang="zh-CN" altLang="en-US" sz="2400" b="1" dirty="0">
                <a:highlight>
                  <a:srgbClr val="FFFF00"/>
                </a:highlight>
              </a:rPr>
              <a:t>题中的关于</a:t>
            </a:r>
            <a:r>
              <a:rPr lang="en-US" altLang="zh-CN" sz="2400" b="1" dirty="0">
                <a:highlight>
                  <a:srgbClr val="FFFF00"/>
                </a:highlight>
              </a:rPr>
              <a:t>AI</a:t>
            </a:r>
            <a:r>
              <a:rPr lang="zh-CN" altLang="en-US" sz="2400" b="1" dirty="0">
                <a:highlight>
                  <a:srgbClr val="FFFF00"/>
                </a:highlight>
              </a:rPr>
              <a:t>妻子的题目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60526" y="5260821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年轻人普遍认为会产生伦理道德问题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651401" y="525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Question 22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535417"/>
            <a:ext cx="4343775" cy="3257832"/>
          </a:xfrm>
          <a:prstGeom prst="rect">
            <a:avLst/>
          </a:prstGeom>
        </p:spPr>
      </p:pic>
      <p:sp>
        <p:nvSpPr>
          <p:cNvPr id="14" name="文本框 8"/>
          <p:cNvSpPr txBox="1"/>
          <p:nvPr/>
        </p:nvSpPr>
        <p:spPr>
          <a:xfrm>
            <a:off x="4096442" y="424266"/>
            <a:ext cx="74441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影片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银翼杀手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中出现了机器人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妻子， 您觉得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年后如果有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妻子的出现，是否会合法化，商业化，并达到广泛推广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57" y="4784217"/>
            <a:ext cx="3460474" cy="19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4950" y="1850849"/>
          <a:ext cx="11220774" cy="156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0258"/>
                <a:gridCol w="3740258"/>
                <a:gridCol w="3740258"/>
              </a:tblGrid>
              <a:tr h="392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选项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小计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比例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392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会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38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40.86%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392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不会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55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59.14%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392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本题有效填写人次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93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5420" y="3718302"/>
            <a:ext cx="7078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很有意思的是，在这一题中，年轻人</a:t>
            </a:r>
            <a:r>
              <a:rPr lang="zh-CN" altLang="en-US" sz="2400" b="1" dirty="0"/>
              <a:t>认为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妻子会合法化、商业化、并得到广泛推广的人数超过了认为其不会的人数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620226" y="4985591"/>
            <a:ext cx="369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年轻人与</a:t>
            </a:r>
            <a:r>
              <a:rPr lang="en-US" altLang="zh-CN" sz="2400" b="1" dirty="0">
                <a:highlight>
                  <a:srgbClr val="FFFF00"/>
                </a:highlight>
              </a:rPr>
              <a:t>23</a:t>
            </a:r>
            <a:r>
              <a:rPr lang="zh-CN" altLang="en-US" sz="2400" b="1" dirty="0">
                <a:highlight>
                  <a:srgbClr val="FFFF00"/>
                </a:highlight>
              </a:rPr>
              <a:t>题数据有矛盾</a:t>
            </a:r>
            <a:endParaRPr lang="en-US" altLang="zh-CN" sz="2400" b="1" dirty="0">
              <a:highlight>
                <a:srgbClr val="FFFF00"/>
              </a:highligh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4178" y="5447256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中老年人的心理符合期望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5417"/>
            <a:ext cx="4343775" cy="325783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624178" y="597206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好像业内人员的信心挺强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/>
        </p:nvSpPr>
        <p:spPr>
          <a:xfrm>
            <a:off x="597956" y="525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Question 21</a:t>
            </a:r>
            <a:endParaRPr lang="zh-CN" altLang="en-US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413" y="3934496"/>
            <a:ext cx="3691181" cy="276838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7229" y="3934496"/>
            <a:ext cx="3737542" cy="2803157"/>
          </a:xfrm>
          <a:prstGeom prst="rect">
            <a:avLst/>
          </a:prstGeom>
        </p:spPr>
      </p:pic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154739" y="723000"/>
            <a:ext cx="72189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底特律 变人中的性爱机器人，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年后如果成为现实，您是否能够接受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0433" y="1672767"/>
          <a:ext cx="11431134" cy="1917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378"/>
                <a:gridCol w="3810378"/>
                <a:gridCol w="3810378"/>
              </a:tblGrid>
              <a:tr h="479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选项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小计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比例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79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是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41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44.09%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79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否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52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55.91%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79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本题有效填写人次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93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406" y="3934496"/>
            <a:ext cx="3737542" cy="2803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86877" y="1379232"/>
            <a:ext cx="88182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机器人的自我意识</a:t>
            </a:r>
            <a:endParaRPr kumimoji="0" lang="zh-CN" altLang="en-US" sz="3600" b="0" i="0" u="none" strike="noStrike" kern="1200" cap="none" spc="20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844952" y="2349661"/>
            <a:ext cx="6940952" cy="3953946"/>
            <a:chOff x="0" y="26904"/>
            <a:chExt cx="12192000" cy="6804191"/>
          </a:xfrm>
        </p:grpSpPr>
        <p:pic>
          <p:nvPicPr>
            <p:cNvPr id="5" name="图片 4" descr="图片包含 游戏机, 画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161"/>
              <a:ext cx="12192000" cy="6785677"/>
            </a:xfrm>
            <a:prstGeom prst="rect">
              <a:avLst/>
            </a:prstGeom>
          </p:spPr>
        </p:pic>
        <p:pic>
          <p:nvPicPr>
            <p:cNvPr id="3" name="图片 2" descr="图片包含 文字, 大, 高, 白色&#10;&#10;描述已自动生成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04"/>
              <a:ext cx="12192000" cy="68041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560989" y="248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Question 23</a:t>
            </a:r>
            <a:endParaRPr lang="zh-CN" altLang="en-US" b="1" dirty="0"/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3923966" y="495876"/>
            <a:ext cx="6854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你认为以下哪些事项是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年后娱乐机器人发展可能引发的社会问题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多选题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989" y="2674586"/>
            <a:ext cx="4951708" cy="37137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0726" y="1821439"/>
            <a:ext cx="8267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选项：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机器人可能产生自己的意识，甚至有可能危害人类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8789" y="4046789"/>
            <a:ext cx="528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行业内的工作者认为能产生自我意识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44508" y="3337892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中老年人普遍认为会产生意识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3" y="2674586"/>
            <a:ext cx="4890314" cy="366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680765" y="278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Question 18</a:t>
            </a:r>
            <a:endParaRPr lang="zh-CN" altLang="en-US" b="1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224442" y="525286"/>
            <a:ext cx="65291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年后，您是否认为会有类似仿人机器人主题娱乐公园的出现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9" y="3564327"/>
            <a:ext cx="3691181" cy="2768386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124" b="1948"/>
          <a:stretch>
            <a:fillRect/>
          </a:stretch>
        </p:blipFill>
        <p:spPr bwMode="auto">
          <a:xfrm>
            <a:off x="8182970" y="3908981"/>
            <a:ext cx="3208421" cy="20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00610" y="1551146"/>
          <a:ext cx="10723983" cy="1877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4661"/>
                <a:gridCol w="3574661"/>
                <a:gridCol w="3574661"/>
              </a:tblGrid>
              <a:tr h="469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选项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小计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比例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69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是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23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38.98%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69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否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effectLst/>
                        </a:rPr>
                        <a:t>36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61.02%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469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effectLst/>
                        </a:rPr>
                        <a:t>本题有效填写人次</a:t>
                      </a:r>
                      <a:endParaRPr lang="zh-CN" alt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</a:rPr>
                        <a:t>59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</a:rPr>
                        <a:t> </a:t>
                      </a:r>
                      <a:endParaRPr lang="zh-CN" alt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24571" y="4035972"/>
            <a:ext cx="141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FFFF00"/>
                </a:highlight>
              </a:rPr>
              <a:t>年龄分析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31773" y="4891355"/>
            <a:ext cx="3011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FFFF00"/>
                </a:highlight>
              </a:rPr>
              <a:t>从这部电视剧作品的角度来谈谈自我意识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209.743986317131,&quot;width&quot;:10930.63307086614}"/>
</p:tagLst>
</file>

<file path=ppt/tags/tag10.xml><?xml version="1.0" encoding="utf-8"?>
<p:tagLst xmlns:p="http://schemas.openxmlformats.org/presentationml/2006/main">
  <p:tag name="KSO_WM_UNIT_PLACING_PICTURE_USER_VIEWPORT" val="{&quot;height&quot;:3753,&quot;width&quot;:5004}"/>
</p:tagLst>
</file>

<file path=ppt/tags/tag11.xml><?xml version="1.0" encoding="utf-8"?>
<p:tagLst xmlns:p="http://schemas.openxmlformats.org/presentationml/2006/main">
  <p:tag name="KSO_WM_UNIT_PLACING_PICTURE_USER_VIEWPORT" val="{&quot;height&quot;:6209.743986317131,&quot;width&quot;:10930.63307086614}"/>
</p:tagLst>
</file>

<file path=ppt/tags/tag12.xml><?xml version="1.0" encoding="utf-8"?>
<p:tagLst xmlns:p="http://schemas.openxmlformats.org/presentationml/2006/main">
  <p:tag name="KSO_WM_UNIT_PLACING_PICTURE_USER_VIEWPORT" val="{&quot;height&quot;:6226.686614173228,&quot;width&quot;:10930.63307086614}"/>
</p:tagLst>
</file>

<file path=ppt/tags/tag13.xml><?xml version="1.0" encoding="utf-8"?>
<p:tagLst xmlns:p="http://schemas.openxmlformats.org/presentationml/2006/main">
  <p:tag name="KSO_WM_UNIT_PLACING_PICTURE_USER_VIEWPORT" val="{&quot;height&quot;:6209.743986317131,&quot;width&quot;:10930.63307086614}"/>
</p:tagLst>
</file>

<file path=ppt/tags/tag14.xml><?xml version="1.0" encoding="utf-8"?>
<p:tagLst xmlns:p="http://schemas.openxmlformats.org/presentationml/2006/main">
  <p:tag name="KSO_WM_UNIT_PLACING_PICTURE_USER_VIEWPORT" val="{&quot;height&quot;:6226.686614173228,&quot;width&quot;:10930.63307086614}"/>
</p:tagLst>
</file>

<file path=ppt/tags/tag2.xml><?xml version="1.0" encoding="utf-8"?>
<p:tagLst xmlns:p="http://schemas.openxmlformats.org/presentationml/2006/main">
  <p:tag name="KSO_WM_UNIT_PLACING_PICTURE_USER_VIEWPORT" val="{&quot;height&quot;:6226.686614173228,&quot;width&quot;:10930.63307086614}"/>
</p:tagLst>
</file>

<file path=ppt/tags/tag3.xml><?xml version="1.0" encoding="utf-8"?>
<p:tagLst xmlns:p="http://schemas.openxmlformats.org/presentationml/2006/main">
  <p:tag name="KSO_WM_UNIT_TABLE_BEAUTIFY" val="smartTable{7de81049-664c-4eaf-ba1a-1e1bb82ebdb5}"/>
</p:tagLst>
</file>

<file path=ppt/tags/tag4.xml><?xml version="1.0" encoding="utf-8"?>
<p:tagLst xmlns:p="http://schemas.openxmlformats.org/presentationml/2006/main">
  <p:tag name="KSO_WM_UNIT_PLACING_PICTURE_USER_VIEWPORT" val="{&quot;height&quot;:6209.743986317131,&quot;width&quot;:10930.63307086614}"/>
</p:tagLst>
</file>

<file path=ppt/tags/tag5.xml><?xml version="1.0" encoding="utf-8"?>
<p:tagLst xmlns:p="http://schemas.openxmlformats.org/presentationml/2006/main">
  <p:tag name="KSO_WM_UNIT_PLACING_PICTURE_USER_VIEWPORT" val="{&quot;height&quot;:6226.686614173228,&quot;width&quot;:10930.63307086614}"/>
</p:tagLst>
</file>

<file path=ppt/tags/tag6.xml><?xml version="1.0" encoding="utf-8"?>
<p:tagLst xmlns:p="http://schemas.openxmlformats.org/presentationml/2006/main">
  <p:tag name="KSO_WM_UNIT_PLACING_PICTURE_USER_VIEWPORT" val="{&quot;height&quot;:6209.743986317131,&quot;width&quot;:10930.63307086614}"/>
</p:tagLst>
</file>

<file path=ppt/tags/tag7.xml><?xml version="1.0" encoding="utf-8"?>
<p:tagLst xmlns:p="http://schemas.openxmlformats.org/presentationml/2006/main">
  <p:tag name="KSO_WM_UNIT_PLACING_PICTURE_USER_VIEWPORT" val="{&quot;height&quot;:6226.686614173228,&quot;width&quot;:10930.63307086614}"/>
</p:tagLst>
</file>

<file path=ppt/tags/tag8.xml><?xml version="1.0" encoding="utf-8"?>
<p:tagLst xmlns:p="http://schemas.openxmlformats.org/presentationml/2006/main">
  <p:tag name="KSO_WM_UNIT_PLACING_PICTURE_USER_VIEWPORT" val="{&quot;height&quot;:6209.743986317131,&quot;width&quot;:10930.63307086614}"/>
</p:tagLst>
</file>

<file path=ppt/tags/tag9.xml><?xml version="1.0" encoding="utf-8"?>
<p:tagLst xmlns:p="http://schemas.openxmlformats.org/presentationml/2006/main">
  <p:tag name="KSO_WM_UNIT_PLACING_PICTURE_USER_VIEWPORT" val="{&quot;height&quot;:6226.686614173228,&quot;width&quot;:10930.63307086614}"/>
</p:tagLst>
</file>

<file path=ppt/theme/theme1.xml><?xml version="1.0" encoding="utf-8"?>
<a:theme xmlns:a="http://schemas.openxmlformats.org/drawingml/2006/main" name="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1454</Words>
  <Application>WPS 演示</Application>
  <PresentationFormat>宽屏</PresentationFormat>
  <Paragraphs>276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思源宋体 CN Heavy</vt:lpstr>
      <vt:lpstr>Times New Roman</vt:lpstr>
      <vt:lpstr>等线</vt:lpstr>
      <vt:lpstr>Open Sans</vt:lpstr>
      <vt:lpstr>思源黑体 CN Light</vt:lpstr>
      <vt:lpstr>微软雅黑</vt:lpstr>
      <vt:lpstr>Arial Unicode MS</vt:lpstr>
      <vt:lpstr>Calibri</vt:lpstr>
      <vt:lpstr>等线 Light</vt:lpstr>
      <vt:lpstr>黑体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FACELESS</cp:lastModifiedBy>
  <cp:revision>59</cp:revision>
  <dcterms:created xsi:type="dcterms:W3CDTF">2019-12-18T02:50:00Z</dcterms:created>
  <dcterms:modified xsi:type="dcterms:W3CDTF">2021-05-26T12:20:16Z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68666252616A47D09D2B756D7E592F1F</vt:lpwstr>
  </property>
  <property fmtid="{D5CDD505-2E9C-101B-9397-08002B2CF9AE}" pid="3" name="KSOProductBuildVer">
    <vt:lpwstr>2052-11.1.0.10495</vt:lpwstr>
  </property>
</Properties>
</file>