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31"/>
  </p:notesMasterIdLst>
  <p:sldIdLst>
    <p:sldId id="256" r:id="rId2"/>
    <p:sldId id="257" r:id="rId3"/>
    <p:sldId id="290" r:id="rId4"/>
    <p:sldId id="289" r:id="rId5"/>
    <p:sldId id="259" r:id="rId6"/>
    <p:sldId id="275" r:id="rId7"/>
    <p:sldId id="276" r:id="rId8"/>
    <p:sldId id="277" r:id="rId9"/>
    <p:sldId id="285" r:id="rId10"/>
    <p:sldId id="284" r:id="rId11"/>
    <p:sldId id="286" r:id="rId12"/>
    <p:sldId id="287" r:id="rId13"/>
    <p:sldId id="278" r:id="rId14"/>
    <p:sldId id="294" r:id="rId15"/>
    <p:sldId id="282" r:id="rId16"/>
    <p:sldId id="295" r:id="rId17"/>
    <p:sldId id="296" r:id="rId18"/>
    <p:sldId id="297" r:id="rId19"/>
    <p:sldId id="298" r:id="rId20"/>
    <p:sldId id="300" r:id="rId21"/>
    <p:sldId id="299" r:id="rId22"/>
    <p:sldId id="291" r:id="rId23"/>
    <p:sldId id="292" r:id="rId24"/>
    <p:sldId id="302" r:id="rId25"/>
    <p:sldId id="303" r:id="rId26"/>
    <p:sldId id="304" r:id="rId27"/>
    <p:sldId id="305" r:id="rId28"/>
    <p:sldId id="301" r:id="rId29"/>
    <p:sldId id="288" r:id="rId30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3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1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3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29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5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6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6351"/>
            <a:ext cx="6877353" cy="515620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1803400"/>
            <a:ext cx="4370039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3038126"/>
            <a:ext cx="4370039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691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6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4760786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128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7200"/>
            <a:ext cx="4554137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2724150"/>
            <a:ext cx="406485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52800"/>
            <a:ext cx="4760786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362034" y="592784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64917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5307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48991"/>
            <a:ext cx="4760786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174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457200"/>
            <a:ext cx="4554137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3009900"/>
            <a:ext cx="4760787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362034" y="592784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2164917"/>
            <a:ext cx="342989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5483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457200"/>
            <a:ext cx="4756099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3009900"/>
            <a:ext cx="4760787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5428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065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457201"/>
            <a:ext cx="734109" cy="393858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457201"/>
            <a:ext cx="3896270" cy="39385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73477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267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623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5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9797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25651"/>
            <a:ext cx="4760786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395586"/>
            <a:ext cx="4760786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3057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6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0442"/>
            <a:ext cx="2316082" cy="29105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1620443"/>
            <a:ext cx="2316083" cy="291058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762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5" cy="990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20737"/>
            <a:ext cx="231800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052935"/>
            <a:ext cx="2318004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1620737"/>
            <a:ext cx="231800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2052935"/>
            <a:ext cx="2318004" cy="24780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551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4760786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394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126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23953"/>
            <a:ext cx="2092637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386194"/>
            <a:ext cx="2539528" cy="41448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82802"/>
            <a:ext cx="2092637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2939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0450"/>
            <a:ext cx="4760786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457200"/>
            <a:ext cx="4760786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25504"/>
            <a:ext cx="4760786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349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6351"/>
            <a:ext cx="6877354" cy="5156201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60785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20443"/>
            <a:ext cx="4760786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4531023"/>
            <a:ext cx="5130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531023"/>
            <a:ext cx="34672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4531023"/>
            <a:ext cx="3844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70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j.wys.life:10086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应用程序稳态测试系统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计</a:t>
            </a:r>
            <a:r>
              <a:rPr lang="en-US" altLang="zh-CN" dirty="0" smtClean="0"/>
              <a:t>52	</a:t>
            </a:r>
            <a:r>
              <a:rPr lang="zh-CN" altLang="en-US" dirty="0" smtClean="0"/>
              <a:t>于纪平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计</a:t>
            </a:r>
            <a:r>
              <a:rPr lang="en-US" altLang="zh-CN" dirty="0" smtClean="0"/>
              <a:t>55	</a:t>
            </a:r>
            <a:r>
              <a:rPr lang="zh-CN" altLang="en-US" dirty="0" smtClean="0"/>
              <a:t>张瑞喆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计</a:t>
            </a:r>
            <a:r>
              <a:rPr lang="en-US" altLang="zh-CN" dirty="0" smtClean="0"/>
              <a:t>55	</a:t>
            </a:r>
            <a:r>
              <a:rPr lang="zh-CN" altLang="en-US" dirty="0" smtClean="0"/>
              <a:t>王逸松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如何完成工作？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中断问题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支持一个新的系统调用“评测”：表示暂时关闭系统中断，仅保留异常处理和用于检测超时的时钟。</a:t>
            </a:r>
            <a:endParaRPr lang="en-US" altLang="zh-CN" sz="1200" dirty="0"/>
          </a:p>
          <a:p>
            <a:r>
              <a:rPr lang="zh-CN" altLang="en-US" sz="1200" dirty="0"/>
              <a:t>用于检测超时的时钟只会在时间用尽时触发中断，宣布选手程序超过时间限制。</a:t>
            </a:r>
            <a:endParaRPr lang="en-US" altLang="zh-CN" sz="1200" dirty="0"/>
          </a:p>
          <a:p>
            <a:r>
              <a:rPr lang="zh-CN" altLang="en-US" sz="1200" dirty="0"/>
              <a:t>在进入被评测的函数之前，由评测库触发这个系统调用。</a:t>
            </a:r>
            <a:endParaRPr lang="en-US" altLang="zh-CN" sz="1200" dirty="0"/>
          </a:p>
          <a:p>
            <a:r>
              <a:rPr lang="zh-CN" altLang="en-US" sz="1200" dirty="0"/>
              <a:t>这样，在被测函数运行过程中，不会出现外部引发的中断。</a:t>
            </a:r>
          </a:p>
        </p:txBody>
      </p:sp>
    </p:spTree>
    <p:extLst>
      <p:ext uri="{BB962C8B-B14F-4D97-AF65-F5344CB8AC3E}">
        <p14:creationId xmlns:p14="http://schemas.microsoft.com/office/powerpoint/2010/main" val="345579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如何完成工作？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物理内存位置混乱问题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在系统调用“评测”中，增加一个参数，表示需要先整理系统内存碎片。</a:t>
            </a:r>
            <a:endParaRPr lang="en-US" altLang="zh-CN" sz="1200" dirty="0"/>
          </a:p>
          <a:p>
            <a:r>
              <a:rPr lang="zh-CN" altLang="en-US" sz="1200" dirty="0"/>
              <a:t>整理方案如下：</a:t>
            </a:r>
            <a:endParaRPr lang="en-US" altLang="zh-CN" sz="1200" dirty="0"/>
          </a:p>
          <a:p>
            <a:r>
              <a:rPr lang="zh-CN" altLang="en-US" sz="1200" dirty="0"/>
              <a:t>将所有程序占用的内存块，向低地址整理，移动成连续的内存块。</a:t>
            </a:r>
            <a:endParaRPr lang="en-US" altLang="zh-CN" sz="1200" dirty="0"/>
          </a:p>
          <a:p>
            <a:r>
              <a:rPr lang="zh-CN" altLang="en-US" sz="1200" dirty="0"/>
              <a:t>判断在高地址区，有没有连续的足量的内存可以使用。</a:t>
            </a:r>
            <a:endParaRPr lang="en-US" altLang="zh-CN" sz="1200" dirty="0"/>
          </a:p>
          <a:p>
            <a:pPr lvl="1"/>
            <a:r>
              <a:rPr lang="zh-CN" altLang="en-US" sz="1088" dirty="0"/>
              <a:t>若无，则提示内存不足，不应当进行测试。</a:t>
            </a:r>
            <a:endParaRPr lang="en-US" altLang="zh-CN" sz="1088" dirty="0"/>
          </a:p>
          <a:p>
            <a:pPr lvl="1"/>
            <a:r>
              <a:rPr lang="zh-CN" altLang="en-US" sz="1088" dirty="0"/>
              <a:t>若有，则分配高地址区的连续内存给被测程序。</a:t>
            </a:r>
          </a:p>
        </p:txBody>
      </p:sp>
    </p:spTree>
    <p:extLst>
      <p:ext uri="{BB962C8B-B14F-4D97-AF65-F5344CB8AC3E}">
        <p14:creationId xmlns:p14="http://schemas.microsoft.com/office/powerpoint/2010/main" val="6061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如何完成工作？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资源共享问题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在系统调用“评测”中，增加一个参数，表示拒绝资源共享。</a:t>
            </a:r>
            <a:endParaRPr lang="en-US" altLang="zh-CN" sz="1200" dirty="0"/>
          </a:p>
          <a:p>
            <a:r>
              <a:rPr lang="zh-CN" altLang="en-US" sz="1200" dirty="0"/>
              <a:t>如果该参数为</a:t>
            </a:r>
            <a:r>
              <a:rPr lang="en-US" altLang="zh-CN" sz="1200" dirty="0"/>
              <a:t>True</a:t>
            </a:r>
            <a:r>
              <a:rPr lang="zh-CN" altLang="en-US" sz="1200" dirty="0"/>
              <a:t>，则对设备做出如下限定：</a:t>
            </a:r>
            <a:endParaRPr lang="en-US" altLang="zh-CN" sz="1200" dirty="0"/>
          </a:p>
          <a:p>
            <a:pPr lvl="1"/>
            <a:r>
              <a:rPr lang="zh-CN" altLang="en-US" sz="975" dirty="0"/>
              <a:t>其他处理器不得运行程序</a:t>
            </a:r>
            <a:endParaRPr lang="en-US" altLang="zh-CN" sz="975" dirty="0"/>
          </a:p>
          <a:p>
            <a:pPr lvl="1"/>
            <a:r>
              <a:rPr lang="zh-CN" altLang="en-US" sz="975" dirty="0"/>
              <a:t>关闭外部设备的</a:t>
            </a:r>
            <a:r>
              <a:rPr lang="en-US" altLang="zh-CN" sz="975" dirty="0"/>
              <a:t>DMA</a:t>
            </a:r>
            <a:r>
              <a:rPr lang="zh-CN" altLang="en-US" sz="975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797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完成情况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JOS lab4</a:t>
            </a:r>
            <a:r>
              <a:rPr lang="zh-CN" altLang="en-US" dirty="0" smtClean="0"/>
              <a:t>为基础，参考了</a:t>
            </a:r>
            <a:r>
              <a:rPr lang="en-US" altLang="zh-CN" dirty="0" smtClean="0"/>
              <a:t>JOS lab5 lab6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lab4</a:t>
            </a:r>
            <a:r>
              <a:rPr lang="zh-CN" altLang="en-US" dirty="0" smtClean="0"/>
              <a:t>中已支持了多核、多任务</a:t>
            </a:r>
            <a:endParaRPr lang="en-US" altLang="zh-CN" dirty="0" smtClean="0"/>
          </a:p>
          <a:p>
            <a:r>
              <a:rPr lang="zh-CN" altLang="en-US" dirty="0" smtClean="0"/>
              <a:t>选取</a:t>
            </a:r>
            <a:r>
              <a:rPr lang="en-US" altLang="zh-CN" dirty="0" smtClean="0"/>
              <a:t>JOS</a:t>
            </a:r>
            <a:r>
              <a:rPr lang="zh-CN" altLang="en-US" dirty="0" smtClean="0"/>
              <a:t>的优点</a:t>
            </a:r>
            <a:endParaRPr lang="en-US" altLang="zh-CN" dirty="0"/>
          </a:p>
          <a:p>
            <a:pPr lvl="1"/>
            <a:r>
              <a:rPr lang="zh-CN" altLang="en-US" dirty="0" smtClean="0"/>
              <a:t>已有系统调用数较少，每个功能简单（微内核）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物理内存采用简单的页式管理，不与磁盘交换，可改动空间较大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可能的外部设备和中断来源较少，不能加载内核模块，便于处理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2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系统稳态处理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/>
              <a:t>改变内存分配机制</a:t>
            </a:r>
            <a:r>
              <a:rPr lang="en-US" altLang="zh-CN" sz="1350" dirty="0"/>
              <a:t>——</a:t>
            </a:r>
            <a:r>
              <a:rPr lang="zh-CN" altLang="en-US" sz="1350" dirty="0"/>
              <a:t>整理内存，分配连续的内存</a:t>
            </a:r>
            <a:endParaRPr lang="en-US" altLang="zh-CN" sz="1350" dirty="0"/>
          </a:p>
          <a:p>
            <a:r>
              <a:rPr lang="zh-CN" altLang="en-US" sz="1350" dirty="0"/>
              <a:t>改变时钟中断触发频率</a:t>
            </a:r>
            <a:endParaRPr lang="en-US" altLang="zh-CN" sz="1350" dirty="0"/>
          </a:p>
          <a:p>
            <a:r>
              <a:rPr lang="zh-CN" altLang="en-US" sz="1350" dirty="0"/>
              <a:t>关闭其他中断（包括键盘、网卡等）</a:t>
            </a:r>
            <a:endParaRPr lang="en-US" altLang="zh-CN" sz="1350" dirty="0"/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920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已有进程管理、文件操作等系统调用，用户库可以实现前述所有标准库函数</a:t>
            </a:r>
            <a:endParaRPr lang="en-US" altLang="zh-CN" dirty="0" smtClean="0"/>
          </a:p>
          <a:p>
            <a:r>
              <a:rPr lang="zh-CN" altLang="en-US" dirty="0" smtClean="0"/>
              <a:t>我们新设计的系统调用均为评测相关的系统调用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了三个新的系统调用，用于支持评测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11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69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CN" spc="-169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JudgeParams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pc="-169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/>
              <a:t>交互</a:t>
            </a:r>
            <a:r>
              <a:rPr lang="zh-CN" altLang="en-US" dirty="0" smtClean="0"/>
              <a:t>库调用：</a:t>
            </a:r>
            <a:r>
              <a:rPr lang="en-US" altLang="zh-CN" spc="-169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eip</a:t>
            </a:r>
            <a:r>
              <a:rPr lang="zh-CN" altLang="en-US" dirty="0" smtClean="0"/>
              <a:t>为被测函数指针；</a:t>
            </a:r>
            <a:r>
              <a:rPr lang="en-US" altLang="zh-CN" spc="-169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prm</a:t>
            </a:r>
            <a:r>
              <a:rPr lang="zh-CN" altLang="en-US" dirty="0" smtClean="0"/>
              <a:t>为评测参数，包括时间和空间限制、允许的系统调用列表、是否进行内存整理、允许访问的地址范围等</a:t>
            </a:r>
            <a:endParaRPr lang="en-US" altLang="zh-CN" dirty="0" smtClean="0"/>
          </a:p>
          <a:p>
            <a:r>
              <a:rPr lang="zh-CN" altLang="en-US" dirty="0" smtClean="0"/>
              <a:t>操作系统将阻塞当前进程，直到评测程序同意此次评测后安排被测函数运行；评测结束后，该系统调用返回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44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-169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sys_accept_enter_judge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envid_t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169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envid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JudgeResult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pc="-169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 smtClean="0"/>
              <a:t>评测程序调用：</a:t>
            </a:r>
            <a:r>
              <a:rPr lang="en-US" altLang="zh-CN" spc="-169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envid</a:t>
            </a:r>
            <a:r>
              <a:rPr lang="zh-CN" altLang="en-US" dirty="0" smtClean="0"/>
              <a:t>为被测进程号，</a:t>
            </a:r>
            <a:r>
              <a:rPr lang="en-US" altLang="zh-CN" spc="-169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dirty="0" smtClean="0"/>
              <a:t>为接收评测结果的指针，内容包括评测结果（正常、超时、运行错误、非法系统调用等）和时间、空间使用量</a:t>
            </a:r>
            <a:endParaRPr lang="en-US" altLang="zh-CN" dirty="0"/>
          </a:p>
          <a:p>
            <a:r>
              <a:rPr lang="zh-CN" altLang="en-US" dirty="0" smtClean="0"/>
              <a:t>返回值：如果被测进程未申请评测则立刻返回失败，否则在测试完毕后返回成功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228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169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sys_quit_judge</a:t>
            </a:r>
            <a:r>
              <a:rPr lang="en-US" altLang="zh-CN" spc="-169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zh-CN" altLang="en-US" dirty="0" smtClean="0"/>
              <a:t>退出当前进程的评测状态，不返回（而是</a:t>
            </a:r>
            <a:r>
              <a:rPr lang="zh-CN" altLang="en-US" dirty="0"/>
              <a:t>退出</a:t>
            </a:r>
            <a:r>
              <a:rPr lang="zh-CN" altLang="en-US" dirty="0" smtClean="0"/>
              <a:t>到当时</a:t>
            </a:r>
            <a:r>
              <a:rPr lang="en-US" altLang="zh-CN" spc="-16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sys_enter_judge</a:t>
            </a:r>
            <a:r>
              <a:rPr lang="zh-CN" altLang="en-US" dirty="0" smtClean="0"/>
              <a:t>的下一条指令）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14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/>
          <a:p>
            <a:r>
              <a:rPr lang="zh-CN" altLang="en-US" dirty="0" smtClean="0"/>
              <a:t>全程回顾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测试结果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4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的不稳定因素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81298" y="1858268"/>
          <a:ext cx="5281500" cy="1323980"/>
        </p:xfrm>
        <a:graphic>
          <a:graphicData uri="http://schemas.openxmlformats.org/drawingml/2006/table">
            <a:tbl>
              <a:tblPr firstRow="1" firstCol="1" bandCol="1">
                <a:tableStyleId>{616DA210-FB5B-4158-B5E0-FEB733F419BA}</a:tableStyleId>
              </a:tblPr>
              <a:tblGrid>
                <a:gridCol w="1056300">
                  <a:extLst>
                    <a:ext uri="{9D8B030D-6E8A-4147-A177-3AD203B41FA5}">
                      <a16:colId xmlns:a16="http://schemas.microsoft.com/office/drawing/2014/main" val="1054350232"/>
                    </a:ext>
                  </a:extLst>
                </a:gridCol>
                <a:gridCol w="1056300">
                  <a:extLst>
                    <a:ext uri="{9D8B030D-6E8A-4147-A177-3AD203B41FA5}">
                      <a16:colId xmlns:a16="http://schemas.microsoft.com/office/drawing/2014/main" val="2144237820"/>
                    </a:ext>
                  </a:extLst>
                </a:gridCol>
                <a:gridCol w="1056300">
                  <a:extLst>
                    <a:ext uri="{9D8B030D-6E8A-4147-A177-3AD203B41FA5}">
                      <a16:colId xmlns:a16="http://schemas.microsoft.com/office/drawing/2014/main" val="1779836172"/>
                    </a:ext>
                  </a:extLst>
                </a:gridCol>
                <a:gridCol w="1056300">
                  <a:extLst>
                    <a:ext uri="{9D8B030D-6E8A-4147-A177-3AD203B41FA5}">
                      <a16:colId xmlns:a16="http://schemas.microsoft.com/office/drawing/2014/main" val="1106389796"/>
                    </a:ext>
                  </a:extLst>
                </a:gridCol>
                <a:gridCol w="1056300">
                  <a:extLst>
                    <a:ext uri="{9D8B030D-6E8A-4147-A177-3AD203B41FA5}">
                      <a16:colId xmlns:a16="http://schemas.microsoft.com/office/drawing/2014/main" val="242803425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被测程序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选择排序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快速排序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497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操作系统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我们的工作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Linux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我们的工作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Linux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extLst>
                  <a:ext uri="{0D108BD9-81ED-4DB2-BD59-A6C34878D82A}">
                    <a16:rowId xmlns:a16="http://schemas.microsoft.com/office/drawing/2014/main" val="16073986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时间均值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15436.01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14792.59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1312.46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971.76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extLst>
                  <a:ext uri="{0D108BD9-81ED-4DB2-BD59-A6C34878D82A}">
                    <a16:rowId xmlns:a16="http://schemas.microsoft.com/office/drawing/2014/main" val="84766372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时间标准差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3.2407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15.2800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0.2438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0.9715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extLst>
                  <a:ext uri="{0D108BD9-81ED-4DB2-BD59-A6C34878D82A}">
                    <a16:rowId xmlns:a16="http://schemas.microsoft.com/office/drawing/2014/main" val="41095264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标准差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均值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0.021%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0.103%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0.019%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0.100%</a:t>
                      </a:r>
                      <a:endParaRPr lang="zh-CN" altLang="en-US" sz="1400" dirty="0"/>
                    </a:p>
                  </a:txBody>
                  <a:tcPr marL="45340" marR="45340" marT="25718" marB="25718"/>
                </a:tc>
                <a:extLst>
                  <a:ext uri="{0D108BD9-81ED-4DB2-BD59-A6C34878D82A}">
                    <a16:rowId xmlns:a16="http://schemas.microsoft.com/office/drawing/2014/main" val="2815741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7953" y="3359066"/>
            <a:ext cx="549184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25" dirty="0"/>
              <a:t>* 单位：毫秒</a:t>
            </a:r>
            <a:endParaRPr lang="en-US" altLang="zh-CN" sz="1125" dirty="0"/>
          </a:p>
          <a:p>
            <a:r>
              <a:rPr lang="en-US" altLang="zh-CN" sz="1125" dirty="0"/>
              <a:t>  </a:t>
            </a:r>
            <a:r>
              <a:rPr lang="zh-CN" altLang="en-US" sz="1125" dirty="0"/>
              <a:t>“不稳定因素”以标准差</a:t>
            </a:r>
            <a:r>
              <a:rPr lang="en-US" altLang="zh-CN" sz="1125" dirty="0"/>
              <a:t>/</a:t>
            </a:r>
            <a:r>
              <a:rPr lang="zh-CN" altLang="en-US" sz="1125" dirty="0"/>
              <a:t>均值计</a:t>
            </a:r>
            <a:endParaRPr lang="en-US" altLang="zh-CN" sz="1125" dirty="0"/>
          </a:p>
          <a:p>
            <a:r>
              <a:rPr lang="en-US" altLang="zh-CN" sz="1125" dirty="0"/>
              <a:t>  </a:t>
            </a:r>
            <a:r>
              <a:rPr lang="zh-CN" altLang="en-US" sz="1125" dirty="0"/>
              <a:t>在</a:t>
            </a:r>
            <a:r>
              <a:rPr lang="en-US" altLang="zh-CN" sz="1125" dirty="0"/>
              <a:t>Linux</a:t>
            </a:r>
            <a:r>
              <a:rPr lang="zh-CN" altLang="en-US" sz="1125" dirty="0"/>
              <a:t>下测定的为用户态时间（</a:t>
            </a:r>
            <a:r>
              <a:rPr lang="en-US" altLang="zh-CN" sz="1125" dirty="0"/>
              <a:t>User time</a:t>
            </a:r>
            <a:r>
              <a:rPr lang="zh-CN" altLang="en-US" sz="1125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39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实际应用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7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OJ</a:t>
            </a:r>
            <a:r>
              <a:rPr lang="zh-CN" altLang="en-US" dirty="0" smtClean="0"/>
              <a:t>对接的准备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/>
              <a:t>调通了实体机上的网卡</a:t>
            </a:r>
            <a:endParaRPr lang="en-US" altLang="zh-CN" sz="1350" dirty="0"/>
          </a:p>
          <a:p>
            <a:r>
              <a:rPr lang="zh-CN" altLang="en-US" sz="1350" dirty="0"/>
              <a:t>设定了从网络接收评测任务的协议</a:t>
            </a:r>
          </a:p>
        </p:txBody>
      </p:sp>
    </p:spTree>
    <p:extLst>
      <p:ext uri="{BB962C8B-B14F-4D97-AF65-F5344CB8AC3E}">
        <p14:creationId xmlns:p14="http://schemas.microsoft.com/office/powerpoint/2010/main" val="18174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平台的建立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/>
              <a:t>建立了</a:t>
            </a:r>
            <a:r>
              <a:rPr lang="en-US" altLang="zh-CN" sz="1350" dirty="0"/>
              <a:t>OJ</a:t>
            </a:r>
            <a:r>
              <a:rPr lang="zh-CN" altLang="en-US" sz="1350" dirty="0"/>
              <a:t>平台</a:t>
            </a:r>
            <a:endParaRPr lang="en-US" altLang="zh-CN" sz="1350" dirty="0"/>
          </a:p>
          <a:p>
            <a:r>
              <a:rPr lang="zh-CN" altLang="en-US" sz="1350" dirty="0"/>
              <a:t>接入了我们的系统进行评测</a:t>
            </a:r>
            <a:endParaRPr lang="en-US" altLang="zh-CN" sz="1350" dirty="0"/>
          </a:p>
          <a:p>
            <a:r>
              <a:rPr lang="en-US" altLang="zh-CN" sz="1350" dirty="0">
                <a:hlinkClick r:id="rId2"/>
              </a:rPr>
              <a:t>http://oj.wys.life:10086/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430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OJ</a:t>
            </a:r>
            <a:r>
              <a:rPr lang="zh-CN" altLang="en-US" dirty="0" smtClean="0"/>
              <a:t>平台的</a:t>
            </a:r>
            <a:r>
              <a:rPr lang="zh-CN" altLang="en-US" dirty="0"/>
              <a:t>运行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 smtClean="0"/>
              <a:t>稳定试运行了一周时间</a:t>
            </a:r>
            <a:endParaRPr lang="en-US" altLang="zh-CN" sz="1350" dirty="0" smtClean="0"/>
          </a:p>
          <a:p>
            <a:r>
              <a:rPr lang="zh-CN" altLang="en-US" sz="1350" dirty="0" smtClean="0"/>
              <a:t>建立了约有</a:t>
            </a:r>
            <a:r>
              <a:rPr lang="en-US" altLang="zh-CN" sz="1350" dirty="0" smtClean="0"/>
              <a:t>50</a:t>
            </a:r>
            <a:r>
              <a:rPr lang="zh-CN" altLang="en-US" sz="1350" dirty="0" smtClean="0"/>
              <a:t>人的用户群，人员来自于算法竞赛选手和爱好者</a:t>
            </a:r>
            <a:endParaRPr lang="en-US" altLang="zh-CN" sz="1350" dirty="0" smtClean="0"/>
          </a:p>
          <a:p>
            <a:r>
              <a:rPr lang="zh-CN" altLang="en-US" dirty="0" smtClean="0"/>
              <a:t>总提交量</a:t>
            </a:r>
            <a:r>
              <a:rPr lang="en-US" altLang="zh-CN" smtClean="0"/>
              <a:t>917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05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未来工作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举办竞赛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 smtClean="0"/>
              <a:t>在</a:t>
            </a:r>
            <a:r>
              <a:rPr lang="en-US" altLang="zh-CN" sz="1350" dirty="0" smtClean="0"/>
              <a:t>OJ</a:t>
            </a:r>
            <a:r>
              <a:rPr lang="zh-CN" altLang="en-US" sz="1350" dirty="0" smtClean="0"/>
              <a:t>上举办比赛，使用稳态评测系统</a:t>
            </a:r>
            <a:endParaRPr lang="en-US" altLang="zh-CN" sz="1350" dirty="0" smtClean="0"/>
          </a:p>
          <a:p>
            <a:r>
              <a:rPr lang="zh-CN" altLang="en-US" dirty="0" smtClean="0"/>
              <a:t>因为系统具有稳定的特性，可以稳定测出程序的微小差别</a:t>
            </a:r>
            <a:endParaRPr lang="en-US" altLang="zh-CN" dirty="0" smtClean="0"/>
          </a:p>
          <a:p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帮助选手提高优化代码的能力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帮助更多人学习实现方法对程序效率的影响</a:t>
            </a:r>
            <a:endParaRPr lang="en-US" altLang="zh-CN" dirty="0" smtClean="0"/>
          </a:p>
          <a:p>
            <a:r>
              <a:rPr lang="zh-CN" altLang="en-US" dirty="0" smtClean="0"/>
              <a:t>计划：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按照程序运行时间计算出每位选手在一道题上的得分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正确程序的得分为：最快程序运行时间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当前程序运行时间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计算总得分</a:t>
            </a:r>
          </a:p>
          <a:p>
            <a:pPr marL="3429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感谢陈渝老师向勇老师对我们的指导</a:t>
            </a:r>
            <a:endParaRPr lang="en-US" altLang="zh-CN" dirty="0" smtClean="0"/>
          </a:p>
          <a:p>
            <a:r>
              <a:rPr lang="zh-CN" altLang="en-US" dirty="0" smtClean="0"/>
              <a:t>感谢唐适之、谭闻德同学对我们提出重要意见</a:t>
            </a:r>
            <a:endParaRPr lang="en-US" altLang="zh-CN" dirty="0" smtClean="0"/>
          </a:p>
          <a:p>
            <a:r>
              <a:rPr lang="zh-CN" altLang="en-US" dirty="0" smtClean="0"/>
              <a:t>感谢操作系统实验室提供硬件支持</a:t>
            </a:r>
            <a:endParaRPr lang="en-US" altLang="zh-CN" dirty="0" smtClean="0"/>
          </a:p>
          <a:p>
            <a:r>
              <a:rPr lang="zh-CN" altLang="en-US" dirty="0" smtClean="0"/>
              <a:t>感谢大实验环节的设定，为我们提供了挑战</a:t>
            </a:r>
            <a:endParaRPr lang="en-US" altLang="zh-CN" dirty="0" smtClean="0"/>
          </a:p>
          <a:p>
            <a:r>
              <a:rPr lang="zh-CN" altLang="en-US" dirty="0" smtClean="0"/>
              <a:t>感谢大家的聆听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0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背景</a:t>
            </a:r>
            <a:r>
              <a:rPr lang="en-US" altLang="zh-CN" dirty="0">
                <a:latin typeface="华文楷体" panose="02010600040101010101" pitchFamily="2" charset="-122"/>
              </a:rPr>
              <a:t>——</a:t>
            </a:r>
            <a:r>
              <a:rPr lang="zh-CN" altLang="en-US" dirty="0">
                <a:latin typeface="华文楷体" panose="02010600040101010101" pitchFamily="2" charset="-122"/>
              </a:rPr>
              <a:t>竞赛测时不准问题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>
                <a:latin typeface="华文楷体" panose="02010600040101010101" pitchFamily="2" charset="-122"/>
              </a:rPr>
              <a:t>在</a:t>
            </a:r>
            <a:r>
              <a:rPr lang="en-US" altLang="zh-CN" sz="1350" dirty="0">
                <a:latin typeface="华文楷体" panose="02010600040101010101" pitchFamily="2" charset="-122"/>
              </a:rPr>
              <a:t>ACM-ICPC</a:t>
            </a:r>
            <a:r>
              <a:rPr lang="zh-CN" altLang="en-US" sz="1350" dirty="0">
                <a:latin typeface="华文楷体" panose="02010600040101010101" pitchFamily="2" charset="-122"/>
              </a:rPr>
              <a:t>、</a:t>
            </a:r>
            <a:r>
              <a:rPr lang="en-US" altLang="zh-CN" sz="1350" dirty="0">
                <a:latin typeface="华文楷体" panose="02010600040101010101" pitchFamily="2" charset="-122"/>
              </a:rPr>
              <a:t>NOI</a:t>
            </a:r>
            <a:r>
              <a:rPr lang="zh-CN" altLang="en-US" sz="1350" dirty="0">
                <a:latin typeface="华文楷体" panose="02010600040101010101" pitchFamily="2" charset="-122"/>
              </a:rPr>
              <a:t>系列赛等大学生、中学生程序设计竞赛中，采取运行程序并输入指定数据的方式评测选手程序的效率和正确性</a:t>
            </a:r>
            <a:endParaRPr lang="en-US" altLang="zh-CN" sz="1350" dirty="0">
              <a:latin typeface="华文楷体" panose="02010600040101010101" pitchFamily="2" charset="-122"/>
            </a:endParaRPr>
          </a:p>
          <a:p>
            <a:r>
              <a:rPr lang="en-US" altLang="zh-CN" sz="1350" dirty="0">
                <a:latin typeface="华文楷体" panose="02010600040101010101" pitchFamily="2" charset="-122"/>
              </a:rPr>
              <a:t>Win/Linux</a:t>
            </a:r>
            <a:r>
              <a:rPr lang="zh-CN" altLang="en-US" sz="1350" dirty="0">
                <a:latin typeface="华文楷体" panose="02010600040101010101" pitchFamily="2" charset="-122"/>
              </a:rPr>
              <a:t>下，多次运行同一个程序，测定得到的时间有差异</a:t>
            </a:r>
            <a:endParaRPr lang="en-US" altLang="zh-CN" sz="1350" dirty="0">
              <a:latin typeface="华文楷体" panose="02010600040101010101" pitchFamily="2" charset="-122"/>
            </a:endParaRPr>
          </a:p>
          <a:p>
            <a:r>
              <a:rPr lang="zh-CN" altLang="en-US" sz="1350" dirty="0">
                <a:latin typeface="华文楷体" panose="02010600040101010101" pitchFamily="2" charset="-122"/>
              </a:rPr>
              <a:t>存在一定的稳定性问题</a:t>
            </a:r>
            <a:endParaRPr lang="en-US" altLang="zh-CN" sz="1350" dirty="0">
              <a:latin typeface="华文楷体" panose="02010600040101010101" pitchFamily="2" charset="-122"/>
            </a:endParaRPr>
          </a:p>
          <a:p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593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竞赛题目</a:t>
            </a:r>
            <a:endParaRPr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hape 66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68569" tIns="68569" rIns="68569" bIns="68569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我们约定：</a:t>
                </a:r>
                <a:r>
                  <a:rPr lang="e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一般的形式是，需要选手完成某个函数的实现，约定接口的功能。</a:t>
                </a:r>
                <a:endParaRPr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例如</a:t>
                </a:r>
                <a:r>
                  <a:rPr lang="e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：选手需要完成一个函数 </a:t>
                </a:r>
                <a14:m>
                  <m:oMath xmlns:m="http://schemas.openxmlformats.org/officeDocument/2006/math"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𝒗𝒐𝒊𝒅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 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𝒔𝒐𝒓𝒕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(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𝒊𝒏𝒕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 ∗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𝒂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, 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𝒊𝒏𝒕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 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𝒏</m:t>
                    </m:r>
                    <m:r>
                      <a:rPr lang="en" dirty="0">
                        <a:latin typeface="Cambria Math" panose="02040503050406030204" pitchFamily="18" charset="0"/>
                        <a:sym typeface="Courier New"/>
                      </a:rPr>
                      <m:t>)</m:t>
                    </m:r>
                  </m:oMath>
                </a14:m>
                <a:r>
                  <a:rPr lang="e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，对给定整数数组进行升序排序。</a:t>
                </a:r>
                <a:endParaRPr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需要在规定的时间和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内存</a:t>
                </a:r>
                <a:r>
                  <a:rPr lang="e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限制下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得到正确的答案</a:t>
                </a:r>
                <a:r>
                  <a:rPr lang="e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。典型的限制为1秒和256MB</a:t>
                </a:r>
                <a:r>
                  <a:rPr lang="e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选手完成的程序能满足要求当且仅当其程序的时间、内存都符合题目要求，且得到了正确的答案。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时间限制按照</a:t>
                </a:r>
                <a:r>
                  <a:rPr lang="en-US" altLang="zh-CN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user time</a:t>
                </a: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计算。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内存限制按照最大驻留集计算。</a:t>
                </a:r>
                <a:endParaRPr lang="en-US" altLang="zh-CN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最终，交互程序会把函数返回的结果保存到文件，与标准答案比对计算出选手的得分。</a:t>
                </a:r>
                <a:endParaRPr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6" name="Shape 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43" b="-7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5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" sz="1800" b="1" dirty="0">
                <a:latin typeface="华文楷体" panose="02010600040101010101" pitchFamily="2" charset="-122"/>
                <a:ea typeface="华文楷体" panose="02010600040101010101" pitchFamily="2" charset="-122"/>
                <a:cs typeface="Courier New"/>
                <a:sym typeface="Courier New"/>
              </a:rPr>
              <a:t>gcc main.c sort.c -o main &amp;&amp; time ./main</a:t>
            </a:r>
            <a:endParaRPr sz="1800" b="1" dirty="0">
              <a:latin typeface="华文楷体" panose="02010600040101010101" pitchFamily="2" charset="-122"/>
              <a:ea typeface="华文楷体" panose="02010600040101010101" pitchFamily="2" charset="-122"/>
              <a:cs typeface="Courier New"/>
              <a:sym typeface="Courier New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075729" y="1406231"/>
            <a:ext cx="3120750" cy="26633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====== sort.h ======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void sort(int *, int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zh-CN" altLang="en-US" b="1" dirty="0" smtClean="0">
                <a:latin typeface="Courier New"/>
                <a:ea typeface="Courier New"/>
                <a:cs typeface="Courier New"/>
                <a:sym typeface="Courier New"/>
              </a:rPr>
              <a:t>这些代码是题目提供的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====== sort.c ======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#include “sort.h”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这些代码是选手补充的</a:t>
            </a: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static void swap(int *x, int *y){...}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void sort(int *a, int n) {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for(int i = 0; i &lt; n; i++)</a:t>
            </a:r>
            <a:b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for(int j = 1; j &lt; n; j++)</a:t>
            </a:r>
            <a:b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if(a[j] &gt; a[j - 1])</a:t>
            </a:r>
            <a:b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 swap(&amp;a[j], &amp;a[j - 1]);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75804" y="1405793"/>
            <a:ext cx="2999925" cy="26633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====== main.c 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======</a:t>
            </a:r>
            <a:endParaRPr lang="zh-CN" alt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zh-CN" altLang="en-US" b="1" dirty="0">
                <a:latin typeface="Courier New"/>
                <a:ea typeface="Courier New"/>
                <a:cs typeface="Courier New"/>
                <a:sym typeface="Courier New"/>
              </a:rPr>
              <a:t>这些代码是题目提供</a:t>
            </a:r>
            <a:r>
              <a:rPr lang="zh-CN" altLang="en-US" b="1" dirty="0" smtClean="0">
                <a:latin typeface="Courier New"/>
                <a:ea typeface="Courier New"/>
                <a:cs typeface="Courier New"/>
                <a:sym typeface="Courier New"/>
              </a:rPr>
              <a:t>的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#include &lt;......&gt;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#include “sort.h”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read_int(){...}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void write_int(int x){...}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int n = read_int();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int *a = (int *) malloc(...);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for(int i = 0; i &lt; n; i++)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a[i] = read_int();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clock_t start = clock();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 dirty="0">
                <a:solidFill>
                  <a:srgbClr val="FF0000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sort(a, n);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write_int(clock() - start);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for(int i = 0; i &lt; n; i++)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write_int(a[i]);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  <p:bldP spid="7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8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我们要实现的目标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500" dirty="0"/>
              <a:t>在评测程序时，应当完成三种情况下的稳定：</a:t>
            </a:r>
            <a:endParaRPr lang="en-US" altLang="zh-CN" sz="1500" dirty="0"/>
          </a:p>
          <a:p>
            <a:pPr lvl="1"/>
            <a:r>
              <a:rPr lang="zh-CN" altLang="en-US" sz="1350" dirty="0"/>
              <a:t>被评测程序能稳定运行，不会因为高频的中断导致系统的测时误差被放大</a:t>
            </a:r>
            <a:endParaRPr lang="en-US" altLang="zh-CN" sz="1350" dirty="0"/>
          </a:p>
          <a:p>
            <a:pPr lvl="1"/>
            <a:r>
              <a:rPr lang="zh-CN" altLang="en-US" sz="1350" dirty="0"/>
              <a:t>被评测程序能分配到连续的一段内存，不论在什么时候，之前运行过什么程序时运行，在</a:t>
            </a:r>
            <a:r>
              <a:rPr lang="en-US" altLang="zh-CN" sz="1350" dirty="0"/>
              <a:t>Cache</a:t>
            </a:r>
            <a:r>
              <a:rPr lang="zh-CN" altLang="en-US" sz="1350" dirty="0"/>
              <a:t>命中率方面能保持一致</a:t>
            </a:r>
            <a:endParaRPr lang="en-US" altLang="zh-CN" sz="1350" dirty="0"/>
          </a:p>
          <a:p>
            <a:pPr lvl="1"/>
            <a:r>
              <a:rPr lang="zh-CN" altLang="en-US" sz="1350" dirty="0"/>
              <a:t>被评测程序运行时，独享</a:t>
            </a:r>
            <a:r>
              <a:rPr lang="en-US" altLang="zh-CN" sz="1350" dirty="0"/>
              <a:t>Cache</a:t>
            </a:r>
            <a:r>
              <a:rPr lang="zh-CN" altLang="en-US" sz="1350" dirty="0"/>
              <a:t>和内存，不会受到其他因素干扰</a:t>
            </a:r>
          </a:p>
        </p:txBody>
      </p:sp>
    </p:spTree>
    <p:extLst>
      <p:ext uri="{BB962C8B-B14F-4D97-AF65-F5344CB8AC3E}">
        <p14:creationId xmlns:p14="http://schemas.microsoft.com/office/powerpoint/2010/main" val="3957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达到目标所面临的三大问题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50" dirty="0"/>
              <a:t>问题一：现有系统中，无论是晃动鼠标还是系统调度其他进程，都会给运行中的进程带来中断，中断过程中执行的其他操作则会不同程度地影响</a:t>
            </a:r>
            <a:r>
              <a:rPr lang="en-US" altLang="zh-CN" sz="1350" dirty="0"/>
              <a:t>Cache</a:t>
            </a:r>
            <a:r>
              <a:rPr lang="zh-CN" altLang="en-US" sz="1350" dirty="0"/>
              <a:t>中的内容。</a:t>
            </a:r>
            <a:endParaRPr lang="en-US" altLang="zh-CN" sz="1350" dirty="0"/>
          </a:p>
          <a:p>
            <a:r>
              <a:rPr lang="zh-CN" altLang="en-US" sz="1350" dirty="0"/>
              <a:t>问题二：竞赛程序往往需要大量的访存操作，而分配的内存连续与否，也决定了访存时的命中率，每次运行时，内存连续性是与物理内存在运行前的空闲状态有关的。</a:t>
            </a:r>
            <a:endParaRPr lang="en-US" altLang="zh-CN" sz="1350" dirty="0"/>
          </a:p>
          <a:p>
            <a:r>
              <a:rPr lang="zh-CN" altLang="en-US" sz="1350" dirty="0"/>
              <a:t>问题三：</a:t>
            </a:r>
            <a:r>
              <a:rPr lang="en-US" altLang="zh-CN" sz="1350" dirty="0"/>
              <a:t>DMA</a:t>
            </a:r>
            <a:r>
              <a:rPr lang="zh-CN" altLang="en-US" sz="1350" dirty="0"/>
              <a:t>设备可能会直接访存，占用内存带宽，而多核系统中，</a:t>
            </a:r>
            <a:r>
              <a:rPr lang="en-US" altLang="zh-CN" sz="1350" dirty="0"/>
              <a:t>L3 Cache</a:t>
            </a:r>
            <a:r>
              <a:rPr lang="zh-CN" altLang="en-US" sz="1350" dirty="0"/>
              <a:t>则会被其他核共享。</a:t>
            </a:r>
          </a:p>
        </p:txBody>
      </p:sp>
    </p:spTree>
    <p:extLst>
      <p:ext uri="{BB962C8B-B14F-4D97-AF65-F5344CB8AC3E}">
        <p14:creationId xmlns:p14="http://schemas.microsoft.com/office/powerpoint/2010/main" val="40293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/>
          <a:p>
            <a:r>
              <a:rPr lang="zh-CN" altLang="en-US" dirty="0" smtClean="0"/>
              <a:t>解决方案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1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1171</Words>
  <Application>Microsoft Office PowerPoint</Application>
  <PresentationFormat>自定义</PresentationFormat>
  <Paragraphs>136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华文楷体</vt:lpstr>
      <vt:lpstr>Arial</vt:lpstr>
      <vt:lpstr>Cambria Math</vt:lpstr>
      <vt:lpstr>Corbel</vt:lpstr>
      <vt:lpstr>Courier New</vt:lpstr>
      <vt:lpstr>Wingdings 3</vt:lpstr>
      <vt:lpstr>平面</vt:lpstr>
      <vt:lpstr>应用程序稳态测试系统</vt:lpstr>
      <vt:lpstr>全程回顾</vt:lpstr>
      <vt:lpstr>背景——竞赛测时不准问题</vt:lpstr>
      <vt:lpstr>背景——标准竞赛题目</vt:lpstr>
      <vt:lpstr>gcc main.c sort.c -o main &amp;&amp; time ./main</vt:lpstr>
      <vt:lpstr>项目目标</vt:lpstr>
      <vt:lpstr>我们要实现的目标</vt:lpstr>
      <vt:lpstr>达到目标所面临的三大问题</vt:lpstr>
      <vt:lpstr>解决方案</vt:lpstr>
      <vt:lpstr>如何完成工作？-中断问题</vt:lpstr>
      <vt:lpstr>如何完成工作？-物理内存位置混乱问题</vt:lpstr>
      <vt:lpstr>如何完成工作？-资源共享问题</vt:lpstr>
      <vt:lpstr>完成情况</vt:lpstr>
      <vt:lpstr>框架基础</vt:lpstr>
      <vt:lpstr>系统稳态处理</vt:lpstr>
      <vt:lpstr>系统调用设计</vt:lpstr>
      <vt:lpstr>系统调用设计</vt:lpstr>
      <vt:lpstr>系统调用设计</vt:lpstr>
      <vt:lpstr>系统调用设计</vt:lpstr>
      <vt:lpstr>测试结果</vt:lpstr>
      <vt:lpstr>消除Linux系统中80%的不稳定因素</vt:lpstr>
      <vt:lpstr>实际应用</vt:lpstr>
      <vt:lpstr>与OJ对接的准备</vt:lpstr>
      <vt:lpstr>OJ平台的建立</vt:lpstr>
      <vt:lpstr>OJ平台的运行</vt:lpstr>
      <vt:lpstr>未来工作</vt:lpstr>
      <vt:lpstr>举办竞赛</vt:lpstr>
      <vt:lpstr>致谢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应用程序稳态测试系统</dc:title>
  <cp:lastModifiedBy>张 瑞喆</cp:lastModifiedBy>
  <cp:revision>168</cp:revision>
  <dcterms:modified xsi:type="dcterms:W3CDTF">2018-06-15T06:17:48Z</dcterms:modified>
</cp:coreProperties>
</file>