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6" r:id="rId4"/>
    <p:sldId id="267" r:id="rId5"/>
    <p:sldId id="271" r:id="rId6"/>
    <p:sldId id="272" r:id="rId7"/>
    <p:sldId id="268" r:id="rId8"/>
    <p:sldId id="275" r:id="rId9"/>
    <p:sldId id="273" r:id="rId10"/>
    <p:sldId id="274" r:id="rId11"/>
    <p:sldId id="276" r:id="rId12"/>
    <p:sldId id="277" r:id="rId13"/>
    <p:sldId id="278" r:id="rId14"/>
    <p:sldId id="265" r:id="rId15"/>
    <p:sldId id="263" r:id="rId16"/>
    <p:sldId id="264" r:id="rId17"/>
    <p:sldId id="261" r:id="rId18"/>
    <p:sldId id="259" r:id="rId19"/>
    <p:sldId id="260" r:id="rId20"/>
    <p:sldId id="262" r:id="rId21"/>
    <p:sldId id="258" r:id="rId22"/>
    <p:sldId id="257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6526" y="808056"/>
            <a:ext cx="8642006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676" y="2052116"/>
            <a:ext cx="9751504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应用程序</a:t>
            </a:r>
            <a:r>
              <a:rPr lang="zh-CN" altLang="en-US" dirty="0" smtClean="0"/>
              <a:t>稳态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测试</a:t>
            </a:r>
            <a:r>
              <a:rPr lang="zh-CN" altLang="en-US" dirty="0"/>
              <a:t>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计</a:t>
            </a:r>
            <a:r>
              <a:rPr lang="en-US" altLang="zh-CN" dirty="0"/>
              <a:t>52	</a:t>
            </a:r>
            <a:r>
              <a:rPr lang="zh-CN" altLang="en-US" dirty="0"/>
              <a:t>于纪平</a:t>
            </a:r>
          </a:p>
          <a:p>
            <a:r>
              <a:rPr lang="zh-CN" altLang="en-US" dirty="0"/>
              <a:t>计</a:t>
            </a:r>
            <a:r>
              <a:rPr lang="en-US" altLang="zh-CN" dirty="0"/>
              <a:t>55	</a:t>
            </a:r>
            <a:r>
              <a:rPr lang="zh-CN" altLang="en-US" dirty="0"/>
              <a:t>张瑞喆</a:t>
            </a:r>
          </a:p>
          <a:p>
            <a:r>
              <a:rPr lang="zh-CN" altLang="en-US" dirty="0"/>
              <a:t>计</a:t>
            </a:r>
            <a:r>
              <a:rPr lang="en-US" altLang="zh-CN" dirty="0"/>
              <a:t>55	</a:t>
            </a:r>
            <a:r>
              <a:rPr lang="zh-CN" altLang="en-US" dirty="0"/>
              <a:t>王逸</a:t>
            </a:r>
            <a:r>
              <a:rPr lang="zh-CN" altLang="en-US" dirty="0" smtClean="0"/>
              <a:t>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2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CN" spc="-3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JudgeParams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pc="-3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/>
              <a:t>交互</a:t>
            </a:r>
            <a:r>
              <a:rPr lang="zh-CN" altLang="en-US" dirty="0" smtClean="0"/>
              <a:t>库调用：</a:t>
            </a:r>
            <a:r>
              <a:rPr lang="en-US" altLang="zh-CN" spc="-3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</a:t>
            </a:r>
            <a:r>
              <a:rPr lang="zh-CN" altLang="en-US" dirty="0" smtClean="0"/>
              <a:t>为被测函数指针；</a:t>
            </a:r>
            <a:r>
              <a:rPr lang="en-US" altLang="zh-CN" spc="-3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zh-CN" altLang="en-US" dirty="0" smtClean="0"/>
              <a:t>为评测参数，包括时间和空间限制、允许的系统调用列表、是否进行内存整理、允许访问的地址范围等</a:t>
            </a:r>
            <a:endParaRPr lang="en-US" altLang="zh-CN" dirty="0" smtClean="0"/>
          </a:p>
          <a:p>
            <a:r>
              <a:rPr lang="zh-CN" altLang="en-US" dirty="0" smtClean="0"/>
              <a:t>操作系统将阻塞当前进程，直到评测程序同意此次评测后安排被测函数运行；评测结束后，该系统调用返回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5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-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sys_accept_enter_judge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envid_t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envid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JudgeResult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pc="-3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 smtClean="0"/>
              <a:t>评测程序调用：</a:t>
            </a:r>
            <a:r>
              <a:rPr lang="en-US" altLang="zh-CN" spc="-3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envid</a:t>
            </a:r>
            <a:r>
              <a:rPr lang="zh-CN" altLang="en-US" dirty="0" smtClean="0"/>
              <a:t>为被测进程号，</a:t>
            </a:r>
            <a:r>
              <a:rPr lang="en-US" altLang="zh-CN" spc="-3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dirty="0" smtClean="0"/>
              <a:t>为接收评测结果的指针，内容包括评测结果（正常、超时、运行错误、非法系统调用等）和时间、空间使用量</a:t>
            </a:r>
            <a:endParaRPr lang="en-US" altLang="zh-CN" dirty="0"/>
          </a:p>
          <a:p>
            <a:r>
              <a:rPr lang="zh-CN" altLang="en-US" dirty="0" smtClean="0"/>
              <a:t>如果被测进程未申请评测则立刻返回失败，否则在测试完毕后返回成功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7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sys_quit_judge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zh-CN" altLang="en-US" dirty="0" smtClean="0"/>
              <a:t>退出当前进程的评测状态，不返回（而是返回到当时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zh-CN" altLang="en-US" dirty="0" smtClean="0"/>
              <a:t>的下一条指令）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0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交互库的示例写法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JudgeParams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unsigned a[MAXN];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pc="-3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sort_wrapper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sort(a, n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zh-CN" altLang="en-US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调用选手函数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pc="-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sys_quit_judge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准备评测参数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准备输入数据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	</a:t>
            </a:r>
            <a:r>
              <a:rPr lang="en-US" altLang="zh-CN" spc="-3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pc="-3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sort_wrapper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将数据输出到文件系统中或直接判定结果是否正确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具体工作情况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实现系统调用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zh-CN" altLang="en-US" dirty="0"/>
              <a:t>、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sys_accept_enter_judge</a:t>
            </a:r>
            <a:r>
              <a:rPr lang="zh-CN" altLang="en-US" dirty="0" smtClean="0"/>
              <a:t>、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sys_quit_judge</a:t>
            </a:r>
            <a:r>
              <a:rPr lang="zh-CN" altLang="en-US" dirty="0" smtClean="0"/>
              <a:t>及用户库接口</a:t>
            </a:r>
            <a:endParaRPr lang="en-US" altLang="zh-CN" dirty="0" smtClean="0"/>
          </a:p>
          <a:p>
            <a:r>
              <a:rPr lang="zh-CN" altLang="en-US" dirty="0" smtClean="0"/>
              <a:t>超时、运行错误、非法系统调用的检测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实现评测程序</a:t>
            </a:r>
            <a:r>
              <a:rPr lang="en-US" altLang="zh-CN" dirty="0" smtClean="0"/>
              <a:t>arbiter</a:t>
            </a:r>
          </a:p>
          <a:p>
            <a:r>
              <a:rPr lang="zh-CN" altLang="en-US" dirty="0" smtClean="0"/>
              <a:t>实现样例交互库：排序题目交互库</a:t>
            </a:r>
            <a:r>
              <a:rPr lang="en-US" altLang="zh-CN" dirty="0" smtClean="0"/>
              <a:t>sort.lib</a:t>
            </a:r>
          </a:p>
          <a:p>
            <a:r>
              <a:rPr lang="zh-CN" altLang="en-US" dirty="0" smtClean="0"/>
              <a:t>实现该题目的样例选手程序：选择排序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与冒泡排序</a:t>
            </a:r>
            <a:r>
              <a:rPr lang="en-US" altLang="zh-CN" dirty="0" smtClean="0"/>
              <a:t>quick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修改时钟中断的逻辑，评测时仅进行单次时钟中断</a:t>
            </a:r>
            <a:endParaRPr lang="en-US" altLang="zh-CN" dirty="0" smtClean="0"/>
          </a:p>
          <a:p>
            <a:r>
              <a:rPr lang="zh-CN" altLang="en-US" dirty="0" smtClean="0"/>
              <a:t>评测时关闭时钟以外的外部中断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3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物理内存分配部分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在物理内存管理部分，增加内存整理时需要的字段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内存建立</a:t>
            </a:r>
            <a:r>
              <a:rPr lang="zh-CN" altLang="en-US" dirty="0"/>
              <a:t>部分，使得内核可以占据更多的预分配的内存，</a:t>
            </a:r>
            <a:r>
              <a:rPr lang="zh-CN" altLang="en-US" dirty="0" smtClean="0"/>
              <a:t>用作内存</a:t>
            </a:r>
            <a:r>
              <a:rPr lang="zh-CN" altLang="en-US" dirty="0"/>
              <a:t>整理的临时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dirty="0" smtClean="0"/>
              <a:t>实现快速的内存整理功能，实际用时不超过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.data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段的链接地址</a:t>
            </a:r>
            <a:endParaRPr lang="en-US" altLang="zh-CN" dirty="0" smtClean="0"/>
          </a:p>
          <a:p>
            <a:r>
              <a:rPr lang="zh-CN" altLang="en-US" dirty="0" smtClean="0"/>
              <a:t>修改文件系统服务、</a:t>
            </a:r>
            <a:r>
              <a:rPr lang="en-US" altLang="zh-CN" dirty="0" err="1" smtClean="0"/>
              <a:t>lwIP</a:t>
            </a:r>
            <a:r>
              <a:rPr lang="zh-CN" altLang="en-US" dirty="0" smtClean="0"/>
              <a:t>移植等，避免与上述地址冲突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其他设备部分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不启动其他</a:t>
            </a:r>
            <a:r>
              <a:rPr lang="en-US" altLang="zh-CN" dirty="0" smtClean="0"/>
              <a:t>CPU</a:t>
            </a:r>
          </a:p>
          <a:p>
            <a:r>
              <a:rPr lang="zh-CN" altLang="en-US" dirty="0"/>
              <a:t>评测</a:t>
            </a:r>
            <a:r>
              <a:rPr lang="zh-CN" altLang="en-US" dirty="0" smtClean="0"/>
              <a:t>时关闭网卡等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6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竞赛题目：要求实现函数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pc="-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*</a:t>
            </a:r>
            <a:r>
              <a:rPr lang="en-US" altLang="zh-CN" spc="-3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个无符号数排序，时间限制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秒，空间限制</a:t>
            </a:r>
            <a:r>
              <a:rPr lang="en-US" altLang="zh-CN" dirty="0" smtClean="0"/>
              <a:t>128M</a:t>
            </a:r>
          </a:p>
          <a:p>
            <a:r>
              <a:rPr lang="zh-CN" altLang="en-US" dirty="0" smtClean="0"/>
              <a:t>选手答案：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pc="-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*</a:t>
            </a:r>
            <a:r>
              <a:rPr lang="en-US" altLang="zh-CN" spc="-3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CN" spc="-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=i+1;j&lt;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				</a:t>
            </a:r>
            <a:r>
              <a:rPr lang="en-US" altLang="zh-CN" spc="-3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(a[j]&lt;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=a[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];a[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]=a[j];a[j]=t</a:t>
            </a: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pc="-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符合时间和空间限制吗？具体用了多少？有违规行为吗？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40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计时部分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新增读取</a:t>
            </a:r>
            <a:r>
              <a:rPr lang="en-US" altLang="zh-CN" dirty="0" smtClean="0"/>
              <a:t>SMBIOS</a:t>
            </a:r>
            <a:r>
              <a:rPr lang="zh-CN" altLang="en-US" dirty="0" smtClean="0"/>
              <a:t>模块，检测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外部时钟频率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</a:t>
            </a:r>
            <a:r>
              <a:rPr lang="en-US" altLang="zh-CN" dirty="0" smtClean="0"/>
              <a:t>JOS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修复</a:t>
            </a:r>
            <a:r>
              <a:rPr lang="en-US" altLang="zh-CN" dirty="0" err="1" smtClean="0"/>
              <a:t>multiboot</a:t>
            </a:r>
            <a:r>
              <a:rPr lang="zh-CN" altLang="en-US" dirty="0" smtClean="0"/>
              <a:t>不能引导的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在内核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加入设置</a:t>
            </a:r>
            <a:r>
              <a:rPr lang="en-US" altLang="zh-CN" dirty="0" smtClean="0"/>
              <a:t>GDT</a:t>
            </a:r>
            <a:r>
              <a:rPr lang="zh-CN" altLang="en-US" dirty="0" smtClean="0"/>
              <a:t>和段寄存器的相关代码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感谢谭闻德同学对我们的帮助</a:t>
            </a:r>
            <a:endParaRPr lang="en-US" altLang="zh-CN" dirty="0" smtClean="0"/>
          </a:p>
          <a:p>
            <a:r>
              <a:rPr lang="zh-CN" altLang="en-US" dirty="0" smtClean="0"/>
              <a:t>修复物理内存大于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时会崩溃的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原因：操作页表时</a:t>
            </a:r>
            <a:r>
              <a:rPr lang="en-US" altLang="zh-CN" dirty="0" smtClean="0"/>
              <a:t>remapped memory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128M</a:t>
            </a:r>
          </a:p>
          <a:p>
            <a:pPr lvl="1"/>
            <a:r>
              <a:rPr lang="zh-CN" altLang="en-US" dirty="0" smtClean="0"/>
              <a:t>保留专用的空间用于分配页表中的页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新增</a:t>
            </a:r>
            <a:r>
              <a:rPr lang="en-US" altLang="zh-CN" smtClean="0"/>
              <a:t>e1000e</a:t>
            </a:r>
            <a:r>
              <a:rPr lang="zh-CN" altLang="en-US" smtClean="0"/>
              <a:t>网卡驱动</a:t>
            </a:r>
            <a:endParaRPr lang="en-US" altLang="zh-CN" dirty="0" smtClean="0"/>
          </a:p>
          <a:p>
            <a:r>
              <a:rPr lang="zh-CN" altLang="en-US" dirty="0" smtClean="0"/>
              <a:t>将文件系统移至内存，以便在无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控制器的物理机运行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CPU: i3-3240 @ 3.40 GHz</a:t>
                </a:r>
                <a:r>
                  <a:rPr lang="zh-CN" altLang="en-US" dirty="0" smtClean="0"/>
                  <a:t>（频率不会变）</a:t>
                </a:r>
                <a:endParaRPr lang="en-US" altLang="zh-CN" dirty="0" smtClean="0"/>
              </a:p>
              <a:p>
                <a:r>
                  <a:rPr lang="zh-CN" altLang="en-US" dirty="0"/>
                  <a:t>被测</a:t>
                </a:r>
                <a:r>
                  <a:rPr lang="zh-CN" altLang="en-US" dirty="0" smtClean="0"/>
                  <a:t>程序：长度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的选择排序，长度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的快速排序</a:t>
                </a:r>
                <a:endParaRPr lang="en-US" altLang="zh-CN" dirty="0" smtClean="0"/>
              </a:p>
              <a:p>
                <a:r>
                  <a:rPr lang="zh-CN" altLang="en-US" dirty="0"/>
                  <a:t>输入数据</a:t>
                </a:r>
                <a:r>
                  <a:rPr lang="zh-CN" altLang="en-US" dirty="0" smtClean="0"/>
                  <a:t>固定</a:t>
                </a:r>
                <a:endParaRPr lang="en-US" altLang="zh-CN" dirty="0" smtClean="0"/>
              </a:p>
              <a:p>
                <a:r>
                  <a:rPr lang="zh-CN" altLang="en-US" dirty="0"/>
                  <a:t>每个</a:t>
                </a:r>
                <a:r>
                  <a:rPr lang="zh-CN" altLang="en-US" dirty="0" smtClean="0"/>
                  <a:t>项目测定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次，计算均值和标准差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非连续测定，相邻两次之间加入大量其他任务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6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稳定性达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13592"/>
              </p:ext>
            </p:extLst>
          </p:nvPr>
        </p:nvGraphicFramePr>
        <p:xfrm>
          <a:off x="1365250" y="2052638"/>
          <a:ext cx="9752015" cy="2286000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1950403">
                  <a:extLst>
                    <a:ext uri="{9D8B030D-6E8A-4147-A177-3AD203B41FA5}">
                      <a16:colId xmlns:a16="http://schemas.microsoft.com/office/drawing/2014/main" val="105435023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144237820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77983617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106389796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428034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被测程序</a:t>
                      </a:r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快速排序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4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操作系统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我们的工作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Linux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我们的工作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Linux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15436.01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14792.59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1312.46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971.76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时间标准差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3.2407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15.2800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0.2438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0.9715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标准差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0.021%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0.103%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0.019%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0.100%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1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65250" y="4828674"/>
            <a:ext cx="9763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* 单位：毫秒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“稳定性”以标准差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均值计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下测定的为用户态时间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51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中断减慢运行并减少稳定性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146950"/>
              </p:ext>
            </p:extLst>
          </p:nvPr>
        </p:nvGraphicFramePr>
        <p:xfrm>
          <a:off x="1365250" y="2052638"/>
          <a:ext cx="9752015" cy="2286000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1950403">
                  <a:extLst>
                    <a:ext uri="{9D8B030D-6E8A-4147-A177-3AD203B41FA5}">
                      <a16:colId xmlns:a16="http://schemas.microsoft.com/office/drawing/2014/main" val="105435023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144237820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77983617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106389796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428034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被测程序</a:t>
                      </a:r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快速排序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4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中断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允许并持续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允许并持续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15436.01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15821.02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1312.46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1347.33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时间标准差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3.2407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15.1513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0.2438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0.5722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标准差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0.021%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0.096%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0.019%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0.042%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1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65250" y="4828674"/>
            <a:ext cx="9752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* 单位：毫秒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“允许并持续”是指在运行期间以每秒</a:t>
            </a:r>
            <a:r>
              <a:rPr lang="en-US" altLang="zh-CN" sz="2000" dirty="0" smtClean="0"/>
              <a:t>10±2</a:t>
            </a:r>
            <a:r>
              <a:rPr lang="zh-CN" altLang="en-US" sz="2000" dirty="0" smtClean="0"/>
              <a:t>次，总数</a:t>
            </a:r>
            <a:r>
              <a:rPr lang="en-US" altLang="zh-CN" sz="2000" dirty="0" smtClean="0"/>
              <a:t>(10×</a:t>
            </a:r>
            <a:r>
              <a:rPr lang="zh-CN" altLang="en-US" sz="2000" dirty="0" smtClean="0"/>
              <a:t>运行秒数</a:t>
            </a:r>
            <a:r>
              <a:rPr lang="en-US" altLang="zh-CN" sz="2000" dirty="0" smtClean="0"/>
              <a:t>)±3</a:t>
            </a:r>
            <a:r>
              <a:rPr lang="zh-CN" altLang="en-US" sz="2000" dirty="0" smtClean="0"/>
              <a:t>次敲击键盘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数据在我们的环境下测试；在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下的结论类似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57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内存整理略微提高稳定性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56197"/>
              </p:ext>
            </p:extLst>
          </p:nvPr>
        </p:nvGraphicFramePr>
        <p:xfrm>
          <a:off x="1365250" y="2052638"/>
          <a:ext cx="9752015" cy="2286000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1950403">
                  <a:extLst>
                    <a:ext uri="{9D8B030D-6E8A-4147-A177-3AD203B41FA5}">
                      <a16:colId xmlns:a16="http://schemas.microsoft.com/office/drawing/2014/main" val="105435023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144237820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77983617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106389796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428034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被测程序</a:t>
                      </a:r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快速排序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4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内存整理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是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15436.01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15437.01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1312.46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1312.64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时间标准差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3.2407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3.1429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0.2438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0.2401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标准差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均值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0.021%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0.020%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0.019%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0.018%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1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65250" y="4828674"/>
            <a:ext cx="9752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* 单位：毫秒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“稳定性”以标准差</a:t>
            </a:r>
            <a:r>
              <a:rPr lang="en-US" altLang="zh-CN" sz="2000" dirty="0"/>
              <a:t>/</a:t>
            </a:r>
            <a:r>
              <a:rPr lang="zh-CN" altLang="en-US" sz="2000" dirty="0"/>
              <a:t>均值计</a:t>
            </a:r>
            <a:endParaRPr lang="en-US" altLang="zh-CN" sz="2000" dirty="0"/>
          </a:p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数据在我们的环境下测试</a:t>
            </a:r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运行时间均值的差异不显著</a:t>
            </a:r>
            <a:r>
              <a:rPr lang="en-US" altLang="zh-CN" sz="2000" dirty="0" smtClean="0"/>
              <a:t>(P&gt;0.1)</a:t>
            </a:r>
          </a:p>
        </p:txBody>
      </p:sp>
    </p:spTree>
    <p:extLst>
      <p:ext uri="{BB962C8B-B14F-4D97-AF65-F5344CB8AC3E}">
        <p14:creationId xmlns:p14="http://schemas.microsoft.com/office/powerpoint/2010/main" val="37233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未来可能的工作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8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sys_accept_enter_judge</a:t>
            </a:r>
            <a:r>
              <a:rPr lang="zh-CN" altLang="en-US" dirty="0" smtClean="0"/>
              <a:t>成为一个“特权系统调用”，仅具有评测权的进程能够调用</a:t>
            </a:r>
            <a:endParaRPr lang="en-US" altLang="zh-CN" dirty="0" smtClean="0"/>
          </a:p>
          <a:p>
            <a:r>
              <a:rPr lang="zh-CN" altLang="en-US" dirty="0" smtClean="0"/>
              <a:t>操作系统创建的第一个进程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有权限，有权限的进程可以将该权限授予其他进程</a:t>
            </a:r>
            <a:endParaRPr lang="en-US" altLang="zh-CN" dirty="0" smtClean="0"/>
          </a:p>
          <a:p>
            <a:r>
              <a:rPr lang="zh-CN" altLang="en-US" dirty="0" smtClean="0"/>
              <a:t>难点：修改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的代码，使得它们选择性地授予其他进程权限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语言程序中的一个函数的运行时间和空间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如果某时刻发现时间或空间已经超限，则中止</a:t>
            </a:r>
            <a:endParaRPr lang="en-US" altLang="zh-CN" dirty="0" smtClean="0"/>
          </a:p>
          <a:p>
            <a:r>
              <a:rPr lang="zh-CN" altLang="en-US" dirty="0" smtClean="0"/>
              <a:t>对程序的限制</a:t>
            </a:r>
            <a:endParaRPr lang="en-US" altLang="zh-CN" dirty="0" smtClean="0"/>
          </a:p>
          <a:p>
            <a:pPr lvl="1"/>
            <a:r>
              <a:rPr lang="zh-CN" altLang="en-US" dirty="0"/>
              <a:t>已在外部被编译好</a:t>
            </a:r>
            <a:endParaRPr lang="en-US" altLang="zh-CN" dirty="0"/>
          </a:p>
          <a:p>
            <a:pPr lvl="1"/>
            <a:r>
              <a:rPr lang="zh-CN" altLang="en-US" dirty="0"/>
              <a:t>禁止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标准库，除了题目规定的一些函数</a:t>
            </a:r>
            <a:endParaRPr lang="en-US" altLang="zh-CN" dirty="0" smtClean="0"/>
          </a:p>
          <a:p>
            <a:pPr lvl="1"/>
            <a:r>
              <a:rPr lang="zh-CN" altLang="en-US" dirty="0"/>
              <a:t>禁止</a:t>
            </a:r>
            <a:r>
              <a:rPr lang="zh-CN" altLang="en-US" dirty="0" smtClean="0"/>
              <a:t>直接进行系统调用，除非与我们对于标准库的实现行为一致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不能使用浮点数</a:t>
            </a:r>
            <a:r>
              <a:rPr lang="zh-CN" altLang="en-US" dirty="0" smtClean="0"/>
              <a:t> 我们最终支持了浮点数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29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除了本来</a:t>
            </a:r>
            <a:r>
              <a:rPr lang="zh-CN" altLang="en-US" dirty="0"/>
              <a:t>要考虑的问题以外，还要支持</a:t>
            </a:r>
            <a:r>
              <a:rPr lang="en-US" altLang="zh-CN" dirty="0"/>
              <a:t>L3 Cache</a:t>
            </a:r>
            <a:r>
              <a:rPr lang="zh-CN" altLang="en-US" dirty="0"/>
              <a:t>的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zh-CN" altLang="en-US" dirty="0" smtClean="0"/>
              <a:t>难点：还要限制每个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的内存带宽占用率，这件事情硬件真的能做吗？如果软件来做，不靠中断真的能做吗？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8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目前可以在</a:t>
            </a:r>
            <a:r>
              <a:rPr lang="en-US" altLang="zh-CN" dirty="0" smtClean="0"/>
              <a:t>QEMU</a:t>
            </a:r>
            <a:r>
              <a:rPr lang="zh-CN" altLang="en-US" dirty="0" smtClean="0"/>
              <a:t>上运行硬盘上的简易文件系统，以一个</a:t>
            </a:r>
            <a:r>
              <a:rPr lang="en-US" altLang="zh-CN" dirty="0" smtClean="0"/>
              <a:t>E1000</a:t>
            </a:r>
            <a:r>
              <a:rPr lang="zh-CN" altLang="en-US" dirty="0" smtClean="0"/>
              <a:t>网卡为基础运行简单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物理</a:t>
            </a:r>
            <a:r>
              <a:rPr lang="zh-CN" altLang="en-US" dirty="0" smtClean="0"/>
              <a:t>机由于没有合适的设备或接口，暂未实现上述功能</a:t>
            </a:r>
            <a:endParaRPr lang="en-US" altLang="zh-CN" dirty="0" smtClean="0"/>
          </a:p>
          <a:p>
            <a:r>
              <a:rPr lang="zh-CN" altLang="en-US" dirty="0" smtClean="0"/>
              <a:t>若能实现，可以设计协议使其成为在线评测系统的评测机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3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实现了一个可用于测试的操作系统，核心是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个系统调用</a:t>
            </a:r>
            <a:endParaRPr lang="en-US" altLang="zh-CN" dirty="0" smtClean="0"/>
          </a:p>
          <a:p>
            <a:pPr lvl="1"/>
            <a:r>
              <a:rPr lang="zh-CN" altLang="en-US" dirty="0"/>
              <a:t>被</a:t>
            </a:r>
            <a:r>
              <a:rPr lang="zh-CN" altLang="en-US" dirty="0" smtClean="0"/>
              <a:t>测函数必须满足若干限制，否则中止测试</a:t>
            </a:r>
            <a:endParaRPr lang="en-US" altLang="zh-CN" dirty="0" smtClean="0"/>
          </a:p>
          <a:p>
            <a:r>
              <a:rPr lang="zh-CN" altLang="en-US" dirty="0" smtClean="0"/>
              <a:t>在物理机上计时稳定性达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zh-CN" altLang="en-US" dirty="0" smtClean="0"/>
              <a:t>定量分析了中断与内存整理对计时稳定性的影响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有合适的硬件，可作为在线测试系统的评测机</a:t>
            </a:r>
          </a:p>
        </p:txBody>
      </p:sp>
    </p:spTree>
    <p:extLst>
      <p:ext uri="{BB962C8B-B14F-4D97-AF65-F5344CB8AC3E}">
        <p14:creationId xmlns:p14="http://schemas.microsoft.com/office/powerpoint/2010/main" val="22310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感谢倾听，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欢迎</a:t>
            </a:r>
            <a:r>
              <a:rPr lang="zh-CN" altLang="en-US" dirty="0" smtClean="0"/>
              <a:t>提问！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4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题目可能允许使用的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标准库函数不会超过以下范围：</a:t>
            </a:r>
            <a:endParaRPr lang="en-US" altLang="zh-CN" dirty="0" smtClean="0"/>
          </a:p>
          <a:p>
            <a:pPr lvl="1"/>
            <a:r>
              <a:rPr lang="zh-CN" altLang="en-US" dirty="0"/>
              <a:t>文件操作类：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endParaRPr lang="en-US" altLang="zh-CN" spc="-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内存管理类：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free</a:t>
            </a:r>
          </a:p>
          <a:p>
            <a:pPr lvl="1"/>
            <a:r>
              <a:rPr lang="zh-CN" altLang="en-US" dirty="0"/>
              <a:t>字符串操作类：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memcmp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endParaRPr lang="en-US" altLang="zh-CN" spc="-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其他：</a:t>
            </a:r>
            <a:r>
              <a:rPr lang="en-US" altLang="zh-CN" spc="-300" dirty="0">
                <a:latin typeface="Courier New" panose="02070309020205020404" pitchFamily="49" charset="0"/>
                <a:cs typeface="Courier New" panose="02070309020205020404" pitchFamily="49" charset="0"/>
              </a:rPr>
              <a:t>rand </a:t>
            </a:r>
            <a:r>
              <a:rPr lang="en-US" altLang="zh-CN" spc="-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endParaRPr lang="en-US" altLang="zh-CN" spc="-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多数不涉及系统调用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9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当前方案的主要问题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中断带来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被清空或部分丢失，如有进程切换则影响更大</a:t>
            </a:r>
            <a:endParaRPr lang="en-US" altLang="zh-CN" dirty="0" smtClean="0"/>
          </a:p>
          <a:p>
            <a:r>
              <a:rPr lang="zh-CN" altLang="en-US" dirty="0" smtClean="0"/>
              <a:t>运行前的物理内存布局不同造成运行时间波动</a:t>
            </a:r>
            <a:endParaRPr lang="en-US" altLang="zh-CN" dirty="0" smtClean="0"/>
          </a:p>
          <a:p>
            <a:r>
              <a:rPr lang="zh-CN" altLang="en-US" dirty="0" smtClean="0"/>
              <a:t>其他处理器、外部设备占用缓存、内存带宽等造成不稳定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85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我们方案的主要思想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评测时不调度其他进程，关闭外部中断，仅保留用于检测超时的一次性时钟中断</a:t>
            </a:r>
            <a:endParaRPr lang="en-US" altLang="zh-CN" dirty="0" smtClean="0"/>
          </a:p>
          <a:p>
            <a:r>
              <a:rPr lang="zh-CN" altLang="en-US" dirty="0" smtClean="0"/>
              <a:t>评测前分配足够内存，避免缺页等；如果仍有缺页，则判定超出内存限制</a:t>
            </a:r>
            <a:endParaRPr lang="en-US" altLang="zh-CN" dirty="0" smtClean="0"/>
          </a:p>
          <a:p>
            <a:r>
              <a:rPr lang="zh-CN" altLang="en-US" dirty="0" smtClean="0"/>
              <a:t>评测前整理物理内存，保证多次运行被测程序的页表相同</a:t>
            </a:r>
            <a:endParaRPr lang="en-US" altLang="zh-CN" dirty="0" smtClean="0"/>
          </a:p>
          <a:p>
            <a:r>
              <a:rPr lang="zh-CN" altLang="en-US" dirty="0" smtClean="0"/>
              <a:t>关闭其他处理器、</a:t>
            </a:r>
            <a:r>
              <a:rPr lang="en-US" altLang="zh-CN" dirty="0" smtClean="0"/>
              <a:t>DMA</a:t>
            </a:r>
            <a:r>
              <a:rPr lang="zh-CN" altLang="en-US" dirty="0" smtClean="0"/>
              <a:t>设备等</a:t>
            </a:r>
            <a:endParaRPr lang="en-US" altLang="zh-CN" dirty="0" smtClean="0"/>
          </a:p>
          <a:p>
            <a:r>
              <a:rPr lang="zh-CN" altLang="en-US" dirty="0" smtClean="0"/>
              <a:t>保持现有方案的优点，例如检测非法系统调用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71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JOS lab4</a:t>
            </a:r>
            <a:r>
              <a:rPr lang="zh-CN" altLang="en-US" dirty="0" smtClean="0"/>
              <a:t>为基础，参考了</a:t>
            </a:r>
            <a:r>
              <a:rPr lang="en-US" altLang="zh-CN" dirty="0" smtClean="0"/>
              <a:t>JOS lab5 lab6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lab4</a:t>
            </a:r>
            <a:r>
              <a:rPr lang="zh-CN" altLang="en-US" dirty="0" smtClean="0"/>
              <a:t>中已支持了多核、多任务</a:t>
            </a:r>
            <a:endParaRPr lang="en-US" altLang="zh-CN" dirty="0" smtClean="0"/>
          </a:p>
          <a:p>
            <a:r>
              <a:rPr lang="zh-CN" altLang="en-US" dirty="0" smtClean="0"/>
              <a:t>选取</a:t>
            </a:r>
            <a:r>
              <a:rPr lang="en-US" altLang="zh-CN" dirty="0" smtClean="0"/>
              <a:t>JOS</a:t>
            </a:r>
            <a:r>
              <a:rPr lang="zh-CN" altLang="en-US" dirty="0" smtClean="0"/>
              <a:t>的优点</a:t>
            </a:r>
            <a:endParaRPr lang="en-US" altLang="zh-CN" dirty="0"/>
          </a:p>
          <a:p>
            <a:pPr lvl="1"/>
            <a:r>
              <a:rPr lang="zh-CN" altLang="en-US" dirty="0" smtClean="0"/>
              <a:t>已有系统调用数较少，每个功能简单（微内核）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物理内存采用简单的页式管理，不与磁盘交换，可改动空间较大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可能的外部设备和中断来源较少，不能加载内核模块，便于处理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6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评测程序：由操作系统开发者提供，提供与具体题目无关的服务（例如解析系统调用结果，输出友好的提示信息）</a:t>
            </a:r>
            <a:endParaRPr lang="en-US" altLang="zh-CN" dirty="0" smtClean="0"/>
          </a:p>
          <a:p>
            <a:r>
              <a:rPr lang="zh-CN" altLang="en-US" dirty="0" smtClean="0"/>
              <a:t>交互库：由命题人编写，负责读入或生成输入数据并给出时间、空间限制；如果提供的时间限制过长，最坏造成机器在最长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秒的时间限制内无响应；发生其他错误时，会被立刻结束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测函数：不可信，由选手编写；一旦该部分出错或有恶意行为，会被立刻结束</a:t>
            </a:r>
            <a:endParaRPr lang="en-US" altLang="zh-CN" dirty="0" smtClean="0"/>
          </a:p>
          <a:p>
            <a:r>
              <a:rPr lang="zh-CN" altLang="en-US" dirty="0"/>
              <a:t>交互</a:t>
            </a:r>
            <a:r>
              <a:rPr lang="zh-CN" altLang="en-US" dirty="0" smtClean="0"/>
              <a:t>库与被测函数将被联合编译成一个可执行文件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0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已有进程管理、文件操作等系统调用，用户库可以实现前述所有标准库函数</a:t>
            </a:r>
            <a:endParaRPr lang="en-US" altLang="zh-CN" dirty="0" smtClean="0"/>
          </a:p>
          <a:p>
            <a:r>
              <a:rPr lang="zh-CN" altLang="en-US" dirty="0" smtClean="0"/>
              <a:t>我们新设计的系统调用均为评测相关的系统调用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95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207</TotalTime>
  <Words>1404</Words>
  <Application>Microsoft Office PowerPoint</Application>
  <PresentationFormat>宽屏</PresentationFormat>
  <Paragraphs>202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Arial</vt:lpstr>
      <vt:lpstr>Cambria Math</vt:lpstr>
      <vt:lpstr>Courier New</vt:lpstr>
      <vt:lpstr>MS Shell Dlg 2</vt:lpstr>
      <vt:lpstr>Wingdings</vt:lpstr>
      <vt:lpstr>Wingdings 3</vt:lpstr>
      <vt:lpstr>Madison</vt:lpstr>
      <vt:lpstr>应用程序稳态 测试系统</vt:lpstr>
      <vt:lpstr>背景回顾</vt:lpstr>
      <vt:lpstr>测什么</vt:lpstr>
      <vt:lpstr>测什么</vt:lpstr>
      <vt:lpstr>当前方案的主要问题</vt:lpstr>
      <vt:lpstr>我们方案的主要思想</vt:lpstr>
      <vt:lpstr>怎么测</vt:lpstr>
      <vt:lpstr>怎么测</vt:lpstr>
      <vt:lpstr>系统调用设计</vt:lpstr>
      <vt:lpstr>系统调用设计</vt:lpstr>
      <vt:lpstr>系统调用设计</vt:lpstr>
      <vt:lpstr>系统调用设计</vt:lpstr>
      <vt:lpstr>交互库的示例写法</vt:lpstr>
      <vt:lpstr>具体工作情况</vt:lpstr>
      <vt:lpstr>系统调用实现</vt:lpstr>
      <vt:lpstr>用户程序实现</vt:lpstr>
      <vt:lpstr>中断部分</vt:lpstr>
      <vt:lpstr>物理内存分配部分</vt:lpstr>
      <vt:lpstr>其他设备部分</vt:lpstr>
      <vt:lpstr>计时部分</vt:lpstr>
      <vt:lpstr>修正JOS的bug</vt:lpstr>
      <vt:lpstr>其他工作</vt:lpstr>
      <vt:lpstr>实验验证</vt:lpstr>
      <vt:lpstr>实验环境</vt:lpstr>
      <vt:lpstr>稳定性达Linux的5倍</vt:lpstr>
      <vt:lpstr>中断减慢运行并减少稳定性</vt:lpstr>
      <vt:lpstr>内存整理略微提高稳定性</vt:lpstr>
      <vt:lpstr>未来可能的工作</vt:lpstr>
      <vt:lpstr>权限控制</vt:lpstr>
      <vt:lpstr>多CPU的支持</vt:lpstr>
      <vt:lpstr>硬件匹配</vt:lpstr>
      <vt:lpstr>总结</vt:lpstr>
      <vt:lpstr>感谢倾听， 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应用程序稳态 测试系统</dc:title>
  <dc:creator>Yu Jiping</dc:creator>
  <cp:lastModifiedBy>Yu Jiping</cp:lastModifiedBy>
  <cp:revision>125</cp:revision>
  <dcterms:created xsi:type="dcterms:W3CDTF">2018-05-25T08:05:42Z</dcterms:created>
  <dcterms:modified xsi:type="dcterms:W3CDTF">2018-05-25T15:14:32Z</dcterms:modified>
</cp:coreProperties>
</file>