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4" r:id="rId4"/>
    <p:sldId id="257" r:id="rId5"/>
    <p:sldId id="258" r:id="rId6"/>
    <p:sldId id="264" r:id="rId7"/>
    <p:sldId id="296" r:id="rId8"/>
    <p:sldId id="297" r:id="rId9"/>
    <p:sldId id="298" r:id="rId10"/>
    <p:sldId id="299" r:id="rId11"/>
    <p:sldId id="300" r:id="rId12"/>
    <p:sldId id="301" r:id="rId13"/>
    <p:sldId id="302" r:id="rId14"/>
    <p:sldId id="304" r:id="rId15"/>
    <p:sldId id="303" r:id="rId16"/>
    <p:sldId id="306" r:id="rId17"/>
    <p:sldId id="307" r:id="rId18"/>
    <p:sldId id="308" r:id="rId19"/>
    <p:sldId id="309" r:id="rId20"/>
    <p:sldId id="310" r:id="rId21"/>
    <p:sldId id="305" r:id="rId22"/>
    <p:sldId id="265" r:id="rId23"/>
    <p:sldId id="272" r:id="rId24"/>
    <p:sldId id="285" r:id="rId25"/>
    <p:sldId id="279" r:id="rId26"/>
  </p:sldIdLst>
  <p:sldSz cx="9144000" cy="5143500" type="screen16x9"/>
  <p:notesSz cx="6858000" cy="9144000"/>
  <p:defaultTextStyle>
    <a:defPPr>
      <a:defRPr lang="zh-CN"/>
    </a:defPPr>
    <a:lvl1pPr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1pPr>
    <a:lvl2pPr marL="457200" indent="-371475"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2pPr>
    <a:lvl3pPr marL="914400" indent="-742950"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3pPr>
    <a:lvl4pPr marL="1371600" indent="-1114425"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4pPr>
    <a:lvl5pPr marL="1828800" indent="-1485900"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5pPr>
    <a:lvl6pPr marL="2286000" algn="l" defTabSz="914400" rtl="0" eaLnBrk="1" latinLnBrk="0" hangingPunct="1">
      <a:defRPr kern="1200">
        <a:solidFill>
          <a:schemeClr val="tx1"/>
        </a:solidFill>
        <a:latin typeface="Helvetica Light"/>
        <a:ea typeface="Helvetica Light"/>
        <a:cs typeface="Helvetica Light"/>
        <a:sym typeface="Helvetica Light"/>
      </a:defRPr>
    </a:lvl6pPr>
    <a:lvl7pPr marL="2743200" algn="l" defTabSz="914400" rtl="0" eaLnBrk="1" latinLnBrk="0" hangingPunct="1">
      <a:defRPr kern="1200">
        <a:solidFill>
          <a:schemeClr val="tx1"/>
        </a:solidFill>
        <a:latin typeface="Helvetica Light"/>
        <a:ea typeface="Helvetica Light"/>
        <a:cs typeface="Helvetica Light"/>
        <a:sym typeface="Helvetica Light"/>
      </a:defRPr>
    </a:lvl7pPr>
    <a:lvl8pPr marL="3200400" algn="l" defTabSz="914400" rtl="0" eaLnBrk="1" latinLnBrk="0" hangingPunct="1">
      <a:defRPr kern="1200">
        <a:solidFill>
          <a:schemeClr val="tx1"/>
        </a:solidFill>
        <a:latin typeface="Helvetica Light"/>
        <a:ea typeface="Helvetica Light"/>
        <a:cs typeface="Helvetica Light"/>
        <a:sym typeface="Helvetica Light"/>
      </a:defRPr>
    </a:lvl8pPr>
    <a:lvl9pPr marL="3657600" algn="l" defTabSz="914400" rtl="0" eaLnBrk="1" latinLnBrk="0" hangingPunct="1">
      <a:defRPr kern="1200">
        <a:solidFill>
          <a:schemeClr val="tx1"/>
        </a:solidFill>
        <a:latin typeface="Helvetica Light"/>
        <a:ea typeface="Helvetica Light"/>
        <a:cs typeface="Helvetica Light"/>
        <a:sym typeface="Helvetica Light"/>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1" autoAdjust="0"/>
    <p:restoredTop sz="79040" autoAdjust="0"/>
  </p:normalViewPr>
  <p:slideViewPr>
    <p:cSldViewPr snapToGrid="0">
      <p:cViewPr varScale="1">
        <p:scale>
          <a:sx n="119" d="100"/>
          <a:sy n="119" d="100"/>
        </p:scale>
        <p:origin x="-1596" y="-102"/>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Shape 49"/>
          <p:cNvSpPr>
            <a:spLocks noGrp="1" noRot="1" noChangeAspect="1" noChangeArrowheads="1"/>
          </p:cNvSpPr>
          <p:nvPr>
            <p:ph type="sldImg" idx="4294967295"/>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3" name="Shape 50"/>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a:sym typeface="Helvetica Neue"/>
            </a:endParaRPr>
          </a:p>
        </p:txBody>
      </p:sp>
    </p:spTree>
    <p:extLst>
      <p:ext uri="{BB962C8B-B14F-4D97-AF65-F5344CB8AC3E}">
        <p14:creationId xmlns:p14="http://schemas.microsoft.com/office/powerpoint/2010/main" val="710941359"/>
      </p:ext>
    </p:extLst>
  </p:cSld>
  <p:clrMap bg1="lt1" tx1="dk1" bg2="lt2" tx2="dk2" accent1="accent1" accent2="accent2" accent3="accent3" accent4="accent4" accent5="accent5" accent6="accent6" hlink="hlink" folHlink="folHlink"/>
  <p:notesStyle>
    <a:lvl1pPr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1pPr>
    <a:lvl2pPr marL="742950" indent="-28575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2pPr>
    <a:lvl3pPr marL="11430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3pPr>
    <a:lvl4pPr marL="16002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4pPr>
    <a:lvl5pPr marL="20574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5pPr>
    <a:lvl6pPr indent="428625" defTabSz="171450">
      <a:lnSpc>
        <a:spcPct val="118000"/>
      </a:lnSpc>
      <a:defRPr sz="825">
        <a:latin typeface="Helvetica Neue"/>
        <a:ea typeface="Helvetica Neue"/>
        <a:cs typeface="Helvetica Neue"/>
        <a:sym typeface="Helvetica Neue"/>
      </a:defRPr>
    </a:lvl6pPr>
    <a:lvl7pPr indent="514350" defTabSz="171450">
      <a:lnSpc>
        <a:spcPct val="118000"/>
      </a:lnSpc>
      <a:defRPr sz="825">
        <a:latin typeface="Helvetica Neue"/>
        <a:ea typeface="Helvetica Neue"/>
        <a:cs typeface="Helvetica Neue"/>
        <a:sym typeface="Helvetica Neue"/>
      </a:defRPr>
    </a:lvl7pPr>
    <a:lvl8pPr indent="600075" defTabSz="171450">
      <a:lnSpc>
        <a:spcPct val="118000"/>
      </a:lnSpc>
      <a:defRPr sz="825">
        <a:latin typeface="Helvetica Neue"/>
        <a:ea typeface="Helvetica Neue"/>
        <a:cs typeface="Helvetica Neue"/>
        <a:sym typeface="Helvetica Neue"/>
      </a:defRPr>
    </a:lvl8pPr>
    <a:lvl9pPr indent="685800" defTabSz="171450">
      <a:lnSpc>
        <a:spcPct val="118000"/>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大家好，这次分享内容是关于人工智能和游戏开发相关的内容</a:t>
            </a:r>
            <a:endParaRPr lang="en-US" altLang="zh-CN" dirty="0"/>
          </a:p>
          <a:p>
            <a:r>
              <a:rPr lang="zh-CN" altLang="en-US" dirty="0"/>
              <a:t>首先非常感谢大家报名参加这次的沙龙活动</a:t>
            </a:r>
            <a:endParaRPr lang="en-US" altLang="zh-CN" dirty="0"/>
          </a:p>
          <a:p>
            <a:r>
              <a:rPr lang="zh-CN" altLang="en-US" dirty="0"/>
              <a:t>这个话题是一个很大的话题，我也只是做了简单的了解</a:t>
            </a:r>
            <a:endParaRPr lang="en-US" altLang="zh-CN" dirty="0"/>
          </a:p>
          <a:p>
            <a:r>
              <a:rPr lang="zh-CN" altLang="en-US" dirty="0"/>
              <a:t>所以分享的内容难免有点主观，希望大家见谅</a:t>
            </a:r>
            <a:endParaRPr lang="en-US" altLang="zh-CN" dirty="0"/>
          </a:p>
          <a:p>
            <a:r>
              <a:rPr lang="zh-CN" altLang="en-US" dirty="0"/>
              <a:t>分享的主要目的是为了抛砖引玉，我仅从一个游戏开发者的角度，表达一下我自己的拙见</a:t>
            </a:r>
            <a:endParaRPr lang="en-US" altLang="zh-CN" dirty="0"/>
          </a:p>
          <a:p>
            <a:r>
              <a:rPr lang="zh-CN" altLang="en-US" dirty="0"/>
              <a:t>希望引起大家对这方面内容的关注，推动人工智能和游戏这两者的发展</a:t>
            </a:r>
            <a:endParaRPr lang="en-US" altLang="zh-CN" dirty="0"/>
          </a:p>
          <a:p>
            <a:r>
              <a:rPr lang="zh-CN" altLang="en-US" dirty="0"/>
              <a:t>如果有不对的地方，还请大家多多谅解，后面可以一起进行交流</a:t>
            </a:r>
            <a:endParaRPr lang="en-US" altLang="zh-CN" dirty="0"/>
          </a:p>
          <a:p>
            <a:endParaRPr lang="zh-CN" altLang="en-US" dirty="0"/>
          </a:p>
        </p:txBody>
      </p:sp>
    </p:spTree>
    <p:extLst>
      <p:ext uri="{BB962C8B-B14F-4D97-AF65-F5344CB8AC3E}">
        <p14:creationId xmlns:p14="http://schemas.microsoft.com/office/powerpoint/2010/main" val="71643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做过程序的同学一定对这两个词不陌生：有限状态机 和 行为树</a:t>
            </a:r>
            <a:endParaRPr lang="en-US" altLang="zh-CN" dirty="0"/>
          </a:p>
          <a:p>
            <a:r>
              <a:rPr lang="zh-CN" altLang="en-US" dirty="0"/>
              <a:t>这两个是实现游戏里敌人和</a:t>
            </a:r>
            <a:r>
              <a:rPr lang="en-US" altLang="zh-CN" dirty="0"/>
              <a:t>NPC</a:t>
            </a:r>
            <a:r>
              <a:rPr lang="zh-CN" altLang="en-US" dirty="0"/>
              <a:t>的主要方法</a:t>
            </a:r>
            <a:endParaRPr lang="en-US" altLang="zh-CN" dirty="0"/>
          </a:p>
          <a:p>
            <a:r>
              <a:rPr lang="zh-CN" altLang="en-US" dirty="0"/>
              <a:t>简单的</a:t>
            </a:r>
            <a:r>
              <a:rPr lang="en-US" altLang="zh-CN" dirty="0"/>
              <a:t>AI</a:t>
            </a:r>
            <a:r>
              <a:rPr lang="zh-CN" altLang="en-US" dirty="0"/>
              <a:t>用有限状态机，复杂的</a:t>
            </a:r>
            <a:r>
              <a:rPr lang="en-US" altLang="zh-CN" dirty="0"/>
              <a:t>AI</a:t>
            </a:r>
            <a:r>
              <a:rPr lang="zh-CN" altLang="en-US" dirty="0"/>
              <a:t>，用行为树</a:t>
            </a:r>
            <a:endParaRPr lang="en-US" altLang="zh-CN" dirty="0"/>
          </a:p>
          <a:p>
            <a:endParaRPr lang="en-US" altLang="zh-CN" dirty="0"/>
          </a:p>
        </p:txBody>
      </p:sp>
    </p:spTree>
    <p:extLst>
      <p:ext uri="{BB962C8B-B14F-4D97-AF65-F5344CB8AC3E}">
        <p14:creationId xmlns:p14="http://schemas.microsoft.com/office/powerpoint/2010/main" val="290592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这种方法和深蓝的工作模式很接近</a:t>
            </a:r>
            <a:endParaRPr lang="en-US" altLang="zh-CN" dirty="0"/>
          </a:p>
          <a:p>
            <a:r>
              <a:rPr lang="zh-CN" altLang="en-US" dirty="0"/>
              <a:t>这种方式的好处是能实现固定功能的需求，计算效率很高，在</a:t>
            </a:r>
            <a:r>
              <a:rPr lang="en-US" altLang="zh-CN" dirty="0"/>
              <a:t>97</a:t>
            </a:r>
            <a:r>
              <a:rPr lang="zh-CN" altLang="en-US" dirty="0"/>
              <a:t>年的硬件下就可以做到实时计算了</a:t>
            </a:r>
            <a:endParaRPr lang="en-US" altLang="zh-CN" dirty="0"/>
          </a:p>
          <a:p>
            <a:r>
              <a:rPr lang="zh-CN" altLang="en-US" dirty="0"/>
              <a:t>问题是功能单一，只能做一件特定的事情</a:t>
            </a:r>
            <a:endParaRPr lang="en-US" altLang="zh-CN" dirty="0"/>
          </a:p>
          <a:p>
            <a:r>
              <a:rPr lang="zh-CN" altLang="en-US" dirty="0"/>
              <a:t>像深蓝，就只能下国际象棋，其他什么都干不了</a:t>
            </a:r>
            <a:endParaRPr lang="en-US" altLang="zh-CN" dirty="0"/>
          </a:p>
          <a:p>
            <a:r>
              <a:rPr lang="zh-CN" altLang="en-US" dirty="0"/>
              <a:t>我们希望程序能做很多事情，并且不需要对它进行重编码</a:t>
            </a:r>
            <a:endParaRPr lang="en-US" altLang="zh-CN" dirty="0"/>
          </a:p>
          <a:p>
            <a:r>
              <a:rPr lang="zh-CN" altLang="en-US" dirty="0"/>
              <a:t>像</a:t>
            </a:r>
            <a:r>
              <a:rPr lang="en-US" altLang="zh-CN" dirty="0"/>
              <a:t>AlphaGO </a:t>
            </a:r>
            <a:r>
              <a:rPr lang="zh-CN" altLang="en-US" dirty="0"/>
              <a:t>，不但可以下围棋，也可以玩这种打砖块游戏</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52248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机器学习，让这种事情变成可能</a:t>
            </a:r>
            <a:endParaRPr lang="en-US" altLang="zh-CN" dirty="0"/>
          </a:p>
          <a:p>
            <a:r>
              <a:rPr lang="zh-CN" altLang="en-US" dirty="0"/>
              <a:t>机器学习，就是字面的意思，让机器能够学习，从而能做很多事情，而不需要人类再给它制定规则</a:t>
            </a:r>
            <a:endParaRPr lang="en-US" altLang="zh-CN" dirty="0"/>
          </a:p>
          <a:p>
            <a:r>
              <a:rPr lang="zh-CN" altLang="en-US" dirty="0"/>
              <a:t>问题是，机器要怎么学习？</a:t>
            </a:r>
            <a:endParaRPr lang="en-US" altLang="zh-CN" dirty="0"/>
          </a:p>
          <a:p>
            <a:r>
              <a:rPr lang="zh-CN" altLang="en-US" dirty="0"/>
              <a:t>首先想一下，人是怎么学习的？是通过归纳演绎的方式</a:t>
            </a:r>
            <a:endParaRPr lang="en-US" altLang="zh-CN" dirty="0"/>
          </a:p>
          <a:p>
            <a:r>
              <a:rPr lang="zh-CN" altLang="en-US" dirty="0"/>
              <a:t>为了说明这个问题，我特别喜欢这么一个例子：</a:t>
            </a:r>
            <a:endParaRPr lang="en-US" altLang="zh-CN" dirty="0"/>
          </a:p>
          <a:p>
            <a:r>
              <a:rPr lang="zh-CN" altLang="en-US" sz="800" b="0" i="0" dirty="0">
                <a:solidFill>
                  <a:schemeClr val="tx1"/>
                </a:solidFill>
                <a:effectLst/>
                <a:latin typeface="Helvetica Neue"/>
                <a:ea typeface="Helvetica Neue"/>
                <a:cs typeface="Helvetica Neue"/>
                <a:sym typeface="Helvetica Neue"/>
              </a:rPr>
              <a:t>假如你无辜的遇到一个傻逼，别生气，不要批评他，不要制止他，请把他鼓励成一个大傻逼</a:t>
            </a:r>
          </a:p>
          <a:p>
            <a:r>
              <a:rPr lang="zh-CN" altLang="en-US" dirty="0"/>
              <a:t>我们最终目的是为了让他受到更大的惩罚，使用的方式就是利用人类 归纳演绎的学习方式</a:t>
            </a:r>
            <a:endParaRPr lang="en-US" altLang="zh-CN" dirty="0"/>
          </a:p>
          <a:p>
            <a:r>
              <a:rPr lang="zh-CN" altLang="en-US" dirty="0"/>
              <a:t>同时也说明一个问题，归纳演绎不一定是对的</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因为我们不但要归纳演绎，还要通过统计学习，而不是个案学习</a:t>
            </a:r>
            <a:endParaRPr lang="en-US" altLang="zh-CN" dirty="0">
              <a:solidFill>
                <a:schemeClr val="bg1"/>
              </a:solidFill>
            </a:endParaRPr>
          </a:p>
          <a:p>
            <a:r>
              <a:rPr lang="zh-CN" altLang="en-US" dirty="0">
                <a:solidFill>
                  <a:schemeClr val="bg1"/>
                </a:solidFill>
              </a:rPr>
              <a:t>其实，统计学习也不一定是对的</a:t>
            </a:r>
            <a:endParaRPr lang="en-US" altLang="zh-CN" dirty="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从已有的样本中总结的规律，无法预测未知的世界</a:t>
            </a:r>
          </a:p>
          <a:p>
            <a:endParaRPr lang="zh-CN" altLang="en-US" dirty="0">
              <a:solidFill>
                <a:schemeClr val="bg1"/>
              </a:solidFill>
            </a:endParaRPr>
          </a:p>
          <a:p>
            <a:endParaRPr lang="en-US" altLang="zh-CN" dirty="0"/>
          </a:p>
        </p:txBody>
      </p:sp>
    </p:spTree>
    <p:extLst>
      <p:ext uri="{BB962C8B-B14F-4D97-AF65-F5344CB8AC3E}">
        <p14:creationId xmlns:p14="http://schemas.microsoft.com/office/powerpoint/2010/main" val="237504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这时候我们就要依靠大数定律</a:t>
            </a:r>
            <a:endParaRPr lang="en-US" altLang="zh-CN" dirty="0"/>
          </a:p>
          <a:p>
            <a:r>
              <a:rPr lang="zh-CN" altLang="en-US" dirty="0">
                <a:solidFill>
                  <a:schemeClr val="bg1"/>
                </a:solidFill>
              </a:rPr>
              <a:t>大数定律是说：当试验次数足够多的时候，事件出现的频率就无穷接近于该事件</a:t>
            </a:r>
            <a:endParaRPr lang="en-US" altLang="zh-CN" dirty="0">
              <a:solidFill>
                <a:schemeClr val="bg1"/>
              </a:solidFill>
            </a:endParaRPr>
          </a:p>
          <a:p>
            <a:r>
              <a:rPr lang="zh-CN" altLang="en-US" dirty="0">
                <a:solidFill>
                  <a:schemeClr val="bg1"/>
                </a:solidFill>
              </a:rPr>
              <a:t>这张图就是抛硬币正面向上的概率统计图</a:t>
            </a: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所以通常，人工智能的机器学习，会和大数据分析技术挂钩，</a:t>
            </a:r>
            <a:endParaRPr lang="en-US" altLang="zh-CN" dirty="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目的是通过对大数据进行分析来得到更多样本数，从而得到更加令人置信的结果</a:t>
            </a:r>
            <a:endParaRPr lang="en-US" altLang="zh-CN" dirty="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solidFill>
                  <a:schemeClr val="bg1"/>
                </a:solidFill>
              </a:rPr>
              <a:t>它令人置信，但我们也不是全信它，而是 基于概率的相信</a:t>
            </a:r>
          </a:p>
          <a:p>
            <a:endParaRPr lang="zh-CN" altLang="en-US" dirty="0"/>
          </a:p>
        </p:txBody>
      </p:sp>
    </p:spTree>
    <p:extLst>
      <p:ext uri="{BB962C8B-B14F-4D97-AF65-F5344CB8AC3E}">
        <p14:creationId xmlns:p14="http://schemas.microsoft.com/office/powerpoint/2010/main" val="2757103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那么依据大数据，统计学习的归纳演绎，可以把机器学习的过程分为三步：</a:t>
            </a:r>
            <a:endParaRPr lang="en-US" altLang="zh-CN" dirty="0"/>
          </a:p>
          <a:p>
            <a:r>
              <a:rPr lang="en-US" altLang="zh-CN" dirty="0"/>
              <a:t>1</a:t>
            </a:r>
            <a:r>
              <a:rPr lang="zh-CN" altLang="en-US" dirty="0"/>
              <a:t>、假设我们输入的信息和输出的信息之间的关系</a:t>
            </a:r>
            <a:endParaRPr lang="en-US" altLang="zh-CN" dirty="0"/>
          </a:p>
          <a:p>
            <a:r>
              <a:rPr lang="en-US" altLang="zh-CN" dirty="0"/>
              <a:t>2</a:t>
            </a:r>
            <a:r>
              <a:rPr lang="zh-CN" altLang="en-US" dirty="0"/>
              <a:t>、设定评价指标，尽可能拟合我们观测到的数据就是好的</a:t>
            </a:r>
            <a:endParaRPr lang="en-US" altLang="zh-CN" dirty="0"/>
          </a:p>
          <a:p>
            <a:r>
              <a:rPr lang="en-US" altLang="zh-CN" dirty="0"/>
              <a:t>3</a:t>
            </a:r>
            <a:r>
              <a:rPr lang="zh-CN" altLang="en-US" dirty="0"/>
              <a:t>、寻解算法，寻找最优解的</a:t>
            </a:r>
            <a:endParaRPr lang="en-US" altLang="zh-CN" dirty="0"/>
          </a:p>
          <a:p>
            <a:r>
              <a:rPr lang="zh-CN" altLang="en-US" dirty="0"/>
              <a:t>以扔硬币的次数</a:t>
            </a:r>
            <a:r>
              <a:rPr lang="en-US" altLang="zh-CN" dirty="0"/>
              <a:t>X</a:t>
            </a:r>
            <a:r>
              <a:rPr lang="zh-CN" altLang="en-US" dirty="0"/>
              <a:t>和正面朝上的次数</a:t>
            </a:r>
            <a:r>
              <a:rPr lang="en-US" altLang="zh-CN" dirty="0"/>
              <a:t>Y</a:t>
            </a:r>
            <a:r>
              <a:rPr lang="zh-CN" altLang="en-US" dirty="0"/>
              <a:t>作为案例</a:t>
            </a:r>
            <a:endParaRPr lang="en-US" altLang="zh-CN" dirty="0"/>
          </a:p>
          <a:p>
            <a:r>
              <a:rPr lang="zh-CN" altLang="en-US" dirty="0"/>
              <a:t>首先假设它们之间的关系线性的</a:t>
            </a:r>
            <a:r>
              <a:rPr lang="en-US" altLang="zh-CN" dirty="0"/>
              <a:t>Y=aX</a:t>
            </a:r>
          </a:p>
          <a:p>
            <a:r>
              <a:rPr lang="en-US" altLang="zh-CN" dirty="0"/>
              <a:t>a </a:t>
            </a:r>
            <a:r>
              <a:rPr lang="zh-CN" altLang="en-US" dirty="0"/>
              <a:t>可以是任何值，</a:t>
            </a:r>
            <a:r>
              <a:rPr lang="en-US" altLang="zh-CN" dirty="0"/>
              <a:t>0.3</a:t>
            </a:r>
            <a:r>
              <a:rPr lang="zh-CN" altLang="en-US" dirty="0"/>
              <a:t>，</a:t>
            </a:r>
            <a:r>
              <a:rPr lang="en-US" altLang="zh-CN" dirty="0"/>
              <a:t>0.5</a:t>
            </a:r>
            <a:r>
              <a:rPr lang="zh-CN" altLang="en-US" dirty="0"/>
              <a:t>，</a:t>
            </a:r>
            <a:r>
              <a:rPr lang="en-US" altLang="zh-CN" dirty="0"/>
              <a:t>1.8</a:t>
            </a:r>
            <a:r>
              <a:rPr lang="zh-CN" altLang="en-US" dirty="0"/>
              <a:t>之类的</a:t>
            </a:r>
            <a:endParaRPr lang="en-US" altLang="zh-CN" dirty="0"/>
          </a:p>
          <a:p>
            <a:r>
              <a:rPr lang="zh-CN" altLang="en-US" dirty="0"/>
              <a:t>不同的</a:t>
            </a:r>
            <a:r>
              <a:rPr lang="en-US" altLang="zh-CN" dirty="0"/>
              <a:t>a</a:t>
            </a:r>
            <a:r>
              <a:rPr lang="zh-CN" altLang="en-US" dirty="0"/>
              <a:t>就会有不同的关系</a:t>
            </a:r>
            <a:endParaRPr lang="en-US" altLang="zh-CN" dirty="0"/>
          </a:p>
          <a:p>
            <a:r>
              <a:rPr lang="zh-CN" altLang="en-US" dirty="0"/>
              <a:t>设定一个评价指标，这里就是，这种关系的测量结果，跟我们测试数据接近</a:t>
            </a:r>
            <a:endParaRPr lang="en-US" altLang="zh-CN" dirty="0"/>
          </a:p>
          <a:p>
            <a:r>
              <a:rPr lang="zh-CN" altLang="en-US" dirty="0"/>
              <a:t>在评价指标的基础上，找到令评价指标最优的结果的方法</a:t>
            </a:r>
            <a:endParaRPr lang="en-US" altLang="zh-CN" dirty="0"/>
          </a:p>
          <a:p>
            <a:r>
              <a:rPr lang="zh-CN" altLang="en-US" dirty="0"/>
              <a:t>这里就是设定一个寻找当</a:t>
            </a:r>
            <a:r>
              <a:rPr lang="en-US" altLang="zh-CN" dirty="0"/>
              <a:t>a</a:t>
            </a:r>
            <a:r>
              <a:rPr lang="zh-CN" altLang="en-US" dirty="0"/>
              <a:t>去什么值的时候，</a:t>
            </a:r>
            <a:r>
              <a:rPr lang="en-US" altLang="zh-CN" dirty="0"/>
              <a:t>loss</a:t>
            </a:r>
            <a:r>
              <a:rPr lang="zh-CN" altLang="en-US" dirty="0"/>
              <a:t>最小的算法</a:t>
            </a:r>
            <a:endParaRPr lang="en-US" altLang="zh-CN" dirty="0"/>
          </a:p>
          <a:p>
            <a:r>
              <a:rPr lang="zh-CN" altLang="en-US" dirty="0"/>
              <a:t>最后解这个算法，得到我们想要的关系</a:t>
            </a:r>
            <a:endParaRPr lang="en-US" altLang="zh-CN" dirty="0"/>
          </a:p>
          <a:p>
            <a:endParaRPr lang="en-US" altLang="zh-CN" dirty="0"/>
          </a:p>
          <a:p>
            <a:r>
              <a:rPr lang="zh-CN" altLang="en-US" dirty="0"/>
              <a:t>最后通过通过寻解</a:t>
            </a:r>
          </a:p>
        </p:txBody>
      </p:sp>
    </p:spTree>
    <p:extLst>
      <p:ext uri="{BB962C8B-B14F-4D97-AF65-F5344CB8AC3E}">
        <p14:creationId xmlns:p14="http://schemas.microsoft.com/office/powerpoint/2010/main" val="409506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这三个过程就是机器学习的算法框架，每个过程不同的实现，就有很多算法</a:t>
            </a:r>
            <a:endParaRPr lang="en-US" altLang="zh-CN" dirty="0"/>
          </a:p>
          <a:p>
            <a:r>
              <a:rPr lang="zh-CN" altLang="en-US" dirty="0"/>
              <a:t>机器学习是实现人工智能的一种方法，实现机器学习有很多算法和模型，</a:t>
            </a:r>
            <a:endParaRPr lang="en-US" altLang="zh-CN" dirty="0"/>
          </a:p>
          <a:p>
            <a:r>
              <a:rPr lang="zh-CN" altLang="en-US" dirty="0">
                <a:solidFill>
                  <a:schemeClr val="bg1"/>
                </a:solidFill>
              </a:rPr>
              <a:t>线性回归、逻辑回归、</a:t>
            </a:r>
            <a:r>
              <a:rPr lang="zh-CN" altLang="en-US" dirty="0"/>
              <a:t>决策树、支持向量机、</a:t>
            </a:r>
            <a:r>
              <a:rPr lang="en-US" altLang="zh-CN" dirty="0"/>
              <a:t>K</a:t>
            </a:r>
            <a:r>
              <a:rPr lang="zh-CN" altLang="en-US" dirty="0"/>
              <a:t>邻近算法（第三部分，我会使用这个算法的简化版来实现）</a:t>
            </a:r>
            <a:endParaRPr lang="en-US" altLang="zh-CN" dirty="0"/>
          </a:p>
          <a:p>
            <a:r>
              <a:rPr lang="zh-CN" altLang="en-US" dirty="0"/>
              <a:t>当然还有很多算法</a:t>
            </a:r>
            <a:endParaRPr lang="en-US" altLang="zh-CN" dirty="0"/>
          </a:p>
          <a:p>
            <a:r>
              <a:rPr lang="zh-CN" altLang="en-US" dirty="0"/>
              <a:t>有两类算法需要特别注意一下：人工神经网络 和 深度学习</a:t>
            </a:r>
            <a:endParaRPr lang="en-US" altLang="zh-CN" dirty="0"/>
          </a:p>
        </p:txBody>
      </p:sp>
    </p:spTree>
    <p:extLst>
      <p:ext uri="{BB962C8B-B14F-4D97-AF65-F5344CB8AC3E}">
        <p14:creationId xmlns:p14="http://schemas.microsoft.com/office/powerpoint/2010/main" val="99481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人工神经网络是受生物神经系统中的神经元的启发所得到的算法模型</a:t>
            </a:r>
            <a:endParaRPr lang="en-US" altLang="zh-CN" dirty="0"/>
          </a:p>
          <a:p>
            <a:r>
              <a:rPr lang="zh-CN" altLang="en-US" dirty="0"/>
              <a:t>神经系统会有很多神经元相互链接，传递信号，构成神经网络</a:t>
            </a:r>
            <a:endParaRPr lang="en-US" altLang="zh-CN" dirty="0"/>
          </a:p>
          <a:p>
            <a:r>
              <a:rPr lang="zh-CN" altLang="en-US" dirty="0"/>
              <a:t>人工神经网络也是由很多节点之间相互链接构成</a:t>
            </a:r>
            <a:endParaRPr lang="en-US" altLang="zh-CN" dirty="0"/>
          </a:p>
          <a:p>
            <a:r>
              <a:rPr lang="zh-CN" altLang="en-US" dirty="0"/>
              <a:t>所有以这种思路得到的算法模型，都属于是人工神经网络</a:t>
            </a:r>
            <a:endParaRPr lang="en-US" altLang="zh-CN" dirty="0"/>
          </a:p>
          <a:p>
            <a:endParaRPr lang="en-US" altLang="zh-CN" dirty="0"/>
          </a:p>
          <a:p>
            <a:r>
              <a:rPr lang="zh-CN" altLang="en-US" dirty="0"/>
              <a:t>以下面这个最简单的人工神经网络模型，我们把不同功能的节点分成多个层：输入层，隐含层，输出层</a:t>
            </a:r>
            <a:endParaRPr lang="en-US" altLang="zh-CN" dirty="0"/>
          </a:p>
          <a:p>
            <a:endParaRPr lang="en-US" altLang="zh-CN" dirty="0"/>
          </a:p>
          <a:p>
            <a:r>
              <a:rPr lang="zh-CN" altLang="en-US" dirty="0"/>
              <a:t>传统的人工神经网络只有这三层，输入层负责数据输入，隐含层对数据进行权值计算和处理，输出层输出</a:t>
            </a:r>
            <a:endParaRPr lang="en-US" altLang="zh-CN" dirty="0"/>
          </a:p>
          <a:p>
            <a:r>
              <a:rPr lang="zh-CN" altLang="en-US" dirty="0"/>
              <a:t>代表的算法是 </a:t>
            </a:r>
            <a:r>
              <a:rPr lang="en-US" altLang="zh-CN" dirty="0"/>
              <a:t>BP</a:t>
            </a:r>
            <a:r>
              <a:rPr lang="zh-CN" altLang="en-US" dirty="0"/>
              <a:t>神经网络</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06160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最近几年人工智能火起来的真正原因是由于 深度学习 这类算法的发展</a:t>
            </a:r>
            <a:endParaRPr lang="en-US" altLang="zh-CN" dirty="0"/>
          </a:p>
          <a:p>
            <a:endParaRPr lang="en-US" altLang="zh-CN" dirty="0"/>
          </a:p>
          <a:p>
            <a:r>
              <a:rPr lang="zh-CN" altLang="en-US" dirty="0"/>
              <a:t>深度学习是在人工神经网络的基础上发展的</a:t>
            </a:r>
            <a:endParaRPr lang="en-US" altLang="zh-CN" dirty="0"/>
          </a:p>
          <a:p>
            <a:r>
              <a:rPr lang="zh-CN" altLang="en-US" dirty="0"/>
              <a:t>刚才提到人工神经网络是有三层 输入层</a:t>
            </a:r>
            <a:r>
              <a:rPr lang="en-US" altLang="zh-CN" dirty="0"/>
              <a:t>-</a:t>
            </a:r>
            <a:r>
              <a:rPr lang="zh-CN" altLang="en-US" dirty="0"/>
              <a:t>隐含层</a:t>
            </a:r>
            <a:r>
              <a:rPr lang="en-US" altLang="zh-CN" dirty="0"/>
              <a:t>-</a:t>
            </a:r>
            <a:r>
              <a:rPr lang="zh-CN" altLang="en-US" dirty="0"/>
              <a:t>输出层</a:t>
            </a:r>
            <a:endParaRPr lang="en-US" altLang="zh-CN" dirty="0"/>
          </a:p>
          <a:p>
            <a:r>
              <a:rPr lang="zh-CN" altLang="en-US" dirty="0"/>
              <a:t>深度学习和人工神经网络的区别是有多个隐含层</a:t>
            </a:r>
            <a:endParaRPr lang="en-US" altLang="zh-CN" dirty="0"/>
          </a:p>
          <a:p>
            <a:r>
              <a:rPr lang="zh-CN" altLang="en-US" dirty="0"/>
              <a:t>深度学习本质上几乎等价于多层人工神经网络</a:t>
            </a:r>
            <a:endParaRPr lang="en-US" altLang="zh-CN" dirty="0"/>
          </a:p>
          <a:p>
            <a:endParaRPr lang="en-US" altLang="zh-CN" dirty="0"/>
          </a:p>
          <a:p>
            <a:r>
              <a:rPr lang="zh-CN" altLang="en-US" dirty="0"/>
              <a:t>比较有代表性的算法：</a:t>
            </a:r>
            <a:r>
              <a:rPr lang="zh-CN" altLang="en-US" baseline="0" dirty="0"/>
              <a:t>卷积神经网络（</a:t>
            </a:r>
            <a:r>
              <a:rPr lang="en-US" altLang="zh-CN" baseline="0" dirty="0"/>
              <a:t>CNN</a:t>
            </a:r>
            <a:r>
              <a:rPr lang="zh-CN" altLang="en-US" baseline="0" dirty="0"/>
              <a:t>）</a:t>
            </a:r>
            <a:endParaRPr lang="en-US" altLang="zh-CN" baseline="0" dirty="0"/>
          </a:p>
          <a:p>
            <a:r>
              <a:rPr lang="zh-CN" altLang="en-US" baseline="0" dirty="0"/>
              <a:t>卷积神经网络算法是在</a:t>
            </a:r>
            <a:r>
              <a:rPr lang="en-US" altLang="zh-CN" baseline="0" dirty="0"/>
              <a:t>2012</a:t>
            </a:r>
            <a:r>
              <a:rPr lang="zh-CN" altLang="en-US" baseline="0" dirty="0"/>
              <a:t>年取得的突破，</a:t>
            </a:r>
            <a:endParaRPr lang="en-US" altLang="zh-CN" baseline="0" dirty="0"/>
          </a:p>
          <a:p>
            <a:r>
              <a:rPr lang="zh-CN" altLang="en-US" baseline="0" dirty="0"/>
              <a:t>在当年的斯坦福大学举办的</a:t>
            </a:r>
            <a:r>
              <a:rPr lang="en-US" altLang="zh-CN" baseline="0" dirty="0"/>
              <a:t>ImageNet </a:t>
            </a:r>
            <a:r>
              <a:rPr lang="zh-CN" altLang="en-US" baseline="0" dirty="0"/>
              <a:t>图像识别比赛中获得第一名</a:t>
            </a:r>
            <a:endParaRPr lang="en-US" altLang="zh-CN" baseline="0" dirty="0"/>
          </a:p>
          <a:p>
            <a:r>
              <a:rPr lang="zh-CN" altLang="en-US" baseline="0" dirty="0"/>
              <a:t>但是它的起源可以追溯到 </a:t>
            </a:r>
            <a:r>
              <a:rPr lang="en-US" altLang="zh-CN" baseline="0" dirty="0"/>
              <a:t>1998</a:t>
            </a:r>
            <a:r>
              <a:rPr lang="zh-CN" altLang="en-US" baseline="0" dirty="0"/>
              <a:t>年 </a:t>
            </a:r>
            <a:r>
              <a:rPr lang="en-US" altLang="zh-CN" baseline="0" dirty="0"/>
              <a:t>Yann </a:t>
            </a:r>
            <a:r>
              <a:rPr lang="en-US" altLang="zh-CN" baseline="0" dirty="0" err="1"/>
              <a:t>Lecun</a:t>
            </a:r>
            <a:r>
              <a:rPr lang="en-US" altLang="zh-CN" baseline="0" dirty="0"/>
              <a:t> </a:t>
            </a:r>
            <a:r>
              <a:rPr lang="zh-CN" altLang="en-US" baseline="0" dirty="0"/>
              <a:t>在 贝尔实验室提出的卷积神经网络算法</a:t>
            </a:r>
            <a:endParaRPr lang="en-US" altLang="zh-CN" baseline="0" dirty="0"/>
          </a:p>
          <a:p>
            <a:endParaRPr lang="en-US" altLang="zh-CN" dirty="0"/>
          </a:p>
          <a:p>
            <a:endParaRPr lang="zh-CN" altLang="en-US" dirty="0"/>
          </a:p>
        </p:txBody>
      </p:sp>
    </p:spTree>
    <p:extLst>
      <p:ext uri="{BB962C8B-B14F-4D97-AF65-F5344CB8AC3E}">
        <p14:creationId xmlns:p14="http://schemas.microsoft.com/office/powerpoint/2010/main" val="17241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除了上面根据算法的特征对机器学习进行分类之外</a:t>
            </a:r>
            <a:endParaRPr lang="en-US" altLang="zh-CN" dirty="0" smtClean="0"/>
          </a:p>
          <a:p>
            <a:r>
              <a:rPr lang="zh-CN" altLang="en-US" dirty="0" smtClean="0"/>
              <a:t>还可以通过机器学习的具体实现来将机器学习分为：监督学习、非监督学习、半监督学习、强化学习以及模仿学习</a:t>
            </a:r>
            <a:endParaRPr lang="en-US" altLang="zh-CN" dirty="0" smtClean="0"/>
          </a:p>
          <a:p>
            <a:r>
              <a:rPr lang="zh-CN" altLang="en-US" dirty="0" smtClean="0"/>
              <a:t>为了分清楚这几个概念，我们先来了解一下机器学习的基本步骤</a:t>
            </a:r>
            <a:endParaRPr lang="en-US" altLang="zh-CN" dirty="0" smtClean="0"/>
          </a:p>
          <a:p>
            <a:r>
              <a:rPr lang="zh-CN" altLang="en-US" dirty="0" smtClean="0"/>
              <a:t>第一步，给模型或者说是算法提供训练数据，可以是</a:t>
            </a:r>
            <a:r>
              <a:rPr lang="en-US" altLang="zh-CN" dirty="0" smtClean="0"/>
              <a:t>1</a:t>
            </a:r>
            <a:r>
              <a:rPr lang="zh-CN" altLang="en-US" dirty="0" smtClean="0"/>
              <a:t>个或者</a:t>
            </a:r>
            <a:r>
              <a:rPr lang="en-US" altLang="zh-CN" dirty="0" smtClean="0"/>
              <a:t>N</a:t>
            </a:r>
            <a:r>
              <a:rPr lang="zh-CN" altLang="en-US" dirty="0" smtClean="0"/>
              <a:t>个</a:t>
            </a:r>
            <a:endParaRPr lang="en-US" altLang="zh-CN" dirty="0" smtClean="0"/>
          </a:p>
          <a:p>
            <a:r>
              <a:rPr lang="zh-CN" altLang="en-US" dirty="0" smtClean="0"/>
              <a:t>第二步，使用模型学习训练数据从而得到训练结果，学习的方法就是我们之前说的方法</a:t>
            </a:r>
            <a:endParaRPr lang="en-US" altLang="zh-CN" dirty="0" smtClean="0"/>
          </a:p>
          <a:p>
            <a:r>
              <a:rPr lang="zh-CN" altLang="en-US" dirty="0" smtClean="0"/>
              <a:t>第三步，验证模型的训练结果，通过一些验证数据，来判断该训练结果是否符合要求</a:t>
            </a:r>
            <a:endParaRPr lang="en-US" altLang="zh-CN" dirty="0" smtClean="0"/>
          </a:p>
          <a:p>
            <a:r>
              <a:rPr lang="zh-CN" altLang="en-US" dirty="0" smtClean="0"/>
              <a:t>如果满足要求就执行第四步，如果不满足就执行第二步或者第一步，继续训练</a:t>
            </a:r>
            <a:endParaRPr lang="en-US" altLang="zh-CN" dirty="0" smtClean="0"/>
          </a:p>
          <a:p>
            <a:r>
              <a:rPr lang="zh-CN" altLang="en-US" dirty="0" smtClean="0"/>
              <a:t>第四步，就是输出并应用最终训练的结果</a:t>
            </a:r>
            <a:endParaRPr lang="en-US" altLang="zh-CN" dirty="0" smtClean="0"/>
          </a:p>
        </p:txBody>
      </p:sp>
    </p:spTree>
    <p:extLst>
      <p:ext uri="{BB962C8B-B14F-4D97-AF65-F5344CB8AC3E}">
        <p14:creationId xmlns:p14="http://schemas.microsoft.com/office/powerpoint/2010/main" val="238292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bg1"/>
                </a:solidFill>
              </a:rPr>
              <a:t>监督学习指，给定的数据是有标签的，那么最终训练的模型也只能识别对应的标签</a:t>
            </a:r>
            <a:endParaRPr lang="en-US" altLang="zh-CN" dirty="0" smtClean="0">
              <a:solidFill>
                <a:schemeClr val="bg1"/>
              </a:solidFill>
            </a:endParaRPr>
          </a:p>
          <a:p>
            <a:r>
              <a:rPr lang="zh-CN" altLang="en-US" dirty="0" smtClean="0">
                <a:solidFill>
                  <a:schemeClr val="bg1"/>
                </a:solidFill>
              </a:rPr>
              <a:t>例如：我给程序一堆猫的照片和狗的照片，并标注，哪些照片是猫，哪些是狗，然后让程序去学习，最后给我一套判别猫狗的训练结果</a:t>
            </a:r>
            <a:endParaRPr lang="en-US" altLang="zh-CN" dirty="0" smtClean="0">
              <a:solidFill>
                <a:schemeClr val="bg1"/>
              </a:solidFill>
            </a:endParaRPr>
          </a:p>
          <a:p>
            <a:r>
              <a:rPr lang="zh-CN" altLang="en-US" dirty="0" smtClean="0">
                <a:solidFill>
                  <a:schemeClr val="bg1"/>
                </a:solidFill>
              </a:rPr>
              <a:t>那么即使是我给它一张老鼠的照片去作为测试数据，它也会告诉我这是猫或者狗</a:t>
            </a:r>
            <a:endParaRPr lang="en-US" altLang="zh-CN" dirty="0" smtClean="0">
              <a:solidFill>
                <a:schemeClr val="bg1"/>
              </a:solidFill>
            </a:endParaRPr>
          </a:p>
          <a:p>
            <a:r>
              <a:rPr lang="zh-CN" altLang="en-US" dirty="0" smtClean="0">
                <a:solidFill>
                  <a:schemeClr val="bg1"/>
                </a:solidFill>
              </a:rPr>
              <a:t>非监督学习指，给定的数据没有标签，让程序自己去分类，最终的结果就有多个种类的标签</a:t>
            </a:r>
            <a:endParaRPr lang="en-US" altLang="zh-CN" dirty="0" smtClean="0">
              <a:solidFill>
                <a:schemeClr val="bg1"/>
              </a:solidFill>
            </a:endParaRPr>
          </a:p>
          <a:p>
            <a:r>
              <a:rPr lang="zh-CN" altLang="en-US" dirty="0" smtClean="0">
                <a:solidFill>
                  <a:schemeClr val="bg1"/>
                </a:solidFill>
              </a:rPr>
              <a:t>半监督学习就是指用少量有标签数据和大量无标签数据作为测试数据</a:t>
            </a:r>
            <a:endParaRPr lang="en-US" altLang="zh-CN" dirty="0" smtClean="0">
              <a:solidFill>
                <a:schemeClr val="bg1"/>
              </a:solidFill>
            </a:endParaRPr>
          </a:p>
          <a:p>
            <a:r>
              <a:rPr lang="zh-CN" altLang="en-US" dirty="0" smtClean="0">
                <a:solidFill>
                  <a:schemeClr val="bg1"/>
                </a:solidFill>
              </a:rPr>
              <a:t>最终的结果可能会扩展我们现有的标签</a:t>
            </a:r>
            <a:endParaRPr lang="zh-CN" altLang="en-US" dirty="0">
              <a:solidFill>
                <a:schemeClr val="bg1"/>
              </a:solidFill>
            </a:endParaRPr>
          </a:p>
        </p:txBody>
      </p:sp>
    </p:spTree>
    <p:extLst>
      <p:ext uri="{BB962C8B-B14F-4D97-AF65-F5344CB8AC3E}">
        <p14:creationId xmlns:p14="http://schemas.microsoft.com/office/powerpoint/2010/main" val="81095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在最近的两年里，随着 </a:t>
            </a:r>
            <a:r>
              <a:rPr lang="en-US" altLang="zh-CN" dirty="0"/>
              <a:t>AlphaGO </a:t>
            </a:r>
            <a:r>
              <a:rPr lang="zh-CN" altLang="en-US" dirty="0"/>
              <a:t>打败 李世石，以及一系列人工智能相关的新闻，</a:t>
            </a:r>
            <a:endParaRPr lang="en-US" altLang="zh-CN" dirty="0"/>
          </a:p>
          <a:p>
            <a:r>
              <a:rPr lang="zh-CN" altLang="en-US" dirty="0"/>
              <a:t>让 人工智能 的概念又火了起来，我想即便你没有刻意去了解这个领域的内容，</a:t>
            </a:r>
            <a:endParaRPr lang="en-US" altLang="zh-CN" dirty="0"/>
          </a:p>
          <a:p>
            <a:r>
              <a:rPr lang="zh-CN" altLang="en-US" dirty="0"/>
              <a:t>你也一定听过这些和人工智能相关的概念：</a:t>
            </a:r>
            <a:endParaRPr lang="en-US" altLang="zh-CN" dirty="0"/>
          </a:p>
          <a:p>
            <a:r>
              <a:rPr lang="zh-CN" altLang="en-US" dirty="0"/>
              <a:t>机器学习、深度学习、图像识别、神经网络、计算机视觉、大数据分析</a:t>
            </a:r>
            <a:r>
              <a:rPr lang="en-US" altLang="zh-CN" dirty="0"/>
              <a:t>...</a:t>
            </a:r>
          </a:p>
          <a:p>
            <a:r>
              <a:rPr lang="zh-CN" altLang="en-US" dirty="0"/>
              <a:t>而且人工智能产业的发展现状，已经是仅次于游戏行业的程度了</a:t>
            </a:r>
            <a:endParaRPr lang="en-US" altLang="zh-CN" dirty="0"/>
          </a:p>
          <a:p>
            <a:endParaRPr lang="zh-CN" altLang="en-US" dirty="0"/>
          </a:p>
        </p:txBody>
      </p:sp>
    </p:spTree>
    <p:extLst>
      <p:ext uri="{BB962C8B-B14F-4D97-AF65-F5344CB8AC3E}">
        <p14:creationId xmlns:p14="http://schemas.microsoft.com/office/powerpoint/2010/main" val="872245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强化学习是在无标签数据的基础上，设置回报函数，来引导机器训练结果</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这个有点难理解，就是说我给机器一张猫的图片，如果它回答说这是一个动物，就给他加一分，如果不是就减一分，</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进而回答说是猫科动物，再加一分，最后回答 猫，再加一分，最后把这些奖励累积起来得到最优策略</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模仿学习是通过对模仿者的决策和状态数据进行学习，来得到跟模仿这一致的策略</a:t>
            </a: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也就是说除了输入测试数据，还要输入模仿者的决策数据，例如，人类在分析一张图片是猫还是狗的时候，可能我们先看</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耳朵是尖的，还是耷拉着的，然后再看鼻子，再看腿</a:t>
            </a:r>
            <a:r>
              <a:rPr lang="en-US" altLang="zh-CN" dirty="0" smtClean="0">
                <a:solidFill>
                  <a:schemeClr val="bg1"/>
                </a:solidFill>
              </a:rPr>
              <a:t>...</a:t>
            </a:r>
            <a:r>
              <a:rPr lang="zh-CN" altLang="en-US" dirty="0" smtClean="0">
                <a:solidFill>
                  <a:schemeClr val="bg1"/>
                </a:solidFill>
              </a:rPr>
              <a:t>最后做出分类</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这里要注意的是，强化学习和模仿学习 与 监督学习，非监督学习，半监督学习之间是不冲突的</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不过一般说的强化学习都是指监督学习，因为非监督学习，没有标签的数据不容易设置回报函数</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强化学习会让人工智能更完美，模仿学习会让人工智能更像人</a:t>
            </a:r>
            <a:endParaRPr lang="zh-CN" altLang="en-US" dirty="0" smtClean="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事实上，模仿学习有很大的局限，是因为模仿者的决策数据很难提供，一些简单的倒很好理解，</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smtClean="0">
                <a:solidFill>
                  <a:schemeClr val="bg1"/>
                </a:solidFill>
              </a:rPr>
              <a:t>但是一些复杂的处理，例如电竞比赛，</a:t>
            </a:r>
            <a:r>
              <a:rPr lang="en-US" altLang="zh-CN" dirty="0" smtClean="0">
                <a:solidFill>
                  <a:schemeClr val="bg1"/>
                </a:solidFill>
              </a:rPr>
              <a:t>DOTA2</a:t>
            </a:r>
            <a:r>
              <a:rPr lang="zh-CN" altLang="en-US" dirty="0" smtClean="0">
                <a:solidFill>
                  <a:schemeClr val="bg1"/>
                </a:solidFill>
              </a:rPr>
              <a:t>的人工智能就输给了职业队</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r>
              <a:rPr lang="en-US" altLang="zh-CN" dirty="0" smtClean="0">
                <a:solidFill>
                  <a:schemeClr val="bg1"/>
                </a:solidFill>
              </a:rPr>
              <a:t>AI</a:t>
            </a:r>
            <a:r>
              <a:rPr lang="zh-CN" altLang="en-US" dirty="0" smtClean="0">
                <a:solidFill>
                  <a:schemeClr val="bg1"/>
                </a:solidFill>
              </a:rPr>
              <a:t>和</a:t>
            </a:r>
            <a:r>
              <a:rPr lang="en-US" altLang="zh-CN" dirty="0" smtClean="0">
                <a:solidFill>
                  <a:schemeClr val="bg1"/>
                </a:solidFill>
              </a:rPr>
              <a:t>AI</a:t>
            </a:r>
            <a:r>
              <a:rPr lang="zh-CN" altLang="en-US" dirty="0" smtClean="0">
                <a:solidFill>
                  <a:schemeClr val="bg1"/>
                </a:solidFill>
              </a:rPr>
              <a:t>做对抗训练也是为了提供更多的测试数据</a:t>
            </a:r>
            <a:endParaRPr lang="en-US" altLang="zh-CN" dirty="0" smtClean="0">
              <a:solidFill>
                <a:schemeClr val="bg1"/>
              </a:solidFill>
            </a:endParaRPr>
          </a:p>
          <a:p>
            <a:pPr marL="0" marR="0" indent="0" algn="l" defTabSz="171450" rtl="0" eaLnBrk="0" fontAlgn="base" latinLnBrk="0" hangingPunct="0">
              <a:lnSpc>
                <a:spcPct val="118000"/>
              </a:lnSpc>
              <a:spcBef>
                <a:spcPct val="30000"/>
              </a:spcBef>
              <a:spcAft>
                <a:spcPct val="0"/>
              </a:spcAft>
              <a:buClrTx/>
              <a:buSzTx/>
              <a:buFontTx/>
              <a:buNone/>
              <a:tabLst/>
              <a:defRPr/>
            </a:pPr>
            <a:endParaRPr lang="zh-CN" altLang="en-US" dirty="0" smtClean="0">
              <a:solidFill>
                <a:schemeClr val="bg1"/>
              </a:solidFill>
            </a:endParaRPr>
          </a:p>
          <a:p>
            <a:endParaRPr lang="zh-CN" altLang="en-US" dirty="0"/>
          </a:p>
        </p:txBody>
      </p:sp>
    </p:spTree>
    <p:extLst>
      <p:ext uri="{BB962C8B-B14F-4D97-AF65-F5344CB8AC3E}">
        <p14:creationId xmlns:p14="http://schemas.microsoft.com/office/powerpoint/2010/main" val="1713183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简单总结一下，早先人工智能在游戏中广泛应用的是有限状态机和行为树</a:t>
            </a:r>
            <a:endParaRPr lang="en-US" altLang="zh-CN" dirty="0"/>
          </a:p>
          <a:p>
            <a:r>
              <a:rPr lang="zh-CN" altLang="en-US" dirty="0"/>
              <a:t>随着机器学习的火热，在游戏中和游戏开发中的应用已经越来越多了</a:t>
            </a:r>
            <a:endParaRPr lang="en-US" altLang="zh-CN" dirty="0"/>
          </a:p>
          <a:p>
            <a:r>
              <a:rPr lang="zh-CN" altLang="en-US" dirty="0"/>
              <a:t>关于有限状态机和行为树，网上有很多例子，这里就不做介绍了</a:t>
            </a:r>
            <a:endParaRPr lang="en-US" altLang="zh-CN" dirty="0"/>
          </a:p>
          <a:p>
            <a:r>
              <a:rPr lang="zh-CN" altLang="en-US" dirty="0"/>
              <a:t>接下来我主要分享几个关于机器学习在游戏中应用的例子</a:t>
            </a:r>
          </a:p>
        </p:txBody>
      </p:sp>
    </p:spTree>
    <p:extLst>
      <p:ext uri="{BB962C8B-B14F-4D97-AF65-F5344CB8AC3E}">
        <p14:creationId xmlns:p14="http://schemas.microsoft.com/office/powerpoint/2010/main" val="3408138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460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5428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667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695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面对这样一个社会的现象，我就有了一些疑问：</a:t>
            </a:r>
            <a:endParaRPr lang="en-US" altLang="zh-CN" dirty="0"/>
          </a:p>
          <a:p>
            <a:r>
              <a:rPr lang="en-US" altLang="zh-CN" dirty="0"/>
              <a:t>1</a:t>
            </a:r>
            <a:r>
              <a:rPr lang="zh-CN" altLang="en-US" dirty="0"/>
              <a:t>、人工智能这些概念到底是什么意思？为什么会这么火，为什么现在会火？</a:t>
            </a:r>
            <a:endParaRPr lang="en-US" altLang="zh-CN" dirty="0"/>
          </a:p>
          <a:p>
            <a:r>
              <a:rPr lang="en-US" altLang="zh-CN" dirty="0"/>
              <a:t>2</a:t>
            </a:r>
            <a:r>
              <a:rPr lang="zh-CN" altLang="en-US" dirty="0"/>
              <a:t>、人工智能会对我所从事的游戏行业带来什么影响？</a:t>
            </a:r>
            <a:endParaRPr lang="en-US" altLang="zh-CN" dirty="0"/>
          </a:p>
          <a:p>
            <a:r>
              <a:rPr lang="en-US" altLang="zh-CN" dirty="0"/>
              <a:t>3</a:t>
            </a:r>
            <a:r>
              <a:rPr lang="zh-CN" altLang="en-US" dirty="0"/>
              <a:t>、我们作为游戏行业的开发者，能不能把人工智能技术应用到游戏开发中来，为我们创造价值？这个想法可行吗？</a:t>
            </a:r>
            <a:endParaRPr lang="en-US" altLang="zh-CN" dirty="0"/>
          </a:p>
          <a:p>
            <a:r>
              <a:rPr lang="en-US" altLang="zh-CN" dirty="0"/>
              <a:t>4</a:t>
            </a:r>
            <a:r>
              <a:rPr lang="zh-CN" altLang="en-US" dirty="0"/>
              <a:t>、如果第三条的结论是可行的，那要怎么把人工智能应用到游戏开发中？是否需要通过改变产业结构，业务流程，甚至我们的思维方式来实现这个目的？</a:t>
            </a:r>
            <a:endParaRPr lang="en-US" altLang="zh-CN" dirty="0"/>
          </a:p>
          <a:p>
            <a:r>
              <a:rPr lang="zh-CN" altLang="en-US" dirty="0"/>
              <a:t>我就抱着这几个问题去学习和了解人工智能领域</a:t>
            </a:r>
            <a:endParaRPr lang="en-US" altLang="zh-CN" dirty="0"/>
          </a:p>
          <a:p>
            <a:r>
              <a:rPr lang="zh-CN" altLang="en-US" dirty="0"/>
              <a:t>很遗憾我现在不能跟大家分享这些问题的答案，因为我也没有搞清楚</a:t>
            </a:r>
            <a:endParaRPr lang="en-US" altLang="zh-CN" dirty="0"/>
          </a:p>
          <a:p>
            <a:r>
              <a:rPr lang="zh-CN" altLang="en-US" dirty="0"/>
              <a:t>如果大家有想法，希望能一起多沟通交流，来解答这几个问题</a:t>
            </a:r>
          </a:p>
        </p:txBody>
      </p:sp>
    </p:spTree>
    <p:extLst>
      <p:ext uri="{BB962C8B-B14F-4D97-AF65-F5344CB8AC3E}">
        <p14:creationId xmlns:p14="http://schemas.microsoft.com/office/powerpoint/2010/main" val="139297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今天我主要从这几个方面来分享一下人工智能和游戏的联系</a:t>
            </a:r>
            <a:endParaRPr lang="en-US" altLang="zh-CN" dirty="0"/>
          </a:p>
          <a:p>
            <a:r>
              <a:rPr lang="zh-CN" altLang="en-US" dirty="0"/>
              <a:t>第一部分，会很通俗的方式介绍一下，最开始提到的那些概念的简单含义</a:t>
            </a:r>
            <a:endParaRPr lang="en-US" altLang="zh-CN" dirty="0"/>
          </a:p>
          <a:p>
            <a:r>
              <a:rPr lang="zh-CN" altLang="en-US" dirty="0"/>
              <a:t>第二部分，我会介绍一些</a:t>
            </a:r>
            <a:r>
              <a:rPr lang="en-US" altLang="zh-CN" dirty="0"/>
              <a:t>SigGraph</a:t>
            </a:r>
            <a:r>
              <a:rPr lang="zh-CN" altLang="en-US" dirty="0"/>
              <a:t>上最近几年在人工智能和计算机图形学应用方面一些比较有趣的</a:t>
            </a:r>
            <a:r>
              <a:rPr lang="en-US" altLang="zh-CN" dirty="0"/>
              <a:t>Paper</a:t>
            </a:r>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第三部分，我会介绍一个人工智能领域的“</a:t>
            </a:r>
            <a:r>
              <a:rPr lang="en-US" altLang="zh-CN" dirty="0"/>
              <a:t>Hello,World</a:t>
            </a:r>
            <a:r>
              <a:rPr lang="zh-CN" altLang="en-US" dirty="0"/>
              <a:t>”问题来，鸢尾花分类，来加深大家对前面内容的理解</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第四部分，就是开一下脑洞，关于对未来应用人工智能技术的游戏的设想</a:t>
            </a:r>
            <a:endParaRPr lang="en-US" altLang="zh-CN" dirty="0"/>
          </a:p>
        </p:txBody>
      </p:sp>
    </p:spTree>
    <p:extLst>
      <p:ext uri="{BB962C8B-B14F-4D97-AF65-F5344CB8AC3E}">
        <p14:creationId xmlns:p14="http://schemas.microsoft.com/office/powerpoint/2010/main" val="273769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第一部分，概念介绍，对一个新概念的介绍，</a:t>
            </a:r>
            <a:endParaRPr lang="en-US" altLang="zh-CN" dirty="0"/>
          </a:p>
          <a:p>
            <a:r>
              <a:rPr lang="zh-CN" altLang="en-US" dirty="0"/>
              <a:t>我喜欢从一些简单的内容推导出来，尽可能通俗易懂一些</a:t>
            </a:r>
          </a:p>
        </p:txBody>
      </p:sp>
    </p:spTree>
    <p:extLst>
      <p:ext uri="{BB962C8B-B14F-4D97-AF65-F5344CB8AC3E}">
        <p14:creationId xmlns:p14="http://schemas.microsoft.com/office/powerpoint/2010/main" val="87224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Wiki </a:t>
            </a:r>
            <a:r>
              <a:rPr lang="zh-CN" altLang="en-US" dirty="0"/>
              <a:t>上关于信息的定义是 为某种问题提供答案或解决不确定性的任何实体或形式 它与数据和知识有关</a:t>
            </a:r>
            <a:endParaRPr lang="en-US" altLang="zh-CN" dirty="0"/>
          </a:p>
          <a:p>
            <a:r>
              <a:rPr lang="zh-CN" altLang="en-US" dirty="0"/>
              <a:t>数据代表某种参数的值，知识表示对真实事物或抽象概念的理解</a:t>
            </a:r>
            <a:endParaRPr lang="en-US" altLang="zh-CN" dirty="0"/>
          </a:p>
          <a:p>
            <a:r>
              <a:rPr lang="en-US" altLang="zh-CN" dirty="0"/>
              <a:t>1948</a:t>
            </a:r>
            <a:r>
              <a:rPr lang="zh-CN" altLang="en-US" dirty="0"/>
              <a:t>年，数学家 香农，在题为“通信的数学理论”的论文中，明确定义信息的概念，提出信息论</a:t>
            </a:r>
            <a:endParaRPr lang="en-US" altLang="zh-CN" dirty="0"/>
          </a:p>
          <a:p>
            <a:r>
              <a:rPr lang="zh-CN" altLang="en-US" dirty="0"/>
              <a:t>信息论是用于研究信息的量化，存储和传播</a:t>
            </a:r>
            <a:endParaRPr lang="en-US" altLang="zh-CN" dirty="0"/>
          </a:p>
          <a:p>
            <a:r>
              <a:rPr lang="zh-CN" altLang="en-US" dirty="0"/>
              <a:t>包括互联网在内的多个领域就是基于信息论发展起来的</a:t>
            </a:r>
            <a:endParaRPr lang="en-US" altLang="zh-CN" dirty="0"/>
          </a:p>
          <a:p>
            <a:r>
              <a:rPr lang="zh-CN" altLang="en-US" dirty="0"/>
              <a:t>所以我们这个时代才被称为“信息时代”</a:t>
            </a:r>
            <a:endParaRPr lang="en-US" altLang="zh-CN" dirty="0"/>
          </a:p>
          <a:p>
            <a:endParaRPr lang="zh-CN" altLang="en-US" dirty="0"/>
          </a:p>
        </p:txBody>
      </p:sp>
    </p:spTree>
    <p:extLst>
      <p:ext uri="{BB962C8B-B14F-4D97-AF65-F5344CB8AC3E}">
        <p14:creationId xmlns:p14="http://schemas.microsoft.com/office/powerpoint/2010/main" val="17666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高等生物都会有一个或多个，集中处理信息的器官，我们称之为 脑</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随着人类发展，信息量在变大，人脑处理不过来了，所以我们发明了一个辅助信息处理的设备：计算机</a:t>
            </a:r>
            <a:endParaRPr lang="en-US" altLang="zh-CN" dirty="0"/>
          </a:p>
          <a:p>
            <a:pPr marL="0" marR="0" indent="0" algn="l" defTabSz="171450" rtl="0" eaLnBrk="0" fontAlgn="base" latinLnBrk="0" hangingPunct="0">
              <a:lnSpc>
                <a:spcPct val="118000"/>
              </a:lnSpc>
              <a:spcBef>
                <a:spcPct val="30000"/>
              </a:spcBef>
              <a:spcAft>
                <a:spcPct val="0"/>
              </a:spcAft>
              <a:buClrTx/>
              <a:buSzTx/>
              <a:buFontTx/>
              <a:buNone/>
              <a:tabLst/>
              <a:defRPr/>
            </a:pPr>
            <a:r>
              <a:rPr lang="zh-CN" altLang="en-US" dirty="0"/>
              <a:t>这么一想，我就很佩服第一个把 </a:t>
            </a:r>
            <a:r>
              <a:rPr lang="en-US" altLang="zh-CN" dirty="0"/>
              <a:t>Computer </a:t>
            </a:r>
            <a:r>
              <a:rPr lang="zh-CN" altLang="en-US" dirty="0"/>
              <a:t>翻译为 电脑 的人</a:t>
            </a:r>
            <a:endParaRPr lang="en-US" altLang="zh-CN" dirty="0"/>
          </a:p>
          <a:p>
            <a:endParaRPr lang="en-US" altLang="zh-CN" dirty="0"/>
          </a:p>
          <a:p>
            <a:r>
              <a:rPr lang="zh-CN" altLang="en-US" dirty="0"/>
              <a:t>拿人类来说，信息的输入，一般会有多个系统，例如： 听觉 视觉 味觉 嗅觉 触觉</a:t>
            </a:r>
            <a:endParaRPr lang="en-US" altLang="zh-CN" dirty="0"/>
          </a:p>
          <a:p>
            <a:r>
              <a:rPr lang="zh-CN" altLang="en-US" dirty="0"/>
              <a:t>每一种系统都会把接受到的信息，进行再加工后，交给 脑器官 进行处理</a:t>
            </a:r>
            <a:endParaRPr lang="en-US" altLang="zh-CN" dirty="0"/>
          </a:p>
          <a:p>
            <a:r>
              <a:rPr lang="zh-CN" altLang="en-US" dirty="0"/>
              <a:t>其他的我们不做研究，只关注一下视觉</a:t>
            </a:r>
            <a:endParaRPr lang="en-US" altLang="zh-CN" dirty="0"/>
          </a:p>
          <a:p>
            <a:r>
              <a:rPr lang="zh-CN" altLang="en-US" dirty="0"/>
              <a:t>视觉系统实际上是通过 视锥细胞 和 视杆细胞 ，将输入的特定波长电磁波（也就是可见光）的辐射通量信息 进行处理输出为 图像 信息，</a:t>
            </a:r>
            <a:endParaRPr lang="en-US" altLang="zh-CN" dirty="0"/>
          </a:p>
          <a:p>
            <a:r>
              <a:rPr lang="zh-CN" altLang="en-US" dirty="0"/>
              <a:t>再输入到 脑 器官进行处理</a:t>
            </a:r>
            <a:endParaRPr lang="en-US" altLang="zh-CN" dirty="0"/>
          </a:p>
          <a:p>
            <a:endParaRPr lang="en-US" altLang="zh-CN" dirty="0"/>
          </a:p>
        </p:txBody>
      </p:sp>
    </p:spTree>
    <p:extLst>
      <p:ext uri="{BB962C8B-B14F-4D97-AF65-F5344CB8AC3E}">
        <p14:creationId xmlns:p14="http://schemas.microsoft.com/office/powerpoint/2010/main" val="17666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那么我们就可以把信息分为 图像信息 和 其他信息 两类，我就简称为 图像 和 信息 两类</a:t>
            </a:r>
            <a:endParaRPr lang="en-US" altLang="zh-CN" dirty="0"/>
          </a:p>
          <a:p>
            <a:r>
              <a:rPr lang="zh-CN" altLang="en-US" dirty="0"/>
              <a:t>这张图来自知乎上，我做了一点修改</a:t>
            </a:r>
            <a:endParaRPr lang="en-US" altLang="zh-CN" dirty="0"/>
          </a:p>
          <a:p>
            <a:r>
              <a:rPr lang="zh-CN" altLang="en-US" dirty="0"/>
              <a:t>两种信息作为不同的输入输出，交给计算机进行处理，就有四种不同的结果如图所示</a:t>
            </a:r>
            <a:endParaRPr lang="en-US" altLang="zh-CN" dirty="0"/>
          </a:p>
          <a:p>
            <a:r>
              <a:rPr lang="zh-CN" altLang="en-US" dirty="0"/>
              <a:t>研究这四种不同处理领域的学科，就是我们常说的：</a:t>
            </a:r>
            <a:endParaRPr lang="en-US" altLang="zh-CN" dirty="0"/>
          </a:p>
          <a:p>
            <a:r>
              <a:rPr lang="zh-CN" altLang="en-US" dirty="0"/>
              <a:t>计算机图形学：输入信息，输出图像（这也是跟游戏相关性最大的领域）</a:t>
            </a:r>
            <a:endParaRPr lang="en-US" altLang="zh-CN" dirty="0"/>
          </a:p>
          <a:p>
            <a:r>
              <a:rPr lang="zh-CN" altLang="en-US" dirty="0"/>
              <a:t>数字图像处理：输入图像，输出图像</a:t>
            </a:r>
            <a:endParaRPr lang="en-US" altLang="zh-CN" dirty="0"/>
          </a:p>
          <a:p>
            <a:r>
              <a:rPr lang="zh-CN" altLang="en-US" dirty="0"/>
              <a:t>计算机视觉：输入图像，输出信息</a:t>
            </a:r>
            <a:endParaRPr lang="en-US" altLang="zh-CN" dirty="0"/>
          </a:p>
          <a:p>
            <a:r>
              <a:rPr lang="zh-CN" altLang="en-US" dirty="0"/>
              <a:t>人工智能：输入信息，输出信息</a:t>
            </a:r>
            <a:endParaRPr lang="en-US" altLang="zh-CN" dirty="0"/>
          </a:p>
          <a:p>
            <a:r>
              <a:rPr lang="zh-CN" altLang="en-US" dirty="0"/>
              <a:t>这四个领域不是完全独立的，而是相互之间有很多穿插内容的，</a:t>
            </a:r>
            <a:endParaRPr lang="en-US" altLang="zh-CN" dirty="0"/>
          </a:p>
          <a:p>
            <a:r>
              <a:rPr lang="zh-CN" altLang="en-US" dirty="0"/>
              <a:t>例如这样的</a:t>
            </a:r>
            <a:r>
              <a:rPr lang="zh-CN" altLang="en-US"/>
              <a:t>过程：</a:t>
            </a:r>
            <a:endParaRPr lang="en-US" altLang="zh-CN" dirty="0"/>
          </a:p>
        </p:txBody>
      </p:sp>
    </p:spTree>
    <p:extLst>
      <p:ext uri="{BB962C8B-B14F-4D97-AF65-F5344CB8AC3E}">
        <p14:creationId xmlns:p14="http://schemas.microsoft.com/office/powerpoint/2010/main" val="282324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理解人工智能的作用后，再看下专业的定义</a:t>
            </a:r>
            <a:endParaRPr lang="en-US" altLang="zh-CN" dirty="0"/>
          </a:p>
          <a:p>
            <a:r>
              <a:rPr lang="zh-CN" altLang="en-US" dirty="0"/>
              <a:t>就是让机器拥有人的智能，我们再看下人工智能的发展历史</a:t>
            </a:r>
            <a:endParaRPr lang="en-US" altLang="zh-CN" dirty="0"/>
          </a:p>
          <a:p>
            <a:r>
              <a:rPr lang="zh-CN" altLang="en-US" dirty="0"/>
              <a:t>主要关心一下</a:t>
            </a:r>
            <a:r>
              <a:rPr lang="en-US" altLang="zh-CN" dirty="0"/>
              <a:t>1997</a:t>
            </a:r>
            <a:r>
              <a:rPr lang="zh-CN" altLang="en-US" dirty="0"/>
              <a:t>年</a:t>
            </a:r>
            <a:r>
              <a:rPr lang="zh-CN" altLang="en-US" baseline="0" dirty="0"/>
              <a:t> </a:t>
            </a:r>
            <a:r>
              <a:rPr lang="zh-CN" altLang="en-US" dirty="0"/>
              <a:t>深蓝 战胜国际象棋冠军</a:t>
            </a:r>
            <a:endParaRPr lang="en-US" altLang="zh-CN" dirty="0"/>
          </a:p>
          <a:p>
            <a:r>
              <a:rPr lang="zh-CN" altLang="en-US" dirty="0"/>
              <a:t>这是人工智能的一个里程碑</a:t>
            </a:r>
            <a:endParaRPr lang="en-US" altLang="zh-CN" dirty="0"/>
          </a:p>
          <a:p>
            <a:r>
              <a:rPr lang="zh-CN" altLang="en-US" dirty="0"/>
              <a:t>从这个时候开始，</a:t>
            </a:r>
            <a:r>
              <a:rPr lang="en-US" altLang="zh-CN" dirty="0"/>
              <a:t>AI</a:t>
            </a:r>
            <a:r>
              <a:rPr lang="zh-CN" altLang="en-US" dirty="0"/>
              <a:t>就开始在游戏中应用了</a:t>
            </a:r>
          </a:p>
        </p:txBody>
      </p:sp>
    </p:spTree>
    <p:extLst>
      <p:ext uri="{BB962C8B-B14F-4D97-AF65-F5344CB8AC3E}">
        <p14:creationId xmlns:p14="http://schemas.microsoft.com/office/powerpoint/2010/main" val="2605155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拷贝 1">
    <p:bg bwMode="auto">
      <p:bgPr>
        <a:solidFill>
          <a:srgbClr val="F2F2F2"/>
        </a:solidFill>
        <a:effectLst/>
      </p:bgPr>
    </p:bg>
    <p:spTree>
      <p:nvGrpSpPr>
        <p:cNvPr id="1" name=""/>
        <p:cNvGrpSpPr/>
        <p:nvPr/>
      </p:nvGrpSpPr>
      <p:grpSpPr>
        <a:xfrm>
          <a:off x="0" y="0"/>
          <a:ext cx="0" cy="0"/>
          <a:chOff x="0" y="0"/>
          <a:chExt cx="0" cy="0"/>
        </a:xfrm>
      </p:grpSpPr>
      <p:pic>
        <p:nvPicPr>
          <p:cNvPr id="2" name="3.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Shape 8"/>
          <p:cNvSpPr/>
          <p:nvPr/>
        </p:nvSpPr>
        <p:spPr>
          <a:xfrm>
            <a:off x="2114550" y="411163"/>
            <a:ext cx="4478338" cy="519112"/>
          </a:xfrm>
          <a:prstGeom prst="rect">
            <a:avLst/>
          </a:prstGeom>
          <a:ln w="12700">
            <a:miter lim="400000"/>
          </a:ln>
        </p:spPr>
        <p:txBody>
          <a:bodyPr wrap="none" lIns="45720" rIns="45720">
            <a:spAutoFit/>
          </a:bodyPr>
          <a:lstStyle/>
          <a:p>
            <a:pPr defTabSz="342900" fontAlgn="auto">
              <a:spcBef>
                <a:spcPts val="0"/>
              </a:spcBef>
              <a:spcAft>
                <a:spcPts val="0"/>
              </a:spcAft>
              <a:buFontTx/>
              <a:buNone/>
              <a:defRPr sz="1800"/>
            </a:pPr>
            <a:r>
              <a:rPr sz="2775" kern="0">
                <a:solidFill>
                  <a:srgbClr val="FFFFFF"/>
                </a:solidFill>
                <a:latin typeface="Arial"/>
                <a:ea typeface="Arial"/>
                <a:cs typeface="Arial"/>
                <a:sym typeface="Arial"/>
              </a:rPr>
              <a:t>Please Add Your </a:t>
            </a:r>
            <a:r>
              <a:rPr sz="2775" b="1" kern="0">
                <a:solidFill>
                  <a:srgbClr val="FFFFFF"/>
                </a:solidFill>
                <a:latin typeface="Arial"/>
                <a:ea typeface="Arial"/>
                <a:cs typeface="Arial"/>
                <a:sym typeface="Arial"/>
              </a:rPr>
              <a:t>Title Here</a:t>
            </a:r>
          </a:p>
        </p:txBody>
      </p:sp>
      <p:sp>
        <p:nvSpPr>
          <p:cNvPr id="4" name="Shape 9"/>
          <p:cNvSpPr/>
          <p:nvPr/>
        </p:nvSpPr>
        <p:spPr>
          <a:xfrm>
            <a:off x="3495675" y="901700"/>
            <a:ext cx="1490663" cy="242888"/>
          </a:xfrm>
          <a:prstGeom prst="rect">
            <a:avLst/>
          </a:prstGeom>
          <a:ln w="12700">
            <a:miter lim="400000"/>
          </a:ln>
        </p:spPr>
        <p:txBody>
          <a:bodyPr wrap="none" lIns="45720" rIns="45720">
            <a:spAutoFit/>
          </a:bodyPr>
          <a:lstStyle>
            <a:lvl1pPr algn="l" defTabSz="914400">
              <a:defRPr sz="26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sz="975" kern="0">
                <a:solidFill>
                  <a:srgbClr val="000000"/>
                </a:solidFill>
              </a:rPr>
              <a:t>please add your title here</a:t>
            </a:r>
          </a:p>
        </p:txBody>
      </p:sp>
    </p:spTree>
    <p:extLst>
      <p:ext uri="{BB962C8B-B14F-4D97-AF65-F5344CB8AC3E}">
        <p14:creationId xmlns:p14="http://schemas.microsoft.com/office/powerpoint/2010/main" val="396554713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38" name="Shape 38"/>
          <p:cNvSpPr>
            <a:spLocks noGrp="1"/>
          </p:cNvSpPr>
          <p:nvPr>
            <p:ph type="title" hasCustomPrompt="1"/>
          </p:nvPr>
        </p:nvSpPr>
        <p:spPr>
          <a:prstGeom prst="rect">
            <a:avLst/>
          </a:prstGeom>
        </p:spPr>
        <p:txBody>
          <a:bodyPr/>
          <a:lstStyle/>
          <a:p>
            <a:pPr lvl="0"/>
            <a:r>
              <a:t>标题文本</a:t>
            </a:r>
          </a:p>
        </p:txBody>
      </p:sp>
      <p:sp>
        <p:nvSpPr>
          <p:cNvPr id="39" name="Shape 39"/>
          <p:cNvSpPr>
            <a:spLocks noGrp="1"/>
          </p:cNvSpPr>
          <p:nvPr>
            <p:ph type="body" idx="1" hasCustomPrompt="1"/>
          </p:nvPr>
        </p:nvSpPr>
        <p:spPr>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76655751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41" name="Shape 41"/>
          <p:cNvSpPr>
            <a:spLocks noGrp="1"/>
          </p:cNvSpPr>
          <p:nvPr>
            <p:ph type="title" hasCustomPrompt="1"/>
          </p:nvPr>
        </p:nvSpPr>
        <p:spPr>
          <a:prstGeom prst="rect">
            <a:avLst/>
          </a:prstGeom>
        </p:spPr>
        <p:txBody>
          <a:bodyPr/>
          <a:lstStyle/>
          <a:p>
            <a:pPr lvl="0"/>
            <a:r>
              <a:t>标题文本</a:t>
            </a:r>
          </a:p>
        </p:txBody>
      </p:sp>
      <p:sp>
        <p:nvSpPr>
          <p:cNvPr id="42" name="Shape 42"/>
          <p:cNvSpPr>
            <a:spLocks noGrp="1"/>
          </p:cNvSpPr>
          <p:nvPr>
            <p:ph type="body" idx="1" hasCustomPrompt="1"/>
          </p:nvPr>
        </p:nvSpPr>
        <p:spPr>
          <a:xfrm>
            <a:off x="633413" y="1214437"/>
            <a:ext cx="3752850" cy="3452813"/>
          </a:xfrm>
          <a:prstGeom prst="rect">
            <a:avLst/>
          </a:prstGeom>
        </p:spPr>
        <p:txBody>
          <a:bodyPr/>
          <a:lstStyle>
            <a:lvl1pPr marL="209550" indent="-209550">
              <a:spcBef>
                <a:spcPts val="1690"/>
              </a:spcBef>
              <a:defRPr sz="1690"/>
            </a:lvl1pPr>
            <a:lvl2pPr marL="419100" indent="-209550">
              <a:spcBef>
                <a:spcPts val="1690"/>
              </a:spcBef>
              <a:defRPr sz="1690"/>
            </a:lvl2pPr>
            <a:lvl3pPr marL="628650" indent="-209550">
              <a:spcBef>
                <a:spcPts val="1690"/>
              </a:spcBef>
              <a:defRPr sz="1690"/>
            </a:lvl3pPr>
            <a:lvl4pPr marL="838200" indent="-209550">
              <a:spcBef>
                <a:spcPts val="1690"/>
              </a:spcBef>
              <a:defRPr sz="1690"/>
            </a:lvl4pPr>
            <a:lvl5pPr marL="1047750" indent="-209550">
              <a:spcBef>
                <a:spcPts val="1690"/>
              </a:spcBef>
              <a:defRPr sz="169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66197268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44" name="Shape 44"/>
          <p:cNvSpPr>
            <a:spLocks noGrp="1"/>
          </p:cNvSpPr>
          <p:nvPr>
            <p:ph type="body" idx="1" hasCustomPrompt="1"/>
          </p:nvPr>
        </p:nvSpPr>
        <p:spPr>
          <a:xfrm>
            <a:off x="633413" y="666750"/>
            <a:ext cx="7877175" cy="3805238"/>
          </a:xfrm>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37535950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6799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75321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01003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085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副标题 拷贝 2">
    <p:bg bwMode="auto">
      <p:bgPr>
        <a:solidFill>
          <a:srgbClr val="F2F2F2"/>
        </a:solidFill>
        <a:effectLst/>
      </p:bgPr>
    </p:bg>
    <p:spTree>
      <p:nvGrpSpPr>
        <p:cNvPr id="1" name=""/>
        <p:cNvGrpSpPr/>
        <p:nvPr/>
      </p:nvGrpSpPr>
      <p:grpSpPr>
        <a:xfrm>
          <a:off x="0" y="0"/>
          <a:ext cx="0" cy="0"/>
          <a:chOff x="0" y="0"/>
          <a:chExt cx="0" cy="0"/>
        </a:xfrm>
      </p:grpSpPr>
      <p:pic>
        <p:nvPicPr>
          <p:cNvPr id="2" name="1.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365382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副标题 拷贝 3">
    <p:bg bwMode="auto">
      <p:bgPr>
        <a:solidFill>
          <a:srgbClr val="F2F2F2"/>
        </a:solidFill>
        <a:effectLst/>
      </p:bgPr>
    </p:bg>
    <p:spTree>
      <p:nvGrpSpPr>
        <p:cNvPr id="1" name=""/>
        <p:cNvGrpSpPr/>
        <p:nvPr/>
      </p:nvGrpSpPr>
      <p:grpSpPr>
        <a:xfrm>
          <a:off x="0" y="0"/>
          <a:ext cx="0" cy="0"/>
          <a:chOff x="0" y="0"/>
          <a:chExt cx="0" cy="0"/>
        </a:xfrm>
      </p:grpSpPr>
      <p:pic>
        <p:nvPicPr>
          <p:cNvPr id="2" name="2.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4123223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副标题 拷贝 4">
    <p:bg bwMode="auto">
      <p:bgPr>
        <a:solidFill>
          <a:srgbClr val="F2F2F2"/>
        </a:solidFill>
        <a:effectLst/>
      </p:bgPr>
    </p:bg>
    <p:spTree>
      <p:nvGrpSpPr>
        <p:cNvPr id="1" name=""/>
        <p:cNvGrpSpPr/>
        <p:nvPr/>
      </p:nvGrpSpPr>
      <p:grpSpPr>
        <a:xfrm>
          <a:off x="0" y="0"/>
          <a:ext cx="0" cy="0"/>
          <a:chOff x="0" y="0"/>
          <a:chExt cx="0" cy="0"/>
        </a:xfrm>
      </p:grpSpPr>
      <p:pic>
        <p:nvPicPr>
          <p:cNvPr id="2" name="5.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807998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副标题 拷贝 5">
    <p:bg bwMode="auto">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44089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8" name="Shape 28"/>
          <p:cNvSpPr>
            <a:spLocks noGrp="1"/>
          </p:cNvSpPr>
          <p:nvPr>
            <p:ph type="title" hasCustomPrompt="1"/>
          </p:nvPr>
        </p:nvSpPr>
        <p:spPr>
          <a:xfrm>
            <a:off x="238125" y="3543300"/>
            <a:ext cx="8667750" cy="752475"/>
          </a:xfrm>
          <a:prstGeom prst="rect">
            <a:avLst/>
          </a:prstGeom>
        </p:spPr>
        <p:txBody>
          <a:bodyPr anchor="b"/>
          <a:lstStyle/>
          <a:p>
            <a:pPr lvl="0"/>
            <a:r>
              <a:t>标题文本</a:t>
            </a:r>
          </a:p>
        </p:txBody>
      </p:sp>
      <p:sp>
        <p:nvSpPr>
          <p:cNvPr id="29" name="Shape 29"/>
          <p:cNvSpPr>
            <a:spLocks noGrp="1"/>
          </p:cNvSpPr>
          <p:nvPr>
            <p:ph type="body" idx="1" hasCustomPrompt="1"/>
          </p:nvPr>
        </p:nvSpPr>
        <p:spPr>
          <a:xfrm>
            <a:off x="238125" y="4319587"/>
            <a:ext cx="8667750" cy="595313"/>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178107101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666750" y="1700213"/>
            <a:ext cx="7810500" cy="1743075"/>
          </a:xfrm>
          <a:prstGeom prst="rect">
            <a:avLst/>
          </a:prstGeom>
        </p:spPr>
        <p:txBody>
          <a:bodyPr/>
          <a:lstStyle/>
          <a:p>
            <a:pPr lvl="0"/>
            <a:r>
              <a:t>标题文本</a:t>
            </a:r>
          </a:p>
        </p:txBody>
      </p:sp>
    </p:spTree>
    <p:extLst>
      <p:ext uri="{BB962C8B-B14F-4D97-AF65-F5344CB8AC3E}">
        <p14:creationId xmlns:p14="http://schemas.microsoft.com/office/powerpoint/2010/main" val="379199118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3" name="Shape 33"/>
          <p:cNvSpPr>
            <a:spLocks noGrp="1"/>
          </p:cNvSpPr>
          <p:nvPr>
            <p:ph type="title" hasCustomPrompt="1"/>
          </p:nvPr>
        </p:nvSpPr>
        <p:spPr>
          <a:xfrm>
            <a:off x="619125" y="414338"/>
            <a:ext cx="3833813" cy="2105025"/>
          </a:xfrm>
          <a:prstGeom prst="rect">
            <a:avLst/>
          </a:prstGeom>
        </p:spPr>
        <p:txBody>
          <a:bodyPr anchor="b"/>
          <a:lstStyle>
            <a:lvl1pPr>
              <a:defRPr sz="3150"/>
            </a:lvl1pPr>
          </a:lstStyle>
          <a:p>
            <a:pPr lvl="0"/>
            <a:r>
              <a:t>标题文本</a:t>
            </a:r>
          </a:p>
        </p:txBody>
      </p:sp>
      <p:sp>
        <p:nvSpPr>
          <p:cNvPr id="34" name="Shape 34"/>
          <p:cNvSpPr>
            <a:spLocks noGrp="1"/>
          </p:cNvSpPr>
          <p:nvPr>
            <p:ph type="body" idx="1" hasCustomPrompt="1"/>
          </p:nvPr>
        </p:nvSpPr>
        <p:spPr>
          <a:xfrm>
            <a:off x="619125" y="2566988"/>
            <a:ext cx="3833813" cy="2162175"/>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17766521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36" name="Shape 36"/>
          <p:cNvSpPr>
            <a:spLocks noGrp="1"/>
          </p:cNvSpPr>
          <p:nvPr>
            <p:ph type="title" hasCustomPrompt="1"/>
          </p:nvPr>
        </p:nvSpPr>
        <p:spPr>
          <a:prstGeom prst="rect">
            <a:avLst/>
          </a:prstGeom>
        </p:spPr>
        <p:txBody>
          <a:bodyPr/>
          <a:lstStyle/>
          <a:p>
            <a:pPr lvl="0"/>
            <a:r>
              <a:t>标题文本</a:t>
            </a:r>
          </a:p>
        </p:txBody>
      </p:sp>
    </p:spTree>
    <p:extLst>
      <p:ext uri="{BB962C8B-B14F-4D97-AF65-F5344CB8AC3E}">
        <p14:creationId xmlns:p14="http://schemas.microsoft.com/office/powerpoint/2010/main" val="297397200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Shape 2"/>
          <p:cNvSpPr>
            <a:spLocks noGrp="1" noChangeArrowheads="1"/>
          </p:cNvSpPr>
          <p:nvPr>
            <p:ph type="title" idx="4294967295"/>
          </p:nvPr>
        </p:nvSpPr>
        <p:spPr bwMode="auto">
          <a:xfrm>
            <a:off x="633413" y="357188"/>
            <a:ext cx="7877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a:sym typeface="Helvetica Light"/>
              </a:rPr>
              <a:t>标题文本</a:t>
            </a:r>
          </a:p>
        </p:txBody>
      </p:sp>
      <p:sp>
        <p:nvSpPr>
          <p:cNvPr id="1027" name="Shape 3"/>
          <p:cNvSpPr>
            <a:spLocks noGrp="1" noChangeArrowheads="1"/>
          </p:cNvSpPr>
          <p:nvPr>
            <p:ph type="body" idx="4294967295"/>
          </p:nvPr>
        </p:nvSpPr>
        <p:spPr bwMode="auto">
          <a:xfrm>
            <a:off x="633413" y="1214438"/>
            <a:ext cx="7877175"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a:sym typeface="Helvetica Light"/>
              </a:rPr>
              <a:t>正文级别 </a:t>
            </a:r>
            <a:r>
              <a:rPr lang="en-US" altLang="zh-CN">
                <a:sym typeface="Helvetica Light"/>
              </a:rPr>
              <a:t>1</a:t>
            </a:r>
          </a:p>
          <a:p>
            <a:pPr lvl="1"/>
            <a:r>
              <a:rPr lang="zh-CN" altLang="en-US">
                <a:sym typeface="Helvetica Light"/>
              </a:rPr>
              <a:t>正文级别 </a:t>
            </a:r>
            <a:r>
              <a:rPr lang="en-US" altLang="zh-CN">
                <a:sym typeface="Helvetica Light"/>
              </a:rPr>
              <a:t>2</a:t>
            </a:r>
          </a:p>
          <a:p>
            <a:pPr lvl="2"/>
            <a:r>
              <a:rPr lang="zh-CN" altLang="en-US">
                <a:sym typeface="Helvetica Light"/>
              </a:rPr>
              <a:t>正文级别 </a:t>
            </a:r>
            <a:r>
              <a:rPr lang="en-US" altLang="zh-CN">
                <a:sym typeface="Helvetica Light"/>
              </a:rPr>
              <a:t>3</a:t>
            </a:r>
          </a:p>
          <a:p>
            <a:pPr lvl="3"/>
            <a:r>
              <a:rPr lang="zh-CN" altLang="en-US">
                <a:sym typeface="Helvetica Light"/>
              </a:rPr>
              <a:t>正文级别 </a:t>
            </a:r>
            <a:r>
              <a:rPr lang="en-US" altLang="zh-CN">
                <a:sym typeface="Helvetica Light"/>
              </a:rPr>
              <a:t>4</a:t>
            </a:r>
          </a:p>
          <a:p>
            <a:pPr lvl="4"/>
            <a:r>
              <a:rPr lang="zh-CN" altLang="en-US">
                <a:sym typeface="Helvetica Light"/>
              </a:rPr>
              <a:t>正文级别 </a:t>
            </a:r>
            <a:r>
              <a:rPr lang="en-US" altLang="zh-CN">
                <a:sym typeface="Helvetica Light"/>
              </a:rPr>
              <a:t>5</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3" r:id="rId4"/>
    <p:sldLayoutId id="2147483675" r:id="rId5"/>
    <p:sldLayoutId id="2147483667" r:id="rId6"/>
    <p:sldLayoutId id="2147483666" r:id="rId7"/>
    <p:sldLayoutId id="2147483665" r:id="rId8"/>
    <p:sldLayoutId id="2147483664" r:id="rId9"/>
    <p:sldLayoutId id="2147483663" r:id="rId10"/>
    <p:sldLayoutId id="2147483662" r:id="rId11"/>
    <p:sldLayoutId id="2147483661" r:id="rId12"/>
    <p:sldLayoutId id="2147483660" r:id="rId13"/>
    <p:sldLayoutId id="2147483659" r:id="rId14"/>
    <p:sldLayoutId id="2147483658" r:id="rId15"/>
    <p:sldLayoutId id="2147483657" r:id="rId16"/>
  </p:sldLayoutIdLst>
  <p:transition spd="med"/>
  <p:txStyles>
    <p:titleStyle>
      <a:lvl1pPr algn="ctr" defTabSz="309563" rtl="0" eaLnBrk="0" fontAlgn="base" hangingPunct="0">
        <a:spcBef>
          <a:spcPct val="0"/>
        </a:spcBef>
        <a:spcAft>
          <a:spcPct val="0"/>
        </a:spcAft>
        <a:defRPr sz="4200">
          <a:solidFill>
            <a:schemeClr val="tx2"/>
          </a:solidFill>
          <a:latin typeface="+mn-lt"/>
          <a:ea typeface="+mn-ea"/>
          <a:cs typeface="+mn-cs"/>
          <a:sym typeface="Helvetica Light"/>
        </a:defRPr>
      </a:lvl1pPr>
      <a:lvl2pPr algn="ctr" defTabSz="309563" rtl="0" eaLnBrk="0" fontAlgn="base" hangingPunct="0">
        <a:spcBef>
          <a:spcPct val="0"/>
        </a:spcBef>
        <a:spcAft>
          <a:spcPct val="0"/>
        </a:spcAft>
        <a:defRPr sz="4200">
          <a:solidFill>
            <a:schemeClr val="tx2"/>
          </a:solidFill>
          <a:latin typeface="+mn-lt"/>
          <a:ea typeface="+mn-ea"/>
          <a:cs typeface="+mn-cs"/>
          <a:sym typeface="Helvetica Light"/>
        </a:defRPr>
      </a:lvl2pPr>
      <a:lvl3pPr algn="ctr" defTabSz="309563" rtl="0" eaLnBrk="0" fontAlgn="base" hangingPunct="0">
        <a:spcBef>
          <a:spcPct val="0"/>
        </a:spcBef>
        <a:spcAft>
          <a:spcPct val="0"/>
        </a:spcAft>
        <a:defRPr sz="4200">
          <a:solidFill>
            <a:schemeClr val="tx2"/>
          </a:solidFill>
          <a:latin typeface="+mn-lt"/>
          <a:ea typeface="+mn-ea"/>
          <a:cs typeface="+mn-cs"/>
          <a:sym typeface="Helvetica Light"/>
        </a:defRPr>
      </a:lvl3pPr>
      <a:lvl4pPr algn="ctr" defTabSz="309563" rtl="0" eaLnBrk="0" fontAlgn="base" hangingPunct="0">
        <a:spcBef>
          <a:spcPct val="0"/>
        </a:spcBef>
        <a:spcAft>
          <a:spcPct val="0"/>
        </a:spcAft>
        <a:defRPr sz="4200">
          <a:solidFill>
            <a:schemeClr val="tx2"/>
          </a:solidFill>
          <a:latin typeface="+mn-lt"/>
          <a:ea typeface="+mn-ea"/>
          <a:cs typeface="+mn-cs"/>
          <a:sym typeface="Helvetica Light"/>
        </a:defRPr>
      </a:lvl4pPr>
      <a:lvl5pPr algn="ctr" defTabSz="309563" rtl="0" eaLnBrk="0" fontAlgn="base" hangingPunct="0">
        <a:spcBef>
          <a:spcPct val="0"/>
        </a:spcBef>
        <a:spcAft>
          <a:spcPct val="0"/>
        </a:spcAft>
        <a:defRPr sz="4200">
          <a:solidFill>
            <a:schemeClr val="tx2"/>
          </a:solidFill>
          <a:latin typeface="+mn-lt"/>
          <a:ea typeface="+mn-ea"/>
          <a:cs typeface="+mn-cs"/>
          <a:sym typeface="Helvetica Light"/>
        </a:defRPr>
      </a:lvl5pPr>
      <a:lvl6pPr indent="428625" algn="ctr" defTabSz="309245">
        <a:defRPr sz="4200">
          <a:latin typeface="+mn-lt"/>
          <a:ea typeface="+mn-ea"/>
          <a:cs typeface="+mn-cs"/>
          <a:sym typeface="Helvetica Light"/>
        </a:defRPr>
      </a:lvl6pPr>
      <a:lvl7pPr indent="514350" algn="ctr" defTabSz="309245">
        <a:defRPr sz="4200">
          <a:latin typeface="+mn-lt"/>
          <a:ea typeface="+mn-ea"/>
          <a:cs typeface="+mn-cs"/>
          <a:sym typeface="Helvetica Light"/>
        </a:defRPr>
      </a:lvl7pPr>
      <a:lvl8pPr indent="600075" algn="ctr" defTabSz="309245">
        <a:defRPr sz="4200">
          <a:latin typeface="+mn-lt"/>
          <a:ea typeface="+mn-ea"/>
          <a:cs typeface="+mn-cs"/>
          <a:sym typeface="Helvetica Light"/>
        </a:defRPr>
      </a:lvl8pPr>
      <a:lvl9pPr indent="685800" algn="ctr" defTabSz="309245">
        <a:defRPr sz="4200">
          <a:latin typeface="+mn-lt"/>
          <a:ea typeface="+mn-ea"/>
          <a:cs typeface="+mn-cs"/>
          <a:sym typeface="Helvetica Light"/>
        </a:defRPr>
      </a:lvl9pPr>
    </p:titleStyle>
    <p:bodyStyle>
      <a:lvl1pPr marL="23812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1pPr>
      <a:lvl2pPr marL="476250"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2pPr>
      <a:lvl3pPr marL="71437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3pPr>
      <a:lvl4pPr marL="952500"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4pPr>
      <a:lvl5pPr marL="119062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5pPr>
      <a:lvl6pPr marL="1428750" indent="-238125" defTabSz="309245">
        <a:spcBef>
          <a:spcPts val="2215"/>
        </a:spcBef>
        <a:buSzPct val="75000"/>
        <a:buChar char="•"/>
        <a:defRPr sz="1950">
          <a:latin typeface="+mn-lt"/>
          <a:ea typeface="+mn-ea"/>
          <a:cs typeface="+mn-cs"/>
          <a:sym typeface="Helvetica Light"/>
        </a:defRPr>
      </a:lvl6pPr>
      <a:lvl7pPr marL="1666875" indent="-238125" defTabSz="309245">
        <a:spcBef>
          <a:spcPts val="2215"/>
        </a:spcBef>
        <a:buSzPct val="75000"/>
        <a:buChar char="•"/>
        <a:defRPr sz="1950">
          <a:latin typeface="+mn-lt"/>
          <a:ea typeface="+mn-ea"/>
          <a:cs typeface="+mn-cs"/>
          <a:sym typeface="Helvetica Light"/>
        </a:defRPr>
      </a:lvl7pPr>
      <a:lvl8pPr marL="1905000" indent="-238125" defTabSz="309245">
        <a:spcBef>
          <a:spcPts val="2215"/>
        </a:spcBef>
        <a:buSzPct val="75000"/>
        <a:buChar char="•"/>
        <a:defRPr sz="1950">
          <a:latin typeface="+mn-lt"/>
          <a:ea typeface="+mn-ea"/>
          <a:cs typeface="+mn-cs"/>
          <a:sym typeface="Helvetica Light"/>
        </a:defRPr>
      </a:lvl8pPr>
      <a:lvl9pPr marL="2143125" indent="-238125" defTabSz="309245">
        <a:spcBef>
          <a:spcPts val="2215"/>
        </a:spcBef>
        <a:buSzPct val="75000"/>
        <a:buChar char="•"/>
        <a:defRPr sz="1950">
          <a:latin typeface="+mn-lt"/>
          <a:ea typeface="+mn-ea"/>
          <a:cs typeface="+mn-cs"/>
          <a:sym typeface="Helvetica Light"/>
        </a:defRPr>
      </a:lvl9pPr>
    </p:bodyStyle>
    <p:otherStyle>
      <a:lvl1pPr algn="ctr" defTabSz="309245">
        <a:defRPr sz="900">
          <a:solidFill>
            <a:schemeClr val="tx1"/>
          </a:solidFill>
          <a:latin typeface="+mn-lt"/>
          <a:ea typeface="+mn-ea"/>
          <a:cs typeface="+mn-cs"/>
          <a:sym typeface="Helvetica Light"/>
        </a:defRPr>
      </a:lvl1pPr>
      <a:lvl2pPr indent="85725" algn="ctr" defTabSz="309245">
        <a:defRPr sz="900">
          <a:solidFill>
            <a:schemeClr val="tx1"/>
          </a:solidFill>
          <a:latin typeface="+mn-lt"/>
          <a:ea typeface="+mn-ea"/>
          <a:cs typeface="+mn-cs"/>
          <a:sym typeface="Helvetica Light"/>
        </a:defRPr>
      </a:lvl2pPr>
      <a:lvl3pPr indent="171450" algn="ctr" defTabSz="309245">
        <a:defRPr sz="900">
          <a:solidFill>
            <a:schemeClr val="tx1"/>
          </a:solidFill>
          <a:latin typeface="+mn-lt"/>
          <a:ea typeface="+mn-ea"/>
          <a:cs typeface="+mn-cs"/>
          <a:sym typeface="Helvetica Light"/>
        </a:defRPr>
      </a:lvl3pPr>
      <a:lvl4pPr indent="257175" algn="ctr" defTabSz="309245">
        <a:defRPr sz="900">
          <a:solidFill>
            <a:schemeClr val="tx1"/>
          </a:solidFill>
          <a:latin typeface="+mn-lt"/>
          <a:ea typeface="+mn-ea"/>
          <a:cs typeface="+mn-cs"/>
          <a:sym typeface="Helvetica Light"/>
        </a:defRPr>
      </a:lvl4pPr>
      <a:lvl5pPr indent="342900" algn="ctr" defTabSz="309245">
        <a:defRPr sz="900">
          <a:solidFill>
            <a:schemeClr val="tx1"/>
          </a:solidFill>
          <a:latin typeface="+mn-lt"/>
          <a:ea typeface="+mn-ea"/>
          <a:cs typeface="+mn-cs"/>
          <a:sym typeface="Helvetica Light"/>
        </a:defRPr>
      </a:lvl5pPr>
      <a:lvl6pPr indent="428625" algn="ctr" defTabSz="309245">
        <a:defRPr sz="900">
          <a:solidFill>
            <a:schemeClr val="tx1"/>
          </a:solidFill>
          <a:latin typeface="+mn-lt"/>
          <a:ea typeface="+mn-ea"/>
          <a:cs typeface="+mn-cs"/>
          <a:sym typeface="Helvetica Light"/>
        </a:defRPr>
      </a:lvl6pPr>
      <a:lvl7pPr indent="514350" algn="ctr" defTabSz="309245">
        <a:defRPr sz="900">
          <a:solidFill>
            <a:schemeClr val="tx1"/>
          </a:solidFill>
          <a:latin typeface="+mn-lt"/>
          <a:ea typeface="+mn-ea"/>
          <a:cs typeface="+mn-cs"/>
          <a:sym typeface="Helvetica Light"/>
        </a:defRPr>
      </a:lvl7pPr>
      <a:lvl8pPr indent="600075" algn="ctr" defTabSz="309245">
        <a:defRPr sz="900">
          <a:solidFill>
            <a:schemeClr val="tx1"/>
          </a:solidFill>
          <a:latin typeface="+mn-lt"/>
          <a:ea typeface="+mn-ea"/>
          <a:cs typeface="+mn-cs"/>
          <a:sym typeface="Helvetica Light"/>
        </a:defRPr>
      </a:lvl8pPr>
      <a:lvl9pPr indent="685800" algn="ctr" defTabSz="309245">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6.gif"/><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1760538" y="1333500"/>
            <a:ext cx="3725862" cy="30019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Lst>
            <a:ahLst/>
            <a:cxnLst>
              <a:cxn ang="0">
                <a:pos x="connsiteX0" y="connsiteY0"/>
              </a:cxn>
              <a:cxn ang="0">
                <a:pos x="connsiteX1" y="connsiteY1"/>
              </a:cxn>
              <a:cxn ang="0">
                <a:pos x="connsiteX2" y="connsiteY2"/>
              </a:cxn>
              <a:cxn ang="0">
                <a:pos x="connsiteX3" y="connsiteY3"/>
              </a:cxn>
            </a:cxnLst>
            <a:rect l="l" t="t" r="r" b="b"/>
            <a:pathLst>
              <a:path w="3726180" h="3002280">
                <a:moveTo>
                  <a:pt x="0" y="922020"/>
                </a:moveTo>
                <a:lnTo>
                  <a:pt x="2506980" y="300228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9" name="Shape 68"/>
          <p:cNvSpPr>
            <a:spLocks noChangeArrowheads="1"/>
          </p:cNvSpPr>
          <p:nvPr/>
        </p:nvSpPr>
        <p:spPr bwMode="auto">
          <a:xfrm rot="-602481">
            <a:off x="-11113" y="-1084263"/>
            <a:ext cx="7404101" cy="5484813"/>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32941"/>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76" name="Shape 76"/>
          <p:cNvSpPr/>
          <p:nvPr/>
        </p:nvSpPr>
        <p:spPr>
          <a:xfrm>
            <a:off x="2176463" y="3371850"/>
            <a:ext cx="4287837" cy="327025"/>
          </a:xfrm>
          <a:prstGeom prst="rect">
            <a:avLst/>
          </a:prstGeom>
          <a:ln w="12700">
            <a:miter lim="400000"/>
          </a:ln>
        </p:spPr>
        <p:txBody>
          <a:bodyPr lIns="17145" rIns="17145">
            <a:spAutoFit/>
          </a:bodyPr>
          <a:lstStyle/>
          <a:p>
            <a:pPr defTabSz="342900" fontAlgn="auto">
              <a:lnSpc>
                <a:spcPct val="150000"/>
              </a:lnSpc>
              <a:spcBef>
                <a:spcPts val="0"/>
              </a:spcBef>
              <a:spcAft>
                <a:spcPts val="0"/>
              </a:spcAft>
              <a:buFontTx/>
              <a:buNone/>
              <a:defRPr sz="1800"/>
            </a:pPr>
            <a:r>
              <a:rPr lang="en-US" altLang="zh-CN" sz="340" kern="0" dirty="0">
                <a:solidFill>
                  <a:schemeClr val="bg1"/>
                </a:solidFill>
                <a:latin typeface="Arial"/>
                <a:ea typeface="Arial"/>
                <a:cs typeface="Arial"/>
                <a:sym typeface="Arial"/>
              </a:rPr>
              <a:t>This is a sample text. Insert your desired text here. Again. This is a dummy text. Enter your own text here. This is a sample text. Insert your desired text here. Again. This is a dummy text. Enter your own text here enter your own text here. This is a sample text. Insert your desired text here. This is a sample text. Insert your desired text here. Again. This is a dummy text. Enter your own text here. This is a sample text. Insert your desired text here. Again. This is a dummy text. Enter your own text here enter your own text here. </a:t>
            </a:r>
          </a:p>
        </p:txBody>
      </p:sp>
      <p:sp>
        <p:nvSpPr>
          <p:cNvPr id="63" name="Shape 68"/>
          <p:cNvSpPr>
            <a:spLocks noChangeArrowheads="1"/>
          </p:cNvSpPr>
          <p:nvPr/>
        </p:nvSpPr>
        <p:spPr bwMode="auto">
          <a:xfrm rot="-602481">
            <a:off x="-388938" y="-1430338"/>
            <a:ext cx="8102601" cy="6003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20000"/>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64" name="Shape 68"/>
          <p:cNvSpPr>
            <a:spLocks noChangeArrowheads="1"/>
          </p:cNvSpPr>
          <p:nvPr/>
        </p:nvSpPr>
        <p:spPr bwMode="auto">
          <a:xfrm rot="-602481">
            <a:off x="-1101725" y="-2052638"/>
            <a:ext cx="9475788" cy="7019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7059"/>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0" name="Shape 75"/>
          <p:cNvSpPr>
            <a:spLocks noChangeArrowheads="1"/>
          </p:cNvSpPr>
          <p:nvPr/>
        </p:nvSpPr>
        <p:spPr bwMode="auto">
          <a:xfrm>
            <a:off x="2223077" y="2747613"/>
            <a:ext cx="4148572"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zh-CN" altLang="en-US" sz="4400" dirty="0">
                <a:solidFill>
                  <a:schemeClr val="bg1"/>
                </a:solidFill>
                <a:latin typeface="Impact" pitchFamily="34" charset="0"/>
                <a:ea typeface="헤드라인A"/>
                <a:cs typeface="헤드라인A"/>
                <a:sym typeface="헤드라인A"/>
              </a:rPr>
              <a:t>人工智能 与 游戏</a:t>
            </a:r>
            <a:endParaRPr lang="zh-CN" altLang="zh-CN" sz="4400" dirty="0">
              <a:solidFill>
                <a:schemeClr val="bg1"/>
              </a:solidFill>
              <a:latin typeface="Impact" pitchFamily="34" charset="0"/>
              <a:ea typeface="헤드라인A"/>
              <a:cs typeface="헤드라인A"/>
              <a:sym typeface="헤드라인A"/>
            </a:endParaRPr>
          </a:p>
        </p:txBody>
      </p:sp>
      <p:sp>
        <p:nvSpPr>
          <p:cNvPr id="4" name="任意多边形 3"/>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5" name="文本框 4"/>
          <p:cNvSpPr txBox="1"/>
          <p:nvPr/>
        </p:nvSpPr>
        <p:spPr>
          <a:xfrm>
            <a:off x="1475940" y="946276"/>
            <a:ext cx="6091411" cy="187230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11500" kern="0" dirty="0">
                <a:solidFill>
                  <a:schemeClr val="bg1"/>
                </a:solidFill>
                <a:latin typeface="Impact" pitchFamily="34" charset="0"/>
                <a:ea typeface="微软雅黑" pitchFamily="34" charset="-122"/>
                <a:cs typeface="+mn-cs"/>
              </a:rPr>
              <a:t>AI &amp; Game</a:t>
            </a:r>
            <a:endParaRPr lang="zh-CN" altLang="en-US" sz="11500" kern="0" dirty="0">
              <a:solidFill>
                <a:schemeClr val="bg1"/>
              </a:solidFill>
              <a:latin typeface="Impact" pitchFamily="34" charset="0"/>
              <a:ea typeface="微软雅黑" pitchFamily="34" charset="-122"/>
              <a:cs typeface="+mn-cs"/>
            </a:endParaRPr>
          </a:p>
        </p:txBody>
      </p:sp>
      <p:sp>
        <p:nvSpPr>
          <p:cNvPr id="8" name="椭圆 7"/>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椭圆 43"/>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5" name="椭圆 44"/>
          <p:cNvSpPr/>
          <p:nvPr/>
        </p:nvSpPr>
        <p:spPr>
          <a:xfrm>
            <a:off x="4235450" y="4298950"/>
            <a:ext cx="61913"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500" fill="hold"/>
                                        <p:tgtEl>
                                          <p:spTgt spid="39"/>
                                        </p:tgtEl>
                                        <p:attrNameLst>
                                          <p:attrName>ppt_w</p:attrName>
                                        </p:attrNameLst>
                                      </p:cBhvr>
                                      <p:tavLst>
                                        <p:tav tm="0">
                                          <p:val>
                                            <p:fltVal val="0"/>
                                          </p:val>
                                        </p:tav>
                                        <p:tav tm="100000">
                                          <p:val>
                                            <p:strVal val="#ppt_w"/>
                                          </p:val>
                                        </p:tav>
                                      </p:tavLst>
                                    </p:anim>
                                    <p:anim calcmode="lin" valueType="num">
                                      <p:cBhvr>
                                        <p:cTn id="8" dur="1500" fill="hold"/>
                                        <p:tgtEl>
                                          <p:spTgt spid="3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200"/>
                                  </p:stCondLst>
                                  <p:childTnLst>
                                    <p:set>
                                      <p:cBhvr>
                                        <p:cTn id="10" dur="1" fill="hold">
                                          <p:stCondLst>
                                            <p:cond delay="0"/>
                                          </p:stCondLst>
                                        </p:cTn>
                                        <p:tgtEl>
                                          <p:spTgt spid="63"/>
                                        </p:tgtEl>
                                        <p:attrNameLst>
                                          <p:attrName>style.visibility</p:attrName>
                                        </p:attrNameLst>
                                      </p:cBhvr>
                                      <p:to>
                                        <p:strVal val="visible"/>
                                      </p:to>
                                    </p:set>
                                    <p:anim calcmode="lin" valueType="num">
                                      <p:cBhvr>
                                        <p:cTn id="11" dur="1500" fill="hold"/>
                                        <p:tgtEl>
                                          <p:spTgt spid="63"/>
                                        </p:tgtEl>
                                        <p:attrNameLst>
                                          <p:attrName>ppt_w</p:attrName>
                                        </p:attrNameLst>
                                      </p:cBhvr>
                                      <p:tavLst>
                                        <p:tav tm="0">
                                          <p:val>
                                            <p:fltVal val="0"/>
                                          </p:val>
                                        </p:tav>
                                        <p:tav tm="100000">
                                          <p:val>
                                            <p:strVal val="#ppt_w"/>
                                          </p:val>
                                        </p:tav>
                                      </p:tavLst>
                                    </p:anim>
                                    <p:anim calcmode="lin" valueType="num">
                                      <p:cBhvr>
                                        <p:cTn id="12" dur="1500" fill="hold"/>
                                        <p:tgtEl>
                                          <p:spTgt spid="6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400"/>
                                  </p:stCondLst>
                                  <p:childTnLst>
                                    <p:set>
                                      <p:cBhvr>
                                        <p:cTn id="14" dur="1" fill="hold">
                                          <p:stCondLst>
                                            <p:cond delay="0"/>
                                          </p:stCondLst>
                                        </p:cTn>
                                        <p:tgtEl>
                                          <p:spTgt spid="64"/>
                                        </p:tgtEl>
                                        <p:attrNameLst>
                                          <p:attrName>style.visibility</p:attrName>
                                        </p:attrNameLst>
                                      </p:cBhvr>
                                      <p:to>
                                        <p:strVal val="visible"/>
                                      </p:to>
                                    </p:set>
                                    <p:anim calcmode="lin" valueType="num">
                                      <p:cBhvr>
                                        <p:cTn id="15" dur="1500" fill="hold"/>
                                        <p:tgtEl>
                                          <p:spTgt spid="64"/>
                                        </p:tgtEl>
                                        <p:attrNameLst>
                                          <p:attrName>ppt_w</p:attrName>
                                        </p:attrNameLst>
                                      </p:cBhvr>
                                      <p:tavLst>
                                        <p:tav tm="0">
                                          <p:val>
                                            <p:fltVal val="0"/>
                                          </p:val>
                                        </p:tav>
                                        <p:tav tm="100000">
                                          <p:val>
                                            <p:strVal val="#ppt_w"/>
                                          </p:val>
                                        </p:tav>
                                      </p:tavLst>
                                    </p:anim>
                                    <p:anim calcmode="lin" valueType="num">
                                      <p:cBhvr>
                                        <p:cTn id="16" dur="1500" fill="hold"/>
                                        <p:tgtEl>
                                          <p:spTgt spid="64"/>
                                        </p:tgtEl>
                                        <p:attrNameLst>
                                          <p:attrName>ppt_h</p:attrName>
                                        </p:attrNameLst>
                                      </p:cBhvr>
                                      <p:tavLst>
                                        <p:tav tm="0">
                                          <p:val>
                                            <p:strVal val="#ppt_h"/>
                                          </p:val>
                                        </p:tav>
                                        <p:tav tm="100000">
                                          <p:val>
                                            <p:strVal val="#ppt_h"/>
                                          </p:val>
                                        </p:tav>
                                      </p:tavLst>
                                    </p:anim>
                                  </p:childTnLst>
                                </p:cTn>
                              </p:par>
                              <p:par>
                                <p:cTn id="17" presetID="53" presetClass="entr" presetSubtype="16" fill="hold" nodeType="withEffect">
                                  <p:stCondLst>
                                    <p:cond delay="7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animEffect transition="in" filter="fade">
                                      <p:cBhvr>
                                        <p:cTn id="21" dur="1500"/>
                                        <p:tgtEl>
                                          <p:spTgt spid="7"/>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750" fill="hold"/>
                                        <p:tgtEl>
                                          <p:spTgt spid="5"/>
                                        </p:tgtEl>
                                        <p:attrNameLst>
                                          <p:attrName>ppt_w</p:attrName>
                                        </p:attrNameLst>
                                      </p:cBhvr>
                                      <p:tavLst>
                                        <p:tav tm="0">
                                          <p:val>
                                            <p:fltVal val="0"/>
                                          </p:val>
                                        </p:tav>
                                        <p:tav tm="100000">
                                          <p:val>
                                            <p:strVal val="#ppt_w"/>
                                          </p:val>
                                        </p:tav>
                                      </p:tavLst>
                                    </p:anim>
                                    <p:anim calcmode="lin" valueType="num">
                                      <p:cBhvr>
                                        <p:cTn id="25" dur="750" fill="hold"/>
                                        <p:tgtEl>
                                          <p:spTgt spid="5"/>
                                        </p:tgtEl>
                                        <p:attrNameLst>
                                          <p:attrName>ppt_h</p:attrName>
                                        </p:attrNameLst>
                                      </p:cBhvr>
                                      <p:tavLst>
                                        <p:tav tm="0">
                                          <p:val>
                                            <p:fltVal val="0"/>
                                          </p:val>
                                        </p:tav>
                                        <p:tav tm="100000">
                                          <p:val>
                                            <p:strVal val="#ppt_h"/>
                                          </p:val>
                                        </p:tav>
                                      </p:tavLst>
                                    </p:anim>
                                    <p:animEffect transition="in" filter="fade">
                                      <p:cBhvr>
                                        <p:cTn id="26" dur="750"/>
                                        <p:tgtEl>
                                          <p:spTgt spid="5"/>
                                        </p:tgtEl>
                                      </p:cBhvr>
                                    </p:animEffect>
                                  </p:childTnLst>
                                </p:cTn>
                              </p:par>
                              <p:par>
                                <p:cTn id="27" presetID="25" presetClass="entr" presetSubtype="0" fill="hold" grpId="0" nodeType="withEffect">
                                  <p:stCondLst>
                                    <p:cond delay="1600"/>
                                  </p:stCondLst>
                                  <p:childTnLst>
                                    <p:set>
                                      <p:cBhvr>
                                        <p:cTn id="28" dur="1" fill="hold">
                                          <p:stCondLst>
                                            <p:cond delay="0"/>
                                          </p:stCondLst>
                                        </p:cTn>
                                        <p:tgtEl>
                                          <p:spTgt spid="44"/>
                                        </p:tgtEl>
                                        <p:attrNameLst>
                                          <p:attrName>style.visibility</p:attrName>
                                        </p:attrNameLst>
                                      </p:cBhvr>
                                      <p:to>
                                        <p:strVal val="visible"/>
                                      </p:to>
                                    </p:set>
                                    <p:anim calcmode="lin" valueType="num">
                                      <p:cBhvr>
                                        <p:cTn id="29" dur="375"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30" dur="375"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31" dur="375" accel="50000" fill="hold">
                                          <p:stCondLst>
                                            <p:cond delay="375"/>
                                          </p:stCondLst>
                                        </p:cTn>
                                        <p:tgtEl>
                                          <p:spTgt spid="44"/>
                                        </p:tgtEl>
                                        <p:attrNameLst>
                                          <p:attrName>ppt_w</p:attrName>
                                        </p:attrNameLst>
                                      </p:cBhvr>
                                      <p:tavLst>
                                        <p:tav tm="0">
                                          <p:val>
                                            <p:strVal val="#ppt_w*.05"/>
                                          </p:val>
                                        </p:tav>
                                        <p:tav tm="100000">
                                          <p:val>
                                            <p:strVal val="#ppt_w"/>
                                          </p:val>
                                        </p:tav>
                                      </p:tavLst>
                                    </p:anim>
                                    <p:anim calcmode="lin" valueType="num">
                                      <p:cBhvr>
                                        <p:cTn id="32" dur="750" fill="hold"/>
                                        <p:tgtEl>
                                          <p:spTgt spid="44"/>
                                        </p:tgtEl>
                                        <p:attrNameLst>
                                          <p:attrName>ppt_h</p:attrName>
                                        </p:attrNameLst>
                                      </p:cBhvr>
                                      <p:tavLst>
                                        <p:tav tm="0">
                                          <p:val>
                                            <p:strVal val="#ppt_h"/>
                                          </p:val>
                                        </p:tav>
                                        <p:tav tm="100000">
                                          <p:val>
                                            <p:strVal val="#ppt_h"/>
                                          </p:val>
                                        </p:tav>
                                      </p:tavLst>
                                    </p:anim>
                                    <p:anim calcmode="lin" valueType="num">
                                      <p:cBhvr>
                                        <p:cTn id="33" dur="375"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34" dur="375"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35" dur="375" accel="50000" fill="hold">
                                          <p:stCondLst>
                                            <p:cond delay="375"/>
                                          </p:stCondLst>
                                        </p:cTn>
                                        <p:tgtEl>
                                          <p:spTgt spid="44"/>
                                        </p:tgtEl>
                                        <p:attrNameLst>
                                          <p:attrName>ppt_y</p:attrName>
                                        </p:attrNameLst>
                                      </p:cBhvr>
                                      <p:tavLst>
                                        <p:tav tm="0">
                                          <p:val>
                                            <p:strVal val="#ppt_y+.1"/>
                                          </p:val>
                                        </p:tav>
                                        <p:tav tm="100000">
                                          <p:val>
                                            <p:strVal val="#ppt_y"/>
                                          </p:val>
                                        </p:tav>
                                      </p:tavLst>
                                    </p:anim>
                                    <p:animEffect transition="in" filter="fade">
                                      <p:cBhvr>
                                        <p:cTn id="36" dur="750" decel="50000">
                                          <p:stCondLst>
                                            <p:cond delay="0"/>
                                          </p:stCondLst>
                                        </p:cTn>
                                        <p:tgtEl>
                                          <p:spTgt spid="44"/>
                                        </p:tgtEl>
                                      </p:cBhvr>
                                    </p:animEffect>
                                  </p:childTnLst>
                                </p:cTn>
                              </p:par>
                              <p:par>
                                <p:cTn id="37" presetID="25" presetClass="entr" presetSubtype="0" fill="hold" grpId="0" nodeType="withEffect">
                                  <p:stCondLst>
                                    <p:cond delay="1900"/>
                                  </p:stCondLst>
                                  <p:childTnLst>
                                    <p:set>
                                      <p:cBhvr>
                                        <p:cTn id="38" dur="1" fill="hold">
                                          <p:stCondLst>
                                            <p:cond delay="0"/>
                                          </p:stCondLst>
                                        </p:cTn>
                                        <p:tgtEl>
                                          <p:spTgt spid="8"/>
                                        </p:tgtEl>
                                        <p:attrNameLst>
                                          <p:attrName>style.visibility</p:attrName>
                                        </p:attrNameLst>
                                      </p:cBhvr>
                                      <p:to>
                                        <p:strVal val="visible"/>
                                      </p:to>
                                    </p:set>
                                    <p:anim calcmode="lin" valueType="num">
                                      <p:cBhvr>
                                        <p:cTn id="39" dur="375"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0" dur="375"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1" dur="375" accel="50000" fill="hold">
                                          <p:stCondLst>
                                            <p:cond delay="375"/>
                                          </p:stCondLst>
                                        </p:cTn>
                                        <p:tgtEl>
                                          <p:spTgt spid="8"/>
                                        </p:tgtEl>
                                        <p:attrNameLst>
                                          <p:attrName>ppt_w</p:attrName>
                                        </p:attrNameLst>
                                      </p:cBhvr>
                                      <p:tavLst>
                                        <p:tav tm="0">
                                          <p:val>
                                            <p:strVal val="#ppt_w*.05"/>
                                          </p:val>
                                        </p:tav>
                                        <p:tav tm="100000">
                                          <p:val>
                                            <p:strVal val="#ppt_w"/>
                                          </p:val>
                                        </p:tav>
                                      </p:tavLst>
                                    </p:anim>
                                    <p:anim calcmode="lin" valueType="num">
                                      <p:cBhvr>
                                        <p:cTn id="42" dur="750" fill="hold"/>
                                        <p:tgtEl>
                                          <p:spTgt spid="8"/>
                                        </p:tgtEl>
                                        <p:attrNameLst>
                                          <p:attrName>ppt_h</p:attrName>
                                        </p:attrNameLst>
                                      </p:cBhvr>
                                      <p:tavLst>
                                        <p:tav tm="0">
                                          <p:val>
                                            <p:strVal val="#ppt_h"/>
                                          </p:val>
                                        </p:tav>
                                        <p:tav tm="100000">
                                          <p:val>
                                            <p:strVal val="#ppt_h"/>
                                          </p:val>
                                        </p:tav>
                                      </p:tavLst>
                                    </p:anim>
                                    <p:anim calcmode="lin" valueType="num">
                                      <p:cBhvr>
                                        <p:cTn id="43" dur="375"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4" dur="375"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5" dur="375" accel="50000" fill="hold">
                                          <p:stCondLst>
                                            <p:cond delay="375"/>
                                          </p:stCondLst>
                                        </p:cTn>
                                        <p:tgtEl>
                                          <p:spTgt spid="8"/>
                                        </p:tgtEl>
                                        <p:attrNameLst>
                                          <p:attrName>ppt_y</p:attrName>
                                        </p:attrNameLst>
                                      </p:cBhvr>
                                      <p:tavLst>
                                        <p:tav tm="0">
                                          <p:val>
                                            <p:strVal val="#ppt_y+.1"/>
                                          </p:val>
                                        </p:tav>
                                        <p:tav tm="100000">
                                          <p:val>
                                            <p:strVal val="#ppt_y"/>
                                          </p:val>
                                        </p:tav>
                                      </p:tavLst>
                                    </p:anim>
                                    <p:animEffect transition="in" filter="fade">
                                      <p:cBhvr>
                                        <p:cTn id="46" dur="750" decel="50000">
                                          <p:stCondLst>
                                            <p:cond delay="0"/>
                                          </p:stCondLst>
                                        </p:cTn>
                                        <p:tgtEl>
                                          <p:spTgt spid="8"/>
                                        </p:tgtEl>
                                      </p:cBhvr>
                                    </p:animEffect>
                                  </p:childTnLst>
                                </p:cTn>
                              </p:par>
                              <p:par>
                                <p:cTn id="47" presetID="25" presetClass="entr" presetSubtype="0" fill="hold" grpId="0" nodeType="withEffect">
                                  <p:stCondLst>
                                    <p:cond delay="2100"/>
                                  </p:stCondLst>
                                  <p:childTnLst>
                                    <p:set>
                                      <p:cBhvr>
                                        <p:cTn id="48" dur="1" fill="hold">
                                          <p:stCondLst>
                                            <p:cond delay="0"/>
                                          </p:stCondLst>
                                        </p:cTn>
                                        <p:tgtEl>
                                          <p:spTgt spid="45"/>
                                        </p:tgtEl>
                                        <p:attrNameLst>
                                          <p:attrName>style.visibility</p:attrName>
                                        </p:attrNameLst>
                                      </p:cBhvr>
                                      <p:to>
                                        <p:strVal val="visible"/>
                                      </p:to>
                                    </p:set>
                                    <p:anim calcmode="lin" valueType="num">
                                      <p:cBhvr>
                                        <p:cTn id="49" dur="375"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0" dur="375"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1" dur="375" accel="50000" fill="hold">
                                          <p:stCondLst>
                                            <p:cond delay="375"/>
                                          </p:stCondLst>
                                        </p:cTn>
                                        <p:tgtEl>
                                          <p:spTgt spid="45"/>
                                        </p:tgtEl>
                                        <p:attrNameLst>
                                          <p:attrName>ppt_w</p:attrName>
                                        </p:attrNameLst>
                                      </p:cBhvr>
                                      <p:tavLst>
                                        <p:tav tm="0">
                                          <p:val>
                                            <p:strVal val="#ppt_w*.05"/>
                                          </p:val>
                                        </p:tav>
                                        <p:tav tm="100000">
                                          <p:val>
                                            <p:strVal val="#ppt_w"/>
                                          </p:val>
                                        </p:tav>
                                      </p:tavLst>
                                    </p:anim>
                                    <p:anim calcmode="lin" valueType="num">
                                      <p:cBhvr>
                                        <p:cTn id="52" dur="750" fill="hold"/>
                                        <p:tgtEl>
                                          <p:spTgt spid="45"/>
                                        </p:tgtEl>
                                        <p:attrNameLst>
                                          <p:attrName>ppt_h</p:attrName>
                                        </p:attrNameLst>
                                      </p:cBhvr>
                                      <p:tavLst>
                                        <p:tav tm="0">
                                          <p:val>
                                            <p:strVal val="#ppt_h"/>
                                          </p:val>
                                        </p:tav>
                                        <p:tav tm="100000">
                                          <p:val>
                                            <p:strVal val="#ppt_h"/>
                                          </p:val>
                                        </p:tav>
                                      </p:tavLst>
                                    </p:anim>
                                    <p:anim calcmode="lin" valueType="num">
                                      <p:cBhvr>
                                        <p:cTn id="53" dur="375"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4" dur="375"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5" dur="375" accel="50000" fill="hold">
                                          <p:stCondLst>
                                            <p:cond delay="375"/>
                                          </p:stCondLst>
                                        </p:cTn>
                                        <p:tgtEl>
                                          <p:spTgt spid="45"/>
                                        </p:tgtEl>
                                        <p:attrNameLst>
                                          <p:attrName>ppt_y</p:attrName>
                                        </p:attrNameLst>
                                      </p:cBhvr>
                                      <p:tavLst>
                                        <p:tav tm="0">
                                          <p:val>
                                            <p:strVal val="#ppt_y+.1"/>
                                          </p:val>
                                        </p:tav>
                                        <p:tav tm="100000">
                                          <p:val>
                                            <p:strVal val="#ppt_y"/>
                                          </p:val>
                                        </p:tav>
                                      </p:tavLst>
                                    </p:anim>
                                    <p:animEffect transition="in" filter="fade">
                                      <p:cBhvr>
                                        <p:cTn id="56" dur="750" decel="50000">
                                          <p:stCondLst>
                                            <p:cond delay="0"/>
                                          </p:stCondLst>
                                        </p:cTn>
                                        <p:tgtEl>
                                          <p:spTgt spid="45"/>
                                        </p:tgtEl>
                                      </p:cBhvr>
                                    </p:animEffect>
                                  </p:childTnLst>
                                </p:cTn>
                              </p:par>
                              <p:par>
                                <p:cTn id="57" presetID="16" presetClass="entr" presetSubtype="21" fill="hold" nodeType="withEffect">
                                  <p:stCondLst>
                                    <p:cond delay="2100"/>
                                  </p:stCondLst>
                                  <p:childTnLst>
                                    <p:set>
                                      <p:cBhvr>
                                        <p:cTn id="58" dur="1" fill="hold">
                                          <p:stCondLst>
                                            <p:cond delay="0"/>
                                          </p:stCondLst>
                                        </p:cTn>
                                        <p:tgtEl>
                                          <p:spTgt spid="4"/>
                                        </p:tgtEl>
                                        <p:attrNameLst>
                                          <p:attrName>style.visibility</p:attrName>
                                        </p:attrNameLst>
                                      </p:cBhvr>
                                      <p:to>
                                        <p:strVal val="visible"/>
                                      </p:to>
                                    </p:set>
                                    <p:animEffect transition="in" filter="barn(inVertical)">
                                      <p:cBhvr>
                                        <p:cTn id="59" dur="750"/>
                                        <p:tgtEl>
                                          <p:spTgt spid="4"/>
                                        </p:tgtEl>
                                      </p:cBhvr>
                                    </p:animEffect>
                                  </p:childTnLst>
                                </p:cTn>
                              </p:par>
                              <p:par>
                                <p:cTn id="60" presetID="2" presetClass="entr" presetSubtype="2" fill="hold" grpId="0" nodeType="withEffect">
                                  <p:stCondLst>
                                    <p:cond delay="2100"/>
                                  </p:stCondLst>
                                  <p:childTnLst>
                                    <p:set>
                                      <p:cBhvr>
                                        <p:cTn id="61" dur="1" fill="hold">
                                          <p:stCondLst>
                                            <p:cond delay="0"/>
                                          </p:stCondLst>
                                        </p:cTn>
                                        <p:tgtEl>
                                          <p:spTgt spid="76"/>
                                        </p:tgtEl>
                                        <p:attrNameLst>
                                          <p:attrName>style.visibility</p:attrName>
                                        </p:attrNameLst>
                                      </p:cBhvr>
                                      <p:to>
                                        <p:strVal val="visible"/>
                                      </p:to>
                                    </p:set>
                                    <p:anim calcmode="lin" valueType="num">
                                      <p:cBhvr additive="base">
                                        <p:cTn id="62" dur="750" fill="hold"/>
                                        <p:tgtEl>
                                          <p:spTgt spid="76"/>
                                        </p:tgtEl>
                                        <p:attrNameLst>
                                          <p:attrName>ppt_x</p:attrName>
                                        </p:attrNameLst>
                                      </p:cBhvr>
                                      <p:tavLst>
                                        <p:tav tm="0">
                                          <p:val>
                                            <p:strVal val="1+#ppt_w/2"/>
                                          </p:val>
                                        </p:tav>
                                        <p:tav tm="100000">
                                          <p:val>
                                            <p:strVal val="#ppt_x"/>
                                          </p:val>
                                        </p:tav>
                                      </p:tavLst>
                                    </p:anim>
                                    <p:anim calcmode="lin" valueType="num">
                                      <p:cBhvr additive="base">
                                        <p:cTn id="63" dur="750" fill="hold"/>
                                        <p:tgtEl>
                                          <p:spTgt spid="76"/>
                                        </p:tgtEl>
                                        <p:attrNameLst>
                                          <p:attrName>ppt_y</p:attrName>
                                        </p:attrNameLst>
                                      </p:cBhvr>
                                      <p:tavLst>
                                        <p:tav tm="0">
                                          <p:val>
                                            <p:strVal val="#ppt_y"/>
                                          </p:val>
                                        </p:tav>
                                        <p:tav tm="100000">
                                          <p:val>
                                            <p:strVal val="#ppt_y"/>
                                          </p:val>
                                        </p:tav>
                                      </p:tavLst>
                                    </p:anim>
                                  </p:childTnLst>
                                </p:cTn>
                              </p:par>
                              <p:par>
                                <p:cTn id="64" presetID="53" presetClass="entr" presetSubtype="16" fill="hold" grpId="0" nodeType="withEffect">
                                  <p:stCondLst>
                                    <p:cond delay="1900"/>
                                  </p:stCondLst>
                                  <p:childTnLst>
                                    <p:set>
                                      <p:cBhvr>
                                        <p:cTn id="65" dur="1" fill="hold">
                                          <p:stCondLst>
                                            <p:cond delay="0"/>
                                          </p:stCondLst>
                                        </p:cTn>
                                        <p:tgtEl>
                                          <p:spTgt spid="40"/>
                                        </p:tgtEl>
                                        <p:attrNameLst>
                                          <p:attrName>style.visibility</p:attrName>
                                        </p:attrNameLst>
                                      </p:cBhvr>
                                      <p:to>
                                        <p:strVal val="visible"/>
                                      </p:to>
                                    </p:set>
                                    <p:anim calcmode="lin" valueType="num">
                                      <p:cBhvr>
                                        <p:cTn id="66" dur="750" fill="hold"/>
                                        <p:tgtEl>
                                          <p:spTgt spid="40"/>
                                        </p:tgtEl>
                                        <p:attrNameLst>
                                          <p:attrName>ppt_w</p:attrName>
                                        </p:attrNameLst>
                                      </p:cBhvr>
                                      <p:tavLst>
                                        <p:tav tm="0">
                                          <p:val>
                                            <p:fltVal val="0"/>
                                          </p:val>
                                        </p:tav>
                                        <p:tav tm="100000">
                                          <p:val>
                                            <p:strVal val="#ppt_w"/>
                                          </p:val>
                                        </p:tav>
                                      </p:tavLst>
                                    </p:anim>
                                    <p:anim calcmode="lin" valueType="num">
                                      <p:cBhvr>
                                        <p:cTn id="67" dur="750" fill="hold"/>
                                        <p:tgtEl>
                                          <p:spTgt spid="40"/>
                                        </p:tgtEl>
                                        <p:attrNameLst>
                                          <p:attrName>ppt_h</p:attrName>
                                        </p:attrNameLst>
                                      </p:cBhvr>
                                      <p:tavLst>
                                        <p:tav tm="0">
                                          <p:val>
                                            <p:fltVal val="0"/>
                                          </p:val>
                                        </p:tav>
                                        <p:tav tm="100000">
                                          <p:val>
                                            <p:strVal val="#ppt_h"/>
                                          </p:val>
                                        </p:tav>
                                      </p:tavLst>
                                    </p:anim>
                                    <p:animEffect transition="in" filter="fade">
                                      <p:cBhvr>
                                        <p:cTn id="6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0" grpId="0" animBg="1"/>
      <p:bldP spid="5" grpId="0" bldLvl="0" animBg="1"/>
      <p:bldP spid="8" grpId="0" animBg="1"/>
      <p:bldP spid="44"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5360" y="504824"/>
            <a:ext cx="1394460" cy="369332"/>
          </a:xfrm>
          <a:prstGeom prst="rect">
            <a:avLst/>
          </a:prstGeom>
        </p:spPr>
        <p:txBody>
          <a:bodyPr wrap="square">
            <a:spAutoFit/>
          </a:bodyPr>
          <a:lstStyle/>
          <a:p>
            <a:r>
              <a:rPr lang="zh-CN" altLang="en-US" dirty="0">
                <a:solidFill>
                  <a:schemeClr val="bg1"/>
                </a:solidFill>
              </a:rPr>
              <a:t>有限状态机</a:t>
            </a:r>
          </a:p>
        </p:txBody>
      </p:sp>
      <p:sp>
        <p:nvSpPr>
          <p:cNvPr id="3" name="矩形 2"/>
          <p:cNvSpPr/>
          <p:nvPr/>
        </p:nvSpPr>
        <p:spPr>
          <a:xfrm>
            <a:off x="6031230" y="504824"/>
            <a:ext cx="868680" cy="369332"/>
          </a:xfrm>
          <a:prstGeom prst="rect">
            <a:avLst/>
          </a:prstGeom>
        </p:spPr>
        <p:txBody>
          <a:bodyPr wrap="square">
            <a:spAutoFit/>
          </a:bodyPr>
          <a:lstStyle/>
          <a:p>
            <a:r>
              <a:rPr lang="zh-CN" altLang="en-US" dirty="0">
                <a:solidFill>
                  <a:schemeClr val="bg1"/>
                </a:solidFill>
              </a:rPr>
              <a:t>行为树</a:t>
            </a:r>
          </a:p>
        </p:txBody>
      </p:sp>
      <p:pic>
        <p:nvPicPr>
          <p:cNvPr id="34818" name="Picture 2" descr="https://timgsa.baidu.com/timg?image&amp;quality=80&amp;size=b9999_10000&amp;sec=1535261064313&amp;di=1b440e207ba05064de6d7f5b292be873&amp;imgtype=jpg&amp;src=http%3A%2F%2Fimg2.imgtn.bdimg.com%2Fit%2Fu%3D3552812577%2C877672928%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2" y="1677827"/>
            <a:ext cx="3108960" cy="2343151"/>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https://timgsa.baidu.com/timg?image&amp;quality=80&amp;size=b9999_10000&amp;sec=1535261095662&amp;di=abff33912928b940ef0b2e6d044592da&amp;imgtype=0&amp;src=http%3A%2F%2Fimg.debugrun.com%2Fpic%2F2017%2F5%2F5%2Fc73ef63268243695f20c9c55874da9c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8878" y="1231332"/>
            <a:ext cx="5188584" cy="323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6778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s://timgsa.baidu.com/timg?image&amp;quality=80&amp;size=b9999_10000&amp;sec=1535261622335&amp;di=2dc9296c3c6b21f4021222ccaa281433&amp;imgtype=0&amp;src=http%3A%2F%2Fcdn.jxtobo.com%2Fwp-content%2Fuploads%2F2016%2F03%2F2a304a1348456ccd2234cd71a81bd33885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83" y="1163323"/>
            <a:ext cx="3394074" cy="21796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75360" y="504824"/>
            <a:ext cx="1394460" cy="369332"/>
          </a:xfrm>
          <a:prstGeom prst="rect">
            <a:avLst/>
          </a:prstGeom>
        </p:spPr>
        <p:txBody>
          <a:bodyPr wrap="square">
            <a:spAutoFit/>
          </a:bodyPr>
          <a:lstStyle/>
          <a:p>
            <a:r>
              <a:rPr lang="en-US" altLang="zh-CN" dirty="0">
                <a:solidFill>
                  <a:schemeClr val="bg1"/>
                </a:solidFill>
              </a:rPr>
              <a:t>Deep Blue</a:t>
            </a:r>
            <a:endParaRPr lang="zh-CN" altLang="en-US" dirty="0">
              <a:solidFill>
                <a:schemeClr val="bg1"/>
              </a:solidFill>
            </a:endParaRPr>
          </a:p>
        </p:txBody>
      </p:sp>
      <p:pic>
        <p:nvPicPr>
          <p:cNvPr id="35844" name="Picture 4" descr="https://timgsa.baidu.com/timg?image&amp;quality=80&amp;size=b9999_10000&amp;sec=1535261931167&amp;di=af77fdc916706c2ac5c9270b1fff6fa1&amp;imgtype=0&amp;src=http%3A%2F%2Fs1.sinaimg.cn%2Fmw690%2F001QBd4Ozy77FXobIsw20%26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280" y="965596"/>
            <a:ext cx="2738754" cy="163412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113019" y="596264"/>
            <a:ext cx="1394460" cy="369332"/>
          </a:xfrm>
          <a:prstGeom prst="rect">
            <a:avLst/>
          </a:prstGeom>
        </p:spPr>
        <p:txBody>
          <a:bodyPr wrap="square">
            <a:spAutoFit/>
          </a:bodyPr>
          <a:lstStyle/>
          <a:p>
            <a:r>
              <a:rPr lang="en-US" altLang="zh-CN" dirty="0">
                <a:solidFill>
                  <a:schemeClr val="bg1"/>
                </a:solidFill>
              </a:rPr>
              <a:t>AlphaGO</a:t>
            </a:r>
            <a:endParaRPr lang="zh-CN" altLang="en-US" dirty="0">
              <a:solidFill>
                <a:schemeClr val="bg1"/>
              </a:solidFill>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8280" y="2599719"/>
            <a:ext cx="3192780" cy="2223384"/>
          </a:xfrm>
          <a:prstGeom prst="rect">
            <a:avLst/>
          </a:prstGeom>
        </p:spPr>
      </p:pic>
    </p:spTree>
    <p:extLst>
      <p:ext uri="{BB962C8B-B14F-4D97-AF65-F5344CB8AC3E}">
        <p14:creationId xmlns:p14="http://schemas.microsoft.com/office/powerpoint/2010/main" val="26971860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5074" y="1075730"/>
            <a:ext cx="4159926" cy="369332"/>
          </a:xfrm>
          <a:prstGeom prst="rect">
            <a:avLst/>
          </a:prstGeom>
        </p:spPr>
        <p:txBody>
          <a:bodyPr wrap="square">
            <a:spAutoFit/>
          </a:bodyPr>
          <a:lstStyle/>
          <a:p>
            <a:r>
              <a:rPr lang="zh-CN" altLang="en-US" dirty="0">
                <a:solidFill>
                  <a:schemeClr val="bg1"/>
                </a:solidFill>
              </a:rPr>
              <a:t>人类学习的方式：归纳 演绎</a:t>
            </a:r>
          </a:p>
        </p:txBody>
      </p:sp>
      <p:sp>
        <p:nvSpPr>
          <p:cNvPr id="3" name="TextBox 42" descr="6A3013BADB884660B194CAD3FEF2932C# #TextBox 42"/>
          <p:cNvSpPr txBox="1">
            <a:spLocks noChangeArrowheads="1"/>
          </p:cNvSpPr>
          <p:nvPr/>
        </p:nvSpPr>
        <p:spPr bwMode="auto">
          <a:xfrm>
            <a:off x="577453" y="47434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机器学习</a:t>
            </a:r>
          </a:p>
        </p:txBody>
      </p:sp>
      <p:sp>
        <p:nvSpPr>
          <p:cNvPr id="4" name="矩形 3"/>
          <p:cNvSpPr/>
          <p:nvPr/>
        </p:nvSpPr>
        <p:spPr>
          <a:xfrm>
            <a:off x="1555074" y="1666042"/>
            <a:ext cx="4159926" cy="369332"/>
          </a:xfrm>
          <a:prstGeom prst="rect">
            <a:avLst/>
          </a:prstGeom>
        </p:spPr>
        <p:txBody>
          <a:bodyPr wrap="square">
            <a:spAutoFit/>
          </a:bodyPr>
          <a:lstStyle/>
          <a:p>
            <a:r>
              <a:rPr lang="zh-CN" altLang="en-US" dirty="0">
                <a:solidFill>
                  <a:schemeClr val="bg1"/>
                </a:solidFill>
              </a:rPr>
              <a:t>归纳 演绎 不一定是对的</a:t>
            </a:r>
          </a:p>
        </p:txBody>
      </p:sp>
      <p:sp>
        <p:nvSpPr>
          <p:cNvPr id="5" name="矩形 4"/>
          <p:cNvSpPr/>
          <p:nvPr/>
        </p:nvSpPr>
        <p:spPr>
          <a:xfrm>
            <a:off x="1555074" y="2227184"/>
            <a:ext cx="5790606" cy="369332"/>
          </a:xfrm>
          <a:prstGeom prst="rect">
            <a:avLst/>
          </a:prstGeom>
        </p:spPr>
        <p:txBody>
          <a:bodyPr wrap="square">
            <a:spAutoFit/>
          </a:bodyPr>
          <a:lstStyle/>
          <a:p>
            <a:r>
              <a:rPr lang="zh-CN" altLang="en-US" dirty="0">
                <a:solidFill>
                  <a:schemeClr val="bg1"/>
                </a:solidFill>
              </a:rPr>
              <a:t>不但要归纳演绎，还要通过统计学习，而不是个案学习</a:t>
            </a:r>
          </a:p>
        </p:txBody>
      </p:sp>
      <p:sp>
        <p:nvSpPr>
          <p:cNvPr id="6" name="矩形 5"/>
          <p:cNvSpPr/>
          <p:nvPr/>
        </p:nvSpPr>
        <p:spPr>
          <a:xfrm>
            <a:off x="1555074" y="2806304"/>
            <a:ext cx="4159926" cy="369332"/>
          </a:xfrm>
          <a:prstGeom prst="rect">
            <a:avLst/>
          </a:prstGeom>
        </p:spPr>
        <p:txBody>
          <a:bodyPr wrap="square">
            <a:spAutoFit/>
          </a:bodyPr>
          <a:lstStyle/>
          <a:p>
            <a:r>
              <a:rPr lang="zh-CN" altLang="en-US" dirty="0">
                <a:solidFill>
                  <a:schemeClr val="bg1"/>
                </a:solidFill>
              </a:rPr>
              <a:t>统计学习也不一定是对的</a:t>
            </a:r>
          </a:p>
        </p:txBody>
      </p:sp>
      <p:sp>
        <p:nvSpPr>
          <p:cNvPr id="7" name="矩形 6"/>
          <p:cNvSpPr/>
          <p:nvPr/>
        </p:nvSpPr>
        <p:spPr>
          <a:xfrm>
            <a:off x="1555074" y="3408284"/>
            <a:ext cx="5432466" cy="369332"/>
          </a:xfrm>
          <a:prstGeom prst="rect">
            <a:avLst/>
          </a:prstGeom>
        </p:spPr>
        <p:txBody>
          <a:bodyPr wrap="square">
            <a:spAutoFit/>
          </a:bodyPr>
          <a:lstStyle/>
          <a:p>
            <a:r>
              <a:rPr lang="zh-CN" altLang="en-US" dirty="0">
                <a:solidFill>
                  <a:schemeClr val="bg1"/>
                </a:solidFill>
              </a:rPr>
              <a:t>从已有的样本中总结的规律，无法预测未知的世界</a:t>
            </a:r>
          </a:p>
        </p:txBody>
      </p:sp>
    </p:spTree>
    <p:extLst>
      <p:ext uri="{BB962C8B-B14F-4D97-AF65-F5344CB8AC3E}">
        <p14:creationId xmlns:p14="http://schemas.microsoft.com/office/powerpoint/2010/main" val="13558198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577454" y="47434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大数定律</a:t>
            </a:r>
          </a:p>
        </p:txBody>
      </p:sp>
      <p:sp>
        <p:nvSpPr>
          <p:cNvPr id="3" name="矩形 2"/>
          <p:cNvSpPr/>
          <p:nvPr/>
        </p:nvSpPr>
        <p:spPr>
          <a:xfrm>
            <a:off x="1387731" y="1075730"/>
            <a:ext cx="4091346" cy="646331"/>
          </a:xfrm>
          <a:prstGeom prst="rect">
            <a:avLst/>
          </a:prstGeom>
        </p:spPr>
        <p:txBody>
          <a:bodyPr wrap="square">
            <a:spAutoFit/>
          </a:bodyPr>
          <a:lstStyle/>
          <a:p>
            <a:r>
              <a:rPr lang="zh-CN" altLang="en-US" dirty="0">
                <a:solidFill>
                  <a:schemeClr val="bg1"/>
                </a:solidFill>
              </a:rPr>
              <a:t>当试验次数足够多的时候，</a:t>
            </a:r>
            <a:endParaRPr lang="en-US" altLang="zh-CN" dirty="0">
              <a:solidFill>
                <a:schemeClr val="bg1"/>
              </a:solidFill>
            </a:endParaRPr>
          </a:p>
          <a:p>
            <a:r>
              <a:rPr lang="zh-CN" altLang="en-US" dirty="0">
                <a:solidFill>
                  <a:schemeClr val="bg1"/>
                </a:solidFill>
              </a:rPr>
              <a:t>事件出现的频率就无穷接近于该事件</a:t>
            </a:r>
          </a:p>
        </p:txBody>
      </p:sp>
      <p:pic>
        <p:nvPicPr>
          <p:cNvPr id="33794" name="Picture 2" descr="https://timgsa.baidu.com/timg?image&amp;quality=80&amp;size=b9999_10000&amp;sec=1535275775538&amp;di=7322fe145a0f6745c2cd2685fd95e5f7&amp;imgtype=0&amp;src=http%3A%2F%2Ffiles.licai.com%2Fwechart_spider%2F1532915872.370566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9077" y="1075730"/>
            <a:ext cx="3454692" cy="229992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959928" y="3516868"/>
            <a:ext cx="2492990" cy="369332"/>
          </a:xfrm>
          <a:prstGeom prst="rect">
            <a:avLst/>
          </a:prstGeom>
        </p:spPr>
        <p:txBody>
          <a:bodyPr wrap="none">
            <a:spAutoFit/>
          </a:bodyPr>
          <a:lstStyle/>
          <a:p>
            <a:r>
              <a:rPr lang="zh-CN" altLang="en-US" dirty="0">
                <a:solidFill>
                  <a:schemeClr val="bg1"/>
                </a:solidFill>
              </a:rPr>
              <a:t>抛硬币正面向上的概率</a:t>
            </a:r>
            <a:endParaRPr lang="zh-CN" altLang="en-US" dirty="0"/>
          </a:p>
        </p:txBody>
      </p:sp>
      <p:sp>
        <p:nvSpPr>
          <p:cNvPr id="6" name="矩形 5"/>
          <p:cNvSpPr/>
          <p:nvPr/>
        </p:nvSpPr>
        <p:spPr>
          <a:xfrm>
            <a:off x="1285340" y="3279279"/>
            <a:ext cx="4091346" cy="369332"/>
          </a:xfrm>
          <a:prstGeom prst="rect">
            <a:avLst/>
          </a:prstGeom>
        </p:spPr>
        <p:txBody>
          <a:bodyPr wrap="square">
            <a:spAutoFit/>
          </a:bodyPr>
          <a:lstStyle/>
          <a:p>
            <a:r>
              <a:rPr lang="zh-CN" altLang="en-US" dirty="0">
                <a:solidFill>
                  <a:schemeClr val="bg1"/>
                </a:solidFill>
              </a:rPr>
              <a:t>样本数越多，结果更令人置信</a:t>
            </a:r>
          </a:p>
        </p:txBody>
      </p:sp>
      <p:sp>
        <p:nvSpPr>
          <p:cNvPr id="7" name="TextBox 42" descr="6A3013BADB884660B194CAD3FEF2932C# #TextBox 42"/>
          <p:cNvSpPr txBox="1">
            <a:spLocks noChangeArrowheads="1"/>
          </p:cNvSpPr>
          <p:nvPr/>
        </p:nvSpPr>
        <p:spPr bwMode="auto">
          <a:xfrm>
            <a:off x="577454" y="256413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大数据</a:t>
            </a:r>
          </a:p>
        </p:txBody>
      </p:sp>
      <p:sp>
        <p:nvSpPr>
          <p:cNvPr id="5" name="矩形 4"/>
          <p:cNvSpPr/>
          <p:nvPr/>
        </p:nvSpPr>
        <p:spPr>
          <a:xfrm>
            <a:off x="577454" y="4124444"/>
            <a:ext cx="2339102" cy="461665"/>
          </a:xfrm>
          <a:prstGeom prst="rect">
            <a:avLst/>
          </a:prstGeom>
        </p:spPr>
        <p:txBody>
          <a:bodyPr wrap="none">
            <a:spAutoFit/>
          </a:bodyPr>
          <a:lstStyle/>
          <a:p>
            <a:r>
              <a:rPr lang="zh-CN" altLang="en-US" sz="2400" dirty="0">
                <a:solidFill>
                  <a:schemeClr val="bg1"/>
                </a:solidFill>
              </a:rPr>
              <a:t>基于概率的相信</a:t>
            </a:r>
            <a:endParaRPr lang="zh-CN" altLang="en-US" sz="2400" dirty="0"/>
          </a:p>
        </p:txBody>
      </p:sp>
    </p:spTree>
    <p:extLst>
      <p:ext uri="{BB962C8B-B14F-4D97-AF65-F5344CB8AC3E}">
        <p14:creationId xmlns:p14="http://schemas.microsoft.com/office/powerpoint/2010/main" val="4127603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528757" y="46101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机器怎么学习</a:t>
            </a:r>
          </a:p>
        </p:txBody>
      </p:sp>
      <p:sp>
        <p:nvSpPr>
          <p:cNvPr id="3" name="矩形 2"/>
          <p:cNvSpPr/>
          <p:nvPr/>
        </p:nvSpPr>
        <p:spPr>
          <a:xfrm>
            <a:off x="1142241" y="1737360"/>
            <a:ext cx="2839239" cy="369332"/>
          </a:xfrm>
          <a:prstGeom prst="rect">
            <a:avLst/>
          </a:prstGeom>
        </p:spPr>
        <p:txBody>
          <a:bodyPr wrap="none">
            <a:spAutoFit/>
          </a:bodyPr>
          <a:lstStyle/>
          <a:p>
            <a:r>
              <a:rPr lang="en-US" altLang="zh-CN" dirty="0">
                <a:solidFill>
                  <a:schemeClr val="bg1"/>
                </a:solidFill>
              </a:rPr>
              <a:t>1</a:t>
            </a:r>
            <a:r>
              <a:rPr lang="zh-CN" altLang="en-US" dirty="0">
                <a:solidFill>
                  <a:schemeClr val="bg1"/>
                </a:solidFill>
              </a:rPr>
              <a:t>、假设输入和输出的关系</a:t>
            </a:r>
          </a:p>
        </p:txBody>
      </p:sp>
      <p:sp>
        <p:nvSpPr>
          <p:cNvPr id="4" name="矩形 3"/>
          <p:cNvSpPr/>
          <p:nvPr/>
        </p:nvSpPr>
        <p:spPr>
          <a:xfrm>
            <a:off x="1142241" y="2461022"/>
            <a:ext cx="1915909" cy="369332"/>
          </a:xfrm>
          <a:prstGeom prst="rect">
            <a:avLst/>
          </a:prstGeom>
        </p:spPr>
        <p:txBody>
          <a:bodyPr wrap="none">
            <a:spAutoFit/>
          </a:bodyPr>
          <a:lstStyle/>
          <a:p>
            <a:r>
              <a:rPr lang="en-US" altLang="zh-CN" dirty="0">
                <a:solidFill>
                  <a:schemeClr val="bg1"/>
                </a:solidFill>
              </a:rPr>
              <a:t>2</a:t>
            </a:r>
            <a:r>
              <a:rPr lang="zh-CN" altLang="en-US" dirty="0">
                <a:solidFill>
                  <a:schemeClr val="bg1"/>
                </a:solidFill>
              </a:rPr>
              <a:t>、设定评价指标</a:t>
            </a:r>
          </a:p>
        </p:txBody>
      </p:sp>
      <p:sp>
        <p:nvSpPr>
          <p:cNvPr id="5" name="矩形 4"/>
          <p:cNvSpPr/>
          <p:nvPr/>
        </p:nvSpPr>
        <p:spPr>
          <a:xfrm>
            <a:off x="4229100" y="922677"/>
            <a:ext cx="3954780" cy="369332"/>
          </a:xfrm>
          <a:prstGeom prst="rect">
            <a:avLst/>
          </a:prstGeom>
        </p:spPr>
        <p:txBody>
          <a:bodyPr wrap="square">
            <a:spAutoFit/>
          </a:bodyPr>
          <a:lstStyle/>
          <a:p>
            <a:r>
              <a:rPr lang="zh-CN" altLang="en-US" dirty="0">
                <a:solidFill>
                  <a:schemeClr val="bg1"/>
                </a:solidFill>
              </a:rPr>
              <a:t>以扔硬币的次数</a:t>
            </a:r>
            <a:r>
              <a:rPr lang="en-US" altLang="zh-CN" dirty="0">
                <a:solidFill>
                  <a:schemeClr val="bg1"/>
                </a:solidFill>
              </a:rPr>
              <a:t>X,</a:t>
            </a:r>
            <a:r>
              <a:rPr lang="zh-CN" altLang="en-US" dirty="0">
                <a:solidFill>
                  <a:schemeClr val="bg1"/>
                </a:solidFill>
              </a:rPr>
              <a:t>正面朝上的次数</a:t>
            </a:r>
            <a:r>
              <a:rPr lang="en-US" altLang="zh-CN" dirty="0">
                <a:solidFill>
                  <a:schemeClr val="bg1"/>
                </a:solidFill>
              </a:rPr>
              <a:t>Y</a:t>
            </a:r>
            <a:endParaRPr lang="zh-CN" altLang="en-US" dirty="0">
              <a:solidFill>
                <a:schemeClr val="bg1"/>
              </a:solidFill>
            </a:endParaRPr>
          </a:p>
        </p:txBody>
      </p:sp>
      <p:sp>
        <p:nvSpPr>
          <p:cNvPr id="6" name="矩形 5"/>
          <p:cNvSpPr/>
          <p:nvPr/>
        </p:nvSpPr>
        <p:spPr>
          <a:xfrm>
            <a:off x="4105290" y="1737360"/>
            <a:ext cx="2857500" cy="369332"/>
          </a:xfrm>
          <a:prstGeom prst="rect">
            <a:avLst/>
          </a:prstGeom>
        </p:spPr>
        <p:txBody>
          <a:bodyPr wrap="square">
            <a:spAutoFit/>
          </a:bodyPr>
          <a:lstStyle/>
          <a:p>
            <a:r>
              <a:rPr lang="zh-CN" altLang="en-US" dirty="0">
                <a:solidFill>
                  <a:schemeClr val="bg1"/>
                </a:solidFill>
              </a:rPr>
              <a:t>假设是线性关系：</a:t>
            </a:r>
            <a:r>
              <a:rPr lang="en-US" altLang="zh-CN" dirty="0">
                <a:solidFill>
                  <a:schemeClr val="bg1"/>
                </a:solidFill>
              </a:rPr>
              <a:t>Y = aX</a:t>
            </a:r>
            <a:endParaRPr lang="zh-CN" altLang="en-US" dirty="0">
              <a:solidFill>
                <a:schemeClr val="bg1"/>
              </a:solidFill>
            </a:endParaRPr>
          </a:p>
        </p:txBody>
      </p:sp>
      <p:sp>
        <p:nvSpPr>
          <p:cNvPr id="7" name="矩形 6"/>
          <p:cNvSpPr/>
          <p:nvPr/>
        </p:nvSpPr>
        <p:spPr>
          <a:xfrm>
            <a:off x="4105290" y="2461022"/>
            <a:ext cx="4846320" cy="369332"/>
          </a:xfrm>
          <a:prstGeom prst="rect">
            <a:avLst/>
          </a:prstGeom>
        </p:spPr>
        <p:txBody>
          <a:bodyPr wrap="square">
            <a:spAutoFit/>
          </a:bodyPr>
          <a:lstStyle/>
          <a:p>
            <a:r>
              <a:rPr lang="zh-CN" altLang="en-US" dirty="0">
                <a:solidFill>
                  <a:schemeClr val="bg1"/>
                </a:solidFill>
              </a:rPr>
              <a:t>跟样本测试数据接近的程度</a:t>
            </a:r>
            <a:r>
              <a:rPr lang="en-US" altLang="zh-CN" dirty="0">
                <a:solidFill>
                  <a:schemeClr val="bg1"/>
                </a:solidFill>
              </a:rPr>
              <a:t>loss</a:t>
            </a:r>
            <a:endParaRPr lang="zh-CN" altLang="en-US" dirty="0">
              <a:solidFill>
                <a:schemeClr val="bg1"/>
              </a:solidFill>
            </a:endParaRPr>
          </a:p>
        </p:txBody>
      </p:sp>
      <p:sp>
        <p:nvSpPr>
          <p:cNvPr id="8" name="矩形 7"/>
          <p:cNvSpPr/>
          <p:nvPr/>
        </p:nvSpPr>
        <p:spPr>
          <a:xfrm>
            <a:off x="1142241" y="3255288"/>
            <a:ext cx="1454244" cy="369332"/>
          </a:xfrm>
          <a:prstGeom prst="rect">
            <a:avLst/>
          </a:prstGeom>
        </p:spPr>
        <p:txBody>
          <a:bodyPr wrap="none">
            <a:spAutoFit/>
          </a:bodyPr>
          <a:lstStyle/>
          <a:p>
            <a:r>
              <a:rPr lang="en-US" altLang="zh-CN" dirty="0">
                <a:solidFill>
                  <a:schemeClr val="bg1"/>
                </a:solidFill>
              </a:rPr>
              <a:t>3</a:t>
            </a:r>
            <a:r>
              <a:rPr lang="zh-CN" altLang="en-US" dirty="0">
                <a:solidFill>
                  <a:schemeClr val="bg1"/>
                </a:solidFill>
              </a:rPr>
              <a:t>、寻解算法</a:t>
            </a:r>
          </a:p>
        </p:txBody>
      </p:sp>
      <p:sp>
        <p:nvSpPr>
          <p:cNvPr id="9" name="矩形 8"/>
          <p:cNvSpPr/>
          <p:nvPr/>
        </p:nvSpPr>
        <p:spPr>
          <a:xfrm>
            <a:off x="4105290" y="3255288"/>
            <a:ext cx="4846320" cy="369332"/>
          </a:xfrm>
          <a:prstGeom prst="rect">
            <a:avLst/>
          </a:prstGeom>
        </p:spPr>
        <p:txBody>
          <a:bodyPr wrap="square">
            <a:spAutoFit/>
          </a:bodyPr>
          <a:lstStyle/>
          <a:p>
            <a:r>
              <a:rPr lang="zh-CN" altLang="en-US" dirty="0">
                <a:solidFill>
                  <a:schemeClr val="bg1"/>
                </a:solidFill>
              </a:rPr>
              <a:t>寻找当</a:t>
            </a:r>
            <a:r>
              <a:rPr lang="en-US" altLang="zh-CN" dirty="0">
                <a:solidFill>
                  <a:schemeClr val="bg1"/>
                </a:solidFill>
              </a:rPr>
              <a:t>a</a:t>
            </a:r>
            <a:r>
              <a:rPr lang="zh-CN" altLang="en-US" dirty="0">
                <a:solidFill>
                  <a:schemeClr val="bg1"/>
                </a:solidFill>
              </a:rPr>
              <a:t>取什么值的时候</a:t>
            </a:r>
            <a:r>
              <a:rPr lang="en-US" altLang="zh-CN" dirty="0">
                <a:solidFill>
                  <a:schemeClr val="bg1"/>
                </a:solidFill>
              </a:rPr>
              <a:t>loss</a:t>
            </a:r>
            <a:r>
              <a:rPr lang="zh-CN" altLang="en-US" dirty="0">
                <a:solidFill>
                  <a:schemeClr val="bg1"/>
                </a:solidFill>
              </a:rPr>
              <a:t>最小的算法</a:t>
            </a:r>
          </a:p>
        </p:txBody>
      </p:sp>
    </p:spTree>
    <p:extLst>
      <p:ext uri="{BB962C8B-B14F-4D97-AF65-F5344CB8AC3E}">
        <p14:creationId xmlns:p14="http://schemas.microsoft.com/office/powerpoint/2010/main" val="3003711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577453" y="474346"/>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机器学习算法：</a:t>
            </a:r>
          </a:p>
        </p:txBody>
      </p:sp>
      <p:sp>
        <p:nvSpPr>
          <p:cNvPr id="3" name="矩形 2"/>
          <p:cNvSpPr/>
          <p:nvPr/>
        </p:nvSpPr>
        <p:spPr>
          <a:xfrm>
            <a:off x="1323811" y="2379702"/>
            <a:ext cx="2723823" cy="369332"/>
          </a:xfrm>
          <a:prstGeom prst="rect">
            <a:avLst/>
          </a:prstGeom>
        </p:spPr>
        <p:txBody>
          <a:bodyPr wrap="none">
            <a:spAutoFit/>
          </a:bodyPr>
          <a:lstStyle/>
          <a:p>
            <a:r>
              <a:rPr lang="zh-CN" altLang="en-US" dirty="0">
                <a:solidFill>
                  <a:schemeClr val="bg1"/>
                </a:solidFill>
              </a:rPr>
              <a:t>决策树 </a:t>
            </a:r>
            <a:r>
              <a:rPr lang="en-US" altLang="zh-CN" dirty="0">
                <a:solidFill>
                  <a:schemeClr val="bg1"/>
                </a:solidFill>
              </a:rPr>
              <a:t>(Decision tree)</a:t>
            </a:r>
            <a:endParaRPr lang="zh-CN" altLang="en-US" dirty="0">
              <a:solidFill>
                <a:schemeClr val="bg1"/>
              </a:solidFill>
            </a:endParaRPr>
          </a:p>
        </p:txBody>
      </p:sp>
      <p:sp>
        <p:nvSpPr>
          <p:cNvPr id="4" name="矩形 3"/>
          <p:cNvSpPr/>
          <p:nvPr/>
        </p:nvSpPr>
        <p:spPr>
          <a:xfrm>
            <a:off x="1323811" y="1320284"/>
            <a:ext cx="3531736" cy="369332"/>
          </a:xfrm>
          <a:prstGeom prst="rect">
            <a:avLst/>
          </a:prstGeom>
        </p:spPr>
        <p:txBody>
          <a:bodyPr wrap="none">
            <a:spAutoFit/>
          </a:bodyPr>
          <a:lstStyle/>
          <a:p>
            <a:r>
              <a:rPr lang="zh-CN" altLang="en-US" dirty="0">
                <a:solidFill>
                  <a:schemeClr val="bg1"/>
                </a:solidFill>
              </a:rPr>
              <a:t>线性回归 </a:t>
            </a:r>
            <a:r>
              <a:rPr lang="en-US" altLang="zh-CN" dirty="0">
                <a:solidFill>
                  <a:schemeClr val="bg1"/>
                </a:solidFill>
              </a:rPr>
              <a:t>(Linear Regression )</a:t>
            </a:r>
            <a:endParaRPr lang="zh-CN" altLang="en-US" dirty="0">
              <a:solidFill>
                <a:schemeClr val="bg1"/>
              </a:solidFill>
            </a:endParaRPr>
          </a:p>
        </p:txBody>
      </p:sp>
      <p:sp>
        <p:nvSpPr>
          <p:cNvPr id="5" name="矩形 4"/>
          <p:cNvSpPr/>
          <p:nvPr/>
        </p:nvSpPr>
        <p:spPr>
          <a:xfrm>
            <a:off x="1323811" y="1836420"/>
            <a:ext cx="3762568" cy="369332"/>
          </a:xfrm>
          <a:prstGeom prst="rect">
            <a:avLst/>
          </a:prstGeom>
        </p:spPr>
        <p:txBody>
          <a:bodyPr wrap="none">
            <a:spAutoFit/>
          </a:bodyPr>
          <a:lstStyle/>
          <a:p>
            <a:r>
              <a:rPr lang="zh-CN" altLang="en-US" dirty="0">
                <a:solidFill>
                  <a:schemeClr val="bg1"/>
                </a:solidFill>
              </a:rPr>
              <a:t>逻辑回归 </a:t>
            </a:r>
            <a:r>
              <a:rPr lang="en-US" altLang="zh-CN" dirty="0">
                <a:solidFill>
                  <a:schemeClr val="bg1"/>
                </a:solidFill>
              </a:rPr>
              <a:t>(Logistic Regression) </a:t>
            </a:r>
            <a:endParaRPr lang="zh-CN" altLang="en-US" dirty="0">
              <a:solidFill>
                <a:schemeClr val="bg1"/>
              </a:solidFill>
            </a:endParaRPr>
          </a:p>
        </p:txBody>
      </p:sp>
      <p:sp>
        <p:nvSpPr>
          <p:cNvPr id="6" name="矩形 5"/>
          <p:cNvSpPr/>
          <p:nvPr/>
        </p:nvSpPr>
        <p:spPr>
          <a:xfrm>
            <a:off x="1323811" y="2938224"/>
            <a:ext cx="2031325" cy="369332"/>
          </a:xfrm>
          <a:prstGeom prst="rect">
            <a:avLst/>
          </a:prstGeom>
        </p:spPr>
        <p:txBody>
          <a:bodyPr wrap="none">
            <a:spAutoFit/>
          </a:bodyPr>
          <a:lstStyle/>
          <a:p>
            <a:r>
              <a:rPr lang="zh-CN" altLang="en-US" dirty="0">
                <a:solidFill>
                  <a:schemeClr val="bg1"/>
                </a:solidFill>
              </a:rPr>
              <a:t>支持向量机 </a:t>
            </a:r>
            <a:r>
              <a:rPr lang="en-US" altLang="zh-CN" dirty="0">
                <a:solidFill>
                  <a:schemeClr val="bg1"/>
                </a:solidFill>
              </a:rPr>
              <a:t>(SVM)</a:t>
            </a:r>
            <a:endParaRPr lang="zh-CN" altLang="en-US" dirty="0">
              <a:solidFill>
                <a:schemeClr val="bg1"/>
              </a:solidFill>
            </a:endParaRPr>
          </a:p>
        </p:txBody>
      </p:sp>
      <p:sp>
        <p:nvSpPr>
          <p:cNvPr id="7" name="矩形 6"/>
          <p:cNvSpPr/>
          <p:nvPr/>
        </p:nvSpPr>
        <p:spPr>
          <a:xfrm>
            <a:off x="1323811" y="3598010"/>
            <a:ext cx="4572000" cy="369332"/>
          </a:xfrm>
          <a:prstGeom prst="rect">
            <a:avLst/>
          </a:prstGeom>
        </p:spPr>
        <p:txBody>
          <a:bodyPr>
            <a:spAutoFit/>
          </a:bodyPr>
          <a:lstStyle/>
          <a:p>
            <a:r>
              <a:rPr lang="en-US" altLang="zh-CN" dirty="0">
                <a:solidFill>
                  <a:schemeClr val="bg1"/>
                </a:solidFill>
              </a:rPr>
              <a:t>K</a:t>
            </a:r>
            <a:r>
              <a:rPr lang="zh-CN" altLang="en-US" dirty="0">
                <a:solidFill>
                  <a:schemeClr val="bg1"/>
                </a:solidFill>
              </a:rPr>
              <a:t>邻近算法（</a:t>
            </a:r>
            <a:r>
              <a:rPr lang="en-US" altLang="zh-CN" dirty="0">
                <a:solidFill>
                  <a:schemeClr val="bg1"/>
                </a:solidFill>
              </a:rPr>
              <a:t>KNN</a:t>
            </a:r>
            <a:r>
              <a:rPr lang="zh-CN" altLang="en-US" dirty="0">
                <a:solidFill>
                  <a:schemeClr val="bg1"/>
                </a:solidFill>
              </a:rPr>
              <a:t>） </a:t>
            </a:r>
          </a:p>
        </p:txBody>
      </p:sp>
      <p:sp>
        <p:nvSpPr>
          <p:cNvPr id="8" name="矩形 7"/>
          <p:cNvSpPr/>
          <p:nvPr/>
        </p:nvSpPr>
        <p:spPr>
          <a:xfrm>
            <a:off x="1323811" y="4245710"/>
            <a:ext cx="4572000" cy="369332"/>
          </a:xfrm>
          <a:prstGeom prst="rect">
            <a:avLst/>
          </a:prstGeom>
        </p:spPr>
        <p:txBody>
          <a:bodyPr>
            <a:spAutoFit/>
          </a:bodyPr>
          <a:lstStyle/>
          <a:p>
            <a:r>
              <a:rPr lang="en-US" altLang="zh-CN" dirty="0">
                <a:solidFill>
                  <a:schemeClr val="bg1"/>
                </a:solidFill>
              </a:rPr>
              <a:t>...</a:t>
            </a:r>
            <a:endParaRPr lang="zh-CN" altLang="en-US" dirty="0">
              <a:solidFill>
                <a:schemeClr val="bg1"/>
              </a:solidFill>
            </a:endParaRPr>
          </a:p>
        </p:txBody>
      </p:sp>
      <p:sp>
        <p:nvSpPr>
          <p:cNvPr id="9" name="矩形 8"/>
          <p:cNvSpPr/>
          <p:nvPr/>
        </p:nvSpPr>
        <p:spPr>
          <a:xfrm>
            <a:off x="5442615" y="2379702"/>
            <a:ext cx="2377574" cy="369332"/>
          </a:xfrm>
          <a:prstGeom prst="rect">
            <a:avLst/>
          </a:prstGeom>
        </p:spPr>
        <p:txBody>
          <a:bodyPr wrap="none">
            <a:spAutoFit/>
          </a:bodyPr>
          <a:lstStyle/>
          <a:p>
            <a:r>
              <a:rPr lang="zh-CN" altLang="en-US" dirty="0">
                <a:solidFill>
                  <a:schemeClr val="bg1"/>
                </a:solidFill>
              </a:rPr>
              <a:t>人工神经网络（</a:t>
            </a:r>
            <a:r>
              <a:rPr lang="en-US" altLang="zh-CN" dirty="0">
                <a:solidFill>
                  <a:schemeClr val="bg1"/>
                </a:solidFill>
              </a:rPr>
              <a:t>ANN</a:t>
            </a:r>
            <a:r>
              <a:rPr lang="zh-CN" altLang="en-US" dirty="0">
                <a:solidFill>
                  <a:schemeClr val="bg1"/>
                </a:solidFill>
              </a:rPr>
              <a:t>）</a:t>
            </a:r>
          </a:p>
        </p:txBody>
      </p:sp>
      <p:sp>
        <p:nvSpPr>
          <p:cNvPr id="10" name="矩形 9"/>
          <p:cNvSpPr/>
          <p:nvPr/>
        </p:nvSpPr>
        <p:spPr>
          <a:xfrm>
            <a:off x="5895811" y="2954531"/>
            <a:ext cx="1107996" cy="369332"/>
          </a:xfrm>
          <a:prstGeom prst="rect">
            <a:avLst/>
          </a:prstGeom>
        </p:spPr>
        <p:txBody>
          <a:bodyPr wrap="none">
            <a:spAutoFit/>
          </a:bodyPr>
          <a:lstStyle/>
          <a:p>
            <a:r>
              <a:rPr lang="zh-CN" altLang="en-US" dirty="0">
                <a:solidFill>
                  <a:schemeClr val="bg1"/>
                </a:solidFill>
              </a:rPr>
              <a:t>深度学习</a:t>
            </a:r>
          </a:p>
        </p:txBody>
      </p:sp>
    </p:spTree>
    <p:extLst>
      <p:ext uri="{BB962C8B-B14F-4D97-AF65-F5344CB8AC3E}">
        <p14:creationId xmlns:p14="http://schemas.microsoft.com/office/powerpoint/2010/main" val="26428027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F62B19A-0395-44DB-8314-9CF638AD484C}"/>
              </a:ext>
            </a:extLst>
          </p:cNvPr>
          <p:cNvSpPr/>
          <p:nvPr/>
        </p:nvSpPr>
        <p:spPr>
          <a:xfrm>
            <a:off x="5338791" y="3090696"/>
            <a:ext cx="3048720" cy="369332"/>
          </a:xfrm>
          <a:prstGeom prst="rect">
            <a:avLst/>
          </a:prstGeom>
        </p:spPr>
        <p:txBody>
          <a:bodyPr wrap="none">
            <a:spAutoFit/>
          </a:bodyPr>
          <a:lstStyle/>
          <a:p>
            <a:r>
              <a:rPr lang="en-US" altLang="zh-CN" dirty="0">
                <a:solidFill>
                  <a:schemeClr val="bg1"/>
                </a:solidFill>
              </a:rPr>
              <a:t>Back-Propagation BP</a:t>
            </a:r>
            <a:r>
              <a:rPr lang="zh-CN" altLang="en-US" dirty="0">
                <a:solidFill>
                  <a:schemeClr val="bg1"/>
                </a:solidFill>
              </a:rPr>
              <a:t>神经网络</a:t>
            </a:r>
          </a:p>
        </p:txBody>
      </p:sp>
      <p:sp>
        <p:nvSpPr>
          <p:cNvPr id="3" name="矩形 2">
            <a:extLst>
              <a:ext uri="{FF2B5EF4-FFF2-40B4-BE49-F238E27FC236}">
                <a16:creationId xmlns:a16="http://schemas.microsoft.com/office/drawing/2014/main" xmlns="" id="{18826611-167C-43DE-B7AE-F47D236B5F6F}"/>
              </a:ext>
            </a:extLst>
          </p:cNvPr>
          <p:cNvSpPr/>
          <p:nvPr/>
        </p:nvSpPr>
        <p:spPr>
          <a:xfrm>
            <a:off x="534425" y="1124705"/>
            <a:ext cx="4572000" cy="369332"/>
          </a:xfrm>
          <a:prstGeom prst="rect">
            <a:avLst/>
          </a:prstGeom>
        </p:spPr>
        <p:txBody>
          <a:bodyPr>
            <a:spAutoFit/>
          </a:bodyPr>
          <a:lstStyle/>
          <a:p>
            <a:r>
              <a:rPr lang="zh-CN" altLang="en-US" dirty="0">
                <a:solidFill>
                  <a:schemeClr val="bg1"/>
                </a:solidFill>
              </a:rPr>
              <a:t>受到生物神经系统中处理和通信模式的启发</a:t>
            </a:r>
          </a:p>
        </p:txBody>
      </p:sp>
      <p:sp>
        <p:nvSpPr>
          <p:cNvPr id="6" name="矩形 5">
            <a:extLst>
              <a:ext uri="{FF2B5EF4-FFF2-40B4-BE49-F238E27FC236}">
                <a16:creationId xmlns:a16="http://schemas.microsoft.com/office/drawing/2014/main" xmlns="" id="{A970E7D6-AB30-4DFC-9504-A5D4EBF25A8D}"/>
              </a:ext>
            </a:extLst>
          </p:cNvPr>
          <p:cNvSpPr/>
          <p:nvPr/>
        </p:nvSpPr>
        <p:spPr>
          <a:xfrm>
            <a:off x="304800" y="414411"/>
            <a:ext cx="2879558" cy="400110"/>
          </a:xfrm>
          <a:prstGeom prst="rect">
            <a:avLst/>
          </a:prstGeom>
        </p:spPr>
        <p:txBody>
          <a:bodyPr wrap="square">
            <a:spAutoFit/>
          </a:bodyPr>
          <a:lstStyle/>
          <a:p>
            <a:r>
              <a:rPr lang="zh-CN" altLang="en-US" sz="2000" dirty="0">
                <a:solidFill>
                  <a:schemeClr val="bg1"/>
                </a:solidFill>
              </a:rPr>
              <a:t>人工神经网络</a:t>
            </a:r>
            <a:r>
              <a:rPr lang="zh-CN" altLang="en-US" sz="1600" dirty="0">
                <a:solidFill>
                  <a:schemeClr val="bg1"/>
                </a:solidFill>
              </a:rPr>
              <a:t> </a:t>
            </a:r>
          </a:p>
        </p:txBody>
      </p:sp>
      <p:pic>
        <p:nvPicPr>
          <p:cNvPr id="10" name="图片 9">
            <a:extLst>
              <a:ext uri="{FF2B5EF4-FFF2-40B4-BE49-F238E27FC236}">
                <a16:creationId xmlns:a16="http://schemas.microsoft.com/office/drawing/2014/main" xmlns="" id="{DF694E71-3F8C-4586-99E2-2875E4ACB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605" y="201305"/>
            <a:ext cx="3521187" cy="2216132"/>
          </a:xfrm>
          <a:prstGeom prst="rect">
            <a:avLst/>
          </a:prstGeom>
        </p:spPr>
      </p:pic>
      <p:pic>
        <p:nvPicPr>
          <p:cNvPr id="1030" name="Picture 6" descr="preview">
            <a:extLst>
              <a:ext uri="{FF2B5EF4-FFF2-40B4-BE49-F238E27FC236}">
                <a16:creationId xmlns:a16="http://schemas.microsoft.com/office/drawing/2014/main" xmlns="" id="{709D20EC-1849-4D66-A0F8-86C4CBBDC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89" y="1834999"/>
            <a:ext cx="3815511" cy="251139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xmlns="" id="{B11D5530-8E5E-42D5-B556-B5EBEB57ED2E}"/>
              </a:ext>
            </a:extLst>
          </p:cNvPr>
          <p:cNvSpPr/>
          <p:nvPr/>
        </p:nvSpPr>
        <p:spPr>
          <a:xfrm>
            <a:off x="780964" y="1953947"/>
            <a:ext cx="877163" cy="369332"/>
          </a:xfrm>
          <a:prstGeom prst="rect">
            <a:avLst/>
          </a:prstGeom>
        </p:spPr>
        <p:txBody>
          <a:bodyPr wrap="none">
            <a:spAutoFit/>
          </a:bodyPr>
          <a:lstStyle/>
          <a:p>
            <a:r>
              <a:rPr lang="zh-CN" altLang="en-US" dirty="0"/>
              <a:t>输入层</a:t>
            </a:r>
          </a:p>
        </p:txBody>
      </p:sp>
      <p:sp>
        <p:nvSpPr>
          <p:cNvPr id="13" name="矩形 12">
            <a:extLst>
              <a:ext uri="{FF2B5EF4-FFF2-40B4-BE49-F238E27FC236}">
                <a16:creationId xmlns:a16="http://schemas.microsoft.com/office/drawing/2014/main" xmlns="" id="{CFC54612-EE01-47AE-8432-553D2D42AA98}"/>
              </a:ext>
            </a:extLst>
          </p:cNvPr>
          <p:cNvSpPr/>
          <p:nvPr/>
        </p:nvSpPr>
        <p:spPr>
          <a:xfrm>
            <a:off x="2016206" y="1822420"/>
            <a:ext cx="877163" cy="369332"/>
          </a:xfrm>
          <a:prstGeom prst="rect">
            <a:avLst/>
          </a:prstGeom>
        </p:spPr>
        <p:txBody>
          <a:bodyPr wrap="none">
            <a:spAutoFit/>
          </a:bodyPr>
          <a:lstStyle/>
          <a:p>
            <a:r>
              <a:rPr lang="zh-CN" altLang="en-US" dirty="0"/>
              <a:t>隐含层</a:t>
            </a:r>
          </a:p>
        </p:txBody>
      </p:sp>
      <p:sp>
        <p:nvSpPr>
          <p:cNvPr id="14" name="矩形 13">
            <a:extLst>
              <a:ext uri="{FF2B5EF4-FFF2-40B4-BE49-F238E27FC236}">
                <a16:creationId xmlns:a16="http://schemas.microsoft.com/office/drawing/2014/main" xmlns="" id="{C4291F71-6E66-4BC0-BD41-020126556EF4}"/>
              </a:ext>
            </a:extLst>
          </p:cNvPr>
          <p:cNvSpPr/>
          <p:nvPr/>
        </p:nvSpPr>
        <p:spPr>
          <a:xfrm>
            <a:off x="3156323" y="1942736"/>
            <a:ext cx="877163" cy="369332"/>
          </a:xfrm>
          <a:prstGeom prst="rect">
            <a:avLst/>
          </a:prstGeom>
        </p:spPr>
        <p:txBody>
          <a:bodyPr wrap="none">
            <a:spAutoFit/>
          </a:bodyPr>
          <a:lstStyle/>
          <a:p>
            <a:r>
              <a:rPr lang="zh-CN" altLang="en-US" dirty="0"/>
              <a:t>输出层</a:t>
            </a:r>
          </a:p>
        </p:txBody>
      </p:sp>
    </p:spTree>
    <p:extLst>
      <p:ext uri="{BB962C8B-B14F-4D97-AF65-F5344CB8AC3E}">
        <p14:creationId xmlns:p14="http://schemas.microsoft.com/office/powerpoint/2010/main" val="47915246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20F39ED-80CE-4B6A-868F-F76697837295}"/>
              </a:ext>
            </a:extLst>
          </p:cNvPr>
          <p:cNvSpPr/>
          <p:nvPr/>
        </p:nvSpPr>
        <p:spPr>
          <a:xfrm>
            <a:off x="5474274" y="1835774"/>
            <a:ext cx="2377574" cy="369332"/>
          </a:xfrm>
          <a:prstGeom prst="rect">
            <a:avLst/>
          </a:prstGeom>
        </p:spPr>
        <p:txBody>
          <a:bodyPr wrap="none">
            <a:spAutoFit/>
          </a:bodyPr>
          <a:lstStyle/>
          <a:p>
            <a:r>
              <a:rPr lang="zh-CN" altLang="en-US" dirty="0">
                <a:solidFill>
                  <a:schemeClr val="bg1"/>
                </a:solidFill>
              </a:rPr>
              <a:t>卷积神经网络（</a:t>
            </a:r>
            <a:r>
              <a:rPr lang="en-US" altLang="zh-CN" dirty="0">
                <a:solidFill>
                  <a:schemeClr val="bg1"/>
                </a:solidFill>
              </a:rPr>
              <a:t>CNN</a:t>
            </a:r>
            <a:r>
              <a:rPr lang="zh-CN" altLang="en-US" dirty="0">
                <a:solidFill>
                  <a:schemeClr val="bg1"/>
                </a:solidFill>
              </a:rPr>
              <a:t>）</a:t>
            </a:r>
          </a:p>
        </p:txBody>
      </p:sp>
      <p:sp>
        <p:nvSpPr>
          <p:cNvPr id="3" name="矩形 2">
            <a:extLst>
              <a:ext uri="{FF2B5EF4-FFF2-40B4-BE49-F238E27FC236}">
                <a16:creationId xmlns:a16="http://schemas.microsoft.com/office/drawing/2014/main" xmlns="" id="{71E0BB07-DABC-4E82-848D-1D9092AA7876}"/>
              </a:ext>
            </a:extLst>
          </p:cNvPr>
          <p:cNvSpPr/>
          <p:nvPr/>
        </p:nvSpPr>
        <p:spPr>
          <a:xfrm>
            <a:off x="577515" y="406390"/>
            <a:ext cx="1219200" cy="369332"/>
          </a:xfrm>
          <a:prstGeom prst="rect">
            <a:avLst/>
          </a:prstGeom>
        </p:spPr>
        <p:txBody>
          <a:bodyPr wrap="square">
            <a:spAutoFit/>
          </a:bodyPr>
          <a:lstStyle/>
          <a:p>
            <a:pPr algn="ctr"/>
            <a:r>
              <a:rPr lang="zh-CN" altLang="en-US" dirty="0">
                <a:solidFill>
                  <a:schemeClr val="bg1"/>
                </a:solidFill>
              </a:rPr>
              <a:t>深度学习</a:t>
            </a:r>
          </a:p>
        </p:txBody>
      </p:sp>
      <p:sp>
        <p:nvSpPr>
          <p:cNvPr id="4" name="矩形 3">
            <a:extLst>
              <a:ext uri="{FF2B5EF4-FFF2-40B4-BE49-F238E27FC236}">
                <a16:creationId xmlns:a16="http://schemas.microsoft.com/office/drawing/2014/main" xmlns="" id="{C8623CFB-CA48-4B0B-BF4A-C6BB8552C691}"/>
              </a:ext>
            </a:extLst>
          </p:cNvPr>
          <p:cNvSpPr/>
          <p:nvPr/>
        </p:nvSpPr>
        <p:spPr>
          <a:xfrm>
            <a:off x="1155680" y="887147"/>
            <a:ext cx="3416320" cy="369332"/>
          </a:xfrm>
          <a:prstGeom prst="rect">
            <a:avLst/>
          </a:prstGeom>
        </p:spPr>
        <p:txBody>
          <a:bodyPr wrap="none">
            <a:spAutoFit/>
          </a:bodyPr>
          <a:lstStyle/>
          <a:p>
            <a:r>
              <a:rPr lang="zh-CN" altLang="en-US" dirty="0">
                <a:solidFill>
                  <a:schemeClr val="bg1"/>
                </a:solidFill>
              </a:rPr>
              <a:t>在人工神经网络的基础上发展的</a:t>
            </a:r>
            <a:endParaRPr lang="en-US" altLang="zh-CN" dirty="0">
              <a:solidFill>
                <a:schemeClr val="bg1"/>
              </a:solidFill>
            </a:endParaRPr>
          </a:p>
        </p:txBody>
      </p:sp>
      <p:sp>
        <p:nvSpPr>
          <p:cNvPr id="5" name="矩形 4">
            <a:extLst>
              <a:ext uri="{FF2B5EF4-FFF2-40B4-BE49-F238E27FC236}">
                <a16:creationId xmlns:a16="http://schemas.microsoft.com/office/drawing/2014/main" xmlns="" id="{79720D10-0FC1-44F1-9590-B27E08618AA5}"/>
              </a:ext>
            </a:extLst>
          </p:cNvPr>
          <p:cNvSpPr/>
          <p:nvPr/>
        </p:nvSpPr>
        <p:spPr>
          <a:xfrm>
            <a:off x="2205931" y="1651108"/>
            <a:ext cx="877163" cy="369332"/>
          </a:xfrm>
          <a:prstGeom prst="rect">
            <a:avLst/>
          </a:prstGeom>
        </p:spPr>
        <p:txBody>
          <a:bodyPr wrap="none">
            <a:spAutoFit/>
          </a:bodyPr>
          <a:lstStyle/>
          <a:p>
            <a:r>
              <a:rPr lang="zh-CN" altLang="en-US" dirty="0">
                <a:solidFill>
                  <a:schemeClr val="bg1"/>
                </a:solidFill>
              </a:rPr>
              <a:t>输入层</a:t>
            </a:r>
          </a:p>
        </p:txBody>
      </p:sp>
      <p:sp>
        <p:nvSpPr>
          <p:cNvPr id="6" name="矩形 5">
            <a:extLst>
              <a:ext uri="{FF2B5EF4-FFF2-40B4-BE49-F238E27FC236}">
                <a16:creationId xmlns:a16="http://schemas.microsoft.com/office/drawing/2014/main" xmlns="" id="{432C8103-D184-4546-A34F-6622986D4FB9}"/>
              </a:ext>
            </a:extLst>
          </p:cNvPr>
          <p:cNvSpPr/>
          <p:nvPr/>
        </p:nvSpPr>
        <p:spPr>
          <a:xfrm>
            <a:off x="2208365" y="2236415"/>
            <a:ext cx="877163" cy="369332"/>
          </a:xfrm>
          <a:prstGeom prst="rect">
            <a:avLst/>
          </a:prstGeom>
        </p:spPr>
        <p:txBody>
          <a:bodyPr wrap="none">
            <a:spAutoFit/>
          </a:bodyPr>
          <a:lstStyle/>
          <a:p>
            <a:r>
              <a:rPr lang="zh-CN" altLang="en-US" dirty="0">
                <a:solidFill>
                  <a:schemeClr val="bg1"/>
                </a:solidFill>
              </a:rPr>
              <a:t>隐含层</a:t>
            </a:r>
          </a:p>
        </p:txBody>
      </p:sp>
      <p:sp>
        <p:nvSpPr>
          <p:cNvPr id="7" name="矩形 6">
            <a:extLst>
              <a:ext uri="{FF2B5EF4-FFF2-40B4-BE49-F238E27FC236}">
                <a16:creationId xmlns:a16="http://schemas.microsoft.com/office/drawing/2014/main" xmlns="" id="{11DAC584-34D8-4548-AAA8-F3882FAE41DC}"/>
              </a:ext>
            </a:extLst>
          </p:cNvPr>
          <p:cNvSpPr/>
          <p:nvPr/>
        </p:nvSpPr>
        <p:spPr>
          <a:xfrm>
            <a:off x="2472832" y="2713670"/>
            <a:ext cx="343363" cy="369332"/>
          </a:xfrm>
          <a:prstGeom prst="rect">
            <a:avLst/>
          </a:prstGeom>
        </p:spPr>
        <p:txBody>
          <a:bodyPr wrap="none">
            <a:spAutoFit/>
          </a:bodyPr>
          <a:lstStyle/>
          <a:p>
            <a:pPr algn="ctr"/>
            <a:r>
              <a:rPr lang="en-US" altLang="zh-CN" dirty="0">
                <a:solidFill>
                  <a:schemeClr val="bg1"/>
                </a:solidFill>
              </a:rPr>
              <a:t>…</a:t>
            </a:r>
            <a:endParaRPr lang="zh-CN" altLang="en-US" dirty="0">
              <a:solidFill>
                <a:schemeClr val="bg1"/>
              </a:solidFill>
            </a:endParaRPr>
          </a:p>
        </p:txBody>
      </p:sp>
      <p:sp>
        <p:nvSpPr>
          <p:cNvPr id="8" name="矩形 7">
            <a:extLst>
              <a:ext uri="{FF2B5EF4-FFF2-40B4-BE49-F238E27FC236}">
                <a16:creationId xmlns:a16="http://schemas.microsoft.com/office/drawing/2014/main" xmlns="" id="{3C5F45D5-094B-4525-8AEC-10380C53303F}"/>
              </a:ext>
            </a:extLst>
          </p:cNvPr>
          <p:cNvSpPr/>
          <p:nvPr/>
        </p:nvSpPr>
        <p:spPr>
          <a:xfrm>
            <a:off x="2205931" y="3145621"/>
            <a:ext cx="877163" cy="369332"/>
          </a:xfrm>
          <a:prstGeom prst="rect">
            <a:avLst/>
          </a:prstGeom>
        </p:spPr>
        <p:txBody>
          <a:bodyPr wrap="none">
            <a:spAutoFit/>
          </a:bodyPr>
          <a:lstStyle/>
          <a:p>
            <a:r>
              <a:rPr lang="zh-CN" altLang="en-US" dirty="0">
                <a:solidFill>
                  <a:schemeClr val="bg1"/>
                </a:solidFill>
              </a:rPr>
              <a:t>隐含层</a:t>
            </a:r>
          </a:p>
        </p:txBody>
      </p:sp>
      <p:sp>
        <p:nvSpPr>
          <p:cNvPr id="9" name="矩形 8">
            <a:extLst>
              <a:ext uri="{FF2B5EF4-FFF2-40B4-BE49-F238E27FC236}">
                <a16:creationId xmlns:a16="http://schemas.microsoft.com/office/drawing/2014/main" xmlns="" id="{9D95CBE9-7514-42E3-A1CB-2FABA0D895D1}"/>
              </a:ext>
            </a:extLst>
          </p:cNvPr>
          <p:cNvSpPr/>
          <p:nvPr/>
        </p:nvSpPr>
        <p:spPr>
          <a:xfrm>
            <a:off x="2206736" y="3771947"/>
            <a:ext cx="877163" cy="369332"/>
          </a:xfrm>
          <a:prstGeom prst="rect">
            <a:avLst/>
          </a:prstGeom>
        </p:spPr>
        <p:txBody>
          <a:bodyPr wrap="none">
            <a:spAutoFit/>
          </a:bodyPr>
          <a:lstStyle/>
          <a:p>
            <a:r>
              <a:rPr lang="zh-CN" altLang="en-US" dirty="0">
                <a:solidFill>
                  <a:schemeClr val="bg1"/>
                </a:solidFill>
              </a:rPr>
              <a:t>输出层</a:t>
            </a:r>
          </a:p>
        </p:txBody>
      </p:sp>
      <p:sp>
        <p:nvSpPr>
          <p:cNvPr id="10" name="矩形 9">
            <a:extLst>
              <a:ext uri="{FF2B5EF4-FFF2-40B4-BE49-F238E27FC236}">
                <a16:creationId xmlns:a16="http://schemas.microsoft.com/office/drawing/2014/main" xmlns="" id="{828564E8-77F5-4651-8647-6999B92E5628}"/>
              </a:ext>
            </a:extLst>
          </p:cNvPr>
          <p:cNvSpPr/>
          <p:nvPr/>
        </p:nvSpPr>
        <p:spPr>
          <a:xfrm>
            <a:off x="5135553" y="2421081"/>
            <a:ext cx="3229667" cy="369332"/>
          </a:xfrm>
          <a:prstGeom prst="rect">
            <a:avLst/>
          </a:prstGeom>
        </p:spPr>
        <p:txBody>
          <a:bodyPr wrap="none">
            <a:spAutoFit/>
          </a:bodyPr>
          <a:lstStyle/>
          <a:p>
            <a:r>
              <a:rPr lang="en-US" altLang="zh-CN" dirty="0">
                <a:solidFill>
                  <a:schemeClr val="bg1"/>
                </a:solidFill>
              </a:rPr>
              <a:t>2012</a:t>
            </a:r>
            <a:r>
              <a:rPr lang="zh-CN" altLang="en-US" dirty="0">
                <a:solidFill>
                  <a:schemeClr val="bg1"/>
                </a:solidFill>
              </a:rPr>
              <a:t>年 </a:t>
            </a:r>
            <a:r>
              <a:rPr lang="en-US" altLang="zh-CN" dirty="0" err="1">
                <a:solidFill>
                  <a:schemeClr val="bg1"/>
                </a:solidFill>
              </a:rPr>
              <a:t>ImagaNet</a:t>
            </a:r>
            <a:r>
              <a:rPr lang="zh-CN" altLang="en-US" dirty="0">
                <a:solidFill>
                  <a:schemeClr val="bg1"/>
                </a:solidFill>
              </a:rPr>
              <a:t>大赛获奖算法</a:t>
            </a:r>
          </a:p>
        </p:txBody>
      </p:sp>
      <p:sp>
        <p:nvSpPr>
          <p:cNvPr id="11" name="矩形 10">
            <a:extLst>
              <a:ext uri="{FF2B5EF4-FFF2-40B4-BE49-F238E27FC236}">
                <a16:creationId xmlns:a16="http://schemas.microsoft.com/office/drawing/2014/main" xmlns="" id="{6C1F008D-468D-40EC-8688-B951A219217D}"/>
              </a:ext>
            </a:extLst>
          </p:cNvPr>
          <p:cNvSpPr/>
          <p:nvPr/>
        </p:nvSpPr>
        <p:spPr>
          <a:xfrm>
            <a:off x="5144337" y="2960955"/>
            <a:ext cx="3716980" cy="369332"/>
          </a:xfrm>
          <a:prstGeom prst="rect">
            <a:avLst/>
          </a:prstGeom>
        </p:spPr>
        <p:txBody>
          <a:bodyPr wrap="none">
            <a:spAutoFit/>
          </a:bodyPr>
          <a:lstStyle/>
          <a:p>
            <a:r>
              <a:rPr lang="en-US" altLang="zh-CN" dirty="0">
                <a:solidFill>
                  <a:schemeClr val="bg1"/>
                </a:solidFill>
              </a:rPr>
              <a:t>1998</a:t>
            </a:r>
            <a:r>
              <a:rPr lang="zh-CN" altLang="en-US" dirty="0">
                <a:solidFill>
                  <a:schemeClr val="bg1"/>
                </a:solidFill>
              </a:rPr>
              <a:t>年 贝尔实验室 </a:t>
            </a:r>
            <a:r>
              <a:rPr lang="en-US" altLang="zh-CN" dirty="0">
                <a:solidFill>
                  <a:schemeClr val="bg1"/>
                </a:solidFill>
              </a:rPr>
              <a:t>Yann </a:t>
            </a:r>
            <a:r>
              <a:rPr lang="en-US" altLang="zh-CN" dirty="0" err="1">
                <a:solidFill>
                  <a:schemeClr val="bg1"/>
                </a:solidFill>
              </a:rPr>
              <a:t>Lecun</a:t>
            </a:r>
            <a:r>
              <a:rPr lang="en-US" altLang="zh-CN" dirty="0">
                <a:solidFill>
                  <a:schemeClr val="bg1"/>
                </a:solidFill>
              </a:rPr>
              <a:t> </a:t>
            </a:r>
            <a:r>
              <a:rPr lang="zh-CN" altLang="en-US" dirty="0">
                <a:solidFill>
                  <a:schemeClr val="bg1"/>
                </a:solidFill>
              </a:rPr>
              <a:t>等人</a:t>
            </a:r>
          </a:p>
        </p:txBody>
      </p:sp>
      <p:sp>
        <p:nvSpPr>
          <p:cNvPr id="12" name="矩形 11">
            <a:extLst>
              <a:ext uri="{FF2B5EF4-FFF2-40B4-BE49-F238E27FC236}">
                <a16:creationId xmlns:a16="http://schemas.microsoft.com/office/drawing/2014/main" xmlns="" id="{66E2D6C7-EAE6-4272-8F5A-1074F0199149}"/>
              </a:ext>
            </a:extLst>
          </p:cNvPr>
          <p:cNvSpPr/>
          <p:nvPr/>
        </p:nvSpPr>
        <p:spPr>
          <a:xfrm>
            <a:off x="5647398" y="517815"/>
            <a:ext cx="2031325" cy="369332"/>
          </a:xfrm>
          <a:prstGeom prst="rect">
            <a:avLst/>
          </a:prstGeom>
        </p:spPr>
        <p:txBody>
          <a:bodyPr wrap="none">
            <a:spAutoFit/>
          </a:bodyPr>
          <a:lstStyle/>
          <a:p>
            <a:r>
              <a:rPr lang="zh-CN" altLang="en-US" dirty="0">
                <a:solidFill>
                  <a:schemeClr val="bg1"/>
                </a:solidFill>
              </a:rPr>
              <a:t>多层人工神经网络</a:t>
            </a:r>
          </a:p>
        </p:txBody>
      </p:sp>
    </p:spTree>
    <p:extLst>
      <p:ext uri="{BB962C8B-B14F-4D97-AF65-F5344CB8AC3E}">
        <p14:creationId xmlns:p14="http://schemas.microsoft.com/office/powerpoint/2010/main" val="205868130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6266" y="365778"/>
            <a:ext cx="2954655" cy="461665"/>
          </a:xfrm>
          <a:prstGeom prst="rect">
            <a:avLst/>
          </a:prstGeom>
        </p:spPr>
        <p:txBody>
          <a:bodyPr wrap="none">
            <a:spAutoFit/>
          </a:bodyPr>
          <a:lstStyle/>
          <a:p>
            <a:r>
              <a:rPr lang="zh-CN" altLang="en-US" sz="2400" dirty="0">
                <a:solidFill>
                  <a:schemeClr val="bg1"/>
                </a:solidFill>
              </a:rPr>
              <a:t>机器学习的基本步骤</a:t>
            </a:r>
          </a:p>
        </p:txBody>
      </p:sp>
      <p:sp>
        <p:nvSpPr>
          <p:cNvPr id="3" name="矩形 2"/>
          <p:cNvSpPr/>
          <p:nvPr/>
        </p:nvSpPr>
        <p:spPr>
          <a:xfrm>
            <a:off x="1178763" y="1308250"/>
            <a:ext cx="2608406" cy="369332"/>
          </a:xfrm>
          <a:prstGeom prst="rect">
            <a:avLst/>
          </a:prstGeom>
        </p:spPr>
        <p:txBody>
          <a:bodyPr wrap="none">
            <a:spAutoFit/>
          </a:bodyPr>
          <a:lstStyle/>
          <a:p>
            <a:r>
              <a:rPr lang="en-US" altLang="zh-CN" dirty="0" smtClean="0">
                <a:solidFill>
                  <a:schemeClr val="bg1"/>
                </a:solidFill>
              </a:rPr>
              <a:t>1</a:t>
            </a:r>
            <a:r>
              <a:rPr lang="zh-CN" altLang="en-US" dirty="0" smtClean="0">
                <a:solidFill>
                  <a:schemeClr val="bg1"/>
                </a:solidFill>
              </a:rPr>
              <a:t>、给模型提供训练数据</a:t>
            </a:r>
            <a:endParaRPr lang="zh-CN" altLang="en-US" dirty="0">
              <a:solidFill>
                <a:schemeClr val="bg1"/>
              </a:solidFill>
            </a:endParaRPr>
          </a:p>
        </p:txBody>
      </p:sp>
      <p:sp>
        <p:nvSpPr>
          <p:cNvPr id="4" name="矩形 3"/>
          <p:cNvSpPr/>
          <p:nvPr/>
        </p:nvSpPr>
        <p:spPr>
          <a:xfrm>
            <a:off x="1178761" y="2045001"/>
            <a:ext cx="4224233" cy="369332"/>
          </a:xfrm>
          <a:prstGeom prst="rect">
            <a:avLst/>
          </a:prstGeom>
        </p:spPr>
        <p:txBody>
          <a:bodyPr wrap="none">
            <a:spAutoFit/>
          </a:bodyPr>
          <a:lstStyle/>
          <a:p>
            <a:r>
              <a:rPr lang="en-US" altLang="zh-CN" dirty="0">
                <a:solidFill>
                  <a:schemeClr val="bg1"/>
                </a:solidFill>
              </a:rPr>
              <a:t>2</a:t>
            </a:r>
            <a:r>
              <a:rPr lang="zh-CN" altLang="en-US" dirty="0" smtClean="0">
                <a:solidFill>
                  <a:schemeClr val="bg1"/>
                </a:solidFill>
              </a:rPr>
              <a:t>、使用模型学习训练数据得到训练结果</a:t>
            </a:r>
            <a:endParaRPr lang="zh-CN" altLang="en-US" dirty="0">
              <a:solidFill>
                <a:schemeClr val="bg1"/>
              </a:solidFill>
            </a:endParaRPr>
          </a:p>
        </p:txBody>
      </p:sp>
      <p:sp>
        <p:nvSpPr>
          <p:cNvPr id="5" name="矩形 4"/>
          <p:cNvSpPr/>
          <p:nvPr/>
        </p:nvSpPr>
        <p:spPr>
          <a:xfrm>
            <a:off x="1178761" y="2809734"/>
            <a:ext cx="2608406" cy="369332"/>
          </a:xfrm>
          <a:prstGeom prst="rect">
            <a:avLst/>
          </a:prstGeom>
        </p:spPr>
        <p:txBody>
          <a:bodyPr wrap="none">
            <a:spAutoFit/>
          </a:bodyPr>
          <a:lstStyle/>
          <a:p>
            <a:r>
              <a:rPr lang="en-US" altLang="zh-CN" dirty="0" smtClean="0">
                <a:solidFill>
                  <a:schemeClr val="bg1"/>
                </a:solidFill>
              </a:rPr>
              <a:t>3</a:t>
            </a:r>
            <a:r>
              <a:rPr lang="zh-CN" altLang="en-US" dirty="0" smtClean="0">
                <a:solidFill>
                  <a:schemeClr val="bg1"/>
                </a:solidFill>
              </a:rPr>
              <a:t>、验证模型的训练结果</a:t>
            </a:r>
            <a:endParaRPr lang="zh-CN" altLang="en-US" dirty="0">
              <a:solidFill>
                <a:schemeClr val="bg1"/>
              </a:solidFill>
            </a:endParaRPr>
          </a:p>
        </p:txBody>
      </p:sp>
      <p:sp>
        <p:nvSpPr>
          <p:cNvPr id="6" name="矩形 5"/>
          <p:cNvSpPr/>
          <p:nvPr/>
        </p:nvSpPr>
        <p:spPr>
          <a:xfrm>
            <a:off x="1178763" y="3622962"/>
            <a:ext cx="2608406" cy="369332"/>
          </a:xfrm>
          <a:prstGeom prst="rect">
            <a:avLst/>
          </a:prstGeom>
        </p:spPr>
        <p:txBody>
          <a:bodyPr wrap="none">
            <a:spAutoFit/>
          </a:bodyPr>
          <a:lstStyle/>
          <a:p>
            <a:r>
              <a:rPr lang="en-US" altLang="zh-CN" dirty="0">
                <a:solidFill>
                  <a:schemeClr val="bg1"/>
                </a:solidFill>
              </a:rPr>
              <a:t>4</a:t>
            </a:r>
            <a:r>
              <a:rPr lang="zh-CN" altLang="en-US" dirty="0" smtClean="0">
                <a:solidFill>
                  <a:schemeClr val="bg1"/>
                </a:solidFill>
              </a:rPr>
              <a:t>、输出并使用训练结果</a:t>
            </a:r>
            <a:endParaRPr lang="zh-CN" altLang="en-US" dirty="0">
              <a:solidFill>
                <a:schemeClr val="bg1"/>
              </a:solidFill>
            </a:endParaRPr>
          </a:p>
        </p:txBody>
      </p:sp>
      <p:sp>
        <p:nvSpPr>
          <p:cNvPr id="7" name="矩形 6"/>
          <p:cNvSpPr/>
          <p:nvPr/>
        </p:nvSpPr>
        <p:spPr>
          <a:xfrm>
            <a:off x="6151602" y="938918"/>
            <a:ext cx="1107996" cy="369332"/>
          </a:xfrm>
          <a:prstGeom prst="rect">
            <a:avLst/>
          </a:prstGeom>
        </p:spPr>
        <p:txBody>
          <a:bodyPr wrap="none">
            <a:spAutoFit/>
          </a:bodyPr>
          <a:lstStyle/>
          <a:p>
            <a:r>
              <a:rPr lang="zh-CN" altLang="en-US" dirty="0">
                <a:solidFill>
                  <a:schemeClr val="bg1"/>
                </a:solidFill>
              </a:rPr>
              <a:t>监督学习</a:t>
            </a:r>
          </a:p>
        </p:txBody>
      </p:sp>
      <p:sp>
        <p:nvSpPr>
          <p:cNvPr id="8" name="矩形 7"/>
          <p:cNvSpPr/>
          <p:nvPr/>
        </p:nvSpPr>
        <p:spPr>
          <a:xfrm>
            <a:off x="6151602" y="1469489"/>
            <a:ext cx="1338828" cy="369332"/>
          </a:xfrm>
          <a:prstGeom prst="rect">
            <a:avLst/>
          </a:prstGeom>
        </p:spPr>
        <p:txBody>
          <a:bodyPr wrap="none">
            <a:spAutoFit/>
          </a:bodyPr>
          <a:lstStyle/>
          <a:p>
            <a:r>
              <a:rPr lang="zh-CN" altLang="en-US" dirty="0" smtClean="0">
                <a:solidFill>
                  <a:schemeClr val="bg1"/>
                </a:solidFill>
              </a:rPr>
              <a:t>非监</a:t>
            </a:r>
            <a:r>
              <a:rPr lang="zh-CN" altLang="en-US" dirty="0">
                <a:solidFill>
                  <a:schemeClr val="bg1"/>
                </a:solidFill>
              </a:rPr>
              <a:t>督学习</a:t>
            </a:r>
          </a:p>
        </p:txBody>
      </p:sp>
      <p:sp>
        <p:nvSpPr>
          <p:cNvPr id="9" name="矩形 8"/>
          <p:cNvSpPr/>
          <p:nvPr/>
        </p:nvSpPr>
        <p:spPr>
          <a:xfrm>
            <a:off x="6151602" y="1992857"/>
            <a:ext cx="1338828" cy="369332"/>
          </a:xfrm>
          <a:prstGeom prst="rect">
            <a:avLst/>
          </a:prstGeom>
        </p:spPr>
        <p:txBody>
          <a:bodyPr wrap="none">
            <a:spAutoFit/>
          </a:bodyPr>
          <a:lstStyle/>
          <a:p>
            <a:r>
              <a:rPr lang="zh-CN" altLang="en-US" dirty="0">
                <a:solidFill>
                  <a:schemeClr val="bg1"/>
                </a:solidFill>
              </a:rPr>
              <a:t>半</a:t>
            </a:r>
            <a:r>
              <a:rPr lang="zh-CN" altLang="en-US" dirty="0" smtClean="0">
                <a:solidFill>
                  <a:schemeClr val="bg1"/>
                </a:solidFill>
              </a:rPr>
              <a:t>监</a:t>
            </a:r>
            <a:r>
              <a:rPr lang="zh-CN" altLang="en-US" dirty="0">
                <a:solidFill>
                  <a:schemeClr val="bg1"/>
                </a:solidFill>
              </a:rPr>
              <a:t>督学习</a:t>
            </a:r>
          </a:p>
        </p:txBody>
      </p:sp>
      <p:sp>
        <p:nvSpPr>
          <p:cNvPr id="10" name="矩形 9"/>
          <p:cNvSpPr/>
          <p:nvPr/>
        </p:nvSpPr>
        <p:spPr>
          <a:xfrm>
            <a:off x="6151602" y="2504570"/>
            <a:ext cx="1107996" cy="369332"/>
          </a:xfrm>
          <a:prstGeom prst="rect">
            <a:avLst/>
          </a:prstGeom>
        </p:spPr>
        <p:txBody>
          <a:bodyPr wrap="none">
            <a:spAutoFit/>
          </a:bodyPr>
          <a:lstStyle/>
          <a:p>
            <a:r>
              <a:rPr lang="zh-CN" altLang="en-US" dirty="0" smtClean="0">
                <a:solidFill>
                  <a:schemeClr val="bg1"/>
                </a:solidFill>
              </a:rPr>
              <a:t>强化学习</a:t>
            </a:r>
            <a:endParaRPr lang="zh-CN" altLang="en-US" dirty="0">
              <a:solidFill>
                <a:schemeClr val="bg1"/>
              </a:solidFill>
            </a:endParaRPr>
          </a:p>
        </p:txBody>
      </p:sp>
      <p:sp>
        <p:nvSpPr>
          <p:cNvPr id="11" name="矩形 10"/>
          <p:cNvSpPr/>
          <p:nvPr/>
        </p:nvSpPr>
        <p:spPr>
          <a:xfrm>
            <a:off x="6151602" y="3000587"/>
            <a:ext cx="1107996" cy="369332"/>
          </a:xfrm>
          <a:prstGeom prst="rect">
            <a:avLst/>
          </a:prstGeom>
        </p:spPr>
        <p:txBody>
          <a:bodyPr wrap="none">
            <a:spAutoFit/>
          </a:bodyPr>
          <a:lstStyle/>
          <a:p>
            <a:r>
              <a:rPr lang="zh-CN" altLang="en-US" dirty="0">
                <a:solidFill>
                  <a:schemeClr val="bg1"/>
                </a:solidFill>
              </a:rPr>
              <a:t>模仿</a:t>
            </a:r>
            <a:r>
              <a:rPr lang="zh-CN" altLang="en-US" dirty="0" smtClean="0">
                <a:solidFill>
                  <a:schemeClr val="bg1"/>
                </a:solidFill>
              </a:rPr>
              <a:t>学习</a:t>
            </a:r>
            <a:endParaRPr lang="zh-CN" altLang="en-US" dirty="0">
              <a:solidFill>
                <a:schemeClr val="bg1"/>
              </a:solidFill>
            </a:endParaRPr>
          </a:p>
        </p:txBody>
      </p:sp>
    </p:spTree>
    <p:extLst>
      <p:ext uri="{BB962C8B-B14F-4D97-AF65-F5344CB8AC3E}">
        <p14:creationId xmlns:p14="http://schemas.microsoft.com/office/powerpoint/2010/main" val="319064690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timgsa.baidu.com/timg?image&amp;quality=80&amp;size=b10000_10000&amp;sec=1535556406&amp;di=31b92a3c11895b50e47b829a316bd4bb&amp;src=http://img.tuku.cn/file_big/201403/4b6c0f431b464422a5b807c666c3c27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31111" y="2682725"/>
            <a:ext cx="2712889" cy="192569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32591" y="569586"/>
            <a:ext cx="3877985" cy="369332"/>
          </a:xfrm>
          <a:prstGeom prst="rect">
            <a:avLst/>
          </a:prstGeom>
        </p:spPr>
        <p:txBody>
          <a:bodyPr wrap="none">
            <a:spAutoFit/>
          </a:bodyPr>
          <a:lstStyle/>
          <a:p>
            <a:r>
              <a:rPr lang="zh-CN" altLang="en-US" dirty="0">
                <a:solidFill>
                  <a:schemeClr val="bg1"/>
                </a:solidFill>
              </a:rPr>
              <a:t>监督学</a:t>
            </a:r>
            <a:r>
              <a:rPr lang="zh-CN" altLang="en-US" dirty="0" smtClean="0">
                <a:solidFill>
                  <a:schemeClr val="bg1"/>
                </a:solidFill>
              </a:rPr>
              <a:t>习：用有标签的数据训练模型</a:t>
            </a:r>
            <a:endParaRPr lang="zh-CN" altLang="en-US" dirty="0">
              <a:solidFill>
                <a:schemeClr val="bg1"/>
              </a:solidFill>
            </a:endParaRPr>
          </a:p>
        </p:txBody>
      </p:sp>
      <p:sp>
        <p:nvSpPr>
          <p:cNvPr id="3" name="矩形 2"/>
          <p:cNvSpPr/>
          <p:nvPr/>
        </p:nvSpPr>
        <p:spPr>
          <a:xfrm>
            <a:off x="432591" y="1091318"/>
            <a:ext cx="3877985" cy="369332"/>
          </a:xfrm>
          <a:prstGeom prst="rect">
            <a:avLst/>
          </a:prstGeom>
        </p:spPr>
        <p:txBody>
          <a:bodyPr wrap="none">
            <a:spAutoFit/>
          </a:bodyPr>
          <a:lstStyle/>
          <a:p>
            <a:r>
              <a:rPr lang="zh-CN" altLang="en-US" dirty="0" smtClean="0">
                <a:solidFill>
                  <a:schemeClr val="bg1"/>
                </a:solidFill>
              </a:rPr>
              <a:t>无监督学习：用无标签数据训练模型</a:t>
            </a:r>
            <a:endParaRPr lang="zh-CN" altLang="en-US" dirty="0">
              <a:solidFill>
                <a:schemeClr val="bg1"/>
              </a:solidFill>
            </a:endParaRPr>
          </a:p>
        </p:txBody>
      </p:sp>
      <p:sp>
        <p:nvSpPr>
          <p:cNvPr id="4" name="矩形 3"/>
          <p:cNvSpPr/>
          <p:nvPr/>
        </p:nvSpPr>
        <p:spPr>
          <a:xfrm>
            <a:off x="432591" y="1636750"/>
            <a:ext cx="6417141" cy="369332"/>
          </a:xfrm>
          <a:prstGeom prst="rect">
            <a:avLst/>
          </a:prstGeom>
        </p:spPr>
        <p:txBody>
          <a:bodyPr wrap="none">
            <a:spAutoFit/>
          </a:bodyPr>
          <a:lstStyle/>
          <a:p>
            <a:r>
              <a:rPr lang="zh-CN" altLang="en-US" dirty="0">
                <a:solidFill>
                  <a:schemeClr val="bg1"/>
                </a:solidFill>
              </a:rPr>
              <a:t>半</a:t>
            </a:r>
            <a:r>
              <a:rPr lang="zh-CN" altLang="en-US" dirty="0" smtClean="0">
                <a:solidFill>
                  <a:schemeClr val="bg1"/>
                </a:solidFill>
              </a:rPr>
              <a:t>监督学习：用少量有标签数据和大量无标签数据训练模型</a:t>
            </a:r>
            <a:endParaRPr lang="zh-CN" altLang="en-US" dirty="0">
              <a:solidFill>
                <a:schemeClr val="bg1"/>
              </a:solidFill>
            </a:endParaRPr>
          </a:p>
        </p:txBody>
      </p:sp>
      <p:pic>
        <p:nvPicPr>
          <p:cNvPr id="1026" name="Picture 2" descr="https://timgsa.baidu.com/timg?image&amp;quality=80&amp;size=b9999_10000&amp;sec=1535566285248&amp;di=960720cfb2c1c62cf147e753a760fa6d&amp;imgtype=0&amp;src=http%3A%2F%2Fimg1.sc115.com%2Fuploads%2Fsc%2Fjpg%2F144%2F186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5896" y="2276325"/>
            <a:ext cx="3284634" cy="2332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35566318458&amp;di=75158bb53e946dc7c9d240a55d9cd465&amp;imgtype=jpg&amp;src=http%3A%2F%2Fimg4.imgtn.bdimg.com%2Fit%2Fu%3D3170168934%2C889350365%26fm%3D214%26gp%3D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444" y="2276325"/>
            <a:ext cx="3109452" cy="233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07427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5"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6"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7"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8"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9"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6"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7"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8"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30"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1"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1" name="TextBox 42" descr="6A3013BADB884660B194CAD3FEF2932C# #TextBox 42"/>
          <p:cNvSpPr txBox="1">
            <a:spLocks noChangeArrowheads="1"/>
          </p:cNvSpPr>
          <p:nvPr/>
        </p:nvSpPr>
        <p:spPr bwMode="auto">
          <a:xfrm>
            <a:off x="541358" y="436861"/>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人工智能</a:t>
            </a:r>
          </a:p>
        </p:txBody>
      </p:sp>
      <p:sp>
        <p:nvSpPr>
          <p:cNvPr id="23" name="TextBox 42" descr="6A3013BADB884660B194CAD3FEF2932C# #TextBox 42"/>
          <p:cNvSpPr txBox="1">
            <a:spLocks noChangeArrowheads="1"/>
          </p:cNvSpPr>
          <p:nvPr/>
        </p:nvSpPr>
        <p:spPr bwMode="auto">
          <a:xfrm>
            <a:off x="3734139" y="927634"/>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机器学习</a:t>
            </a:r>
          </a:p>
        </p:txBody>
      </p:sp>
      <p:sp>
        <p:nvSpPr>
          <p:cNvPr id="24" name="TextBox 42" descr="6A3013BADB884660B194CAD3FEF2932C# #TextBox 42"/>
          <p:cNvSpPr txBox="1">
            <a:spLocks noChangeArrowheads="1"/>
          </p:cNvSpPr>
          <p:nvPr/>
        </p:nvSpPr>
        <p:spPr bwMode="auto">
          <a:xfrm>
            <a:off x="2318367" y="161343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深度学习</a:t>
            </a:r>
          </a:p>
        </p:txBody>
      </p:sp>
      <p:sp>
        <p:nvSpPr>
          <p:cNvPr id="25" name="TextBox 42" descr="6A3013BADB884660B194CAD3FEF2932C# #TextBox 42"/>
          <p:cNvSpPr txBox="1">
            <a:spLocks noChangeArrowheads="1"/>
          </p:cNvSpPr>
          <p:nvPr/>
        </p:nvSpPr>
        <p:spPr bwMode="auto">
          <a:xfrm>
            <a:off x="4918670" y="251797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神经网络</a:t>
            </a:r>
          </a:p>
        </p:txBody>
      </p:sp>
      <p:sp>
        <p:nvSpPr>
          <p:cNvPr id="26" name="TextBox 42" descr="6A3013BADB884660B194CAD3FEF2932C# #TextBox 42"/>
          <p:cNvSpPr txBox="1">
            <a:spLocks noChangeArrowheads="1"/>
          </p:cNvSpPr>
          <p:nvPr/>
        </p:nvSpPr>
        <p:spPr bwMode="auto">
          <a:xfrm>
            <a:off x="1370705" y="2979639"/>
            <a:ext cx="172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计算机视觉</a:t>
            </a:r>
          </a:p>
        </p:txBody>
      </p:sp>
      <p:sp>
        <p:nvSpPr>
          <p:cNvPr id="27" name="TextBox 42" descr="6A3013BADB884660B194CAD3FEF2932C# #TextBox 42"/>
          <p:cNvSpPr txBox="1">
            <a:spLocks noChangeArrowheads="1"/>
          </p:cNvSpPr>
          <p:nvPr/>
        </p:nvSpPr>
        <p:spPr bwMode="auto">
          <a:xfrm>
            <a:off x="5413044" y="346843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图像识别</a:t>
            </a:r>
          </a:p>
        </p:txBody>
      </p:sp>
      <p:sp>
        <p:nvSpPr>
          <p:cNvPr id="28" name="TextBox 42" descr="6A3013BADB884660B194CAD3FEF2932C# #TextBox 42"/>
          <p:cNvSpPr txBox="1">
            <a:spLocks noChangeArrowheads="1"/>
          </p:cNvSpPr>
          <p:nvPr/>
        </p:nvSpPr>
        <p:spPr bwMode="auto">
          <a:xfrm>
            <a:off x="5879924" y="1489486"/>
            <a:ext cx="172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大数据分析</a:t>
            </a:r>
          </a:p>
        </p:txBody>
      </p:sp>
    </p:spTree>
    <p:extLst>
      <p:ext uri="{BB962C8B-B14F-4D97-AF65-F5344CB8AC3E}">
        <p14:creationId xmlns:p14="http://schemas.microsoft.com/office/powerpoint/2010/main" val="150769841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521" y="1074912"/>
            <a:ext cx="6730048" cy="646331"/>
          </a:xfrm>
          <a:prstGeom prst="rect">
            <a:avLst/>
          </a:prstGeom>
        </p:spPr>
        <p:txBody>
          <a:bodyPr wrap="none">
            <a:spAutoFit/>
          </a:bodyPr>
          <a:lstStyle/>
          <a:p>
            <a:r>
              <a:rPr lang="en-US" altLang="zh-CN" dirty="0" smtClean="0">
                <a:solidFill>
                  <a:schemeClr val="bg1"/>
                </a:solidFill>
              </a:rPr>
              <a:t>	</a:t>
            </a:r>
            <a:r>
              <a:rPr lang="zh-CN" altLang="en-US" dirty="0" smtClean="0">
                <a:solidFill>
                  <a:schemeClr val="bg1"/>
                </a:solidFill>
              </a:rPr>
              <a:t>在之前数据的基础上，设置回报函数，来引导机器训练结果，</a:t>
            </a:r>
            <a:endParaRPr lang="en-US" altLang="zh-CN" dirty="0" smtClean="0">
              <a:solidFill>
                <a:schemeClr val="bg1"/>
              </a:solidFill>
            </a:endParaRPr>
          </a:p>
          <a:p>
            <a:r>
              <a:rPr lang="zh-CN" altLang="en-US" dirty="0">
                <a:solidFill>
                  <a:schemeClr val="bg1"/>
                </a:solidFill>
              </a:rPr>
              <a:t>最</a:t>
            </a:r>
            <a:r>
              <a:rPr lang="zh-CN" altLang="en-US" dirty="0" smtClean="0">
                <a:solidFill>
                  <a:schemeClr val="bg1"/>
                </a:solidFill>
              </a:rPr>
              <a:t>终得到最优策略</a:t>
            </a:r>
            <a:endParaRPr lang="zh-CN" altLang="en-US" dirty="0">
              <a:solidFill>
                <a:schemeClr val="bg1"/>
              </a:solidFill>
            </a:endParaRPr>
          </a:p>
        </p:txBody>
      </p:sp>
      <p:sp>
        <p:nvSpPr>
          <p:cNvPr id="3" name="矩形 2"/>
          <p:cNvSpPr/>
          <p:nvPr/>
        </p:nvSpPr>
        <p:spPr>
          <a:xfrm>
            <a:off x="694015" y="518178"/>
            <a:ext cx="1107996" cy="369332"/>
          </a:xfrm>
          <a:prstGeom prst="rect">
            <a:avLst/>
          </a:prstGeom>
        </p:spPr>
        <p:txBody>
          <a:bodyPr wrap="none">
            <a:spAutoFit/>
          </a:bodyPr>
          <a:lstStyle/>
          <a:p>
            <a:r>
              <a:rPr lang="zh-CN" altLang="en-US" dirty="0">
                <a:solidFill>
                  <a:schemeClr val="bg1"/>
                </a:solidFill>
              </a:rPr>
              <a:t>强化学</a:t>
            </a:r>
            <a:r>
              <a:rPr lang="zh-CN" altLang="en-US" dirty="0" smtClean="0">
                <a:solidFill>
                  <a:schemeClr val="bg1"/>
                </a:solidFill>
              </a:rPr>
              <a:t>习</a:t>
            </a:r>
            <a:endParaRPr lang="zh-CN" altLang="en-US" dirty="0"/>
          </a:p>
        </p:txBody>
      </p:sp>
      <p:sp>
        <p:nvSpPr>
          <p:cNvPr id="4" name="矩形 3"/>
          <p:cNvSpPr/>
          <p:nvPr/>
        </p:nvSpPr>
        <p:spPr>
          <a:xfrm>
            <a:off x="694015" y="2323279"/>
            <a:ext cx="1107996" cy="369332"/>
          </a:xfrm>
          <a:prstGeom prst="rect">
            <a:avLst/>
          </a:prstGeom>
        </p:spPr>
        <p:txBody>
          <a:bodyPr wrap="none">
            <a:spAutoFit/>
          </a:bodyPr>
          <a:lstStyle/>
          <a:p>
            <a:r>
              <a:rPr lang="zh-CN" altLang="en-US" dirty="0">
                <a:solidFill>
                  <a:schemeClr val="bg1"/>
                </a:solidFill>
              </a:rPr>
              <a:t>模仿</a:t>
            </a:r>
            <a:r>
              <a:rPr lang="zh-CN" altLang="en-US" dirty="0" smtClean="0">
                <a:solidFill>
                  <a:schemeClr val="bg1"/>
                </a:solidFill>
              </a:rPr>
              <a:t>学习</a:t>
            </a:r>
            <a:endParaRPr lang="zh-CN" altLang="en-US" dirty="0"/>
          </a:p>
        </p:txBody>
      </p:sp>
      <p:sp>
        <p:nvSpPr>
          <p:cNvPr id="5" name="矩形 4"/>
          <p:cNvSpPr/>
          <p:nvPr/>
        </p:nvSpPr>
        <p:spPr>
          <a:xfrm>
            <a:off x="886521" y="2839815"/>
            <a:ext cx="7191712" cy="646331"/>
          </a:xfrm>
          <a:prstGeom prst="rect">
            <a:avLst/>
          </a:prstGeom>
        </p:spPr>
        <p:txBody>
          <a:bodyPr wrap="none">
            <a:spAutoFit/>
          </a:bodyPr>
          <a:lstStyle/>
          <a:p>
            <a:r>
              <a:rPr lang="en-US" altLang="zh-CN" dirty="0" smtClean="0">
                <a:solidFill>
                  <a:schemeClr val="bg1"/>
                </a:solidFill>
              </a:rPr>
              <a:t>	</a:t>
            </a:r>
            <a:r>
              <a:rPr lang="zh-CN" altLang="en-US" dirty="0" smtClean="0">
                <a:solidFill>
                  <a:schemeClr val="bg1"/>
                </a:solidFill>
              </a:rPr>
              <a:t>在</a:t>
            </a:r>
            <a:r>
              <a:rPr lang="zh-CN" altLang="en-US" dirty="0">
                <a:solidFill>
                  <a:schemeClr val="bg1"/>
                </a:solidFill>
              </a:rPr>
              <a:t>之前数据的基础</a:t>
            </a:r>
            <a:r>
              <a:rPr lang="zh-CN" altLang="en-US" dirty="0" smtClean="0">
                <a:solidFill>
                  <a:schemeClr val="bg1"/>
                </a:solidFill>
              </a:rPr>
              <a:t>上，通过对模仿者的决策和状态数据进行学习，</a:t>
            </a:r>
            <a:endParaRPr lang="en-US" altLang="zh-CN" dirty="0" smtClean="0">
              <a:solidFill>
                <a:schemeClr val="bg1"/>
              </a:solidFill>
            </a:endParaRPr>
          </a:p>
          <a:p>
            <a:r>
              <a:rPr lang="zh-CN" altLang="en-US" dirty="0" smtClean="0">
                <a:solidFill>
                  <a:schemeClr val="bg1"/>
                </a:solidFill>
              </a:rPr>
              <a:t>来得到跟模仿这一致的策略</a:t>
            </a:r>
            <a:endParaRPr lang="zh-CN" altLang="en-US" dirty="0">
              <a:solidFill>
                <a:schemeClr val="bg1"/>
              </a:solidFill>
            </a:endParaRPr>
          </a:p>
        </p:txBody>
      </p:sp>
      <p:sp>
        <p:nvSpPr>
          <p:cNvPr id="6" name="矩形 5"/>
          <p:cNvSpPr/>
          <p:nvPr/>
        </p:nvSpPr>
        <p:spPr>
          <a:xfrm>
            <a:off x="1248013" y="3918101"/>
            <a:ext cx="6417141" cy="369332"/>
          </a:xfrm>
          <a:prstGeom prst="rect">
            <a:avLst/>
          </a:prstGeom>
        </p:spPr>
        <p:txBody>
          <a:bodyPr wrap="none">
            <a:spAutoFit/>
          </a:bodyPr>
          <a:lstStyle/>
          <a:p>
            <a:r>
              <a:rPr lang="zh-CN" altLang="en-US" dirty="0">
                <a:solidFill>
                  <a:schemeClr val="bg1"/>
                </a:solidFill>
              </a:rPr>
              <a:t>强化学</a:t>
            </a:r>
            <a:r>
              <a:rPr lang="zh-CN" altLang="en-US" dirty="0" smtClean="0">
                <a:solidFill>
                  <a:schemeClr val="bg1"/>
                </a:solidFill>
              </a:rPr>
              <a:t>习会让人工智能更完美，模仿学习会让人工智能更像人</a:t>
            </a:r>
            <a:endParaRPr lang="zh-CN" altLang="en-US" dirty="0"/>
          </a:p>
        </p:txBody>
      </p:sp>
    </p:spTree>
    <p:extLst>
      <p:ext uri="{BB962C8B-B14F-4D97-AF65-F5344CB8AC3E}">
        <p14:creationId xmlns:p14="http://schemas.microsoft.com/office/powerpoint/2010/main" val="370381131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2" descr="6A3013BADB884660B194CAD3FEF2932C# #TextBox 42"/>
          <p:cNvSpPr txBox="1">
            <a:spLocks noChangeArrowheads="1"/>
          </p:cNvSpPr>
          <p:nvPr/>
        </p:nvSpPr>
        <p:spPr bwMode="auto">
          <a:xfrm>
            <a:off x="529327" y="321946"/>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总结：</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48" y="938769"/>
            <a:ext cx="8714643" cy="3800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94178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4" name="组合 23"/>
          <p:cNvGrpSpPr>
            <a:grpSpLocks/>
          </p:cNvGrpSpPr>
          <p:nvPr/>
        </p:nvGrpSpPr>
        <p:grpSpPr bwMode="auto">
          <a:xfrm>
            <a:off x="3300413" y="1700213"/>
            <a:ext cx="2517775" cy="2152650"/>
            <a:chOff x="8799514" y="4532744"/>
            <a:chExt cx="6714162" cy="5741061"/>
          </a:xfrm>
        </p:grpSpPr>
        <p:grpSp>
          <p:nvGrpSpPr>
            <p:cNvPr id="20489" name="Group 107"/>
            <p:cNvGrpSpPr>
              <a:grpSpLocks/>
            </p:cNvGrpSpPr>
            <p:nvPr/>
          </p:nvGrpSpPr>
          <p:grpSpPr bwMode="auto">
            <a:xfrm>
              <a:off x="8985875" y="4532744"/>
              <a:ext cx="6527801" cy="5741061"/>
              <a:chOff x="0" y="955345"/>
              <a:chExt cx="6527800" cy="5741061"/>
            </a:xfrm>
          </p:grpSpPr>
          <p:sp>
            <p:nvSpPr>
              <p:cNvPr id="20490" name="Shape 105"/>
              <p:cNvSpPr>
                <a:spLocks noChangeArrowheads="1"/>
              </p:cNvSpPr>
              <p:nvPr/>
            </p:nvSpPr>
            <p:spPr bwMode="auto">
              <a:xfrm>
                <a:off x="101511" y="955345"/>
                <a:ext cx="6201918"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itchFamily="34" charset="0"/>
                    <a:ea typeface="헤드라인A"/>
                    <a:cs typeface="헤드라인A"/>
                  </a:rPr>
                  <a:t>02</a:t>
                </a:r>
              </a:p>
            </p:txBody>
          </p:sp>
          <p:pic>
            <p:nvPicPr>
              <p:cNvPr id="20491"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0492" name="Shape 108"/>
            <p:cNvSpPr>
              <a:spLocks noChangeArrowheads="1"/>
            </p:cNvSpPr>
            <p:nvPr/>
          </p:nvSpPr>
          <p:spPr bwMode="auto">
            <a:xfrm>
              <a:off x="8799514" y="6230003"/>
              <a:ext cx="6489791" cy="98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eaLnBrk="1" hangingPunct="1"/>
              <a:r>
                <a:rPr lang="zh-CN" altLang="en-US" b="1" dirty="0">
                  <a:solidFill>
                    <a:srgbClr val="FFFFFF"/>
                  </a:solidFill>
                  <a:latin typeface="Arial" pitchFamily="34" charset="0"/>
                  <a:cs typeface="Arial" pitchFamily="34" charset="0"/>
                  <a:sym typeface="Arial" pitchFamily="34" charset="0"/>
                </a:rPr>
                <a:t>应用案例</a:t>
              </a:r>
              <a:endParaRPr lang="zh-CN" altLang="zh-CN" b="1" dirty="0">
                <a:solidFill>
                  <a:srgbClr val="FFFFFF"/>
                </a:solidFill>
                <a:latin typeface="Arial" pitchFamily="34" charset="0"/>
                <a:cs typeface="Arial" pitchFamily="34" charset="0"/>
                <a:sym typeface="Arial" pitchFamily="34" charset="0"/>
              </a:endParaRPr>
            </a:p>
          </p:txBody>
        </p:sp>
        <p:sp>
          <p:nvSpPr>
            <p:cNvPr id="20493" name="Shape 109"/>
            <p:cNvSpPr>
              <a:spLocks noChangeArrowheads="1"/>
            </p:cNvSpPr>
            <p:nvPr/>
          </p:nvSpPr>
          <p:spPr bwMode="auto">
            <a:xfrm>
              <a:off x="9415634" y="6973230"/>
              <a:ext cx="5400333"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4" name="组合 23"/>
          <p:cNvGrpSpPr>
            <a:grpSpLocks/>
          </p:cNvGrpSpPr>
          <p:nvPr/>
        </p:nvGrpSpPr>
        <p:grpSpPr bwMode="auto">
          <a:xfrm>
            <a:off x="3370265" y="1728788"/>
            <a:ext cx="2449510" cy="2152650"/>
            <a:chOff x="8985875" y="4608944"/>
            <a:chExt cx="6535155" cy="5741061"/>
          </a:xfrm>
        </p:grpSpPr>
        <p:grpSp>
          <p:nvGrpSpPr>
            <p:cNvPr id="27657" name="Group 107"/>
            <p:cNvGrpSpPr>
              <a:grpSpLocks/>
            </p:cNvGrpSpPr>
            <p:nvPr/>
          </p:nvGrpSpPr>
          <p:grpSpPr bwMode="auto">
            <a:xfrm>
              <a:off x="8985875" y="4608944"/>
              <a:ext cx="6535155" cy="5741061"/>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a:solidFill>
                      <a:srgbClr val="FFFFFF"/>
                    </a:solidFill>
                    <a:latin typeface="Impact" pitchFamily="34" charset="0"/>
                    <a:ea typeface="헤드라인A"/>
                    <a:cs typeface="헤드라인A"/>
                  </a:rPr>
                  <a:t>03</a:t>
                </a:r>
              </a:p>
            </p:txBody>
          </p:sp>
          <p:pic>
            <p:nvPicPr>
              <p:cNvPr id="27659"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7660" name="Shape 108"/>
            <p:cNvSpPr>
              <a:spLocks noChangeArrowheads="1"/>
            </p:cNvSpPr>
            <p:nvPr/>
          </p:nvSpPr>
          <p:spPr bwMode="auto">
            <a:xfrm>
              <a:off x="10089483" y="6230003"/>
              <a:ext cx="4078286" cy="98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eaLnBrk="1" hangingPunct="1"/>
              <a:r>
                <a:rPr lang="en-US" altLang="zh-CN" b="1" dirty="0">
                  <a:solidFill>
                    <a:srgbClr val="FFFFFF"/>
                  </a:solidFill>
                  <a:latin typeface="Arial" pitchFamily="34" charset="0"/>
                  <a:cs typeface="Arial" pitchFamily="34" charset="0"/>
                  <a:sym typeface="Arial" pitchFamily="34" charset="0"/>
                </a:rPr>
                <a:t>Hello</a:t>
              </a:r>
              <a:r>
                <a:rPr lang="zh-CN" altLang="en-US" b="1" dirty="0">
                  <a:solidFill>
                    <a:srgbClr val="FFFFFF"/>
                  </a:solidFill>
                  <a:latin typeface="Arial" pitchFamily="34" charset="0"/>
                  <a:cs typeface="Arial" pitchFamily="34" charset="0"/>
                  <a:sym typeface="Arial" pitchFamily="34" charset="0"/>
                </a:rPr>
                <a:t>，鸢尾花</a:t>
              </a:r>
              <a:endParaRPr lang="zh-CN" altLang="zh-CN" b="1" dirty="0">
                <a:solidFill>
                  <a:srgbClr val="FFFFFF"/>
                </a:solidFill>
                <a:latin typeface="Arial" pitchFamily="34" charset="0"/>
                <a:cs typeface="Arial" pitchFamily="34" charset="0"/>
                <a:sym typeface="Arial" pitchFamily="34" charset="0"/>
              </a:endParaRPr>
            </a:p>
          </p:txBody>
        </p:sp>
        <p:sp>
          <p:nvSpPr>
            <p:cNvPr id="27661" name="Shape 109"/>
            <p:cNvSpPr>
              <a:spLocks noChangeArrowheads="1"/>
            </p:cNvSpPr>
            <p:nvPr/>
          </p:nvSpPr>
          <p:spPr bwMode="auto">
            <a:xfrm>
              <a:off x="9415634" y="6973230"/>
              <a:ext cx="5400332"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4" name="组合 23"/>
          <p:cNvGrpSpPr>
            <a:grpSpLocks/>
          </p:cNvGrpSpPr>
          <p:nvPr/>
        </p:nvGrpSpPr>
        <p:grpSpPr bwMode="auto">
          <a:xfrm>
            <a:off x="3370265" y="1728788"/>
            <a:ext cx="2449510" cy="2152650"/>
            <a:chOff x="8985875" y="4608944"/>
            <a:chExt cx="6535155" cy="5741061"/>
          </a:xfrm>
        </p:grpSpPr>
        <p:grpSp>
          <p:nvGrpSpPr>
            <p:cNvPr id="27657" name="Group 107"/>
            <p:cNvGrpSpPr>
              <a:grpSpLocks/>
            </p:cNvGrpSpPr>
            <p:nvPr/>
          </p:nvGrpSpPr>
          <p:grpSpPr bwMode="auto">
            <a:xfrm>
              <a:off x="8985875" y="4608944"/>
              <a:ext cx="6535155" cy="5741061"/>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itchFamily="34" charset="0"/>
                    <a:ea typeface="헤드라인A"/>
                    <a:cs typeface="헤드라인A"/>
                  </a:rPr>
                  <a:t>04</a:t>
                </a:r>
              </a:p>
            </p:txBody>
          </p:sp>
          <p:pic>
            <p:nvPicPr>
              <p:cNvPr id="27659"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7660" name="Shape 108"/>
            <p:cNvSpPr>
              <a:spLocks noChangeArrowheads="1"/>
            </p:cNvSpPr>
            <p:nvPr/>
          </p:nvSpPr>
          <p:spPr bwMode="auto">
            <a:xfrm>
              <a:off x="11312634" y="6230003"/>
              <a:ext cx="1631997" cy="98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eaLnBrk="1" hangingPunct="1"/>
              <a:r>
                <a:rPr lang="en-US" altLang="zh-CN" dirty="0">
                  <a:solidFill>
                    <a:srgbClr val="FFFFFF"/>
                  </a:solidFill>
                  <a:latin typeface="Arial" pitchFamily="34" charset="0"/>
                  <a:cs typeface="Arial" pitchFamily="34" charset="0"/>
                  <a:sym typeface="Arial" pitchFamily="34" charset="0"/>
                </a:rPr>
                <a:t>Other</a:t>
              </a:r>
              <a:endParaRPr lang="zh-CN" altLang="zh-CN" b="1" dirty="0">
                <a:solidFill>
                  <a:srgbClr val="FFFFFF"/>
                </a:solidFill>
                <a:latin typeface="Arial" pitchFamily="34" charset="0"/>
                <a:cs typeface="Arial" pitchFamily="34" charset="0"/>
                <a:sym typeface="Arial" pitchFamily="34" charset="0"/>
              </a:endParaRPr>
            </a:p>
          </p:txBody>
        </p:sp>
        <p:sp>
          <p:nvSpPr>
            <p:cNvPr id="27661" name="Shape 109"/>
            <p:cNvSpPr>
              <a:spLocks noChangeArrowheads="1"/>
            </p:cNvSpPr>
            <p:nvPr/>
          </p:nvSpPr>
          <p:spPr bwMode="auto">
            <a:xfrm>
              <a:off x="9415634" y="6973230"/>
              <a:ext cx="5400332"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extLst>
      <p:ext uri="{BB962C8B-B14F-4D97-AF65-F5344CB8AC3E}">
        <p14:creationId xmlns:p14="http://schemas.microsoft.com/office/powerpoint/2010/main" val="348951692"/>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760538" y="1333500"/>
            <a:ext cx="3725862" cy="34972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497870"/>
              <a:gd name="connsiteX1-3" fmla="*/ 2758265 w 3726180"/>
              <a:gd name="connsiteY1-4" fmla="*/ 3497870 h 3497870"/>
              <a:gd name="connsiteX2-5" fmla="*/ 3726180 w 3726180"/>
              <a:gd name="connsiteY2-6" fmla="*/ 0 h 3497870"/>
              <a:gd name="connsiteX3-7" fmla="*/ 0 w 3726180"/>
              <a:gd name="connsiteY3-8" fmla="*/ 922020 h 3497870"/>
            </a:gdLst>
            <a:ahLst/>
            <a:cxnLst>
              <a:cxn ang="0">
                <a:pos x="connsiteX0-1" y="connsiteY0-2"/>
              </a:cxn>
              <a:cxn ang="0">
                <a:pos x="connsiteX1-3" y="connsiteY1-4"/>
              </a:cxn>
              <a:cxn ang="0">
                <a:pos x="connsiteX2-5" y="connsiteY2-6"/>
              </a:cxn>
              <a:cxn ang="0">
                <a:pos x="connsiteX3-7" y="connsiteY3-8"/>
              </a:cxn>
            </a:cxnLst>
            <a:rect l="l" t="t" r="r" b="b"/>
            <a:pathLst>
              <a:path w="3726180" h="3497870">
                <a:moveTo>
                  <a:pt x="0" y="922020"/>
                </a:moveTo>
                <a:lnTo>
                  <a:pt x="2758265" y="349787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grpSp>
        <p:nvGrpSpPr>
          <p:cNvPr id="22" name="Group 60"/>
          <p:cNvGrpSpPr>
            <a:grpSpLocks/>
          </p:cNvGrpSpPr>
          <p:nvPr/>
        </p:nvGrpSpPr>
        <p:grpSpPr bwMode="auto">
          <a:xfrm>
            <a:off x="8201025" y="2408238"/>
            <a:ext cx="738188" cy="269875"/>
            <a:chOff x="0" y="114479"/>
            <a:chExt cx="1967458" cy="719572"/>
          </a:xfrm>
        </p:grpSpPr>
        <p:sp>
          <p:nvSpPr>
            <p:cNvPr id="34822"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 this is a sample text.</a:t>
              </a:r>
            </a:p>
          </p:txBody>
        </p:sp>
        <p:sp>
          <p:nvSpPr>
            <p:cNvPr id="34823"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
        <p:nvSpPr>
          <p:cNvPr id="25" name="Shape 76"/>
          <p:cNvSpPr/>
          <p:nvPr/>
        </p:nvSpPr>
        <p:spPr>
          <a:xfrm>
            <a:off x="2176463" y="3371850"/>
            <a:ext cx="4287837" cy="327025"/>
          </a:xfrm>
          <a:prstGeom prst="rect">
            <a:avLst/>
          </a:prstGeom>
          <a:ln w="12700">
            <a:miter lim="400000"/>
          </a:ln>
        </p:spPr>
        <p:txBody>
          <a:bodyPr lIns="17145" rIns="17145">
            <a:spAutoFit/>
          </a:bodyPr>
          <a:lstStyle/>
          <a:p>
            <a:pPr defTabSz="342900" fontAlgn="auto">
              <a:lnSpc>
                <a:spcPct val="150000"/>
              </a:lnSpc>
              <a:spcBef>
                <a:spcPts val="0"/>
              </a:spcBef>
              <a:spcAft>
                <a:spcPts val="0"/>
              </a:spcAft>
              <a:buFontTx/>
              <a:buNone/>
              <a:defRPr sz="1800"/>
            </a:pPr>
            <a:r>
              <a:rPr lang="en-US" altLang="zh-CN" sz="340" kern="0" dirty="0">
                <a:solidFill>
                  <a:schemeClr val="bg1"/>
                </a:solidFill>
                <a:latin typeface="Arial"/>
                <a:ea typeface="Arial"/>
                <a:cs typeface="Arial"/>
                <a:sym typeface="Arial"/>
              </a:rPr>
              <a:t>This is a sample text. Insert your desired text here. Again. This is a dummy text. Enter your own text here. This is a sample text. Insert your desired text here. Again. This is a dummy text. Enter your own text here enter your own text here. This is a sample text. Insert your desired text here. This is a sample text. Insert your desired text here. Again. This is a dummy text. Enter your own text here. This is a sample text. Insert your desired text here. Again. This is a dummy text. Enter your own text here enter your own text here. </a:t>
            </a:r>
          </a:p>
        </p:txBody>
      </p:sp>
      <p:grpSp>
        <p:nvGrpSpPr>
          <p:cNvPr id="26" name="Group 60"/>
          <p:cNvGrpSpPr>
            <a:grpSpLocks/>
          </p:cNvGrpSpPr>
          <p:nvPr/>
        </p:nvGrpSpPr>
        <p:grpSpPr bwMode="auto">
          <a:xfrm>
            <a:off x="8201025" y="1501775"/>
            <a:ext cx="738188" cy="269875"/>
            <a:chOff x="0" y="114479"/>
            <a:chExt cx="1967458" cy="719572"/>
          </a:xfrm>
        </p:grpSpPr>
        <p:sp>
          <p:nvSpPr>
            <p:cNvPr id="34826"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 this is a sample text.</a:t>
              </a:r>
            </a:p>
          </p:txBody>
        </p:sp>
        <p:sp>
          <p:nvSpPr>
            <p:cNvPr id="34827"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29" name="Group 60"/>
          <p:cNvGrpSpPr>
            <a:grpSpLocks/>
          </p:cNvGrpSpPr>
          <p:nvPr/>
        </p:nvGrpSpPr>
        <p:grpSpPr bwMode="auto">
          <a:xfrm>
            <a:off x="8201025" y="3430588"/>
            <a:ext cx="738188" cy="269875"/>
            <a:chOff x="0" y="114479"/>
            <a:chExt cx="1967458" cy="719572"/>
          </a:xfrm>
        </p:grpSpPr>
        <p:sp>
          <p:nvSpPr>
            <p:cNvPr id="34829"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 this is a sample text.</a:t>
              </a:r>
            </a:p>
          </p:txBody>
        </p:sp>
        <p:sp>
          <p:nvSpPr>
            <p:cNvPr id="34830"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32" name="Group 66"/>
          <p:cNvGrpSpPr>
            <a:grpSpLocks/>
          </p:cNvGrpSpPr>
          <p:nvPr/>
        </p:nvGrpSpPr>
        <p:grpSpPr bwMode="auto">
          <a:xfrm>
            <a:off x="8201025" y="1912938"/>
            <a:ext cx="236538" cy="236537"/>
            <a:chOff x="0" y="0"/>
            <a:chExt cx="1038922" cy="1038922"/>
          </a:xfrm>
        </p:grpSpPr>
        <p:sp>
          <p:nvSpPr>
            <p:cNvPr id="34832" name="Shape 64"/>
            <p:cNvSpPr>
              <a:spLocks noChangeArrowheads="1"/>
            </p:cNvSpPr>
            <p:nvPr/>
          </p:nvSpPr>
          <p:spPr bwMode="auto">
            <a:xfrm>
              <a:off x="0"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34833" name="Shape 65"/>
            <p:cNvSpPr>
              <a:spLocks noChangeArrowheads="1"/>
            </p:cNvSpPr>
            <p:nvPr/>
          </p:nvSpPr>
          <p:spPr bwMode="auto">
            <a:xfrm rot="5400000">
              <a:off x="-1"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35" name="Group 66"/>
          <p:cNvGrpSpPr>
            <a:grpSpLocks/>
          </p:cNvGrpSpPr>
          <p:nvPr/>
        </p:nvGrpSpPr>
        <p:grpSpPr bwMode="auto">
          <a:xfrm>
            <a:off x="8201025" y="2905125"/>
            <a:ext cx="236538" cy="236538"/>
            <a:chOff x="0" y="0"/>
            <a:chExt cx="1038922" cy="1038922"/>
          </a:xfrm>
        </p:grpSpPr>
        <p:sp>
          <p:nvSpPr>
            <p:cNvPr id="34835" name="Shape 64"/>
            <p:cNvSpPr>
              <a:spLocks noChangeArrowheads="1"/>
            </p:cNvSpPr>
            <p:nvPr/>
          </p:nvSpPr>
          <p:spPr bwMode="auto">
            <a:xfrm>
              <a:off x="0"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34836" name="Shape 65"/>
            <p:cNvSpPr>
              <a:spLocks noChangeArrowheads="1"/>
            </p:cNvSpPr>
            <p:nvPr/>
          </p:nvSpPr>
          <p:spPr bwMode="auto">
            <a:xfrm rot="5400000">
              <a:off x="-1"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
        <p:nvSpPr>
          <p:cNvPr id="39" name="任意多边形 38"/>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40" name="文本框 39"/>
          <p:cNvSpPr txBox="1"/>
          <p:nvPr/>
        </p:nvSpPr>
        <p:spPr>
          <a:xfrm>
            <a:off x="2041525" y="1831659"/>
            <a:ext cx="3140075" cy="13335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8000" kern="0" dirty="0">
                <a:solidFill>
                  <a:schemeClr val="bg1"/>
                </a:solidFill>
                <a:latin typeface="Impact" pitchFamily="34" charset="0"/>
                <a:ea typeface="微软雅黑" pitchFamily="34" charset="-122"/>
                <a:cs typeface="+mn-cs"/>
              </a:rPr>
              <a:t>Thanks</a:t>
            </a:r>
            <a:endParaRPr lang="zh-CN" altLang="en-US" sz="8000" kern="0" dirty="0">
              <a:solidFill>
                <a:schemeClr val="bg1"/>
              </a:solidFill>
              <a:latin typeface="Impact" pitchFamily="34" charset="0"/>
              <a:ea typeface="微软雅黑" pitchFamily="34" charset="-122"/>
              <a:cs typeface="+mn-cs"/>
            </a:endParaRPr>
          </a:p>
        </p:txBody>
      </p:sp>
      <p:sp>
        <p:nvSpPr>
          <p:cNvPr id="41" name="椭圆 40"/>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2" name="椭圆 41"/>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3" name="椭圆 42"/>
          <p:cNvSpPr/>
          <p:nvPr/>
        </p:nvSpPr>
        <p:spPr>
          <a:xfrm>
            <a:off x="4487863" y="4794250"/>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任意多边形 43"/>
          <p:cNvSpPr/>
          <p:nvPr/>
        </p:nvSpPr>
        <p:spPr>
          <a:xfrm rot="19001021">
            <a:off x="885825" y="1184275"/>
            <a:ext cx="5791200" cy="4721225"/>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036490"/>
              <a:gd name="connsiteX1-3" fmla="*/ 2891616 w 3726180"/>
              <a:gd name="connsiteY1-4" fmla="*/ 3036490 h 3036490"/>
              <a:gd name="connsiteX2-5" fmla="*/ 3726180 w 3726180"/>
              <a:gd name="connsiteY2-6" fmla="*/ 0 h 3036490"/>
              <a:gd name="connsiteX3-7" fmla="*/ 0 w 3726180"/>
              <a:gd name="connsiteY3-8" fmla="*/ 922020 h 3036490"/>
            </a:gdLst>
            <a:ahLst/>
            <a:cxnLst>
              <a:cxn ang="0">
                <a:pos x="connsiteX0-1" y="connsiteY0-2"/>
              </a:cxn>
              <a:cxn ang="0">
                <a:pos x="connsiteX1-3" y="connsiteY1-4"/>
              </a:cxn>
              <a:cxn ang="0">
                <a:pos x="connsiteX2-5" y="connsiteY2-6"/>
              </a:cxn>
              <a:cxn ang="0">
                <a:pos x="connsiteX3-7" y="connsiteY3-8"/>
              </a:cxn>
            </a:cxnLst>
            <a:rect l="l" t="t" r="r" b="b"/>
            <a:pathLst>
              <a:path w="3726180" h="3036490">
                <a:moveTo>
                  <a:pt x="0" y="922020"/>
                </a:moveTo>
                <a:lnTo>
                  <a:pt x="2891616" y="303649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1" name="矩形 30"/>
          <p:cNvSpPr/>
          <p:nvPr/>
        </p:nvSpPr>
        <p:spPr>
          <a:xfrm>
            <a:off x="55211" y="491266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PPT</a:t>
            </a:r>
            <a:r>
              <a:rPr kumimoji="0" lang="zh-CN" altLang="en-US" sz="100" b="0" i="0" u="none" strike="noStrike" kern="0" cap="none" spc="0" normalizeH="0" baseline="0" noProof="0" dirty="0">
                <a:ln>
                  <a:noFill/>
                </a:ln>
                <a:solidFill>
                  <a:sysClr val="windowText" lastClr="000000"/>
                </a:solidFill>
                <a:effectLst/>
                <a:uLnTx/>
                <a:uFillTx/>
              </a:rPr>
              <a:t>论坛：</a:t>
            </a:r>
            <a:r>
              <a:rPr kumimoji="0" lang="en-US" altLang="zh-CN" sz="100" b="0" i="0" u="none" strike="noStrike" kern="0" cap="none" spc="0" normalizeH="0" baseline="0" noProof="0" dirty="0">
                <a:ln>
                  <a:noFill/>
                </a:ln>
                <a:solidFill>
                  <a:sysClr val="windowText" lastClr="000000"/>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700"/>
                                  </p:stCondLst>
                                  <p:childTnLst>
                                    <p:set>
                                      <p:cBhvr>
                                        <p:cTn id="6" dur="1" fill="hold">
                                          <p:stCondLst>
                                            <p:cond delay="0"/>
                                          </p:stCondLst>
                                        </p:cTn>
                                        <p:tgtEl>
                                          <p:spTgt spid="15"/>
                                        </p:tgtEl>
                                        <p:attrNameLst>
                                          <p:attrName>style.visibility</p:attrName>
                                        </p:attrNameLst>
                                      </p:cBhvr>
                                      <p:to>
                                        <p:strVal val="visible"/>
                                      </p:to>
                                    </p:set>
                                    <p:anim calcmode="lin" valueType="num">
                                      <p:cBhvr>
                                        <p:cTn id="7" dur="1500" fill="hold"/>
                                        <p:tgtEl>
                                          <p:spTgt spid="15"/>
                                        </p:tgtEl>
                                        <p:attrNameLst>
                                          <p:attrName>ppt_w</p:attrName>
                                        </p:attrNameLst>
                                      </p:cBhvr>
                                      <p:tavLst>
                                        <p:tav tm="0">
                                          <p:val>
                                            <p:fltVal val="0"/>
                                          </p:val>
                                        </p:tav>
                                        <p:tav tm="100000">
                                          <p:val>
                                            <p:strVal val="#ppt_w"/>
                                          </p:val>
                                        </p:tav>
                                      </p:tavLst>
                                    </p:anim>
                                    <p:anim calcmode="lin" valueType="num">
                                      <p:cBhvr>
                                        <p:cTn id="8" dur="1500" fill="hold"/>
                                        <p:tgtEl>
                                          <p:spTgt spid="15"/>
                                        </p:tgtEl>
                                        <p:attrNameLst>
                                          <p:attrName>ppt_h</p:attrName>
                                        </p:attrNameLst>
                                      </p:cBhvr>
                                      <p:tavLst>
                                        <p:tav tm="0">
                                          <p:val>
                                            <p:fltVal val="0"/>
                                          </p:val>
                                        </p:tav>
                                        <p:tav tm="100000">
                                          <p:val>
                                            <p:strVal val="#ppt_h"/>
                                          </p:val>
                                        </p:tav>
                                      </p:tavLst>
                                    </p:anim>
                                    <p:animEffect transition="in" filter="fade">
                                      <p:cBhvr>
                                        <p:cTn id="9" dur="1500"/>
                                        <p:tgtEl>
                                          <p:spTgt spid="15"/>
                                        </p:tgtEl>
                                      </p:cBhvr>
                                    </p:animEffect>
                                  </p:childTnLst>
                                </p:cTn>
                              </p:par>
                              <p:par>
                                <p:cTn id="10" presetID="53" presetClass="entr" presetSubtype="16" fill="hold" grpId="0" nodeType="withEffect">
                                  <p:stCondLst>
                                    <p:cond delay="1500"/>
                                  </p:stCondLst>
                                  <p:childTnLst>
                                    <p:set>
                                      <p:cBhvr>
                                        <p:cTn id="11" dur="1" fill="hold">
                                          <p:stCondLst>
                                            <p:cond delay="0"/>
                                          </p:stCondLst>
                                        </p:cTn>
                                        <p:tgtEl>
                                          <p:spTgt spid="40"/>
                                        </p:tgtEl>
                                        <p:attrNameLst>
                                          <p:attrName>style.visibility</p:attrName>
                                        </p:attrNameLst>
                                      </p:cBhvr>
                                      <p:to>
                                        <p:strVal val="visible"/>
                                      </p:to>
                                    </p:set>
                                    <p:anim calcmode="lin" valueType="num">
                                      <p:cBhvr>
                                        <p:cTn id="12" dur="750" fill="hold"/>
                                        <p:tgtEl>
                                          <p:spTgt spid="40"/>
                                        </p:tgtEl>
                                        <p:attrNameLst>
                                          <p:attrName>ppt_w</p:attrName>
                                        </p:attrNameLst>
                                      </p:cBhvr>
                                      <p:tavLst>
                                        <p:tav tm="0">
                                          <p:val>
                                            <p:fltVal val="0"/>
                                          </p:val>
                                        </p:tav>
                                        <p:tav tm="100000">
                                          <p:val>
                                            <p:strVal val="#ppt_w"/>
                                          </p:val>
                                        </p:tav>
                                      </p:tavLst>
                                    </p:anim>
                                    <p:anim calcmode="lin" valueType="num">
                                      <p:cBhvr>
                                        <p:cTn id="13" dur="750" fill="hold"/>
                                        <p:tgtEl>
                                          <p:spTgt spid="40"/>
                                        </p:tgtEl>
                                        <p:attrNameLst>
                                          <p:attrName>ppt_h</p:attrName>
                                        </p:attrNameLst>
                                      </p:cBhvr>
                                      <p:tavLst>
                                        <p:tav tm="0">
                                          <p:val>
                                            <p:fltVal val="0"/>
                                          </p:val>
                                        </p:tav>
                                        <p:tav tm="100000">
                                          <p:val>
                                            <p:strVal val="#ppt_h"/>
                                          </p:val>
                                        </p:tav>
                                      </p:tavLst>
                                    </p:anim>
                                    <p:animEffect transition="in" filter="fade">
                                      <p:cBhvr>
                                        <p:cTn id="14" dur="750"/>
                                        <p:tgtEl>
                                          <p:spTgt spid="40"/>
                                        </p:tgtEl>
                                      </p:cBhvr>
                                    </p:animEffect>
                                  </p:childTnLst>
                                </p:cTn>
                              </p:par>
                              <p:par>
                                <p:cTn id="15" presetID="25" presetClass="entr" presetSubtype="0" fill="hold" grpId="0" nodeType="withEffect">
                                  <p:stCondLst>
                                    <p:cond delay="1600"/>
                                  </p:stCondLst>
                                  <p:childTnLst>
                                    <p:set>
                                      <p:cBhvr>
                                        <p:cTn id="16" dur="1" fill="hold">
                                          <p:stCondLst>
                                            <p:cond delay="0"/>
                                          </p:stCondLst>
                                        </p:cTn>
                                        <p:tgtEl>
                                          <p:spTgt spid="42"/>
                                        </p:tgtEl>
                                        <p:attrNameLst>
                                          <p:attrName>style.visibility</p:attrName>
                                        </p:attrNameLst>
                                      </p:cBhvr>
                                      <p:to>
                                        <p:strVal val="visible"/>
                                      </p:to>
                                    </p:set>
                                    <p:anim calcmode="lin" valueType="num">
                                      <p:cBhvr>
                                        <p:cTn id="17" dur="375"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18" dur="375"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9" dur="375" accel="50000" fill="hold">
                                          <p:stCondLst>
                                            <p:cond delay="375"/>
                                          </p:stCondLst>
                                        </p:cTn>
                                        <p:tgtEl>
                                          <p:spTgt spid="42"/>
                                        </p:tgtEl>
                                        <p:attrNameLst>
                                          <p:attrName>ppt_w</p:attrName>
                                        </p:attrNameLst>
                                      </p:cBhvr>
                                      <p:tavLst>
                                        <p:tav tm="0">
                                          <p:val>
                                            <p:strVal val="#ppt_w*.05"/>
                                          </p:val>
                                        </p:tav>
                                        <p:tav tm="100000">
                                          <p:val>
                                            <p:strVal val="#ppt_w"/>
                                          </p:val>
                                        </p:tav>
                                      </p:tavLst>
                                    </p:anim>
                                    <p:anim calcmode="lin" valueType="num">
                                      <p:cBhvr>
                                        <p:cTn id="20" dur="750" fill="hold"/>
                                        <p:tgtEl>
                                          <p:spTgt spid="42"/>
                                        </p:tgtEl>
                                        <p:attrNameLst>
                                          <p:attrName>ppt_h</p:attrName>
                                        </p:attrNameLst>
                                      </p:cBhvr>
                                      <p:tavLst>
                                        <p:tav tm="0">
                                          <p:val>
                                            <p:strVal val="#ppt_h"/>
                                          </p:val>
                                        </p:tav>
                                        <p:tav tm="100000">
                                          <p:val>
                                            <p:strVal val="#ppt_h"/>
                                          </p:val>
                                        </p:tav>
                                      </p:tavLst>
                                    </p:anim>
                                    <p:anim calcmode="lin" valueType="num">
                                      <p:cBhvr>
                                        <p:cTn id="21" dur="375"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2" dur="375"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3" dur="375" accel="50000" fill="hold">
                                          <p:stCondLst>
                                            <p:cond delay="375"/>
                                          </p:stCondLst>
                                        </p:cTn>
                                        <p:tgtEl>
                                          <p:spTgt spid="42"/>
                                        </p:tgtEl>
                                        <p:attrNameLst>
                                          <p:attrName>ppt_y</p:attrName>
                                        </p:attrNameLst>
                                      </p:cBhvr>
                                      <p:tavLst>
                                        <p:tav tm="0">
                                          <p:val>
                                            <p:strVal val="#ppt_y+.1"/>
                                          </p:val>
                                        </p:tav>
                                        <p:tav tm="100000">
                                          <p:val>
                                            <p:strVal val="#ppt_y"/>
                                          </p:val>
                                        </p:tav>
                                      </p:tavLst>
                                    </p:anim>
                                    <p:animEffect transition="in" filter="fade">
                                      <p:cBhvr>
                                        <p:cTn id="24" dur="750" decel="50000">
                                          <p:stCondLst>
                                            <p:cond delay="0"/>
                                          </p:stCondLst>
                                        </p:cTn>
                                        <p:tgtEl>
                                          <p:spTgt spid="42"/>
                                        </p:tgtEl>
                                      </p:cBhvr>
                                    </p:animEffect>
                                  </p:childTnLst>
                                </p:cTn>
                              </p:par>
                              <p:par>
                                <p:cTn id="25" presetID="25" presetClass="entr" presetSubtype="0" fill="hold" grpId="0" nodeType="withEffect">
                                  <p:stCondLst>
                                    <p:cond delay="19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375"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8" dur="375"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9" dur="375" accel="50000" fill="hold">
                                          <p:stCondLst>
                                            <p:cond delay="375"/>
                                          </p:stCondLst>
                                        </p:cTn>
                                        <p:tgtEl>
                                          <p:spTgt spid="41"/>
                                        </p:tgtEl>
                                        <p:attrNameLst>
                                          <p:attrName>ppt_w</p:attrName>
                                        </p:attrNameLst>
                                      </p:cBhvr>
                                      <p:tavLst>
                                        <p:tav tm="0">
                                          <p:val>
                                            <p:strVal val="#ppt_w*.05"/>
                                          </p:val>
                                        </p:tav>
                                        <p:tav tm="100000">
                                          <p:val>
                                            <p:strVal val="#ppt_w"/>
                                          </p:val>
                                        </p:tav>
                                      </p:tavLst>
                                    </p:anim>
                                    <p:anim calcmode="lin" valueType="num">
                                      <p:cBhvr>
                                        <p:cTn id="30" dur="750" fill="hold"/>
                                        <p:tgtEl>
                                          <p:spTgt spid="41"/>
                                        </p:tgtEl>
                                        <p:attrNameLst>
                                          <p:attrName>ppt_h</p:attrName>
                                        </p:attrNameLst>
                                      </p:cBhvr>
                                      <p:tavLst>
                                        <p:tav tm="0">
                                          <p:val>
                                            <p:strVal val="#ppt_h"/>
                                          </p:val>
                                        </p:tav>
                                        <p:tav tm="100000">
                                          <p:val>
                                            <p:strVal val="#ppt_h"/>
                                          </p:val>
                                        </p:tav>
                                      </p:tavLst>
                                    </p:anim>
                                    <p:anim calcmode="lin" valueType="num">
                                      <p:cBhvr>
                                        <p:cTn id="31" dur="375"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32" dur="375"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33" dur="375" accel="50000" fill="hold">
                                          <p:stCondLst>
                                            <p:cond delay="375"/>
                                          </p:stCondLst>
                                        </p:cTn>
                                        <p:tgtEl>
                                          <p:spTgt spid="41"/>
                                        </p:tgtEl>
                                        <p:attrNameLst>
                                          <p:attrName>ppt_y</p:attrName>
                                        </p:attrNameLst>
                                      </p:cBhvr>
                                      <p:tavLst>
                                        <p:tav tm="0">
                                          <p:val>
                                            <p:strVal val="#ppt_y+.1"/>
                                          </p:val>
                                        </p:tav>
                                        <p:tav tm="100000">
                                          <p:val>
                                            <p:strVal val="#ppt_y"/>
                                          </p:val>
                                        </p:tav>
                                      </p:tavLst>
                                    </p:anim>
                                    <p:animEffect transition="in" filter="fade">
                                      <p:cBhvr>
                                        <p:cTn id="34" dur="750" decel="50000">
                                          <p:stCondLst>
                                            <p:cond delay="0"/>
                                          </p:stCondLst>
                                        </p:cTn>
                                        <p:tgtEl>
                                          <p:spTgt spid="41"/>
                                        </p:tgtEl>
                                      </p:cBhvr>
                                    </p:animEffect>
                                  </p:childTnLst>
                                </p:cTn>
                              </p:par>
                              <p:par>
                                <p:cTn id="35" presetID="25" presetClass="entr" presetSubtype="0" fill="hold" grpId="0" nodeType="withEffect">
                                  <p:stCondLst>
                                    <p:cond delay="2100"/>
                                  </p:stCondLst>
                                  <p:childTnLst>
                                    <p:set>
                                      <p:cBhvr>
                                        <p:cTn id="36" dur="1" fill="hold">
                                          <p:stCondLst>
                                            <p:cond delay="0"/>
                                          </p:stCondLst>
                                        </p:cTn>
                                        <p:tgtEl>
                                          <p:spTgt spid="43"/>
                                        </p:tgtEl>
                                        <p:attrNameLst>
                                          <p:attrName>style.visibility</p:attrName>
                                        </p:attrNameLst>
                                      </p:cBhvr>
                                      <p:to>
                                        <p:strVal val="visible"/>
                                      </p:to>
                                    </p:set>
                                    <p:anim calcmode="lin" valueType="num">
                                      <p:cBhvr>
                                        <p:cTn id="37" dur="375"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38" dur="375"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39" dur="375" accel="50000" fill="hold">
                                          <p:stCondLst>
                                            <p:cond delay="375"/>
                                          </p:stCondLst>
                                        </p:cTn>
                                        <p:tgtEl>
                                          <p:spTgt spid="43"/>
                                        </p:tgtEl>
                                        <p:attrNameLst>
                                          <p:attrName>ppt_w</p:attrName>
                                        </p:attrNameLst>
                                      </p:cBhvr>
                                      <p:tavLst>
                                        <p:tav tm="0">
                                          <p:val>
                                            <p:strVal val="#ppt_w*.05"/>
                                          </p:val>
                                        </p:tav>
                                        <p:tav tm="100000">
                                          <p:val>
                                            <p:strVal val="#ppt_w"/>
                                          </p:val>
                                        </p:tav>
                                      </p:tavLst>
                                    </p:anim>
                                    <p:anim calcmode="lin" valueType="num">
                                      <p:cBhvr>
                                        <p:cTn id="40" dur="750" fill="hold"/>
                                        <p:tgtEl>
                                          <p:spTgt spid="43"/>
                                        </p:tgtEl>
                                        <p:attrNameLst>
                                          <p:attrName>ppt_h</p:attrName>
                                        </p:attrNameLst>
                                      </p:cBhvr>
                                      <p:tavLst>
                                        <p:tav tm="0">
                                          <p:val>
                                            <p:strVal val="#ppt_h"/>
                                          </p:val>
                                        </p:tav>
                                        <p:tav tm="100000">
                                          <p:val>
                                            <p:strVal val="#ppt_h"/>
                                          </p:val>
                                        </p:tav>
                                      </p:tavLst>
                                    </p:anim>
                                    <p:anim calcmode="lin" valueType="num">
                                      <p:cBhvr>
                                        <p:cTn id="41" dur="375"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42" dur="375"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43" dur="375" accel="50000" fill="hold">
                                          <p:stCondLst>
                                            <p:cond delay="375"/>
                                          </p:stCondLst>
                                        </p:cTn>
                                        <p:tgtEl>
                                          <p:spTgt spid="43"/>
                                        </p:tgtEl>
                                        <p:attrNameLst>
                                          <p:attrName>ppt_y</p:attrName>
                                        </p:attrNameLst>
                                      </p:cBhvr>
                                      <p:tavLst>
                                        <p:tav tm="0">
                                          <p:val>
                                            <p:strVal val="#ppt_y+.1"/>
                                          </p:val>
                                        </p:tav>
                                        <p:tav tm="100000">
                                          <p:val>
                                            <p:strVal val="#ppt_y"/>
                                          </p:val>
                                        </p:tav>
                                      </p:tavLst>
                                    </p:anim>
                                    <p:animEffect transition="in" filter="fade">
                                      <p:cBhvr>
                                        <p:cTn id="44" dur="750" decel="50000">
                                          <p:stCondLst>
                                            <p:cond delay="0"/>
                                          </p:stCondLst>
                                        </p:cTn>
                                        <p:tgtEl>
                                          <p:spTgt spid="43"/>
                                        </p:tgtEl>
                                      </p:cBhvr>
                                    </p:animEffect>
                                  </p:childTnLst>
                                </p:cTn>
                              </p:par>
                              <p:par>
                                <p:cTn id="45" presetID="16" presetClass="entr" presetSubtype="21" fill="hold" nodeType="withEffect">
                                  <p:stCondLst>
                                    <p:cond delay="2100"/>
                                  </p:stCondLst>
                                  <p:childTnLst>
                                    <p:set>
                                      <p:cBhvr>
                                        <p:cTn id="46" dur="1" fill="hold">
                                          <p:stCondLst>
                                            <p:cond delay="0"/>
                                          </p:stCondLst>
                                        </p:cTn>
                                        <p:tgtEl>
                                          <p:spTgt spid="39"/>
                                        </p:tgtEl>
                                        <p:attrNameLst>
                                          <p:attrName>style.visibility</p:attrName>
                                        </p:attrNameLst>
                                      </p:cBhvr>
                                      <p:to>
                                        <p:strVal val="visible"/>
                                      </p:to>
                                    </p:set>
                                    <p:animEffect transition="in" filter="barn(inVertical)">
                                      <p:cBhvr>
                                        <p:cTn id="47" dur="750"/>
                                        <p:tgtEl>
                                          <p:spTgt spid="39"/>
                                        </p:tgtEl>
                                      </p:cBhvr>
                                    </p:animEffect>
                                  </p:childTnLst>
                                </p:cTn>
                              </p:par>
                              <p:par>
                                <p:cTn id="48" presetID="2" presetClass="entr" presetSubtype="2" fill="hold" grpId="0" nodeType="withEffect">
                                  <p:stCondLst>
                                    <p:cond delay="210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750" fill="hold"/>
                                        <p:tgtEl>
                                          <p:spTgt spid="25"/>
                                        </p:tgtEl>
                                        <p:attrNameLst>
                                          <p:attrName>ppt_x</p:attrName>
                                        </p:attrNameLst>
                                      </p:cBhvr>
                                      <p:tavLst>
                                        <p:tav tm="0">
                                          <p:val>
                                            <p:strVal val="1+#ppt_w/2"/>
                                          </p:val>
                                        </p:tav>
                                        <p:tav tm="100000">
                                          <p:val>
                                            <p:strVal val="#ppt_x"/>
                                          </p:val>
                                        </p:tav>
                                      </p:tavLst>
                                    </p:anim>
                                    <p:anim calcmode="lin" valueType="num">
                                      <p:cBhvr additive="base">
                                        <p:cTn id="51" dur="750" fill="hold"/>
                                        <p:tgtEl>
                                          <p:spTgt spid="25"/>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220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750" fill="hold"/>
                                        <p:tgtEl>
                                          <p:spTgt spid="26"/>
                                        </p:tgtEl>
                                        <p:attrNameLst>
                                          <p:attrName>ppt_x</p:attrName>
                                        </p:attrNameLst>
                                      </p:cBhvr>
                                      <p:tavLst>
                                        <p:tav tm="0">
                                          <p:val>
                                            <p:strVal val="1+#ppt_w/2"/>
                                          </p:val>
                                        </p:tav>
                                        <p:tav tm="100000">
                                          <p:val>
                                            <p:strVal val="#ppt_x"/>
                                          </p:val>
                                        </p:tav>
                                      </p:tavLst>
                                    </p:anim>
                                    <p:anim calcmode="lin" valueType="num">
                                      <p:cBhvr additive="base">
                                        <p:cTn id="55" dur="750" fill="hold"/>
                                        <p:tgtEl>
                                          <p:spTgt spid="26"/>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240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750" fill="hold"/>
                                        <p:tgtEl>
                                          <p:spTgt spid="32"/>
                                        </p:tgtEl>
                                        <p:attrNameLst>
                                          <p:attrName>ppt_x</p:attrName>
                                        </p:attrNameLst>
                                      </p:cBhvr>
                                      <p:tavLst>
                                        <p:tav tm="0">
                                          <p:val>
                                            <p:strVal val="1+#ppt_w/2"/>
                                          </p:val>
                                        </p:tav>
                                        <p:tav tm="100000">
                                          <p:val>
                                            <p:strVal val="#ppt_x"/>
                                          </p:val>
                                        </p:tav>
                                      </p:tavLst>
                                    </p:anim>
                                    <p:anim calcmode="lin" valueType="num">
                                      <p:cBhvr additive="base">
                                        <p:cTn id="59" dur="750" fill="hold"/>
                                        <p:tgtEl>
                                          <p:spTgt spid="32"/>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250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750" fill="hold"/>
                                        <p:tgtEl>
                                          <p:spTgt spid="22"/>
                                        </p:tgtEl>
                                        <p:attrNameLst>
                                          <p:attrName>ppt_x</p:attrName>
                                        </p:attrNameLst>
                                      </p:cBhvr>
                                      <p:tavLst>
                                        <p:tav tm="0">
                                          <p:val>
                                            <p:strVal val="1+#ppt_w/2"/>
                                          </p:val>
                                        </p:tav>
                                        <p:tav tm="100000">
                                          <p:val>
                                            <p:strVal val="#ppt_x"/>
                                          </p:val>
                                        </p:tav>
                                      </p:tavLst>
                                    </p:anim>
                                    <p:anim calcmode="lin" valueType="num">
                                      <p:cBhvr additive="base">
                                        <p:cTn id="63" dur="750" fill="hold"/>
                                        <p:tgtEl>
                                          <p:spTgt spid="22"/>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260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750" fill="hold"/>
                                        <p:tgtEl>
                                          <p:spTgt spid="35"/>
                                        </p:tgtEl>
                                        <p:attrNameLst>
                                          <p:attrName>ppt_x</p:attrName>
                                        </p:attrNameLst>
                                      </p:cBhvr>
                                      <p:tavLst>
                                        <p:tav tm="0">
                                          <p:val>
                                            <p:strVal val="1+#ppt_w/2"/>
                                          </p:val>
                                        </p:tav>
                                        <p:tav tm="100000">
                                          <p:val>
                                            <p:strVal val="#ppt_x"/>
                                          </p:val>
                                        </p:tav>
                                      </p:tavLst>
                                    </p:anim>
                                    <p:anim calcmode="lin" valueType="num">
                                      <p:cBhvr additive="base">
                                        <p:cTn id="67" dur="750" fill="hold"/>
                                        <p:tgtEl>
                                          <p:spTgt spid="35"/>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270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1+#ppt_w/2"/>
                                          </p:val>
                                        </p:tav>
                                        <p:tav tm="100000">
                                          <p:val>
                                            <p:strVal val="#ppt_x"/>
                                          </p:val>
                                        </p:tav>
                                      </p:tavLst>
                                    </p:anim>
                                    <p:anim calcmode="lin" valueType="num">
                                      <p:cBhvr additive="base">
                                        <p:cTn id="71" dur="750" fill="hold"/>
                                        <p:tgtEl>
                                          <p:spTgt spid="29"/>
                                        </p:tgtEl>
                                        <p:attrNameLst>
                                          <p:attrName>ppt_y</p:attrName>
                                        </p:attrNameLst>
                                      </p:cBhvr>
                                      <p:tavLst>
                                        <p:tav tm="0">
                                          <p:val>
                                            <p:strVal val="#ppt_y"/>
                                          </p:val>
                                        </p:tav>
                                        <p:tav tm="100000">
                                          <p:val>
                                            <p:strVal val="#ppt_y"/>
                                          </p:val>
                                        </p:tav>
                                      </p:tavLst>
                                    </p:anim>
                                  </p:childTnLst>
                                </p:cTn>
                              </p:par>
                              <p:par>
                                <p:cTn id="72" presetID="53" presetClass="entr" presetSubtype="16" fill="hold" nodeType="withEffect">
                                  <p:stCondLst>
                                    <p:cond delay="700"/>
                                  </p:stCondLst>
                                  <p:childTnLst>
                                    <p:set>
                                      <p:cBhvr>
                                        <p:cTn id="73" dur="1" fill="hold">
                                          <p:stCondLst>
                                            <p:cond delay="0"/>
                                          </p:stCondLst>
                                        </p:cTn>
                                        <p:tgtEl>
                                          <p:spTgt spid="44"/>
                                        </p:tgtEl>
                                        <p:attrNameLst>
                                          <p:attrName>style.visibility</p:attrName>
                                        </p:attrNameLst>
                                      </p:cBhvr>
                                      <p:to>
                                        <p:strVal val="visible"/>
                                      </p:to>
                                    </p:set>
                                    <p:anim calcmode="lin" valueType="num">
                                      <p:cBhvr>
                                        <p:cTn id="74" dur="1500" fill="hold"/>
                                        <p:tgtEl>
                                          <p:spTgt spid="44"/>
                                        </p:tgtEl>
                                        <p:attrNameLst>
                                          <p:attrName>ppt_w</p:attrName>
                                        </p:attrNameLst>
                                      </p:cBhvr>
                                      <p:tavLst>
                                        <p:tav tm="0">
                                          <p:val>
                                            <p:fltVal val="0"/>
                                          </p:val>
                                        </p:tav>
                                        <p:tav tm="100000">
                                          <p:val>
                                            <p:strVal val="#ppt_w"/>
                                          </p:val>
                                        </p:tav>
                                      </p:tavLst>
                                    </p:anim>
                                    <p:anim calcmode="lin" valueType="num">
                                      <p:cBhvr>
                                        <p:cTn id="75" dur="1500" fill="hold"/>
                                        <p:tgtEl>
                                          <p:spTgt spid="44"/>
                                        </p:tgtEl>
                                        <p:attrNameLst>
                                          <p:attrName>ppt_h</p:attrName>
                                        </p:attrNameLst>
                                      </p:cBhvr>
                                      <p:tavLst>
                                        <p:tav tm="0">
                                          <p:val>
                                            <p:fltVal val="0"/>
                                          </p:val>
                                        </p:tav>
                                        <p:tav tm="100000">
                                          <p:val>
                                            <p:strVal val="#ppt_h"/>
                                          </p:val>
                                        </p:tav>
                                      </p:tavLst>
                                    </p:anim>
                                    <p:animEffect transition="in" filter="fade">
                                      <p:cBhvr>
                                        <p:cTn id="76" dur="1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0" grpId="0"/>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descr="6A3013BADB884660B194CAD3FEF2932C# #TextBox 42"/>
          <p:cNvSpPr txBox="1">
            <a:spLocks noChangeArrowheads="1"/>
          </p:cNvSpPr>
          <p:nvPr/>
        </p:nvSpPr>
        <p:spPr bwMode="auto">
          <a:xfrm>
            <a:off x="695245" y="43686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疑问：</a:t>
            </a:r>
          </a:p>
        </p:txBody>
      </p:sp>
      <p:sp>
        <p:nvSpPr>
          <p:cNvPr id="3" name="TextBox 42" descr="6A3013BADB884660B194CAD3FEF2932C# #TextBox 42"/>
          <p:cNvSpPr txBox="1">
            <a:spLocks noChangeArrowheads="1"/>
          </p:cNvSpPr>
          <p:nvPr/>
        </p:nvSpPr>
        <p:spPr bwMode="auto">
          <a:xfrm>
            <a:off x="1249242" y="1053447"/>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1</a:t>
            </a:r>
            <a:r>
              <a:rPr lang="zh-CN" altLang="en-US" sz="1800" dirty="0">
                <a:solidFill>
                  <a:schemeClr val="bg1"/>
                </a:solidFill>
                <a:latin typeface="微软雅黑" panose="020B0503020204020204" pitchFamily="34" charset="-122"/>
                <a:ea typeface="微软雅黑" panose="020B0503020204020204" pitchFamily="34" charset="-122"/>
              </a:rPr>
              <a:t>、人工智能到底是什么，为什么这么火？</a:t>
            </a:r>
          </a:p>
        </p:txBody>
      </p:sp>
      <p:sp>
        <p:nvSpPr>
          <p:cNvPr id="4" name="TextBox 42" descr="6A3013BADB884660B194CAD3FEF2932C# #TextBox 42"/>
          <p:cNvSpPr txBox="1">
            <a:spLocks noChangeArrowheads="1"/>
          </p:cNvSpPr>
          <p:nvPr/>
        </p:nvSpPr>
        <p:spPr bwMode="auto">
          <a:xfrm>
            <a:off x="1256861" y="1724007"/>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2</a:t>
            </a:r>
            <a:r>
              <a:rPr lang="zh-CN" altLang="en-US" sz="1800" dirty="0">
                <a:solidFill>
                  <a:schemeClr val="bg1"/>
                </a:solidFill>
                <a:latin typeface="微软雅黑" panose="020B0503020204020204" pitchFamily="34" charset="-122"/>
                <a:ea typeface="微软雅黑" panose="020B0503020204020204" pitchFamily="34" charset="-122"/>
              </a:rPr>
              <a:t>、人工智能的发展会对游戏行业有什么影响？</a:t>
            </a:r>
          </a:p>
        </p:txBody>
      </p:sp>
      <p:sp>
        <p:nvSpPr>
          <p:cNvPr id="5" name="TextBox 42" descr="6A3013BADB884660B194CAD3FEF2932C# #TextBox 42"/>
          <p:cNvSpPr txBox="1">
            <a:spLocks noChangeArrowheads="1"/>
          </p:cNvSpPr>
          <p:nvPr/>
        </p:nvSpPr>
        <p:spPr bwMode="auto">
          <a:xfrm>
            <a:off x="1256861" y="2411694"/>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dirty="0">
                <a:solidFill>
                  <a:schemeClr val="bg1"/>
                </a:solidFill>
                <a:latin typeface="微软雅黑" panose="020B0503020204020204" pitchFamily="34" charset="-122"/>
                <a:ea typeface="微软雅黑" panose="020B0503020204020204" pitchFamily="34" charset="-122"/>
              </a:rPr>
              <a:t>、人工智能能否为游戏开发创造价值？</a:t>
            </a:r>
          </a:p>
        </p:txBody>
      </p:sp>
      <p:sp>
        <p:nvSpPr>
          <p:cNvPr id="6" name="TextBox 42" descr="6A3013BADB884660B194CAD3FEF2932C# #TextBox 42"/>
          <p:cNvSpPr txBox="1">
            <a:spLocks noChangeArrowheads="1"/>
          </p:cNvSpPr>
          <p:nvPr/>
        </p:nvSpPr>
        <p:spPr bwMode="auto">
          <a:xfrm>
            <a:off x="1256861" y="3133707"/>
            <a:ext cx="6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1800" dirty="0">
                <a:solidFill>
                  <a:schemeClr val="bg1"/>
                </a:solidFill>
                <a:latin typeface="微软雅黑" panose="020B0503020204020204" pitchFamily="34" charset="-122"/>
                <a:ea typeface="微软雅黑" panose="020B0503020204020204" pitchFamily="34" charset="-122"/>
              </a:rPr>
              <a:t>4</a:t>
            </a:r>
            <a:r>
              <a:rPr lang="zh-CN" altLang="en-US" sz="1800" dirty="0">
                <a:solidFill>
                  <a:schemeClr val="bg1"/>
                </a:solidFill>
                <a:latin typeface="微软雅黑" panose="020B0503020204020204" pitchFamily="34" charset="-122"/>
                <a:ea typeface="微软雅黑" panose="020B0503020204020204" pitchFamily="34" charset="-122"/>
              </a:rPr>
              <a:t>、作为游戏开发者，应该怎么做？</a:t>
            </a:r>
          </a:p>
        </p:txBody>
      </p:sp>
    </p:spTree>
    <p:extLst>
      <p:ext uri="{BB962C8B-B14F-4D97-AF65-F5344CB8AC3E}">
        <p14:creationId xmlns:p14="http://schemas.microsoft.com/office/powerpoint/2010/main" val="36207731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ChangeArrowheads="1"/>
          </p:cNvSpPr>
          <p:nvPr/>
        </p:nvSpPr>
        <p:spPr bwMode="auto">
          <a:xfrm>
            <a:off x="5726113" y="1074738"/>
            <a:ext cx="241300" cy="239712"/>
          </a:xfrm>
          <a:custGeom>
            <a:avLst/>
            <a:gdLst>
              <a:gd name="T0" fmla="*/ 120650 w 19679"/>
              <a:gd name="T1" fmla="*/ 119856 h 19679"/>
              <a:gd name="T2" fmla="*/ 120650 w 19679"/>
              <a:gd name="T3" fmla="*/ 119856 h 19679"/>
              <a:gd name="T4" fmla="*/ 120650 w 19679"/>
              <a:gd name="T5" fmla="*/ 119856 h 19679"/>
              <a:gd name="T6" fmla="*/ 120650 w 19679"/>
              <a:gd name="T7" fmla="*/ 119856 h 19679"/>
              <a:gd name="T8" fmla="*/ 0 60000 65536"/>
              <a:gd name="T9" fmla="*/ 5400000 60000 65536"/>
              <a:gd name="T10" fmla="*/ 10800000 60000 65536"/>
              <a:gd name="T11" fmla="*/ 1620000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a:r>
              <a:rPr lang="en-US" altLang="zh-CN" sz="500">
                <a:solidFill>
                  <a:srgbClr val="000000"/>
                </a:solidFill>
                <a:latin typeface="微软雅黑" pitchFamily="34" charset="-122"/>
                <a:ea typeface="微软雅黑" pitchFamily="34" charset="-122"/>
                <a:sym typeface="微软雅黑" pitchFamily="34" charset="-122"/>
              </a:rPr>
              <a:t>01</a:t>
            </a:r>
          </a:p>
        </p:txBody>
      </p:sp>
      <p:sp>
        <p:nvSpPr>
          <p:cNvPr id="82" name="Shape 82"/>
          <p:cNvSpPr/>
          <p:nvPr/>
        </p:nvSpPr>
        <p:spPr>
          <a:xfrm>
            <a:off x="4214813" y="1989138"/>
            <a:ext cx="241300" cy="2397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lvl1pPr>
              <a:defRPr sz="1400">
                <a:latin typeface="Microsoft YaHei"/>
                <a:ea typeface="Microsoft YaHei"/>
                <a:cs typeface="Microsoft YaHei"/>
                <a:sym typeface="Microsoft YaHei"/>
              </a:defRPr>
            </a:lvl1pPr>
          </a:lstStyle>
          <a:p>
            <a:pPr algn="ctr" defTabSz="309245" fontAlgn="auto">
              <a:spcBef>
                <a:spcPts val="0"/>
              </a:spcBef>
              <a:spcAft>
                <a:spcPts val="0"/>
              </a:spcAft>
              <a:buFontTx/>
              <a:buNone/>
              <a:defRPr sz="1800"/>
            </a:pPr>
            <a:r>
              <a:rPr sz="525" kern="0">
                <a:solidFill>
                  <a:sysClr val="windowText" lastClr="000000"/>
                </a:solidFill>
              </a:rPr>
              <a:t>02</a:t>
            </a:r>
          </a:p>
        </p:txBody>
      </p:sp>
      <p:sp>
        <p:nvSpPr>
          <p:cNvPr id="83" name="Shape 83"/>
          <p:cNvSpPr>
            <a:spLocks noChangeArrowheads="1"/>
          </p:cNvSpPr>
          <p:nvPr/>
        </p:nvSpPr>
        <p:spPr bwMode="auto">
          <a:xfrm>
            <a:off x="2830513" y="2949575"/>
            <a:ext cx="239712" cy="239713"/>
          </a:xfrm>
          <a:custGeom>
            <a:avLst/>
            <a:gdLst>
              <a:gd name="T0" fmla="*/ 1464474 w 19679"/>
              <a:gd name="T1" fmla="*/ 1464492 h 19679"/>
              <a:gd name="T2" fmla="*/ 1464474 w 19679"/>
              <a:gd name="T3" fmla="*/ 1464492 h 19679"/>
              <a:gd name="T4" fmla="*/ 1464474 w 19679"/>
              <a:gd name="T5" fmla="*/ 1464492 h 19679"/>
              <a:gd name="T6" fmla="*/ 1464474 w 19679"/>
              <a:gd name="T7" fmla="*/ 1464492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微软雅黑" pitchFamily="34" charset="-122"/>
                <a:ea typeface="微软雅黑" pitchFamily="34" charset="-122"/>
                <a:sym typeface="微软雅黑" pitchFamily="34" charset="-122"/>
              </a:rPr>
              <a:t>03</a:t>
            </a:r>
          </a:p>
        </p:txBody>
      </p:sp>
      <p:sp>
        <p:nvSpPr>
          <p:cNvPr id="84" name="Shape 84"/>
          <p:cNvSpPr>
            <a:spLocks noChangeArrowheads="1"/>
          </p:cNvSpPr>
          <p:nvPr/>
        </p:nvSpPr>
        <p:spPr bwMode="auto">
          <a:xfrm>
            <a:off x="1673225" y="3884613"/>
            <a:ext cx="241300" cy="241300"/>
          </a:xfrm>
          <a:custGeom>
            <a:avLst/>
            <a:gdLst>
              <a:gd name="T0" fmla="*/ 1474187 w 19679"/>
              <a:gd name="T1" fmla="*/ 1474187 h 19679"/>
              <a:gd name="T2" fmla="*/ 1474187 w 19679"/>
              <a:gd name="T3" fmla="*/ 1474187 h 19679"/>
              <a:gd name="T4" fmla="*/ 1474187 w 19679"/>
              <a:gd name="T5" fmla="*/ 1474187 h 19679"/>
              <a:gd name="T6" fmla="*/ 1474187 w 19679"/>
              <a:gd name="T7" fmla="*/ 14741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微软雅黑" pitchFamily="34" charset="-122"/>
                <a:ea typeface="微软雅黑" pitchFamily="34" charset="-122"/>
                <a:sym typeface="微软雅黑" pitchFamily="34" charset="-122"/>
              </a:rPr>
              <a:t>04</a:t>
            </a:r>
          </a:p>
        </p:txBody>
      </p:sp>
      <p:grpSp>
        <p:nvGrpSpPr>
          <p:cNvPr id="2" name="组合 1"/>
          <p:cNvGrpSpPr>
            <a:grpSpLocks/>
          </p:cNvGrpSpPr>
          <p:nvPr/>
        </p:nvGrpSpPr>
        <p:grpSpPr bwMode="auto">
          <a:xfrm>
            <a:off x="-2333839" y="1074738"/>
            <a:ext cx="5237163" cy="885825"/>
            <a:chOff x="-4883391" y="2245349"/>
            <a:chExt cx="13962742" cy="2360408"/>
          </a:xfrm>
        </p:grpSpPr>
        <p:grpSp>
          <p:nvGrpSpPr>
            <p:cNvPr id="12306" name="Group 80"/>
            <p:cNvGrpSpPr>
              <a:grpSpLocks/>
            </p:cNvGrpSpPr>
            <p:nvPr/>
          </p:nvGrpSpPr>
          <p:grpSpPr bwMode="auto">
            <a:xfrm>
              <a:off x="2060334" y="2245349"/>
              <a:ext cx="7019017" cy="2360408"/>
              <a:chOff x="-171450" y="216500"/>
              <a:chExt cx="7019014" cy="2360405"/>
            </a:xfrm>
          </p:grpSpPr>
          <p:sp>
            <p:nvSpPr>
              <p:cNvPr id="78" name="Shape 78"/>
              <p:cNvSpPr/>
              <p:nvPr/>
            </p:nvSpPr>
            <p:spPr>
              <a:xfrm>
                <a:off x="-169778" y="216500"/>
                <a:ext cx="7017342" cy="1988155"/>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sz="5740" kern="0" cap="all" dirty="0">
                    <a:solidFill>
                      <a:srgbClr val="FFFFFF"/>
                    </a:solidFill>
                    <a:latin typeface="Impact" pitchFamily="34" charset="0"/>
                    <a:ea typeface="헤드라인A"/>
                    <a:cs typeface="헤드라인A"/>
                  </a:rPr>
                  <a:t>CONTENT</a:t>
                </a:r>
              </a:p>
            </p:txBody>
          </p:sp>
          <p:sp>
            <p:nvSpPr>
              <p:cNvPr id="12308" name="Shape 79"/>
              <p:cNvSpPr>
                <a:spLocks noChangeArrowheads="1"/>
              </p:cNvSpPr>
              <p:nvPr/>
            </p:nvSpPr>
            <p:spPr bwMode="auto">
              <a:xfrm>
                <a:off x="153715" y="2115242"/>
                <a:ext cx="34094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tIns="17145" rIns="17145" b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r>
                  <a:rPr lang="zh-CN" altLang="zh-CN" sz="900">
                    <a:solidFill>
                      <a:srgbClr val="000000"/>
                    </a:solidFill>
                    <a:latin typeface="Arial" pitchFamily="34" charset="0"/>
                    <a:cs typeface="Arial" pitchFamily="34" charset="0"/>
                    <a:sym typeface="Arial" pitchFamily="34" charset="0"/>
                  </a:rPr>
                  <a:t>Please add the title here</a:t>
                </a:r>
              </a:p>
            </p:txBody>
          </p:sp>
        </p:grpSp>
        <p:grpSp>
          <p:nvGrpSpPr>
            <p:cNvPr id="13324" name="Group 80"/>
            <p:cNvGrpSpPr/>
            <p:nvPr/>
          </p:nvGrpSpPr>
          <p:grpSpPr>
            <a:xfrm>
              <a:off x="-4883391" y="2245349"/>
              <a:ext cx="7019017" cy="2360408"/>
              <a:chOff x="-171450" y="216500"/>
              <a:chExt cx="7019014" cy="2360405"/>
            </a:xfrm>
          </p:grpSpPr>
          <p:sp>
            <p:nvSpPr>
              <p:cNvPr id="22" name="Shape 78"/>
              <p:cNvSpPr/>
              <p:nvPr/>
            </p:nvSpPr>
            <p:spPr>
              <a:xfrm>
                <a:off x="-171450" y="216500"/>
                <a:ext cx="7019014" cy="1986353"/>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sz="5740" kern="0" cap="all" dirty="0">
                    <a:solidFill>
                      <a:srgbClr val="FFFFFF">
                        <a:alpha val="0"/>
                      </a:srgbClr>
                    </a:solidFill>
                    <a:latin typeface="Impact" pitchFamily="34" charset="0"/>
                    <a:ea typeface="헤드라인A"/>
                    <a:cs typeface="헤드라인A"/>
                  </a:rPr>
                  <a:t>content</a:t>
                </a:r>
              </a:p>
            </p:txBody>
          </p:sp>
          <p:sp>
            <p:nvSpPr>
              <p:cNvPr id="23" name="Shape 79"/>
              <p:cNvSpPr/>
              <p:nvPr/>
            </p:nvSpPr>
            <p:spPr>
              <a:xfrm>
                <a:off x="153715" y="2115242"/>
                <a:ext cx="3409479" cy="461663"/>
              </a:xfrm>
              <a:prstGeom prst="rect">
                <a:avLst/>
              </a:prstGeom>
              <a:noFill/>
              <a:ln w="12700" cap="flat">
                <a:noFill/>
                <a:miter lim="400000"/>
              </a:ln>
              <a:effectLst/>
            </p:spPr>
            <p:txBody>
              <a:bodyPr wrap="none" lIns="17145" tIns="17145" rIns="17145" bIns="17145">
                <a:spAutoFit/>
              </a:bodyPr>
              <a:lstStyle>
                <a:lvl1pPr algn="l" defTabSz="914400">
                  <a:defRPr sz="24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sz="900" kern="0">
                    <a:solidFill>
                      <a:srgbClr val="FFFFFF">
                        <a:alpha val="0"/>
                      </a:srgbClr>
                    </a:solidFill>
                  </a:rPr>
                  <a:t>Please add the title here</a:t>
                </a:r>
              </a:p>
            </p:txBody>
          </p:sp>
        </p:grpSp>
      </p:grpSp>
      <p:sp>
        <p:nvSpPr>
          <p:cNvPr id="25" name="TextBox 42" descr="6A3013BADB884660B194CAD3FEF2932C# #TextBox 42"/>
          <p:cNvSpPr txBox="1">
            <a:spLocks noChangeArrowheads="1"/>
          </p:cNvSpPr>
          <p:nvPr/>
        </p:nvSpPr>
        <p:spPr bwMode="auto">
          <a:xfrm>
            <a:off x="211389" y="150732"/>
            <a:ext cx="15824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5400" b="1" dirty="0">
                <a:solidFill>
                  <a:schemeClr val="bg1"/>
                </a:solidFill>
                <a:latin typeface="方正兰亭中粗黑_GBK" panose="02000000000000000000" pitchFamily="2" charset="-122"/>
                <a:ea typeface="方正兰亭中粗黑_GBK" panose="02000000000000000000" pitchFamily="2" charset="-122"/>
              </a:rPr>
              <a:t>目录</a:t>
            </a:r>
          </a:p>
        </p:txBody>
      </p:sp>
      <p:sp>
        <p:nvSpPr>
          <p:cNvPr id="26" name="TextBox 42" descr="6A3013BADB884660B194CAD3FEF2932C# #TextBox 42"/>
          <p:cNvSpPr txBox="1">
            <a:spLocks noChangeArrowheads="1"/>
          </p:cNvSpPr>
          <p:nvPr/>
        </p:nvSpPr>
        <p:spPr bwMode="auto">
          <a:xfrm>
            <a:off x="6354084" y="107406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概念介绍</a:t>
            </a:r>
          </a:p>
        </p:txBody>
      </p:sp>
      <p:sp>
        <p:nvSpPr>
          <p:cNvPr id="27" name="TextBox 42" descr="6A3013BADB884660B194CAD3FEF2932C# #TextBox 42"/>
          <p:cNvSpPr txBox="1">
            <a:spLocks noChangeArrowheads="1"/>
          </p:cNvSpPr>
          <p:nvPr/>
        </p:nvSpPr>
        <p:spPr bwMode="auto">
          <a:xfrm>
            <a:off x="4456113" y="206914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a:solidFill>
                  <a:schemeClr val="bg1"/>
                </a:solidFill>
                <a:latin typeface="微软雅黑" panose="020B0503020204020204" pitchFamily="34" charset="-122"/>
                <a:ea typeface="微软雅黑" panose="020B0503020204020204" pitchFamily="34" charset="-122"/>
              </a:rPr>
              <a:t>案例分享</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8" name="TextBox 42" descr="6A3013BADB884660B194CAD3FEF2932C# #TextBox 42"/>
          <p:cNvSpPr txBox="1">
            <a:spLocks noChangeArrowheads="1"/>
          </p:cNvSpPr>
          <p:nvPr/>
        </p:nvSpPr>
        <p:spPr bwMode="auto">
          <a:xfrm>
            <a:off x="2903324" y="3023394"/>
            <a:ext cx="28039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Hello</a:t>
            </a:r>
            <a:r>
              <a:rPr lang="zh-CN" altLang="en-US" sz="2400" dirty="0">
                <a:solidFill>
                  <a:schemeClr val="bg1"/>
                </a:solidFill>
                <a:latin typeface="微软雅黑" panose="020B0503020204020204" pitchFamily="34" charset="-122"/>
                <a:ea typeface="微软雅黑" panose="020B0503020204020204" pitchFamily="34" charset="-122"/>
              </a:rPr>
              <a:t>，鸢尾花”</a:t>
            </a:r>
          </a:p>
        </p:txBody>
      </p:sp>
      <p:sp>
        <p:nvSpPr>
          <p:cNvPr id="29" name="TextBox 42" descr="6A3013BADB884660B194CAD3FEF2932C# #TextBox 42"/>
          <p:cNvSpPr txBox="1">
            <a:spLocks noChangeArrowheads="1"/>
          </p:cNvSpPr>
          <p:nvPr/>
        </p:nvSpPr>
        <p:spPr bwMode="auto">
          <a:xfrm>
            <a:off x="2034734" y="3979546"/>
            <a:ext cx="1031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400" dirty="0">
                <a:solidFill>
                  <a:schemeClr val="bg1"/>
                </a:solidFill>
                <a:latin typeface="微软雅黑" panose="020B0503020204020204" pitchFamily="34" charset="-122"/>
                <a:ea typeface="微软雅黑" panose="020B0503020204020204" pitchFamily="34" charset="-122"/>
              </a:rPr>
              <a:t>Other</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strVal val="(6*min(max(#ppt_w*#ppt_h,.3),1)-7.4)/-.7*#ppt_w"/>
                                          </p:val>
                                        </p:tav>
                                        <p:tav tm="100000">
                                          <p:val>
                                            <p:strVal val="#ppt_w"/>
                                          </p:val>
                                        </p:tav>
                                      </p:tavLst>
                                    </p:anim>
                                    <p:anim calcmode="lin" valueType="num">
                                      <p:cBhvr>
                                        <p:cTn id="8" dur="750" fill="hold"/>
                                        <p:tgtEl>
                                          <p:spTgt spid="25"/>
                                        </p:tgtEl>
                                        <p:attrNameLst>
                                          <p:attrName>ppt_h</p:attrName>
                                        </p:attrNameLst>
                                      </p:cBhvr>
                                      <p:tavLst>
                                        <p:tav tm="0">
                                          <p:val>
                                            <p:strVal val="(6*min(max(#ppt_w*#ppt_h,.3),1)-7.4)/-.7*#ppt_h"/>
                                          </p:val>
                                        </p:tav>
                                        <p:tav tm="100000">
                                          <p:val>
                                            <p:strVal val="#ppt_h"/>
                                          </p:val>
                                        </p:tav>
                                      </p:tavLst>
                                    </p:anim>
                                    <p:anim calcmode="lin" valueType="num">
                                      <p:cBhvr>
                                        <p:cTn id="9" dur="750" fill="hold"/>
                                        <p:tgtEl>
                                          <p:spTgt spid="25"/>
                                        </p:tgtEl>
                                        <p:attrNameLst>
                                          <p:attrName>ppt_x</p:attrName>
                                        </p:attrNameLst>
                                      </p:cBhvr>
                                      <p:tavLst>
                                        <p:tav tm="0">
                                          <p:val>
                                            <p:fltVal val="0.5"/>
                                          </p:val>
                                        </p:tav>
                                        <p:tav tm="100000">
                                          <p:val>
                                            <p:strVal val="#ppt_x"/>
                                          </p:val>
                                        </p:tav>
                                      </p:tavLst>
                                    </p:anim>
                                    <p:anim calcmode="lin" valueType="num">
                                      <p:cBhvr>
                                        <p:cTn id="10" dur="750" fill="hold"/>
                                        <p:tgtEl>
                                          <p:spTgt spid="25"/>
                                        </p:tgtEl>
                                        <p:attrNameLst>
                                          <p:attrName>ppt_y</p:attrName>
                                        </p:attrNameLst>
                                      </p:cBhvr>
                                      <p:tavLst>
                                        <p:tav tm="0">
                                          <p:val>
                                            <p:strVal val="1+(6*min(max(#ppt_w*#ppt_h,.3),1)-7.4)/-.7*#ppt_h/2"/>
                                          </p:val>
                                        </p:tav>
                                        <p:tav tm="100000">
                                          <p:val>
                                            <p:strVal val="#ppt_y"/>
                                          </p:val>
                                        </p:tav>
                                      </p:tavLst>
                                    </p:anim>
                                  </p:childTnLst>
                                </p:cTn>
                              </p:par>
                              <p:par>
                                <p:cTn id="11" presetID="2" presetClass="entr" presetSubtype="2" accel="10000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8" presetClass="emph" presetSubtype="0" autoRev="1" fill="hold" nodeType="withEffect">
                                  <p:stCondLst>
                                    <p:cond delay="500"/>
                                  </p:stCondLst>
                                  <p:childTnLst>
                                    <p:animRot by="-720000">
                                      <p:cBhvr>
                                        <p:cTn id="16" dur="250" fill="hold"/>
                                        <p:tgtEl>
                                          <p:spTgt spid="2"/>
                                        </p:tgtEl>
                                        <p:attrNameLst>
                                          <p:attrName>r</p:attrName>
                                        </p:attrNameLst>
                                      </p:cBhvr>
                                    </p:animRot>
                                  </p:childTnLst>
                                </p:cTn>
                              </p:par>
                              <p:par>
                                <p:cTn id="17" presetID="1" presetClass="entr" presetSubtype="0" fill="hold" grpId="0" nodeType="withEffect">
                                  <p:stCondLst>
                                    <p:cond delay="1000"/>
                                  </p:stCondLst>
                                  <p:childTnLst>
                                    <p:set>
                                      <p:cBhvr>
                                        <p:cTn id="18" dur="1" fill="hold">
                                          <p:stCondLst>
                                            <p:cond delay="0"/>
                                          </p:stCondLst>
                                        </p:cTn>
                                        <p:tgtEl>
                                          <p:spTgt spid="81"/>
                                        </p:tgtEl>
                                        <p:attrNameLst>
                                          <p:attrName>style.visibility</p:attrName>
                                        </p:attrNameLst>
                                      </p:cBhvr>
                                      <p:to>
                                        <p:strVal val="visible"/>
                                      </p:to>
                                    </p:set>
                                  </p:childTnLst>
                                </p:cTn>
                              </p:par>
                              <p:par>
                                <p:cTn id="19" presetID="0" presetClass="path" presetSubtype="0" fill="hold" grpId="1" nodeType="withEffect">
                                  <p:stCondLst>
                                    <p:cond delay="1000"/>
                                  </p:stCondLst>
                                  <p:childTnLst>
                                    <p:animMotion origin="layout" path="M -0.59414 0.79166 C -0.50989 0.64826 -0.43261 0.52627 -0.33978 0.39571 C -0.19238 0.18588 -0.07304 0.07615 -3.125E-6 4.07407E-6 " pathEditMode="relative" rAng="0" ptsTypes="AAA">
                                      <p:cBhvr>
                                        <p:cTn id="20" dur="2000" fill="hold"/>
                                        <p:tgtEl>
                                          <p:spTgt spid="81"/>
                                        </p:tgtEl>
                                        <p:attrNameLst>
                                          <p:attrName>ppt_x,ppt_y</p:attrName>
                                        </p:attrNameLst>
                                      </p:cBhvr>
                                      <p:rCtr x="29700" y="-39600"/>
                                    </p:animMotion>
                                  </p:childTnLst>
                                </p:cTn>
                              </p:par>
                              <p:par>
                                <p:cTn id="21" presetID="1" presetClass="entr" presetSubtype="0" fill="hold" grpId="0" nodeType="withEffect">
                                  <p:stCondLst>
                                    <p:cond delay="1250"/>
                                  </p:stCondLst>
                                  <p:childTnLst>
                                    <p:set>
                                      <p:cBhvr>
                                        <p:cTn id="22" dur="1" fill="hold">
                                          <p:stCondLst>
                                            <p:cond delay="0"/>
                                          </p:stCondLst>
                                        </p:cTn>
                                        <p:tgtEl>
                                          <p:spTgt spid="82"/>
                                        </p:tgtEl>
                                        <p:attrNameLst>
                                          <p:attrName>style.visibility</p:attrName>
                                        </p:attrNameLst>
                                      </p:cBhvr>
                                      <p:to>
                                        <p:strVal val="visible"/>
                                      </p:to>
                                    </p:set>
                                  </p:childTnLst>
                                </p:cTn>
                              </p:par>
                              <p:par>
                                <p:cTn id="23" presetID="0" presetClass="path" presetSubtype="0" fill="hold" grpId="1" nodeType="withEffect">
                                  <p:stCondLst>
                                    <p:cond delay="1250"/>
                                  </p:stCondLst>
                                  <p:childTnLst>
                                    <p:animMotion origin="layout" path="M -0.43008 0.62083 C -0.34583 0.47731 -0.34714 0.46782 -0.25423 0.33727 C -0.10684 0.12743 -0.07305 0.07616 1.45833E-6 5.55556E-7 " pathEditMode="relative" rAng="0" ptsTypes="AAA">
                                      <p:cBhvr>
                                        <p:cTn id="24" dur="2000" fill="hold"/>
                                        <p:tgtEl>
                                          <p:spTgt spid="82"/>
                                        </p:tgtEl>
                                        <p:attrNameLst>
                                          <p:attrName>ppt_x,ppt_y</p:attrName>
                                        </p:attrNameLst>
                                      </p:cBhvr>
                                      <p:rCtr x="21500" y="-31000"/>
                                    </p:animMotion>
                                  </p:childTnLst>
                                </p:cTn>
                              </p:par>
                              <p:par>
                                <p:cTn id="25" presetID="1" presetClass="entr" presetSubtype="0" fill="hold" grpId="1" nodeType="withEffect">
                                  <p:stCondLst>
                                    <p:cond delay="1500"/>
                                  </p:stCondLst>
                                  <p:childTnLst>
                                    <p:set>
                                      <p:cBhvr>
                                        <p:cTn id="26" dur="1" fill="hold">
                                          <p:stCondLst>
                                            <p:cond delay="0"/>
                                          </p:stCondLst>
                                        </p:cTn>
                                        <p:tgtEl>
                                          <p:spTgt spid="83"/>
                                        </p:tgtEl>
                                        <p:attrNameLst>
                                          <p:attrName>style.visibility</p:attrName>
                                        </p:attrNameLst>
                                      </p:cBhvr>
                                      <p:to>
                                        <p:strVal val="visible"/>
                                      </p:to>
                                    </p:set>
                                  </p:childTnLst>
                                </p:cTn>
                              </p:par>
                              <p:par>
                                <p:cTn id="27" presetID="0" presetClass="path" presetSubtype="0" fill="hold" grpId="0" nodeType="withEffect">
                                  <p:stCondLst>
                                    <p:cond delay="1500"/>
                                  </p:stCondLst>
                                  <p:childTnLst>
                                    <p:animMotion origin="layout" path="M -0.27858 0.44028 C -0.1944 0.29664 -0.20502 0.31759 -0.18646 0.28426 C -0.10163 0.14942 -0.07305 0.07616 3.75E-6 7.40741E-7 " pathEditMode="relative" rAng="0" ptsTypes="AAA">
                                      <p:cBhvr>
                                        <p:cTn id="28" dur="1750" fill="hold"/>
                                        <p:tgtEl>
                                          <p:spTgt spid="83"/>
                                        </p:tgtEl>
                                        <p:attrNameLst>
                                          <p:attrName>ppt_x,ppt_y</p:attrName>
                                        </p:attrNameLst>
                                      </p:cBhvr>
                                      <p:rCtr x="13900" y="-22000"/>
                                    </p:animMotion>
                                  </p:childTnLst>
                                </p:cTn>
                              </p:par>
                              <p:par>
                                <p:cTn id="29" presetID="1" presetClass="entr" presetSubtype="0" fill="hold" grpId="0" nodeType="withEffect">
                                  <p:stCondLst>
                                    <p:cond delay="1750"/>
                                  </p:stCondLst>
                                  <p:childTnLst>
                                    <p:set>
                                      <p:cBhvr>
                                        <p:cTn id="30" dur="1" fill="hold">
                                          <p:stCondLst>
                                            <p:cond delay="0"/>
                                          </p:stCondLst>
                                        </p:cTn>
                                        <p:tgtEl>
                                          <p:spTgt spid="84"/>
                                        </p:tgtEl>
                                        <p:attrNameLst>
                                          <p:attrName>style.visibility</p:attrName>
                                        </p:attrNameLst>
                                      </p:cBhvr>
                                      <p:to>
                                        <p:strVal val="visible"/>
                                      </p:to>
                                    </p:set>
                                  </p:childTnLst>
                                </p:cTn>
                              </p:par>
                              <p:par>
                                <p:cTn id="31" presetID="0" presetClass="path" presetSubtype="0" fill="hold" grpId="1" nodeType="withEffect">
                                  <p:stCondLst>
                                    <p:cond delay="1750"/>
                                  </p:stCondLst>
                                  <p:childTnLst>
                                    <p:animMotion origin="layout" path="M -0.14934 0.25474 C -0.10423 0.17153 -0.10996 0.18368 -0.1 0.16447 C -0.05449 0.08634 -0.03919 0.04398 -3.95833E-6 2.03704E-6 " pathEditMode="relative" rAng="0" ptsTypes="AAA">
                                      <p:cBhvr>
                                        <p:cTn id="32" dur="1500" fill="hold"/>
                                        <p:tgtEl>
                                          <p:spTgt spid="84"/>
                                        </p:tgtEl>
                                        <p:attrNameLst>
                                          <p:attrName>ppt_x,ppt_y</p:attrName>
                                        </p:attrNameLst>
                                      </p:cBhvr>
                                      <p:rCtr x="7500" y="-12700"/>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1+#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50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1+#ppt_w/2"/>
                                          </p:val>
                                        </p:tav>
                                        <p:tav tm="100000">
                                          <p:val>
                                            <p:strVal val="#ppt_x"/>
                                          </p:val>
                                        </p:tav>
                                      </p:tavLst>
                                    </p:anim>
                                    <p:anim calcmode="lin" valueType="num">
                                      <p:cBhvr additive="base">
                                        <p:cTn id="42" dur="500" fill="hold"/>
                                        <p:tgtEl>
                                          <p:spTgt spid="2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75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1+#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100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1+#ppt_w/2"/>
                                          </p:val>
                                        </p:tav>
                                        <p:tav tm="100000">
                                          <p:val>
                                            <p:strVal val="#ppt_x"/>
                                          </p:val>
                                        </p:tav>
                                      </p:tavLst>
                                    </p:anim>
                                    <p:anim calcmode="lin" valueType="num">
                                      <p:cBhvr additive="base">
                                        <p:cTn id="50"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25" grpId="0"/>
      <p:bldP spid="26"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4"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5"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6"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7"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8"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19"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13320" name="组合 1"/>
          <p:cNvGrpSpPr>
            <a:grpSpLocks/>
          </p:cNvGrpSpPr>
          <p:nvPr/>
        </p:nvGrpSpPr>
        <p:grpSpPr bwMode="auto">
          <a:xfrm>
            <a:off x="3350435" y="1481138"/>
            <a:ext cx="2447891" cy="2590800"/>
            <a:chOff x="8932906" y="3949323"/>
            <a:chExt cx="6527800" cy="6907902"/>
          </a:xfrm>
        </p:grpSpPr>
        <p:grpSp>
          <p:nvGrpSpPr>
            <p:cNvPr id="13321" name="Group 107"/>
            <p:cNvGrpSpPr>
              <a:grpSpLocks/>
            </p:cNvGrpSpPr>
            <p:nvPr/>
          </p:nvGrpSpPr>
          <p:grpSpPr bwMode="auto">
            <a:xfrm>
              <a:off x="8932906" y="3949323"/>
              <a:ext cx="6527800" cy="6907902"/>
              <a:chOff x="-52969" y="371924"/>
              <a:chExt cx="6527799" cy="6907902"/>
            </a:xfrm>
          </p:grpSpPr>
          <p:sp>
            <p:nvSpPr>
              <p:cNvPr id="105" name="Shape 105"/>
              <p:cNvSpPr/>
              <p:nvPr/>
            </p:nvSpPr>
            <p:spPr>
              <a:xfrm>
                <a:off x="317412" y="371924"/>
                <a:ext cx="5435675" cy="6907902"/>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lang="en-US" sz="17175" kern="0" cap="all" dirty="0">
                    <a:solidFill>
                      <a:srgbClr val="FFFFFF"/>
                    </a:solidFill>
                    <a:latin typeface="Impact" pitchFamily="34" charset="0"/>
                    <a:ea typeface="헤드라인A"/>
                    <a:cs typeface="헤드라인A"/>
                  </a:rPr>
                  <a:t>0</a:t>
                </a:r>
                <a:r>
                  <a:rPr sz="17175" kern="0" cap="all" dirty="0">
                    <a:solidFill>
                      <a:srgbClr val="FFFFFF"/>
                    </a:solidFill>
                    <a:latin typeface="Impact" pitchFamily="34" charset="0"/>
                    <a:ea typeface="헤드라인A"/>
                    <a:cs typeface="헤드라인A"/>
                  </a:rPr>
                  <a:t>1</a:t>
                </a:r>
              </a:p>
            </p:txBody>
          </p:sp>
          <p:pic>
            <p:nvPicPr>
              <p:cNvPr id="13323"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2969" y="2588257"/>
                <a:ext cx="6527799"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3324" name="Shape 108"/>
            <p:cNvSpPr>
              <a:spLocks noChangeArrowheads="1"/>
            </p:cNvSpPr>
            <p:nvPr/>
          </p:nvSpPr>
          <p:spPr bwMode="auto">
            <a:xfrm>
              <a:off x="10598492" y="6154700"/>
              <a:ext cx="2845264" cy="106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r>
                <a:rPr lang="zh-CN" altLang="en-US" sz="2000" b="1" dirty="0">
                  <a:solidFill>
                    <a:srgbClr val="FFFFFF"/>
                  </a:solidFill>
                  <a:latin typeface="Arial" pitchFamily="34" charset="0"/>
                  <a:cs typeface="Arial" pitchFamily="34" charset="0"/>
                  <a:sym typeface="Arial" pitchFamily="34" charset="0"/>
                </a:rPr>
                <a:t>概念介绍</a:t>
              </a:r>
              <a:endParaRPr lang="zh-CN" altLang="zh-CN" sz="2000" b="1" dirty="0">
                <a:solidFill>
                  <a:srgbClr val="FFFFFF"/>
                </a:solidFill>
                <a:latin typeface="Arial" pitchFamily="34" charset="0"/>
                <a:cs typeface="Arial" pitchFamily="34" charset="0"/>
                <a:sym typeface="Arial" pitchFamily="34" charset="0"/>
              </a:endParaRPr>
            </a:p>
          </p:txBody>
        </p:sp>
        <p:sp>
          <p:nvSpPr>
            <p:cNvPr id="13325" name="Shape 109"/>
            <p:cNvSpPr>
              <a:spLocks noChangeArrowheads="1"/>
            </p:cNvSpPr>
            <p:nvPr/>
          </p:nvSpPr>
          <p:spPr bwMode="auto">
            <a:xfrm>
              <a:off x="9415634" y="6973230"/>
              <a:ext cx="5400333"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itchFamily="34" charset="0"/>
                  <a:cs typeface="Arial" pitchFamily="34" charset="0"/>
                  <a:sym typeface="Arial" pitchFamily="34" charset="0"/>
                </a:rPr>
                <a:t>this is a sample text. insert your desired text here. Again. this is a dummy text. enter your own text here.</a:t>
              </a:r>
            </a:p>
          </p:txBody>
        </p:sp>
      </p:grpSp>
      <p:sp>
        <p:nvSpPr>
          <p:cNvPr id="13326"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7"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8"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13329"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0"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1"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2" descr="6A3013BADB884660B194CAD3FEF2932C# #TextBox 42"/>
          <p:cNvSpPr txBox="1">
            <a:spLocks noChangeArrowheads="1"/>
          </p:cNvSpPr>
          <p:nvPr/>
        </p:nvSpPr>
        <p:spPr bwMode="auto">
          <a:xfrm>
            <a:off x="671869" y="47434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信息</a:t>
            </a:r>
          </a:p>
        </p:txBody>
      </p:sp>
      <p:pic>
        <p:nvPicPr>
          <p:cNvPr id="33794" name="Picture 2" descr="http://a.hiphotos.baidu.com/baike/pic/item/faedab64034f78f0c7e66a4b78310a55b2191c9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593" y="1091631"/>
            <a:ext cx="2035145" cy="280171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42" descr="6A3013BADB884660B194CAD3FEF2932C# #TextBox 42"/>
          <p:cNvSpPr txBox="1">
            <a:spLocks noChangeArrowheads="1"/>
          </p:cNvSpPr>
          <p:nvPr/>
        </p:nvSpPr>
        <p:spPr bwMode="auto">
          <a:xfrm>
            <a:off x="895110" y="1091631"/>
            <a:ext cx="5724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为某种问题提供答案或解决不确定性的任何实体或形式</a:t>
            </a:r>
          </a:p>
        </p:txBody>
      </p:sp>
      <p:sp>
        <p:nvSpPr>
          <p:cNvPr id="32" name="TextBox 42" descr="6A3013BADB884660B194CAD3FEF2932C# #TextBox 42"/>
          <p:cNvSpPr txBox="1">
            <a:spLocks noChangeArrowheads="1"/>
          </p:cNvSpPr>
          <p:nvPr/>
        </p:nvSpPr>
        <p:spPr bwMode="auto">
          <a:xfrm>
            <a:off x="6619754" y="4069261"/>
            <a:ext cx="23920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信息论的创始人，数学家 ：</a:t>
            </a:r>
            <a:endParaRPr lang="en-US" altLang="zh-CN" sz="14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rPr>
              <a:t>Claude Elwood Shannon </a:t>
            </a:r>
          </a:p>
          <a:p>
            <a:pPr eaLnBrk="1" hangingPunct="1">
              <a:spcBef>
                <a:spcPct val="0"/>
              </a:spcBef>
              <a:buFontTx/>
              <a:buNone/>
              <a:defRPr/>
            </a:pPr>
            <a:r>
              <a:rPr lang="zh-CN" altLang="en-US" sz="1400" dirty="0">
                <a:solidFill>
                  <a:schemeClr val="bg1"/>
                </a:solidFill>
              </a:rPr>
              <a:t>克劳德</a:t>
            </a:r>
            <a:r>
              <a:rPr lang="en-US" altLang="zh-CN" sz="1400" dirty="0">
                <a:solidFill>
                  <a:schemeClr val="bg1"/>
                </a:solidFill>
              </a:rPr>
              <a:t>·</a:t>
            </a:r>
            <a:r>
              <a:rPr lang="zh-CN" altLang="en-US" sz="1400" dirty="0">
                <a:solidFill>
                  <a:schemeClr val="bg1"/>
                </a:solidFill>
              </a:rPr>
              <a:t>艾尔伍德</a:t>
            </a:r>
            <a:r>
              <a:rPr lang="en-US" altLang="zh-CN" sz="1400" dirty="0">
                <a:solidFill>
                  <a:schemeClr val="bg1"/>
                </a:solidFill>
              </a:rPr>
              <a:t>·</a:t>
            </a:r>
            <a:r>
              <a:rPr lang="zh-CN" altLang="en-US" sz="1400" dirty="0">
                <a:solidFill>
                  <a:schemeClr val="bg1"/>
                </a:solidFill>
              </a:rPr>
              <a:t>香农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TextBox 42" descr="6A3013BADB884660B194CAD3FEF2932C# #TextBox 42"/>
          <p:cNvSpPr txBox="1">
            <a:spLocks noChangeArrowheads="1"/>
          </p:cNvSpPr>
          <p:nvPr/>
        </p:nvSpPr>
        <p:spPr bwMode="auto">
          <a:xfrm>
            <a:off x="1071978" y="1636223"/>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数据代表某种参数的值</a:t>
            </a:r>
          </a:p>
        </p:txBody>
      </p:sp>
      <p:sp>
        <p:nvSpPr>
          <p:cNvPr id="34" name="TextBox 42" descr="6A3013BADB884660B194CAD3FEF2932C# #TextBox 42"/>
          <p:cNvSpPr txBox="1">
            <a:spLocks noChangeArrowheads="1"/>
          </p:cNvSpPr>
          <p:nvPr/>
        </p:nvSpPr>
        <p:spPr bwMode="auto">
          <a:xfrm>
            <a:off x="1071978" y="2057109"/>
            <a:ext cx="4108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知识代表对真实事物或抽象概念的理解</a:t>
            </a:r>
          </a:p>
        </p:txBody>
      </p:sp>
      <p:sp>
        <p:nvSpPr>
          <p:cNvPr id="35" name="TextBox 42" descr="6A3013BADB884660B194CAD3FEF2932C# #TextBox 42"/>
          <p:cNvSpPr txBox="1">
            <a:spLocks noChangeArrowheads="1"/>
          </p:cNvSpPr>
          <p:nvPr/>
        </p:nvSpPr>
        <p:spPr bwMode="auto">
          <a:xfrm>
            <a:off x="895110" y="3085518"/>
            <a:ext cx="4801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信息论是研究信息的量化，存储和传播的学科</a:t>
            </a: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2" descr="6A3013BADB884660B194CAD3FEF2932C# #TextBox 42"/>
          <p:cNvSpPr txBox="1">
            <a:spLocks noChangeArrowheads="1"/>
          </p:cNvSpPr>
          <p:nvPr/>
        </p:nvSpPr>
        <p:spPr bwMode="auto">
          <a:xfrm>
            <a:off x="577453" y="47434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信息处理</a:t>
            </a:r>
          </a:p>
        </p:txBody>
      </p:sp>
      <p:pic>
        <p:nvPicPr>
          <p:cNvPr id="34818" name="Picture 2" descr="https://timgsa.baidu.com/timg?image&amp;quality=80&amp;size=b9999_10000&amp;sec=1535226082815&amp;di=88fac8a507f716f98d37ad7163088d01&amp;imgtype=0&amp;src=http%3A%2F%2Fwww.bio1000.com%2Fuploads%2Fallimg%2F140917%2F0UG34515-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063" y="955960"/>
            <a:ext cx="2066687" cy="20666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42" descr="6A3013BADB884660B194CAD3FEF2932C# #TextBox 42"/>
          <p:cNvSpPr txBox="1">
            <a:spLocks noChangeArrowheads="1"/>
          </p:cNvSpPr>
          <p:nvPr/>
        </p:nvSpPr>
        <p:spPr bwMode="auto">
          <a:xfrm>
            <a:off x="4519636" y="700357"/>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听觉</a:t>
            </a:r>
          </a:p>
        </p:txBody>
      </p:sp>
      <p:sp>
        <p:nvSpPr>
          <p:cNvPr id="11" name="TextBox 42" descr="6A3013BADB884660B194CAD3FEF2932C# #TextBox 42"/>
          <p:cNvSpPr txBox="1">
            <a:spLocks noChangeArrowheads="1"/>
          </p:cNvSpPr>
          <p:nvPr/>
        </p:nvSpPr>
        <p:spPr bwMode="auto">
          <a:xfrm>
            <a:off x="5656314" y="108121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视觉</a:t>
            </a:r>
          </a:p>
        </p:txBody>
      </p:sp>
      <p:sp>
        <p:nvSpPr>
          <p:cNvPr id="12" name="TextBox 42" descr="6A3013BADB884660B194CAD3FEF2932C# #TextBox 42"/>
          <p:cNvSpPr txBox="1">
            <a:spLocks noChangeArrowheads="1"/>
          </p:cNvSpPr>
          <p:nvPr/>
        </p:nvSpPr>
        <p:spPr bwMode="auto">
          <a:xfrm>
            <a:off x="4519636" y="270355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嗅觉</a:t>
            </a:r>
          </a:p>
        </p:txBody>
      </p:sp>
      <p:sp>
        <p:nvSpPr>
          <p:cNvPr id="13" name="TextBox 42" descr="6A3013BADB884660B194CAD3FEF2932C# #TextBox 42"/>
          <p:cNvSpPr txBox="1">
            <a:spLocks noChangeArrowheads="1"/>
          </p:cNvSpPr>
          <p:nvPr/>
        </p:nvSpPr>
        <p:spPr bwMode="auto">
          <a:xfrm>
            <a:off x="4519636" y="330553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味觉</a:t>
            </a:r>
          </a:p>
        </p:txBody>
      </p:sp>
      <p:sp>
        <p:nvSpPr>
          <p:cNvPr id="14" name="TextBox 42" descr="6A3013BADB884660B194CAD3FEF2932C# #TextBox 42"/>
          <p:cNvSpPr txBox="1">
            <a:spLocks noChangeArrowheads="1"/>
          </p:cNvSpPr>
          <p:nvPr/>
        </p:nvSpPr>
        <p:spPr bwMode="auto">
          <a:xfrm>
            <a:off x="4519636" y="3945614"/>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触觉</a:t>
            </a:r>
          </a:p>
        </p:txBody>
      </p:sp>
      <p:sp>
        <p:nvSpPr>
          <p:cNvPr id="15" name="TextBox 42" descr="6A3013BADB884660B194CAD3FEF2932C# #TextBox 42"/>
          <p:cNvSpPr txBox="1">
            <a:spLocks noChangeArrowheads="1"/>
          </p:cNvSpPr>
          <p:nvPr/>
        </p:nvSpPr>
        <p:spPr bwMode="auto">
          <a:xfrm>
            <a:off x="3549664" y="1619972"/>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图像信息</a:t>
            </a:r>
          </a:p>
        </p:txBody>
      </p:sp>
      <p:sp>
        <p:nvSpPr>
          <p:cNvPr id="16" name="TextBox 42" descr="6A3013BADB884660B194CAD3FEF2932C# #TextBox 42"/>
          <p:cNvSpPr txBox="1">
            <a:spLocks noChangeArrowheads="1"/>
          </p:cNvSpPr>
          <p:nvPr/>
        </p:nvSpPr>
        <p:spPr bwMode="auto">
          <a:xfrm>
            <a:off x="5528073" y="15778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视锥细胞</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eaLnBrk="1" hangingPunct="1">
              <a:spcBef>
                <a:spcPct val="0"/>
              </a:spcBef>
              <a:buFontTx/>
              <a:buNone/>
              <a:defRPr/>
            </a:pPr>
            <a:r>
              <a:rPr lang="zh-CN" altLang="en-US" sz="1400" dirty="0">
                <a:solidFill>
                  <a:schemeClr val="bg1"/>
                </a:solidFill>
                <a:latin typeface="微软雅黑" panose="020B0503020204020204" pitchFamily="34" charset="-122"/>
                <a:ea typeface="微软雅黑" panose="020B0503020204020204" pitchFamily="34" charset="-122"/>
              </a:rPr>
              <a:t>视杆细胞</a:t>
            </a:r>
          </a:p>
        </p:txBody>
      </p:sp>
      <p:sp>
        <p:nvSpPr>
          <p:cNvPr id="17" name="TextBox 42" descr="6A3013BADB884660B194CAD3FEF2932C# #TextBox 42"/>
          <p:cNvSpPr txBox="1">
            <a:spLocks noChangeArrowheads="1"/>
          </p:cNvSpPr>
          <p:nvPr/>
        </p:nvSpPr>
        <p:spPr bwMode="auto">
          <a:xfrm>
            <a:off x="6913241" y="1481472"/>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特定波长的电磁波</a:t>
            </a:r>
            <a:endParaRPr lang="en-US" altLang="zh-CN" sz="1800" dirty="0">
              <a:solidFill>
                <a:schemeClr val="bg1"/>
              </a:solidFill>
              <a:latin typeface="微软雅黑" panose="020B0503020204020204" pitchFamily="34" charset="-122"/>
              <a:ea typeface="微软雅黑" panose="020B0503020204020204" pitchFamily="34" charset="-122"/>
            </a:endParaRPr>
          </a:p>
          <a:p>
            <a:pPr algn="ct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的辐射通量信息</a:t>
            </a:r>
          </a:p>
        </p:txBody>
      </p:sp>
      <p:pic>
        <p:nvPicPr>
          <p:cNvPr id="34820" name="Picture 4" descr="https://timgsa.baidu.com/timg?image&amp;quality=80&amp;size=b9999_10000&amp;sec=1535227826551&amp;di=3eb2e1713c6229381bc7ed5b13f127ca&amp;imgtype=0&amp;src=http%3A%2F%2Fimg.pconline.com.cn%2Fimages%2Fproduct%2F4748%2F474814%2FNB_DELL_V1450F-167.03jpg_m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753" y="3072885"/>
            <a:ext cx="2291452" cy="171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3584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0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0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1+#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descr="C:\Desktop\dd44910dd5928eea0206c2c1c200458d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 y="1253490"/>
            <a:ext cx="7627620" cy="22882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2" descr="6A3013BADB884660B194CAD3FEF2932C# #TextBox 42"/>
          <p:cNvSpPr txBox="1">
            <a:spLocks noChangeArrowheads="1"/>
          </p:cNvSpPr>
          <p:nvPr/>
        </p:nvSpPr>
        <p:spPr bwMode="auto">
          <a:xfrm>
            <a:off x="615732" y="400052"/>
            <a:ext cx="2954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2400" dirty="0">
                <a:solidFill>
                  <a:schemeClr val="bg1"/>
                </a:solidFill>
                <a:latin typeface="微软雅黑" panose="020B0503020204020204" pitchFamily="34" charset="-122"/>
                <a:ea typeface="微软雅黑" panose="020B0503020204020204" pitchFamily="34" charset="-122"/>
              </a:rPr>
              <a:t>图像信息和其他信息</a:t>
            </a:r>
          </a:p>
        </p:txBody>
      </p:sp>
      <p:sp>
        <p:nvSpPr>
          <p:cNvPr id="5" name="TextBox 42" descr="6A3013BADB884660B194CAD3FEF2932C# #TextBox 42"/>
          <p:cNvSpPr txBox="1">
            <a:spLocks noChangeArrowheads="1"/>
          </p:cNvSpPr>
          <p:nvPr/>
        </p:nvSpPr>
        <p:spPr bwMode="auto">
          <a:xfrm>
            <a:off x="1356360" y="3825244"/>
            <a:ext cx="5117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1-&gt;</a:t>
            </a: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2-&gt;</a:t>
            </a:r>
            <a:r>
              <a:rPr lang="zh-CN" altLang="en-US" sz="1800" dirty="0">
                <a:solidFill>
                  <a:schemeClr val="bg1"/>
                </a:solidFill>
                <a:latin typeface="微软雅黑" panose="020B0503020204020204" pitchFamily="34" charset="-122"/>
                <a:ea typeface="微软雅黑" panose="020B0503020204020204" pitchFamily="34" charset="-122"/>
              </a:rPr>
              <a:t>图像</a:t>
            </a:r>
            <a:r>
              <a:rPr lang="en-US" altLang="zh-CN" sz="1800" dirty="0">
                <a:solidFill>
                  <a:schemeClr val="bg1"/>
                </a:solidFill>
                <a:latin typeface="微软雅黑" panose="020B0503020204020204" pitchFamily="34" charset="-122"/>
                <a:ea typeface="微软雅黑" panose="020B0503020204020204" pitchFamily="34" charset="-122"/>
              </a:rPr>
              <a:t>1-&gt;</a:t>
            </a: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3-&gt;</a:t>
            </a:r>
            <a:r>
              <a:rPr lang="zh-CN" altLang="en-US" sz="1800" dirty="0">
                <a:solidFill>
                  <a:schemeClr val="bg1"/>
                </a:solidFill>
                <a:latin typeface="微软雅黑" panose="020B0503020204020204" pitchFamily="34" charset="-122"/>
                <a:ea typeface="微软雅黑" panose="020B0503020204020204" pitchFamily="34" charset="-122"/>
              </a:rPr>
              <a:t>信息</a:t>
            </a:r>
            <a:r>
              <a:rPr lang="en-US" altLang="zh-CN" sz="1800" dirty="0">
                <a:solidFill>
                  <a:schemeClr val="bg1"/>
                </a:solidFill>
                <a:latin typeface="微软雅黑" panose="020B0503020204020204" pitchFamily="34" charset="-122"/>
                <a:ea typeface="微软雅黑" panose="020B0503020204020204" pitchFamily="34" charset="-122"/>
              </a:rPr>
              <a:t>4-&gt;</a:t>
            </a:r>
            <a:r>
              <a:rPr lang="zh-CN" altLang="en-US" sz="1800" dirty="0">
                <a:solidFill>
                  <a:schemeClr val="bg1"/>
                </a:solidFill>
                <a:latin typeface="微软雅黑" panose="020B0503020204020204" pitchFamily="34" charset="-122"/>
                <a:ea typeface="微软雅黑" panose="020B0503020204020204" pitchFamily="34" charset="-122"/>
              </a:rPr>
              <a:t>图像</a:t>
            </a:r>
            <a:r>
              <a:rPr lang="en-US" altLang="zh-CN" sz="1800" dirty="0">
                <a:solidFill>
                  <a:schemeClr val="bg1"/>
                </a:solidFill>
                <a:latin typeface="微软雅黑" panose="020B0503020204020204" pitchFamily="34" charset="-122"/>
                <a:ea typeface="微软雅黑" panose="020B0503020204020204" pitchFamily="34" charset="-122"/>
              </a:rPr>
              <a:t>2</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23639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s://blog-10039692.file.myqcloud.com/1495591254779_4889_1495591255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663" y="1582936"/>
            <a:ext cx="6720255" cy="314134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29640" y="526732"/>
            <a:ext cx="7353300" cy="923330"/>
          </a:xfrm>
          <a:prstGeom prst="rect">
            <a:avLst/>
          </a:prstGeom>
        </p:spPr>
        <p:txBody>
          <a:bodyPr wrap="square">
            <a:spAutoFit/>
          </a:bodyPr>
          <a:lstStyle/>
          <a:p>
            <a:r>
              <a:rPr lang="zh-CN" altLang="en-US" dirty="0">
                <a:solidFill>
                  <a:schemeClr val="bg1"/>
                </a:solidFill>
              </a:rPr>
              <a:t>人工智能（</a:t>
            </a:r>
            <a:r>
              <a:rPr lang="en-US" altLang="zh-CN" dirty="0">
                <a:solidFill>
                  <a:schemeClr val="bg1"/>
                </a:solidFill>
              </a:rPr>
              <a:t>Artificial Intelligence</a:t>
            </a:r>
            <a:r>
              <a:rPr lang="zh-CN" altLang="en-US" dirty="0">
                <a:solidFill>
                  <a:schemeClr val="bg1"/>
                </a:solidFill>
              </a:rPr>
              <a:t>，</a:t>
            </a:r>
            <a:r>
              <a:rPr lang="en-US" altLang="zh-CN" dirty="0">
                <a:solidFill>
                  <a:schemeClr val="bg1"/>
                </a:solidFill>
              </a:rPr>
              <a:t>AI</a:t>
            </a:r>
            <a:r>
              <a:rPr lang="zh-CN" altLang="en-US" dirty="0">
                <a:solidFill>
                  <a:schemeClr val="bg1"/>
                </a:solidFill>
              </a:rPr>
              <a:t>）是指计算机像人一样拥有智能能力，是一个融合计算机科学、统计学、脑神经学和社会科学的前沿综合学科，可以代替人类实现识别、认知，分析和决策等多种功能。</a:t>
            </a:r>
          </a:p>
        </p:txBody>
      </p:sp>
    </p:spTree>
    <p:extLst>
      <p:ext uri="{BB962C8B-B14F-4D97-AF65-F5344CB8AC3E}">
        <p14:creationId xmlns:p14="http://schemas.microsoft.com/office/powerpoint/2010/main" val="418134139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1403</TotalTime>
  <Pages>0</Pages>
  <Words>5660</Words>
  <Characters>0</Characters>
  <Application>Microsoft Office PowerPoint</Application>
  <DocSecurity>0</DocSecurity>
  <PresentationFormat>全屏显示(16:9)</PresentationFormat>
  <Lines>0</Lines>
  <Paragraphs>303</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xb21cn</cp:lastModifiedBy>
  <cp:revision>555</cp:revision>
  <dcterms:created xsi:type="dcterms:W3CDTF">2016-05-11T06:37:27Z</dcterms:created>
  <dcterms:modified xsi:type="dcterms:W3CDTF">2018-08-29T16:01:31Z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