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1" r:id="rId3"/>
    <p:sldId id="294" r:id="rId4"/>
    <p:sldId id="257" r:id="rId5"/>
    <p:sldId id="258" r:id="rId6"/>
    <p:sldId id="264" r:id="rId7"/>
    <p:sldId id="296" r:id="rId8"/>
    <p:sldId id="297" r:id="rId9"/>
    <p:sldId id="298" r:id="rId10"/>
    <p:sldId id="299" r:id="rId11"/>
    <p:sldId id="300" r:id="rId12"/>
    <p:sldId id="301" r:id="rId13"/>
    <p:sldId id="302" r:id="rId14"/>
    <p:sldId id="304" r:id="rId15"/>
    <p:sldId id="303" r:id="rId16"/>
    <p:sldId id="306" r:id="rId17"/>
    <p:sldId id="307" r:id="rId18"/>
    <p:sldId id="305" r:id="rId19"/>
    <p:sldId id="265" r:id="rId20"/>
    <p:sldId id="272" r:id="rId21"/>
    <p:sldId id="285" r:id="rId22"/>
    <p:sldId id="279" r:id="rId23"/>
  </p:sldIdLst>
  <p:sldSz cx="9144000" cy="5143500" type="screen16x9"/>
  <p:notesSz cx="6858000" cy="9144000"/>
  <p:defaultTextStyle>
    <a:defPPr>
      <a:defRPr lang="zh-CN"/>
    </a:defPPr>
    <a:lvl1pPr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1pPr>
    <a:lvl2pPr marL="457200" indent="-371475"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2pPr>
    <a:lvl3pPr marL="914400" indent="-742950"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3pPr>
    <a:lvl4pPr marL="1371600" indent="-1114425"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4pPr>
    <a:lvl5pPr marL="1828800" indent="-1485900"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5pPr>
    <a:lvl6pPr marL="2286000" algn="l" defTabSz="914400" rtl="0" eaLnBrk="1" latinLnBrk="0" hangingPunct="1">
      <a:defRPr kern="1200">
        <a:solidFill>
          <a:schemeClr val="tx1"/>
        </a:solidFill>
        <a:latin typeface="Helvetica Light"/>
        <a:ea typeface="Helvetica Light"/>
        <a:cs typeface="Helvetica Light"/>
        <a:sym typeface="Helvetica Light"/>
      </a:defRPr>
    </a:lvl6pPr>
    <a:lvl7pPr marL="2743200" algn="l" defTabSz="914400" rtl="0" eaLnBrk="1" latinLnBrk="0" hangingPunct="1">
      <a:defRPr kern="1200">
        <a:solidFill>
          <a:schemeClr val="tx1"/>
        </a:solidFill>
        <a:latin typeface="Helvetica Light"/>
        <a:ea typeface="Helvetica Light"/>
        <a:cs typeface="Helvetica Light"/>
        <a:sym typeface="Helvetica Light"/>
      </a:defRPr>
    </a:lvl7pPr>
    <a:lvl8pPr marL="3200400" algn="l" defTabSz="914400" rtl="0" eaLnBrk="1" latinLnBrk="0" hangingPunct="1">
      <a:defRPr kern="1200">
        <a:solidFill>
          <a:schemeClr val="tx1"/>
        </a:solidFill>
        <a:latin typeface="Helvetica Light"/>
        <a:ea typeface="Helvetica Light"/>
        <a:cs typeface="Helvetica Light"/>
        <a:sym typeface="Helvetica Light"/>
      </a:defRPr>
    </a:lvl8pPr>
    <a:lvl9pPr marL="3657600" algn="l" defTabSz="914400" rtl="0" eaLnBrk="1" latinLnBrk="0" hangingPunct="1">
      <a:defRPr kern="1200">
        <a:solidFill>
          <a:schemeClr val="tx1"/>
        </a:solidFill>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61" autoAdjust="0"/>
    <p:restoredTop sz="79040" autoAdjust="0"/>
  </p:normalViewPr>
  <p:slideViewPr>
    <p:cSldViewPr snapToGrid="0">
      <p:cViewPr varScale="1">
        <p:scale>
          <a:sx n="119" d="100"/>
          <a:sy n="119" d="100"/>
        </p:scale>
        <p:origin x="1596" y="102"/>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Shape 49"/>
          <p:cNvSpPr>
            <a:spLocks noGrp="1" noRot="1" noChangeAspect="1" noChangeArrowheads="1"/>
          </p:cNvSpPr>
          <p:nvPr>
            <p:ph type="sldImg" idx="4294967295"/>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243" name="Shape 50"/>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a:sym typeface="Helvetica Neue"/>
            </a:endParaRPr>
          </a:p>
        </p:txBody>
      </p:sp>
    </p:spTree>
    <p:extLst>
      <p:ext uri="{BB962C8B-B14F-4D97-AF65-F5344CB8AC3E}">
        <p14:creationId xmlns:p14="http://schemas.microsoft.com/office/powerpoint/2010/main" val="710941359"/>
      </p:ext>
    </p:extLst>
  </p:cSld>
  <p:clrMap bg1="lt1" tx1="dk1" bg2="lt2" tx2="dk2" accent1="accent1" accent2="accent2" accent3="accent3" accent4="accent4" accent5="accent5" accent6="accent6" hlink="hlink" folHlink="folHlink"/>
  <p:notesStyle>
    <a:lvl1pPr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1pPr>
    <a:lvl2pPr marL="742950" indent="-28575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2pPr>
    <a:lvl3pPr marL="11430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3pPr>
    <a:lvl4pPr marL="16002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4pPr>
    <a:lvl5pPr marL="20574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5pPr>
    <a:lvl6pPr indent="428625" defTabSz="171450">
      <a:lnSpc>
        <a:spcPct val="118000"/>
      </a:lnSpc>
      <a:defRPr sz="825">
        <a:latin typeface="Helvetica Neue"/>
        <a:ea typeface="Helvetica Neue"/>
        <a:cs typeface="Helvetica Neue"/>
        <a:sym typeface="Helvetica Neue"/>
      </a:defRPr>
    </a:lvl6pPr>
    <a:lvl7pPr indent="514350" defTabSz="171450">
      <a:lnSpc>
        <a:spcPct val="118000"/>
      </a:lnSpc>
      <a:defRPr sz="825">
        <a:latin typeface="Helvetica Neue"/>
        <a:ea typeface="Helvetica Neue"/>
        <a:cs typeface="Helvetica Neue"/>
        <a:sym typeface="Helvetica Neue"/>
      </a:defRPr>
    </a:lvl7pPr>
    <a:lvl8pPr indent="600075" defTabSz="171450">
      <a:lnSpc>
        <a:spcPct val="118000"/>
      </a:lnSpc>
      <a:defRPr sz="825">
        <a:latin typeface="Helvetica Neue"/>
        <a:ea typeface="Helvetica Neue"/>
        <a:cs typeface="Helvetica Neue"/>
        <a:sym typeface="Helvetica Neue"/>
      </a:defRPr>
    </a:lvl8pPr>
    <a:lvl9pPr indent="685800" defTabSz="171450">
      <a:lnSpc>
        <a:spcPct val="118000"/>
      </a:lnSpc>
      <a:defRPr sz="825">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大家好，这次分享内容是关于人工智能和游戏开发相关的内容</a:t>
            </a:r>
            <a:endParaRPr lang="en-US" altLang="zh-CN" dirty="0"/>
          </a:p>
          <a:p>
            <a:r>
              <a:rPr lang="zh-CN" altLang="en-US" dirty="0"/>
              <a:t>首先非常感谢大家报名参加这次的沙龙活动</a:t>
            </a:r>
            <a:endParaRPr lang="en-US" altLang="zh-CN" dirty="0"/>
          </a:p>
          <a:p>
            <a:r>
              <a:rPr lang="zh-CN" altLang="en-US" dirty="0"/>
              <a:t>这个话题是一个很大的话题，我也只是做了简单的了解</a:t>
            </a:r>
            <a:endParaRPr lang="en-US" altLang="zh-CN" dirty="0"/>
          </a:p>
          <a:p>
            <a:r>
              <a:rPr lang="zh-CN" altLang="en-US" dirty="0"/>
              <a:t>所以分享的内容难免有点主观，希望大家见谅</a:t>
            </a:r>
            <a:endParaRPr lang="en-US" altLang="zh-CN" dirty="0"/>
          </a:p>
          <a:p>
            <a:r>
              <a:rPr lang="zh-CN" altLang="en-US" dirty="0"/>
              <a:t>分享的主要目的是为了抛砖引玉，我仅从一个游戏开发者的角度，表达一下我自己的拙见</a:t>
            </a:r>
            <a:endParaRPr lang="en-US" altLang="zh-CN" dirty="0"/>
          </a:p>
          <a:p>
            <a:r>
              <a:rPr lang="zh-CN" altLang="en-US" dirty="0"/>
              <a:t>希望引起大家对这方面内容的关注，推动人工智能和游戏这两者的发展</a:t>
            </a:r>
            <a:endParaRPr lang="en-US" altLang="zh-CN" dirty="0"/>
          </a:p>
          <a:p>
            <a:r>
              <a:rPr lang="zh-CN" altLang="en-US" dirty="0"/>
              <a:t>如果有不对的地方，还请大家多多谅解，后面可以一起进行交流</a:t>
            </a:r>
            <a:endParaRPr lang="en-US" altLang="zh-CN" dirty="0"/>
          </a:p>
          <a:p>
            <a:endParaRPr lang="zh-CN" altLang="en-US" dirty="0"/>
          </a:p>
        </p:txBody>
      </p:sp>
    </p:spTree>
    <p:extLst>
      <p:ext uri="{BB962C8B-B14F-4D97-AF65-F5344CB8AC3E}">
        <p14:creationId xmlns:p14="http://schemas.microsoft.com/office/powerpoint/2010/main" val="71643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做过程序的同学一定对这两个词不陌生：有限状态机 和 行为树</a:t>
            </a:r>
            <a:endParaRPr lang="en-US" altLang="zh-CN" dirty="0"/>
          </a:p>
          <a:p>
            <a:r>
              <a:rPr lang="zh-CN" altLang="en-US" dirty="0"/>
              <a:t>这两个是实现游戏里敌人和</a:t>
            </a:r>
            <a:r>
              <a:rPr lang="en-US" altLang="zh-CN" dirty="0"/>
              <a:t>NPC</a:t>
            </a:r>
            <a:r>
              <a:rPr lang="zh-CN" altLang="en-US" dirty="0"/>
              <a:t>的主要方法</a:t>
            </a:r>
            <a:endParaRPr lang="en-US" altLang="zh-CN" dirty="0"/>
          </a:p>
          <a:p>
            <a:r>
              <a:rPr lang="zh-CN" altLang="en-US" dirty="0"/>
              <a:t>简单的</a:t>
            </a:r>
            <a:r>
              <a:rPr lang="en-US" altLang="zh-CN" dirty="0"/>
              <a:t>AI</a:t>
            </a:r>
            <a:r>
              <a:rPr lang="zh-CN" altLang="en-US" dirty="0"/>
              <a:t>用有限状态机，复杂的</a:t>
            </a:r>
            <a:r>
              <a:rPr lang="en-US" altLang="zh-CN" dirty="0"/>
              <a:t>AI</a:t>
            </a:r>
            <a:r>
              <a:rPr lang="zh-CN" altLang="en-US" dirty="0"/>
              <a:t>，用行为树</a:t>
            </a:r>
            <a:endParaRPr lang="en-US" altLang="zh-CN" dirty="0"/>
          </a:p>
          <a:p>
            <a:endParaRPr lang="en-US" altLang="zh-CN" dirty="0"/>
          </a:p>
        </p:txBody>
      </p:sp>
    </p:spTree>
    <p:extLst>
      <p:ext uri="{BB962C8B-B14F-4D97-AF65-F5344CB8AC3E}">
        <p14:creationId xmlns:p14="http://schemas.microsoft.com/office/powerpoint/2010/main" val="2905923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这种方法和深蓝的工作模式很接近</a:t>
            </a:r>
            <a:endParaRPr lang="en-US" altLang="zh-CN" dirty="0"/>
          </a:p>
          <a:p>
            <a:r>
              <a:rPr lang="zh-CN" altLang="en-US" dirty="0"/>
              <a:t>这种方式的好处是能实现固定功能的需求，计算效率很高，在</a:t>
            </a:r>
            <a:r>
              <a:rPr lang="en-US" altLang="zh-CN" dirty="0"/>
              <a:t>97</a:t>
            </a:r>
            <a:r>
              <a:rPr lang="zh-CN" altLang="en-US" dirty="0"/>
              <a:t>年的硬件下就可以做到实时计算了</a:t>
            </a:r>
            <a:endParaRPr lang="en-US" altLang="zh-CN" dirty="0"/>
          </a:p>
          <a:p>
            <a:r>
              <a:rPr lang="zh-CN" altLang="en-US" dirty="0"/>
              <a:t>问题是功能单一，只能做一件特定的事情</a:t>
            </a:r>
            <a:endParaRPr lang="en-US" altLang="zh-CN" dirty="0"/>
          </a:p>
          <a:p>
            <a:r>
              <a:rPr lang="zh-CN" altLang="en-US" dirty="0"/>
              <a:t>像深蓝，就只能下国际象棋，其他什么都干不了</a:t>
            </a:r>
            <a:endParaRPr lang="en-US" altLang="zh-CN" dirty="0"/>
          </a:p>
          <a:p>
            <a:r>
              <a:rPr lang="zh-CN" altLang="en-US" dirty="0"/>
              <a:t>我们希望程序能做很多事情，并且不需要对它进行重编码</a:t>
            </a:r>
            <a:endParaRPr lang="en-US" altLang="zh-CN" dirty="0"/>
          </a:p>
          <a:p>
            <a:r>
              <a:rPr lang="zh-CN" altLang="en-US" dirty="0"/>
              <a:t>像</a:t>
            </a:r>
            <a:r>
              <a:rPr lang="en-US" altLang="zh-CN" dirty="0"/>
              <a:t>AlphaGO </a:t>
            </a:r>
            <a:r>
              <a:rPr lang="zh-CN" altLang="en-US" dirty="0"/>
              <a:t>，不但可以下围棋，也可以玩这种打砖块游戏</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652248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机器学习，让这种事情变成可能</a:t>
            </a:r>
            <a:endParaRPr lang="en-US" altLang="zh-CN" dirty="0"/>
          </a:p>
          <a:p>
            <a:r>
              <a:rPr lang="zh-CN" altLang="en-US" dirty="0"/>
              <a:t>机器学习，就是字面的意思，让机器能够学习，从而能做很多事情，而不需要人类再给它制定规则</a:t>
            </a:r>
            <a:endParaRPr lang="en-US" altLang="zh-CN" dirty="0"/>
          </a:p>
          <a:p>
            <a:r>
              <a:rPr lang="zh-CN" altLang="en-US" dirty="0"/>
              <a:t>问题是，机器要怎么学习？</a:t>
            </a:r>
            <a:endParaRPr lang="en-US" altLang="zh-CN" dirty="0"/>
          </a:p>
          <a:p>
            <a:r>
              <a:rPr lang="zh-CN" altLang="en-US" dirty="0"/>
              <a:t>首先想一下，人是怎么学习的？是通过归纳演绎的方式</a:t>
            </a:r>
            <a:endParaRPr lang="en-US" altLang="zh-CN" dirty="0"/>
          </a:p>
          <a:p>
            <a:r>
              <a:rPr lang="zh-CN" altLang="en-US" dirty="0"/>
              <a:t>为了说明这个问题，我特别喜欢这么一个例子：</a:t>
            </a:r>
            <a:endParaRPr lang="en-US" altLang="zh-CN" dirty="0"/>
          </a:p>
          <a:p>
            <a:r>
              <a:rPr lang="zh-CN" altLang="en-US" sz="800" b="0" i="0" dirty="0">
                <a:solidFill>
                  <a:schemeClr val="tx1"/>
                </a:solidFill>
                <a:effectLst/>
                <a:latin typeface="Helvetica Neue"/>
                <a:ea typeface="Helvetica Neue"/>
                <a:cs typeface="Helvetica Neue"/>
                <a:sym typeface="Helvetica Neue"/>
              </a:rPr>
              <a:t>假如你无辜的遇到一个傻逼，别生气，不要批评他，不要制止他，请把他鼓励成一个大傻逼</a:t>
            </a:r>
          </a:p>
          <a:p>
            <a:r>
              <a:rPr lang="zh-CN" altLang="en-US" dirty="0"/>
              <a:t>我们最终目的是为了让他受到更大的惩罚，使用的方式就是利用人类 归纳演绎的学习方式</a:t>
            </a:r>
            <a:endParaRPr lang="en-US" altLang="zh-CN" dirty="0"/>
          </a:p>
          <a:p>
            <a:r>
              <a:rPr lang="zh-CN" altLang="en-US" dirty="0"/>
              <a:t>同时也说明一个问题，归纳演绎不一定是对的</a:t>
            </a:r>
            <a:endParaRPr lang="en-US" altLang="zh-CN" dirty="0"/>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solidFill>
                  <a:schemeClr val="bg1"/>
                </a:solidFill>
              </a:rPr>
              <a:t>因为我们不但要归纳演绎，还要通过统计学习，而不是个案学习</a:t>
            </a:r>
            <a:endParaRPr lang="en-US" altLang="zh-CN" dirty="0">
              <a:solidFill>
                <a:schemeClr val="bg1"/>
              </a:solidFill>
            </a:endParaRPr>
          </a:p>
          <a:p>
            <a:r>
              <a:rPr lang="zh-CN" altLang="en-US" dirty="0">
                <a:solidFill>
                  <a:schemeClr val="bg1"/>
                </a:solidFill>
              </a:rPr>
              <a:t>其实，统计学习也不一定是对的</a:t>
            </a:r>
            <a:endParaRPr lang="en-US" altLang="zh-CN" dirty="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solidFill>
                  <a:schemeClr val="bg1"/>
                </a:solidFill>
              </a:rPr>
              <a:t>从已有的样本中总结的规律，无法预测未知的世界</a:t>
            </a:r>
          </a:p>
          <a:p>
            <a:endParaRPr lang="zh-CN" altLang="en-US" dirty="0">
              <a:solidFill>
                <a:schemeClr val="bg1"/>
              </a:solidFill>
            </a:endParaRPr>
          </a:p>
          <a:p>
            <a:endParaRPr lang="en-US" altLang="zh-CN" dirty="0"/>
          </a:p>
        </p:txBody>
      </p:sp>
    </p:spTree>
    <p:extLst>
      <p:ext uri="{BB962C8B-B14F-4D97-AF65-F5344CB8AC3E}">
        <p14:creationId xmlns:p14="http://schemas.microsoft.com/office/powerpoint/2010/main" val="2375045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这时候我们就要依靠大数定律</a:t>
            </a:r>
            <a:endParaRPr lang="en-US" altLang="zh-CN" dirty="0"/>
          </a:p>
          <a:p>
            <a:r>
              <a:rPr lang="zh-CN" altLang="en-US" dirty="0">
                <a:solidFill>
                  <a:schemeClr val="bg1"/>
                </a:solidFill>
              </a:rPr>
              <a:t>大数定律是说：当试验次数足够多的时候，事件出现的频率就无穷接近于该事件</a:t>
            </a:r>
            <a:endParaRPr lang="en-US" altLang="zh-CN" dirty="0">
              <a:solidFill>
                <a:schemeClr val="bg1"/>
              </a:solidFill>
            </a:endParaRPr>
          </a:p>
          <a:p>
            <a:r>
              <a:rPr lang="zh-CN" altLang="en-US" dirty="0">
                <a:solidFill>
                  <a:schemeClr val="bg1"/>
                </a:solidFill>
              </a:rPr>
              <a:t>这张图就是抛硬币正面向上的概率统计图</a:t>
            </a: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solidFill>
                  <a:schemeClr val="bg1"/>
                </a:solidFill>
              </a:rPr>
              <a:t>所以通常，人工智能的机器学习，会和大数据分析技术挂钩，</a:t>
            </a:r>
            <a:endParaRPr lang="en-US" altLang="zh-CN" dirty="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solidFill>
                  <a:schemeClr val="bg1"/>
                </a:solidFill>
              </a:rPr>
              <a:t>目的是通过对大数据进行分析来得到更多样本数，从而得到更加令人置信的结果</a:t>
            </a:r>
            <a:endParaRPr lang="en-US" altLang="zh-CN" dirty="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solidFill>
                  <a:schemeClr val="bg1"/>
                </a:solidFill>
              </a:rPr>
              <a:t>它令人置信，但我们也不是全信它，而是 基于概率的相信</a:t>
            </a:r>
          </a:p>
          <a:p>
            <a:endParaRPr lang="zh-CN" altLang="en-US" dirty="0"/>
          </a:p>
        </p:txBody>
      </p:sp>
    </p:spTree>
    <p:extLst>
      <p:ext uri="{BB962C8B-B14F-4D97-AF65-F5344CB8AC3E}">
        <p14:creationId xmlns:p14="http://schemas.microsoft.com/office/powerpoint/2010/main" val="2757103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那么依据大数据，统计学习的归纳演绎，可以把机器学习的过程分为三步：</a:t>
            </a:r>
            <a:endParaRPr lang="en-US" altLang="zh-CN" dirty="0"/>
          </a:p>
          <a:p>
            <a:r>
              <a:rPr lang="en-US" altLang="zh-CN" dirty="0"/>
              <a:t>1</a:t>
            </a:r>
            <a:r>
              <a:rPr lang="zh-CN" altLang="en-US" dirty="0"/>
              <a:t>、假设我们输入的信息和输出的信息之间的关系</a:t>
            </a:r>
            <a:endParaRPr lang="en-US" altLang="zh-CN" dirty="0"/>
          </a:p>
          <a:p>
            <a:r>
              <a:rPr lang="en-US" altLang="zh-CN" dirty="0"/>
              <a:t>2</a:t>
            </a:r>
            <a:r>
              <a:rPr lang="zh-CN" altLang="en-US" dirty="0"/>
              <a:t>、设定评价指标，尽可能拟合我们观测到的数据就是好的</a:t>
            </a:r>
            <a:endParaRPr lang="en-US" altLang="zh-CN" dirty="0"/>
          </a:p>
          <a:p>
            <a:r>
              <a:rPr lang="en-US" altLang="zh-CN" dirty="0"/>
              <a:t>3</a:t>
            </a:r>
            <a:r>
              <a:rPr lang="zh-CN" altLang="en-US" dirty="0"/>
              <a:t>、寻解算法，寻找最优解的</a:t>
            </a:r>
            <a:endParaRPr lang="en-US" altLang="zh-CN" dirty="0"/>
          </a:p>
          <a:p>
            <a:r>
              <a:rPr lang="zh-CN" altLang="en-US" dirty="0"/>
              <a:t>以扔硬币的次数</a:t>
            </a:r>
            <a:r>
              <a:rPr lang="en-US" altLang="zh-CN" dirty="0"/>
              <a:t>X</a:t>
            </a:r>
            <a:r>
              <a:rPr lang="zh-CN" altLang="en-US" dirty="0"/>
              <a:t>和正面朝上的次数</a:t>
            </a:r>
            <a:r>
              <a:rPr lang="en-US" altLang="zh-CN" dirty="0"/>
              <a:t>Y</a:t>
            </a:r>
            <a:r>
              <a:rPr lang="zh-CN" altLang="en-US" dirty="0"/>
              <a:t>作为案例</a:t>
            </a:r>
            <a:endParaRPr lang="en-US" altLang="zh-CN" dirty="0"/>
          </a:p>
          <a:p>
            <a:r>
              <a:rPr lang="zh-CN" altLang="en-US" dirty="0"/>
              <a:t>首先假设它们之间的关系线性的</a:t>
            </a:r>
            <a:r>
              <a:rPr lang="en-US" altLang="zh-CN" dirty="0"/>
              <a:t>Y=aX</a:t>
            </a:r>
          </a:p>
          <a:p>
            <a:r>
              <a:rPr lang="en-US" altLang="zh-CN" dirty="0"/>
              <a:t>a </a:t>
            </a:r>
            <a:r>
              <a:rPr lang="zh-CN" altLang="en-US" dirty="0"/>
              <a:t>可以是任何值，</a:t>
            </a:r>
            <a:r>
              <a:rPr lang="en-US" altLang="zh-CN" dirty="0"/>
              <a:t>0.3</a:t>
            </a:r>
            <a:r>
              <a:rPr lang="zh-CN" altLang="en-US" dirty="0"/>
              <a:t>，</a:t>
            </a:r>
            <a:r>
              <a:rPr lang="en-US" altLang="zh-CN" dirty="0"/>
              <a:t>0.5</a:t>
            </a:r>
            <a:r>
              <a:rPr lang="zh-CN" altLang="en-US" dirty="0"/>
              <a:t>，</a:t>
            </a:r>
            <a:r>
              <a:rPr lang="en-US" altLang="zh-CN" dirty="0"/>
              <a:t>1.8</a:t>
            </a:r>
            <a:r>
              <a:rPr lang="zh-CN" altLang="en-US" dirty="0"/>
              <a:t>之类的</a:t>
            </a:r>
            <a:endParaRPr lang="en-US" altLang="zh-CN" dirty="0"/>
          </a:p>
          <a:p>
            <a:r>
              <a:rPr lang="zh-CN" altLang="en-US" dirty="0"/>
              <a:t>不同的</a:t>
            </a:r>
            <a:r>
              <a:rPr lang="en-US" altLang="zh-CN" dirty="0"/>
              <a:t>a</a:t>
            </a:r>
            <a:r>
              <a:rPr lang="zh-CN" altLang="en-US" dirty="0"/>
              <a:t>就会有不同的关系</a:t>
            </a:r>
            <a:endParaRPr lang="en-US" altLang="zh-CN" dirty="0"/>
          </a:p>
          <a:p>
            <a:r>
              <a:rPr lang="zh-CN" altLang="en-US" dirty="0"/>
              <a:t>设定一个评价指标，这里就是，这种关系的测量结果，跟我们测试数据接近</a:t>
            </a:r>
            <a:endParaRPr lang="en-US" altLang="zh-CN" dirty="0"/>
          </a:p>
          <a:p>
            <a:r>
              <a:rPr lang="zh-CN" altLang="en-US" dirty="0"/>
              <a:t>在评价指标的基础上，找到令评价指标最优的结果的方法</a:t>
            </a:r>
            <a:endParaRPr lang="en-US" altLang="zh-CN" dirty="0"/>
          </a:p>
          <a:p>
            <a:r>
              <a:rPr lang="zh-CN" altLang="en-US" dirty="0"/>
              <a:t>这里就是设定一个寻找当</a:t>
            </a:r>
            <a:r>
              <a:rPr lang="en-US" altLang="zh-CN" dirty="0"/>
              <a:t>a</a:t>
            </a:r>
            <a:r>
              <a:rPr lang="zh-CN" altLang="en-US" dirty="0"/>
              <a:t>去什么值的时候，</a:t>
            </a:r>
            <a:r>
              <a:rPr lang="en-US" altLang="zh-CN" dirty="0"/>
              <a:t>loss</a:t>
            </a:r>
            <a:r>
              <a:rPr lang="zh-CN" altLang="en-US" dirty="0"/>
              <a:t>最小的算法</a:t>
            </a:r>
            <a:endParaRPr lang="en-US" altLang="zh-CN" dirty="0"/>
          </a:p>
          <a:p>
            <a:r>
              <a:rPr lang="zh-CN" altLang="en-US" dirty="0"/>
              <a:t>最后解这个算法，得到我们想要的关系</a:t>
            </a:r>
            <a:endParaRPr lang="en-US" altLang="zh-CN" dirty="0"/>
          </a:p>
          <a:p>
            <a:endParaRPr lang="en-US" altLang="zh-CN" dirty="0"/>
          </a:p>
          <a:p>
            <a:r>
              <a:rPr lang="zh-CN" altLang="en-US" dirty="0"/>
              <a:t>最后通过通过寻解</a:t>
            </a:r>
          </a:p>
        </p:txBody>
      </p:sp>
    </p:spTree>
    <p:extLst>
      <p:ext uri="{BB962C8B-B14F-4D97-AF65-F5344CB8AC3E}">
        <p14:creationId xmlns:p14="http://schemas.microsoft.com/office/powerpoint/2010/main" val="4095065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这三个过程就是机器学习的算法框架，每个过程不同的实现，就有很多算法</a:t>
            </a:r>
            <a:endParaRPr lang="en-US" altLang="zh-CN" dirty="0"/>
          </a:p>
          <a:p>
            <a:r>
              <a:rPr lang="zh-CN" altLang="en-US" dirty="0"/>
              <a:t>机器学习是实现人工智能的一种方法，实现机器学习有很多算法和模型，</a:t>
            </a:r>
            <a:endParaRPr lang="en-US" altLang="zh-CN" dirty="0"/>
          </a:p>
          <a:p>
            <a:r>
              <a:rPr lang="zh-CN" altLang="en-US" dirty="0">
                <a:solidFill>
                  <a:schemeClr val="bg1"/>
                </a:solidFill>
              </a:rPr>
              <a:t>线性回归、逻辑回归、</a:t>
            </a:r>
            <a:r>
              <a:rPr lang="zh-CN" altLang="en-US" dirty="0"/>
              <a:t>决策树、支持向量机、</a:t>
            </a:r>
            <a:r>
              <a:rPr lang="en-US" altLang="zh-CN" dirty="0"/>
              <a:t>K</a:t>
            </a:r>
            <a:r>
              <a:rPr lang="zh-CN" altLang="en-US" dirty="0"/>
              <a:t>邻近算法（第三部分，我会使用这个算法的简化版来实现）</a:t>
            </a:r>
            <a:endParaRPr lang="en-US" altLang="zh-CN" dirty="0"/>
          </a:p>
          <a:p>
            <a:r>
              <a:rPr lang="zh-CN" altLang="en-US" dirty="0"/>
              <a:t>当然还有很多算法</a:t>
            </a:r>
            <a:endParaRPr lang="en-US" altLang="zh-CN" dirty="0"/>
          </a:p>
          <a:p>
            <a:r>
              <a:rPr lang="zh-CN" altLang="en-US" dirty="0"/>
              <a:t>有两类算法需要特别注意一下：人工神经网络 和 深度学习</a:t>
            </a:r>
            <a:endParaRPr lang="en-US" altLang="zh-CN" dirty="0"/>
          </a:p>
        </p:txBody>
      </p:sp>
    </p:spTree>
    <p:extLst>
      <p:ext uri="{BB962C8B-B14F-4D97-AF65-F5344CB8AC3E}">
        <p14:creationId xmlns:p14="http://schemas.microsoft.com/office/powerpoint/2010/main" val="994816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人工神经网络是受生物神经系统中的神经元的启发所得到的算法模型</a:t>
            </a:r>
            <a:endParaRPr lang="en-US" altLang="zh-CN" dirty="0"/>
          </a:p>
          <a:p>
            <a:r>
              <a:rPr lang="zh-CN" altLang="en-US" dirty="0"/>
              <a:t>神经系统会有很多神经元相互链接，传递信号，构成神经网络</a:t>
            </a:r>
            <a:endParaRPr lang="en-US" altLang="zh-CN" dirty="0"/>
          </a:p>
          <a:p>
            <a:r>
              <a:rPr lang="zh-CN" altLang="en-US" dirty="0"/>
              <a:t>人工神经网络也是由很多节点之间相互链接构成</a:t>
            </a:r>
            <a:endParaRPr lang="en-US" altLang="zh-CN" dirty="0"/>
          </a:p>
          <a:p>
            <a:r>
              <a:rPr lang="zh-CN" altLang="en-US" dirty="0"/>
              <a:t>所有以这种思路得到的算法模型，都属于是人工神经网络</a:t>
            </a:r>
            <a:endParaRPr lang="en-US" altLang="zh-CN" dirty="0"/>
          </a:p>
          <a:p>
            <a:endParaRPr lang="en-US" altLang="zh-CN" dirty="0"/>
          </a:p>
          <a:p>
            <a:r>
              <a:rPr lang="zh-CN" altLang="en-US" dirty="0"/>
              <a:t>以下面这个最简单的人工神经网络模型，我们把不同功能的节点分成多个层：输入层，隐含层，输出层</a:t>
            </a:r>
            <a:endParaRPr lang="en-US" altLang="zh-CN" dirty="0"/>
          </a:p>
          <a:p>
            <a:endParaRPr lang="en-US" altLang="zh-CN" dirty="0"/>
          </a:p>
          <a:p>
            <a:r>
              <a:rPr lang="zh-CN" altLang="en-US" dirty="0"/>
              <a:t>传统的人工神经网络只有这三层，输入层负责数据输入，隐含层对数据进行权值计算和处理，输出层输出</a:t>
            </a:r>
            <a:endParaRPr lang="en-US" altLang="zh-CN" dirty="0"/>
          </a:p>
          <a:p>
            <a:r>
              <a:rPr lang="zh-CN" altLang="en-US" dirty="0"/>
              <a:t>代表的算法是 </a:t>
            </a:r>
            <a:r>
              <a:rPr lang="en-US" altLang="zh-CN" dirty="0"/>
              <a:t>BP</a:t>
            </a:r>
            <a:r>
              <a:rPr lang="zh-CN" altLang="en-US" dirty="0"/>
              <a:t>神经网络</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06160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最近几年人工智能火起来的真正原因是由于 深度学习 这类算法的发展</a:t>
            </a:r>
            <a:endParaRPr lang="en-US" altLang="zh-CN" dirty="0"/>
          </a:p>
          <a:p>
            <a:endParaRPr lang="en-US" altLang="zh-CN" dirty="0"/>
          </a:p>
          <a:p>
            <a:r>
              <a:rPr lang="zh-CN" altLang="en-US" dirty="0"/>
              <a:t>深度学习是在人工神经网络的基础上发展的</a:t>
            </a:r>
            <a:endParaRPr lang="en-US" altLang="zh-CN" dirty="0"/>
          </a:p>
          <a:p>
            <a:r>
              <a:rPr lang="zh-CN" altLang="en-US" dirty="0"/>
              <a:t>刚才提到人工神经网络是有三层 输入层</a:t>
            </a:r>
            <a:r>
              <a:rPr lang="en-US" altLang="zh-CN" dirty="0"/>
              <a:t>-</a:t>
            </a:r>
            <a:r>
              <a:rPr lang="zh-CN" altLang="en-US" dirty="0"/>
              <a:t>隐含层</a:t>
            </a:r>
            <a:r>
              <a:rPr lang="en-US" altLang="zh-CN" dirty="0"/>
              <a:t>-</a:t>
            </a:r>
            <a:r>
              <a:rPr lang="zh-CN" altLang="en-US" dirty="0"/>
              <a:t>输出层</a:t>
            </a:r>
            <a:endParaRPr lang="en-US" altLang="zh-CN" dirty="0"/>
          </a:p>
          <a:p>
            <a:r>
              <a:rPr lang="zh-CN" altLang="en-US" dirty="0"/>
              <a:t>深度学习和人工神经网络的区别是有多个隐含层</a:t>
            </a:r>
            <a:endParaRPr lang="en-US" altLang="zh-CN" dirty="0"/>
          </a:p>
          <a:p>
            <a:r>
              <a:rPr lang="zh-CN" altLang="en-US" dirty="0"/>
              <a:t>深度学习本质上几乎等价于多层人工神经网络</a:t>
            </a:r>
            <a:endParaRPr lang="en-US" altLang="zh-CN" dirty="0"/>
          </a:p>
          <a:p>
            <a:endParaRPr lang="en-US" altLang="zh-CN" dirty="0"/>
          </a:p>
          <a:p>
            <a:r>
              <a:rPr lang="zh-CN" altLang="en-US" dirty="0"/>
              <a:t>比较有代表性的算法：</a:t>
            </a:r>
            <a:r>
              <a:rPr lang="zh-CN" altLang="en-US" baseline="0" dirty="0"/>
              <a:t>卷积神经网络（</a:t>
            </a:r>
            <a:r>
              <a:rPr lang="en-US" altLang="zh-CN" baseline="0" dirty="0"/>
              <a:t>CNN</a:t>
            </a:r>
            <a:r>
              <a:rPr lang="zh-CN" altLang="en-US" baseline="0" dirty="0"/>
              <a:t>）</a:t>
            </a:r>
            <a:endParaRPr lang="en-US" altLang="zh-CN" baseline="0" dirty="0"/>
          </a:p>
          <a:p>
            <a:r>
              <a:rPr lang="zh-CN" altLang="en-US" baseline="0" dirty="0"/>
              <a:t>卷积神经网络算法是在</a:t>
            </a:r>
            <a:r>
              <a:rPr lang="en-US" altLang="zh-CN" baseline="0" dirty="0"/>
              <a:t>2012</a:t>
            </a:r>
            <a:r>
              <a:rPr lang="zh-CN" altLang="en-US" baseline="0" dirty="0"/>
              <a:t>年取得的突破，</a:t>
            </a:r>
            <a:endParaRPr lang="en-US" altLang="zh-CN" baseline="0" dirty="0"/>
          </a:p>
          <a:p>
            <a:r>
              <a:rPr lang="zh-CN" altLang="en-US" baseline="0" dirty="0"/>
              <a:t>在当年的斯坦福大学举办的</a:t>
            </a:r>
            <a:r>
              <a:rPr lang="en-US" altLang="zh-CN" baseline="0" dirty="0"/>
              <a:t>ImageNet </a:t>
            </a:r>
            <a:r>
              <a:rPr lang="zh-CN" altLang="en-US" baseline="0" dirty="0"/>
              <a:t>图像识别比赛中获得第一名</a:t>
            </a:r>
            <a:endParaRPr lang="en-US" altLang="zh-CN" baseline="0" dirty="0"/>
          </a:p>
          <a:p>
            <a:r>
              <a:rPr lang="zh-CN" altLang="en-US" baseline="0" dirty="0"/>
              <a:t>但是它的起源可以追溯到 </a:t>
            </a:r>
            <a:r>
              <a:rPr lang="en-US" altLang="zh-CN" baseline="0" dirty="0"/>
              <a:t>1998</a:t>
            </a:r>
            <a:r>
              <a:rPr lang="zh-CN" altLang="en-US" baseline="0" dirty="0"/>
              <a:t>年 </a:t>
            </a:r>
            <a:r>
              <a:rPr lang="en-US" altLang="zh-CN" baseline="0" dirty="0"/>
              <a:t>Yann </a:t>
            </a:r>
            <a:r>
              <a:rPr lang="en-US" altLang="zh-CN" baseline="0" dirty="0" err="1"/>
              <a:t>Lecun</a:t>
            </a:r>
            <a:r>
              <a:rPr lang="en-US" altLang="zh-CN" baseline="0" dirty="0"/>
              <a:t> </a:t>
            </a:r>
            <a:r>
              <a:rPr lang="zh-CN" altLang="en-US" baseline="0" dirty="0"/>
              <a:t>在 贝尔实验室提出的卷积神经网络算法</a:t>
            </a:r>
            <a:endParaRPr lang="en-US" altLang="zh-CN" baseline="0" dirty="0"/>
          </a:p>
          <a:p>
            <a:endParaRPr lang="en-US" altLang="zh-CN" dirty="0"/>
          </a:p>
          <a:p>
            <a:endParaRPr lang="zh-CN" altLang="en-US" dirty="0"/>
          </a:p>
        </p:txBody>
      </p:sp>
    </p:spTree>
    <p:extLst>
      <p:ext uri="{BB962C8B-B14F-4D97-AF65-F5344CB8AC3E}">
        <p14:creationId xmlns:p14="http://schemas.microsoft.com/office/powerpoint/2010/main" val="17241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简单总结一下，早先人工智能在游戏中广泛应用的是有限状态机和行为树</a:t>
            </a:r>
            <a:endParaRPr lang="en-US" altLang="zh-CN" dirty="0"/>
          </a:p>
          <a:p>
            <a:r>
              <a:rPr lang="zh-CN" altLang="en-US" dirty="0"/>
              <a:t>随着机器学习的火热，在游戏中和游戏开发中的应用已经越来越多了</a:t>
            </a:r>
            <a:endParaRPr lang="en-US" altLang="zh-CN" dirty="0"/>
          </a:p>
          <a:p>
            <a:r>
              <a:rPr lang="zh-CN" altLang="en-US" dirty="0"/>
              <a:t>关于有限状态机和行为树，网上有很多例子，这里就不做介绍了</a:t>
            </a:r>
            <a:endParaRPr lang="en-US" altLang="zh-CN" dirty="0"/>
          </a:p>
          <a:p>
            <a:r>
              <a:rPr lang="zh-CN" altLang="en-US" dirty="0"/>
              <a:t>接下来我主要分享几个关于机器学习在游戏中应用的例子</a:t>
            </a:r>
          </a:p>
        </p:txBody>
      </p:sp>
    </p:spTree>
    <p:extLst>
      <p:ext uri="{BB962C8B-B14F-4D97-AF65-F5344CB8AC3E}">
        <p14:creationId xmlns:p14="http://schemas.microsoft.com/office/powerpoint/2010/main" val="3408138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5460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在最近的两年里，随着 </a:t>
            </a:r>
            <a:r>
              <a:rPr lang="en-US" altLang="zh-CN" dirty="0"/>
              <a:t>AlphaGO </a:t>
            </a:r>
            <a:r>
              <a:rPr lang="zh-CN" altLang="en-US" dirty="0"/>
              <a:t>打败 李世石，以及一系列人工智能相关的新闻，</a:t>
            </a:r>
            <a:endParaRPr lang="en-US" altLang="zh-CN" dirty="0"/>
          </a:p>
          <a:p>
            <a:r>
              <a:rPr lang="zh-CN" altLang="en-US" dirty="0"/>
              <a:t>让 人工智能 的概念又火了起来，我想即便你没有刻意去了解这个领域的内容，</a:t>
            </a:r>
            <a:endParaRPr lang="en-US" altLang="zh-CN" dirty="0"/>
          </a:p>
          <a:p>
            <a:r>
              <a:rPr lang="zh-CN" altLang="en-US" dirty="0"/>
              <a:t>你也一定听过这些和人工智能相关的概念：</a:t>
            </a:r>
            <a:endParaRPr lang="en-US" altLang="zh-CN" dirty="0"/>
          </a:p>
          <a:p>
            <a:r>
              <a:rPr lang="zh-CN" altLang="en-US" dirty="0"/>
              <a:t>机器学习、深度学习、图像识别、神经网络、计算机视觉、大数据分析</a:t>
            </a:r>
            <a:r>
              <a:rPr lang="en-US" altLang="zh-CN" dirty="0"/>
              <a:t>...</a:t>
            </a:r>
          </a:p>
          <a:p>
            <a:r>
              <a:rPr lang="zh-CN" altLang="en-US" dirty="0"/>
              <a:t>而且人工智能产业的发展现状，已经是仅次于游戏行业的程度了</a:t>
            </a:r>
            <a:endParaRPr lang="en-US" altLang="zh-CN" dirty="0"/>
          </a:p>
          <a:p>
            <a:endParaRPr lang="zh-CN" altLang="en-US" dirty="0"/>
          </a:p>
        </p:txBody>
      </p:sp>
    </p:spTree>
    <p:extLst>
      <p:ext uri="{BB962C8B-B14F-4D97-AF65-F5344CB8AC3E}">
        <p14:creationId xmlns:p14="http://schemas.microsoft.com/office/powerpoint/2010/main" val="872245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5428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6674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1695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面对这样一个社会的现象，我就有了一些疑问：</a:t>
            </a:r>
            <a:endParaRPr lang="en-US" altLang="zh-CN" dirty="0"/>
          </a:p>
          <a:p>
            <a:r>
              <a:rPr lang="en-US" altLang="zh-CN" dirty="0"/>
              <a:t>1</a:t>
            </a:r>
            <a:r>
              <a:rPr lang="zh-CN" altLang="en-US" dirty="0"/>
              <a:t>、人工智能这些概念到底是什么意思？为什么会这么火，为什么现在会火？</a:t>
            </a:r>
            <a:endParaRPr lang="en-US" altLang="zh-CN" dirty="0"/>
          </a:p>
          <a:p>
            <a:r>
              <a:rPr lang="en-US" altLang="zh-CN" dirty="0"/>
              <a:t>2</a:t>
            </a:r>
            <a:r>
              <a:rPr lang="zh-CN" altLang="en-US" dirty="0"/>
              <a:t>、人工智能会对我所从事的游戏行业带来什么影响？</a:t>
            </a:r>
            <a:endParaRPr lang="en-US" altLang="zh-CN" dirty="0"/>
          </a:p>
          <a:p>
            <a:r>
              <a:rPr lang="en-US" altLang="zh-CN" dirty="0"/>
              <a:t>3</a:t>
            </a:r>
            <a:r>
              <a:rPr lang="zh-CN" altLang="en-US" dirty="0"/>
              <a:t>、我们作为游戏行业的开发者，能不能把人工智能技术应用到游戏开发中来，为我们创造价值？这个想法可行吗？</a:t>
            </a:r>
            <a:endParaRPr lang="en-US" altLang="zh-CN" dirty="0"/>
          </a:p>
          <a:p>
            <a:r>
              <a:rPr lang="en-US" altLang="zh-CN" dirty="0"/>
              <a:t>4</a:t>
            </a:r>
            <a:r>
              <a:rPr lang="zh-CN" altLang="en-US" dirty="0"/>
              <a:t>、如果第三条的结论是可行的，那要怎么把人工智能应用到游戏开发中？是否需要通过改变产业结构，业务流程，甚至我们的思维方式来实现这个目的？</a:t>
            </a:r>
            <a:endParaRPr lang="en-US" altLang="zh-CN" dirty="0"/>
          </a:p>
          <a:p>
            <a:r>
              <a:rPr lang="zh-CN" altLang="en-US" dirty="0"/>
              <a:t>我就抱着这几个问题去学习和了解人工智能领域</a:t>
            </a:r>
            <a:endParaRPr lang="en-US" altLang="zh-CN" dirty="0"/>
          </a:p>
          <a:p>
            <a:r>
              <a:rPr lang="zh-CN" altLang="en-US" dirty="0"/>
              <a:t>很遗憾我现在不能跟大家分享这些问题的答案，因为我也没有搞清楚</a:t>
            </a:r>
            <a:endParaRPr lang="en-US" altLang="zh-CN" dirty="0"/>
          </a:p>
          <a:p>
            <a:r>
              <a:rPr lang="zh-CN" altLang="en-US" dirty="0"/>
              <a:t>如果大家有想法，希望能一起多沟通交流，来解答这几个问题</a:t>
            </a:r>
          </a:p>
        </p:txBody>
      </p:sp>
    </p:spTree>
    <p:extLst>
      <p:ext uri="{BB962C8B-B14F-4D97-AF65-F5344CB8AC3E}">
        <p14:creationId xmlns:p14="http://schemas.microsoft.com/office/powerpoint/2010/main" val="1392970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今天我主要从这几个方面来分享一下人工智能和游戏的联系</a:t>
            </a:r>
            <a:endParaRPr lang="en-US" altLang="zh-CN" dirty="0"/>
          </a:p>
          <a:p>
            <a:r>
              <a:rPr lang="zh-CN" altLang="en-US" dirty="0"/>
              <a:t>第一部分，会很通俗的方式介绍一下，最开始提到的那些概念的简单含义</a:t>
            </a:r>
            <a:endParaRPr lang="en-US" altLang="zh-CN" dirty="0"/>
          </a:p>
          <a:p>
            <a:r>
              <a:rPr lang="zh-CN" altLang="en-US" dirty="0"/>
              <a:t>第二部分，我会介绍一些</a:t>
            </a:r>
            <a:r>
              <a:rPr lang="en-US" altLang="zh-CN" dirty="0"/>
              <a:t>SigGraph</a:t>
            </a:r>
            <a:r>
              <a:rPr lang="zh-CN" altLang="en-US" dirty="0"/>
              <a:t>上最近几年在人工智能和计算机图形学应用方面一些比较有趣的</a:t>
            </a:r>
            <a:r>
              <a:rPr lang="en-US" altLang="zh-CN" dirty="0"/>
              <a:t>Paper</a:t>
            </a: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t>第三部分，我会介绍一个人工智能领域的“</a:t>
            </a:r>
            <a:r>
              <a:rPr lang="en-US" altLang="zh-CN" dirty="0"/>
              <a:t>Hello,World</a:t>
            </a:r>
            <a:r>
              <a:rPr lang="zh-CN" altLang="en-US" dirty="0"/>
              <a:t>”问题来，鸢尾花分类，来加深大家对前面内容的理解</a:t>
            </a:r>
            <a:endParaRPr lang="en-US" altLang="zh-CN" dirty="0"/>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t>第四部分，就是开一下脑洞，关于对未来应用人工智能技术的游戏的设想</a:t>
            </a:r>
            <a:endParaRPr lang="en-US" altLang="zh-CN" dirty="0"/>
          </a:p>
        </p:txBody>
      </p:sp>
    </p:spTree>
    <p:extLst>
      <p:ext uri="{BB962C8B-B14F-4D97-AF65-F5344CB8AC3E}">
        <p14:creationId xmlns:p14="http://schemas.microsoft.com/office/powerpoint/2010/main" val="2737690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第一部分，概念介绍，对一个新概念的介绍，</a:t>
            </a:r>
            <a:endParaRPr lang="en-US" altLang="zh-CN" dirty="0"/>
          </a:p>
          <a:p>
            <a:r>
              <a:rPr lang="zh-CN" altLang="en-US" dirty="0"/>
              <a:t>我喜欢从一些简单的内容推导出来，尽可能通俗易懂一些</a:t>
            </a:r>
          </a:p>
        </p:txBody>
      </p:sp>
    </p:spTree>
    <p:extLst>
      <p:ext uri="{BB962C8B-B14F-4D97-AF65-F5344CB8AC3E}">
        <p14:creationId xmlns:p14="http://schemas.microsoft.com/office/powerpoint/2010/main" val="87224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Wiki </a:t>
            </a:r>
            <a:r>
              <a:rPr lang="zh-CN" altLang="en-US" dirty="0"/>
              <a:t>上关于信息的定义是 为某种问题提供答案或解决不确定性的任何实体或形式 它与数据和知识有关</a:t>
            </a:r>
            <a:endParaRPr lang="en-US" altLang="zh-CN" dirty="0"/>
          </a:p>
          <a:p>
            <a:r>
              <a:rPr lang="zh-CN" altLang="en-US" dirty="0"/>
              <a:t>数据代表某种参数的值，知识表示对真实事物或抽象概念的理解</a:t>
            </a:r>
            <a:endParaRPr lang="en-US" altLang="zh-CN" dirty="0"/>
          </a:p>
          <a:p>
            <a:r>
              <a:rPr lang="en-US" altLang="zh-CN" dirty="0"/>
              <a:t>1948</a:t>
            </a:r>
            <a:r>
              <a:rPr lang="zh-CN" altLang="en-US" dirty="0"/>
              <a:t>年，数学家 香农，在题为“通信的数学理论”的论文中，明确定义信息的概念，提出信息论</a:t>
            </a:r>
            <a:endParaRPr lang="en-US" altLang="zh-CN" dirty="0"/>
          </a:p>
          <a:p>
            <a:r>
              <a:rPr lang="zh-CN" altLang="en-US" dirty="0"/>
              <a:t>信息论是用于研究信息的量化，存储和传播</a:t>
            </a:r>
            <a:endParaRPr lang="en-US" altLang="zh-CN" dirty="0"/>
          </a:p>
          <a:p>
            <a:r>
              <a:rPr lang="zh-CN" altLang="en-US" dirty="0"/>
              <a:t>包括互联网在内的多个领域就是基于信息论发展起来的</a:t>
            </a:r>
            <a:endParaRPr lang="en-US" altLang="zh-CN" dirty="0"/>
          </a:p>
          <a:p>
            <a:r>
              <a:rPr lang="zh-CN" altLang="en-US" dirty="0"/>
              <a:t>所以我们这个时代才被称为“信息时代”</a:t>
            </a:r>
            <a:endParaRPr lang="en-US" altLang="zh-CN" dirty="0"/>
          </a:p>
          <a:p>
            <a:endParaRPr lang="zh-CN" altLang="en-US" dirty="0"/>
          </a:p>
        </p:txBody>
      </p:sp>
    </p:spTree>
    <p:extLst>
      <p:ext uri="{BB962C8B-B14F-4D97-AF65-F5344CB8AC3E}">
        <p14:creationId xmlns:p14="http://schemas.microsoft.com/office/powerpoint/2010/main" val="176660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高等生物都会有一个或多个，集中处理信息的器官，我们称之为 脑</a:t>
            </a:r>
            <a:endParaRPr lang="en-US" altLang="zh-CN" dirty="0"/>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t>随着人类发展，信息量在变大，人脑处理不过来了，所以我们发明了一个辅助信息处理的设备：计算机</a:t>
            </a:r>
            <a:endParaRPr lang="en-US" altLang="zh-CN" dirty="0"/>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t>这么一想，我就很佩服第一个把 </a:t>
            </a:r>
            <a:r>
              <a:rPr lang="en-US" altLang="zh-CN" dirty="0"/>
              <a:t>Computer </a:t>
            </a:r>
            <a:r>
              <a:rPr lang="zh-CN" altLang="en-US" dirty="0"/>
              <a:t>翻译为 电脑 的人</a:t>
            </a:r>
            <a:endParaRPr lang="en-US" altLang="zh-CN" dirty="0"/>
          </a:p>
          <a:p>
            <a:endParaRPr lang="en-US" altLang="zh-CN" dirty="0"/>
          </a:p>
          <a:p>
            <a:r>
              <a:rPr lang="zh-CN" altLang="en-US" dirty="0"/>
              <a:t>拿人类来说，信息的输入，一般会有多个系统，例如： 听觉 视觉 味觉 嗅觉 触觉</a:t>
            </a:r>
            <a:endParaRPr lang="en-US" altLang="zh-CN" dirty="0"/>
          </a:p>
          <a:p>
            <a:r>
              <a:rPr lang="zh-CN" altLang="en-US" dirty="0"/>
              <a:t>每一种系统都会把接受到的信息，进行再加工后，交给 脑器官 进行处理</a:t>
            </a:r>
            <a:endParaRPr lang="en-US" altLang="zh-CN" dirty="0"/>
          </a:p>
          <a:p>
            <a:r>
              <a:rPr lang="zh-CN" altLang="en-US" dirty="0"/>
              <a:t>其他的我们不做研究，只关注一下视觉</a:t>
            </a:r>
            <a:endParaRPr lang="en-US" altLang="zh-CN" dirty="0"/>
          </a:p>
          <a:p>
            <a:r>
              <a:rPr lang="zh-CN" altLang="en-US" dirty="0"/>
              <a:t>视觉系统实际上是通过 视锥细胞 和 视杆细胞 ，将输入的特定波长电磁波（也就是可见光）的辐射通量信息 进行处理输出为 图像 信息，</a:t>
            </a:r>
            <a:endParaRPr lang="en-US" altLang="zh-CN" dirty="0"/>
          </a:p>
          <a:p>
            <a:r>
              <a:rPr lang="zh-CN" altLang="en-US" dirty="0"/>
              <a:t>再输入到 脑 器官进行处理</a:t>
            </a:r>
            <a:endParaRPr lang="en-US" altLang="zh-CN" dirty="0"/>
          </a:p>
          <a:p>
            <a:endParaRPr lang="en-US" altLang="zh-CN" dirty="0"/>
          </a:p>
        </p:txBody>
      </p:sp>
    </p:spTree>
    <p:extLst>
      <p:ext uri="{BB962C8B-B14F-4D97-AF65-F5344CB8AC3E}">
        <p14:creationId xmlns:p14="http://schemas.microsoft.com/office/powerpoint/2010/main" val="176660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那么我们就可以把信息分为 图像信息 和 其他信息 两类，我就简称为 图像 和 信息 两类</a:t>
            </a:r>
            <a:endParaRPr lang="en-US" altLang="zh-CN" dirty="0"/>
          </a:p>
          <a:p>
            <a:r>
              <a:rPr lang="zh-CN" altLang="en-US" dirty="0"/>
              <a:t>这张图来自知乎上，我做了一点修改</a:t>
            </a:r>
            <a:endParaRPr lang="en-US" altLang="zh-CN" dirty="0"/>
          </a:p>
          <a:p>
            <a:r>
              <a:rPr lang="zh-CN" altLang="en-US" dirty="0"/>
              <a:t>两种信息作为不同的输入输出，交给计算机进行处理，就有四种不同的结果如图所示</a:t>
            </a:r>
            <a:endParaRPr lang="en-US" altLang="zh-CN" dirty="0"/>
          </a:p>
          <a:p>
            <a:r>
              <a:rPr lang="zh-CN" altLang="en-US" dirty="0"/>
              <a:t>研究这四种不同处理领域的学科，就是我们常说的：</a:t>
            </a:r>
            <a:endParaRPr lang="en-US" altLang="zh-CN" dirty="0"/>
          </a:p>
          <a:p>
            <a:r>
              <a:rPr lang="zh-CN" altLang="en-US" dirty="0"/>
              <a:t>计算机图形学：输入信息，输出图像（这也是跟游戏相关性最大的领域）</a:t>
            </a:r>
            <a:endParaRPr lang="en-US" altLang="zh-CN" dirty="0"/>
          </a:p>
          <a:p>
            <a:r>
              <a:rPr lang="zh-CN" altLang="en-US" dirty="0"/>
              <a:t>数字图像处理：输入图像，输出图像</a:t>
            </a:r>
            <a:endParaRPr lang="en-US" altLang="zh-CN" dirty="0"/>
          </a:p>
          <a:p>
            <a:r>
              <a:rPr lang="zh-CN" altLang="en-US" dirty="0"/>
              <a:t>计算机视觉：输入图像，输出信息</a:t>
            </a:r>
            <a:endParaRPr lang="en-US" altLang="zh-CN" dirty="0"/>
          </a:p>
          <a:p>
            <a:r>
              <a:rPr lang="zh-CN" altLang="en-US" dirty="0"/>
              <a:t>人工智能：输入信息，输出信息</a:t>
            </a:r>
            <a:endParaRPr lang="en-US" altLang="zh-CN" dirty="0"/>
          </a:p>
          <a:p>
            <a:r>
              <a:rPr lang="zh-CN" altLang="en-US" dirty="0"/>
              <a:t>这四个领域不是完全独立的，而是相互之间有很多穿插内容的，</a:t>
            </a:r>
            <a:endParaRPr lang="en-US" altLang="zh-CN" dirty="0"/>
          </a:p>
          <a:p>
            <a:r>
              <a:rPr lang="zh-CN" altLang="en-US" dirty="0"/>
              <a:t>例如这样的</a:t>
            </a:r>
            <a:r>
              <a:rPr lang="zh-CN" altLang="en-US"/>
              <a:t>过程：</a:t>
            </a:r>
            <a:endParaRPr lang="en-US" altLang="zh-CN" dirty="0"/>
          </a:p>
        </p:txBody>
      </p:sp>
    </p:spTree>
    <p:extLst>
      <p:ext uri="{BB962C8B-B14F-4D97-AF65-F5344CB8AC3E}">
        <p14:creationId xmlns:p14="http://schemas.microsoft.com/office/powerpoint/2010/main" val="2823248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理解人工智能的作用后，再看下专业的定义</a:t>
            </a:r>
            <a:endParaRPr lang="en-US" altLang="zh-CN" dirty="0"/>
          </a:p>
          <a:p>
            <a:r>
              <a:rPr lang="zh-CN" altLang="en-US" dirty="0"/>
              <a:t>就是让机器拥有人的智能，我们再看下人工智能的发展历史</a:t>
            </a:r>
            <a:endParaRPr lang="en-US" altLang="zh-CN" dirty="0"/>
          </a:p>
          <a:p>
            <a:r>
              <a:rPr lang="zh-CN" altLang="en-US" dirty="0"/>
              <a:t>主要关心一下</a:t>
            </a:r>
            <a:r>
              <a:rPr lang="en-US" altLang="zh-CN" dirty="0"/>
              <a:t>1997</a:t>
            </a:r>
            <a:r>
              <a:rPr lang="zh-CN" altLang="en-US" dirty="0"/>
              <a:t>年</a:t>
            </a:r>
            <a:r>
              <a:rPr lang="zh-CN" altLang="en-US" baseline="0" dirty="0"/>
              <a:t> </a:t>
            </a:r>
            <a:r>
              <a:rPr lang="zh-CN" altLang="en-US" dirty="0"/>
              <a:t>深蓝 战胜国际象棋冠军</a:t>
            </a:r>
            <a:endParaRPr lang="en-US" altLang="zh-CN" dirty="0"/>
          </a:p>
          <a:p>
            <a:r>
              <a:rPr lang="zh-CN" altLang="en-US" dirty="0"/>
              <a:t>这是人工智能的一个里程碑</a:t>
            </a:r>
            <a:endParaRPr lang="en-US" altLang="zh-CN" dirty="0"/>
          </a:p>
          <a:p>
            <a:r>
              <a:rPr lang="zh-CN" altLang="en-US" dirty="0"/>
              <a:t>从这个时候开始，</a:t>
            </a:r>
            <a:r>
              <a:rPr lang="en-US" altLang="zh-CN" dirty="0"/>
              <a:t>AI</a:t>
            </a:r>
            <a:r>
              <a:rPr lang="zh-CN" altLang="en-US" dirty="0"/>
              <a:t>就开始在游戏中应用了</a:t>
            </a:r>
          </a:p>
        </p:txBody>
      </p:sp>
    </p:spTree>
    <p:extLst>
      <p:ext uri="{BB962C8B-B14F-4D97-AF65-F5344CB8AC3E}">
        <p14:creationId xmlns:p14="http://schemas.microsoft.com/office/powerpoint/2010/main" val="2605155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拷贝 1">
    <p:bg bwMode="auto">
      <p:bgPr>
        <a:solidFill>
          <a:srgbClr val="F2F2F2"/>
        </a:solidFill>
        <a:effectLst/>
      </p:bgPr>
    </p:bg>
    <p:spTree>
      <p:nvGrpSpPr>
        <p:cNvPr id="1" name=""/>
        <p:cNvGrpSpPr/>
        <p:nvPr/>
      </p:nvGrpSpPr>
      <p:grpSpPr>
        <a:xfrm>
          <a:off x="0" y="0"/>
          <a:ext cx="0" cy="0"/>
          <a:chOff x="0" y="0"/>
          <a:chExt cx="0" cy="0"/>
        </a:xfrm>
      </p:grpSpPr>
      <p:pic>
        <p:nvPicPr>
          <p:cNvPr id="2" name="3.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Shape 8"/>
          <p:cNvSpPr/>
          <p:nvPr/>
        </p:nvSpPr>
        <p:spPr>
          <a:xfrm>
            <a:off x="2114550" y="411163"/>
            <a:ext cx="4478338" cy="519112"/>
          </a:xfrm>
          <a:prstGeom prst="rect">
            <a:avLst/>
          </a:prstGeom>
          <a:ln w="12700">
            <a:miter lim="400000"/>
          </a:ln>
        </p:spPr>
        <p:txBody>
          <a:bodyPr wrap="none" lIns="45720" rIns="45720">
            <a:spAutoFit/>
          </a:bodyPr>
          <a:lstStyle/>
          <a:p>
            <a:pPr defTabSz="342900" fontAlgn="auto">
              <a:spcBef>
                <a:spcPts val="0"/>
              </a:spcBef>
              <a:spcAft>
                <a:spcPts val="0"/>
              </a:spcAft>
              <a:buFontTx/>
              <a:buNone/>
              <a:defRPr sz="1800"/>
            </a:pPr>
            <a:r>
              <a:rPr sz="2775" kern="0">
                <a:solidFill>
                  <a:srgbClr val="FFFFFF"/>
                </a:solidFill>
                <a:latin typeface="Arial"/>
                <a:ea typeface="Arial"/>
                <a:cs typeface="Arial"/>
                <a:sym typeface="Arial"/>
              </a:rPr>
              <a:t>Please Add Your </a:t>
            </a:r>
            <a:r>
              <a:rPr sz="2775" b="1" kern="0">
                <a:solidFill>
                  <a:srgbClr val="FFFFFF"/>
                </a:solidFill>
                <a:latin typeface="Arial"/>
                <a:ea typeface="Arial"/>
                <a:cs typeface="Arial"/>
                <a:sym typeface="Arial"/>
              </a:rPr>
              <a:t>Title Here</a:t>
            </a:r>
          </a:p>
        </p:txBody>
      </p:sp>
      <p:sp>
        <p:nvSpPr>
          <p:cNvPr id="4" name="Shape 9"/>
          <p:cNvSpPr/>
          <p:nvPr/>
        </p:nvSpPr>
        <p:spPr>
          <a:xfrm>
            <a:off x="3495675" y="901700"/>
            <a:ext cx="1490663" cy="242888"/>
          </a:xfrm>
          <a:prstGeom prst="rect">
            <a:avLst/>
          </a:prstGeom>
          <a:ln w="12700">
            <a:miter lim="400000"/>
          </a:ln>
        </p:spPr>
        <p:txBody>
          <a:bodyPr wrap="none" lIns="45720" rIns="45720">
            <a:spAutoFit/>
          </a:bodyPr>
          <a:lstStyle>
            <a:lvl1pPr algn="l" defTabSz="914400">
              <a:defRPr sz="26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sz="975" kern="0">
                <a:solidFill>
                  <a:srgbClr val="000000"/>
                </a:solidFill>
              </a:rPr>
              <a:t>please add your title here</a:t>
            </a:r>
          </a:p>
        </p:txBody>
      </p:sp>
    </p:spTree>
    <p:extLst>
      <p:ext uri="{BB962C8B-B14F-4D97-AF65-F5344CB8AC3E}">
        <p14:creationId xmlns:p14="http://schemas.microsoft.com/office/powerpoint/2010/main" val="3965547139"/>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38" name="Shape 38"/>
          <p:cNvSpPr>
            <a:spLocks noGrp="1"/>
          </p:cNvSpPr>
          <p:nvPr>
            <p:ph type="title" hasCustomPrompt="1"/>
          </p:nvPr>
        </p:nvSpPr>
        <p:spPr>
          <a:prstGeom prst="rect">
            <a:avLst/>
          </a:prstGeom>
        </p:spPr>
        <p:txBody>
          <a:bodyPr/>
          <a:lstStyle/>
          <a:p>
            <a:pPr lvl="0"/>
            <a:r>
              <a:t>标题文本</a:t>
            </a:r>
          </a:p>
        </p:txBody>
      </p:sp>
      <p:sp>
        <p:nvSpPr>
          <p:cNvPr id="39" name="Shape 39"/>
          <p:cNvSpPr>
            <a:spLocks noGrp="1"/>
          </p:cNvSpPr>
          <p:nvPr>
            <p:ph type="body" idx="1" hasCustomPrompt="1"/>
          </p:nvPr>
        </p:nvSpPr>
        <p:spPr>
          <a:prstGeom prst="rect">
            <a:avLst/>
          </a:prstGeom>
        </p:spPr>
        <p:txBody>
          <a:body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276655751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41" name="Shape 41"/>
          <p:cNvSpPr>
            <a:spLocks noGrp="1"/>
          </p:cNvSpPr>
          <p:nvPr>
            <p:ph type="title" hasCustomPrompt="1"/>
          </p:nvPr>
        </p:nvSpPr>
        <p:spPr>
          <a:prstGeom prst="rect">
            <a:avLst/>
          </a:prstGeom>
        </p:spPr>
        <p:txBody>
          <a:bodyPr/>
          <a:lstStyle/>
          <a:p>
            <a:pPr lvl="0"/>
            <a:r>
              <a:t>标题文本</a:t>
            </a:r>
          </a:p>
        </p:txBody>
      </p:sp>
      <p:sp>
        <p:nvSpPr>
          <p:cNvPr id="42" name="Shape 42"/>
          <p:cNvSpPr>
            <a:spLocks noGrp="1"/>
          </p:cNvSpPr>
          <p:nvPr>
            <p:ph type="body" idx="1" hasCustomPrompt="1"/>
          </p:nvPr>
        </p:nvSpPr>
        <p:spPr>
          <a:xfrm>
            <a:off x="633413" y="1214437"/>
            <a:ext cx="3752850" cy="3452813"/>
          </a:xfrm>
          <a:prstGeom prst="rect">
            <a:avLst/>
          </a:prstGeom>
        </p:spPr>
        <p:txBody>
          <a:bodyPr/>
          <a:lstStyle>
            <a:lvl1pPr marL="209550" indent="-209550">
              <a:spcBef>
                <a:spcPts val="1690"/>
              </a:spcBef>
              <a:defRPr sz="1690"/>
            </a:lvl1pPr>
            <a:lvl2pPr marL="419100" indent="-209550">
              <a:spcBef>
                <a:spcPts val="1690"/>
              </a:spcBef>
              <a:defRPr sz="1690"/>
            </a:lvl2pPr>
            <a:lvl3pPr marL="628650" indent="-209550">
              <a:spcBef>
                <a:spcPts val="1690"/>
              </a:spcBef>
              <a:defRPr sz="1690"/>
            </a:lvl3pPr>
            <a:lvl4pPr marL="838200" indent="-209550">
              <a:spcBef>
                <a:spcPts val="1690"/>
              </a:spcBef>
              <a:defRPr sz="1690"/>
            </a:lvl4pPr>
            <a:lvl5pPr marL="1047750" indent="-209550">
              <a:spcBef>
                <a:spcPts val="1690"/>
              </a:spcBef>
              <a:defRPr sz="1690"/>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66197268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44" name="Shape 44"/>
          <p:cNvSpPr>
            <a:spLocks noGrp="1"/>
          </p:cNvSpPr>
          <p:nvPr>
            <p:ph type="body" idx="1" hasCustomPrompt="1"/>
          </p:nvPr>
        </p:nvSpPr>
        <p:spPr>
          <a:xfrm>
            <a:off x="633413" y="666750"/>
            <a:ext cx="7877175" cy="3805238"/>
          </a:xfrm>
          <a:prstGeom prst="rect">
            <a:avLst/>
          </a:prstGeom>
        </p:spPr>
        <p:txBody>
          <a:body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37535950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6799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75321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01003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0851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副标题 拷贝 2">
    <p:bg bwMode="auto">
      <p:bgPr>
        <a:solidFill>
          <a:srgbClr val="F2F2F2"/>
        </a:solidFill>
        <a:effectLst/>
      </p:bgPr>
    </p:bg>
    <p:spTree>
      <p:nvGrpSpPr>
        <p:cNvPr id="1" name=""/>
        <p:cNvGrpSpPr/>
        <p:nvPr/>
      </p:nvGrpSpPr>
      <p:grpSpPr>
        <a:xfrm>
          <a:off x="0" y="0"/>
          <a:ext cx="0" cy="0"/>
          <a:chOff x="0" y="0"/>
          <a:chExt cx="0" cy="0"/>
        </a:xfrm>
      </p:grpSpPr>
      <p:pic>
        <p:nvPicPr>
          <p:cNvPr id="2" name="1.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6365382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副标题 拷贝 3">
    <p:bg bwMode="auto">
      <p:bgPr>
        <a:solidFill>
          <a:srgbClr val="F2F2F2"/>
        </a:solidFill>
        <a:effectLst/>
      </p:bgPr>
    </p:bg>
    <p:spTree>
      <p:nvGrpSpPr>
        <p:cNvPr id="1" name=""/>
        <p:cNvGrpSpPr/>
        <p:nvPr/>
      </p:nvGrpSpPr>
      <p:grpSpPr>
        <a:xfrm>
          <a:off x="0" y="0"/>
          <a:ext cx="0" cy="0"/>
          <a:chOff x="0" y="0"/>
          <a:chExt cx="0" cy="0"/>
        </a:xfrm>
      </p:grpSpPr>
      <p:pic>
        <p:nvPicPr>
          <p:cNvPr id="2" name="2.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4123223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副标题 拷贝 4">
    <p:bg bwMode="auto">
      <p:bgPr>
        <a:solidFill>
          <a:srgbClr val="F2F2F2"/>
        </a:solidFill>
        <a:effectLst/>
      </p:bgPr>
    </p:bg>
    <p:spTree>
      <p:nvGrpSpPr>
        <p:cNvPr id="1" name=""/>
        <p:cNvGrpSpPr/>
        <p:nvPr/>
      </p:nvGrpSpPr>
      <p:grpSpPr>
        <a:xfrm>
          <a:off x="0" y="0"/>
          <a:ext cx="0" cy="0"/>
          <a:chOff x="0" y="0"/>
          <a:chExt cx="0" cy="0"/>
        </a:xfrm>
      </p:grpSpPr>
      <p:pic>
        <p:nvPicPr>
          <p:cNvPr id="2" name="5.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807998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副标题 拷贝 5">
    <p:bg bwMode="auto">
      <p:bgPr>
        <a:solidFill>
          <a:srgbClr val="F2F2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44089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8" name="Shape 28"/>
          <p:cNvSpPr>
            <a:spLocks noGrp="1"/>
          </p:cNvSpPr>
          <p:nvPr>
            <p:ph type="title" hasCustomPrompt="1"/>
          </p:nvPr>
        </p:nvSpPr>
        <p:spPr>
          <a:xfrm>
            <a:off x="238125" y="3543300"/>
            <a:ext cx="8667750" cy="752475"/>
          </a:xfrm>
          <a:prstGeom prst="rect">
            <a:avLst/>
          </a:prstGeom>
        </p:spPr>
        <p:txBody>
          <a:bodyPr anchor="b"/>
          <a:lstStyle/>
          <a:p>
            <a:pPr lvl="0"/>
            <a:r>
              <a:t>标题文本</a:t>
            </a:r>
          </a:p>
        </p:txBody>
      </p:sp>
      <p:sp>
        <p:nvSpPr>
          <p:cNvPr id="29" name="Shape 29"/>
          <p:cNvSpPr>
            <a:spLocks noGrp="1"/>
          </p:cNvSpPr>
          <p:nvPr>
            <p:ph type="body" idx="1" hasCustomPrompt="1"/>
          </p:nvPr>
        </p:nvSpPr>
        <p:spPr>
          <a:xfrm>
            <a:off x="238125" y="4319587"/>
            <a:ext cx="8667750" cy="595313"/>
          </a:xfrm>
          <a:prstGeom prst="rect">
            <a:avLst/>
          </a:prstGeom>
        </p:spPr>
        <p:txBody>
          <a:bodyPr anchor="t"/>
          <a:lstStyle>
            <a:lvl1pPr marL="0" indent="0" algn="ctr">
              <a:spcBef>
                <a:spcPts val="0"/>
              </a:spcBef>
              <a:buSzTx/>
              <a:buNone/>
              <a:defRPr sz="1650"/>
            </a:lvl1pPr>
            <a:lvl2pPr marL="0" indent="85725" algn="ctr">
              <a:spcBef>
                <a:spcPts val="0"/>
              </a:spcBef>
              <a:buSzTx/>
              <a:buNone/>
              <a:defRPr sz="1650"/>
            </a:lvl2pPr>
            <a:lvl3pPr marL="0" indent="171450" algn="ctr">
              <a:spcBef>
                <a:spcPts val="0"/>
              </a:spcBef>
              <a:buSzTx/>
              <a:buNone/>
              <a:defRPr sz="1650"/>
            </a:lvl3pPr>
            <a:lvl4pPr marL="0" indent="257175" algn="ctr">
              <a:spcBef>
                <a:spcPts val="0"/>
              </a:spcBef>
              <a:buSzTx/>
              <a:buNone/>
              <a:defRPr sz="1650"/>
            </a:lvl4pPr>
            <a:lvl5pPr marL="0" indent="342900" algn="ctr">
              <a:spcBef>
                <a:spcPts val="0"/>
              </a:spcBef>
              <a:buSzTx/>
              <a:buNone/>
              <a:defRPr sz="1650"/>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178107101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666750" y="1700213"/>
            <a:ext cx="7810500" cy="1743075"/>
          </a:xfrm>
          <a:prstGeom prst="rect">
            <a:avLst/>
          </a:prstGeom>
        </p:spPr>
        <p:txBody>
          <a:bodyPr/>
          <a:lstStyle/>
          <a:p>
            <a:pPr lvl="0"/>
            <a:r>
              <a:t>标题文本</a:t>
            </a:r>
          </a:p>
        </p:txBody>
      </p:sp>
    </p:spTree>
    <p:extLst>
      <p:ext uri="{BB962C8B-B14F-4D97-AF65-F5344CB8AC3E}">
        <p14:creationId xmlns:p14="http://schemas.microsoft.com/office/powerpoint/2010/main" val="379199118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3" name="Shape 33"/>
          <p:cNvSpPr>
            <a:spLocks noGrp="1"/>
          </p:cNvSpPr>
          <p:nvPr>
            <p:ph type="title" hasCustomPrompt="1"/>
          </p:nvPr>
        </p:nvSpPr>
        <p:spPr>
          <a:xfrm>
            <a:off x="619125" y="414338"/>
            <a:ext cx="3833813" cy="2105025"/>
          </a:xfrm>
          <a:prstGeom prst="rect">
            <a:avLst/>
          </a:prstGeom>
        </p:spPr>
        <p:txBody>
          <a:bodyPr anchor="b"/>
          <a:lstStyle>
            <a:lvl1pPr>
              <a:defRPr sz="3150"/>
            </a:lvl1pPr>
          </a:lstStyle>
          <a:p>
            <a:pPr lvl="0"/>
            <a:r>
              <a:t>标题文本</a:t>
            </a:r>
          </a:p>
        </p:txBody>
      </p:sp>
      <p:sp>
        <p:nvSpPr>
          <p:cNvPr id="34" name="Shape 34"/>
          <p:cNvSpPr>
            <a:spLocks noGrp="1"/>
          </p:cNvSpPr>
          <p:nvPr>
            <p:ph type="body" idx="1" hasCustomPrompt="1"/>
          </p:nvPr>
        </p:nvSpPr>
        <p:spPr>
          <a:xfrm>
            <a:off x="619125" y="2566988"/>
            <a:ext cx="3833813" cy="2162175"/>
          </a:xfrm>
          <a:prstGeom prst="rect">
            <a:avLst/>
          </a:prstGeom>
        </p:spPr>
        <p:txBody>
          <a:bodyPr anchor="t"/>
          <a:lstStyle>
            <a:lvl1pPr marL="0" indent="0" algn="ctr">
              <a:spcBef>
                <a:spcPts val="0"/>
              </a:spcBef>
              <a:buSzTx/>
              <a:buNone/>
              <a:defRPr sz="1650"/>
            </a:lvl1pPr>
            <a:lvl2pPr marL="0" indent="85725" algn="ctr">
              <a:spcBef>
                <a:spcPts val="0"/>
              </a:spcBef>
              <a:buSzTx/>
              <a:buNone/>
              <a:defRPr sz="1650"/>
            </a:lvl2pPr>
            <a:lvl3pPr marL="0" indent="171450" algn="ctr">
              <a:spcBef>
                <a:spcPts val="0"/>
              </a:spcBef>
              <a:buSzTx/>
              <a:buNone/>
              <a:defRPr sz="1650"/>
            </a:lvl3pPr>
            <a:lvl4pPr marL="0" indent="257175" algn="ctr">
              <a:spcBef>
                <a:spcPts val="0"/>
              </a:spcBef>
              <a:buSzTx/>
              <a:buNone/>
              <a:defRPr sz="1650"/>
            </a:lvl4pPr>
            <a:lvl5pPr marL="0" indent="342900" algn="ctr">
              <a:spcBef>
                <a:spcPts val="0"/>
              </a:spcBef>
              <a:buSzTx/>
              <a:buNone/>
              <a:defRPr sz="1650"/>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177665214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36" name="Shape 36"/>
          <p:cNvSpPr>
            <a:spLocks noGrp="1"/>
          </p:cNvSpPr>
          <p:nvPr>
            <p:ph type="title" hasCustomPrompt="1"/>
          </p:nvPr>
        </p:nvSpPr>
        <p:spPr>
          <a:prstGeom prst="rect">
            <a:avLst/>
          </a:prstGeom>
        </p:spPr>
        <p:txBody>
          <a:bodyPr/>
          <a:lstStyle/>
          <a:p>
            <a:pPr lvl="0"/>
            <a:r>
              <a:t>标题文本</a:t>
            </a:r>
          </a:p>
        </p:txBody>
      </p:sp>
    </p:spTree>
    <p:extLst>
      <p:ext uri="{BB962C8B-B14F-4D97-AF65-F5344CB8AC3E}">
        <p14:creationId xmlns:p14="http://schemas.microsoft.com/office/powerpoint/2010/main" val="297397200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Shape 2"/>
          <p:cNvSpPr>
            <a:spLocks noGrp="1" noChangeArrowheads="1"/>
          </p:cNvSpPr>
          <p:nvPr>
            <p:ph type="title" idx="4294967295"/>
          </p:nvPr>
        </p:nvSpPr>
        <p:spPr bwMode="auto">
          <a:xfrm>
            <a:off x="633413" y="357188"/>
            <a:ext cx="78771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zh-CN" altLang="en-US">
                <a:sym typeface="Helvetica Light"/>
              </a:rPr>
              <a:t>标题文本</a:t>
            </a:r>
          </a:p>
        </p:txBody>
      </p:sp>
      <p:sp>
        <p:nvSpPr>
          <p:cNvPr id="1027" name="Shape 3"/>
          <p:cNvSpPr>
            <a:spLocks noGrp="1" noChangeArrowheads="1"/>
          </p:cNvSpPr>
          <p:nvPr>
            <p:ph type="body" idx="4294967295"/>
          </p:nvPr>
        </p:nvSpPr>
        <p:spPr bwMode="auto">
          <a:xfrm>
            <a:off x="633413" y="1214438"/>
            <a:ext cx="7877175"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zh-CN" altLang="en-US">
                <a:sym typeface="Helvetica Light"/>
              </a:rPr>
              <a:t>正文级别 </a:t>
            </a:r>
            <a:r>
              <a:rPr lang="en-US" altLang="zh-CN">
                <a:sym typeface="Helvetica Light"/>
              </a:rPr>
              <a:t>1</a:t>
            </a:r>
          </a:p>
          <a:p>
            <a:pPr lvl="1"/>
            <a:r>
              <a:rPr lang="zh-CN" altLang="en-US">
                <a:sym typeface="Helvetica Light"/>
              </a:rPr>
              <a:t>正文级别 </a:t>
            </a:r>
            <a:r>
              <a:rPr lang="en-US" altLang="zh-CN">
                <a:sym typeface="Helvetica Light"/>
              </a:rPr>
              <a:t>2</a:t>
            </a:r>
          </a:p>
          <a:p>
            <a:pPr lvl="2"/>
            <a:r>
              <a:rPr lang="zh-CN" altLang="en-US">
                <a:sym typeface="Helvetica Light"/>
              </a:rPr>
              <a:t>正文级别 </a:t>
            </a:r>
            <a:r>
              <a:rPr lang="en-US" altLang="zh-CN">
                <a:sym typeface="Helvetica Light"/>
              </a:rPr>
              <a:t>3</a:t>
            </a:r>
          </a:p>
          <a:p>
            <a:pPr lvl="3"/>
            <a:r>
              <a:rPr lang="zh-CN" altLang="en-US">
                <a:sym typeface="Helvetica Light"/>
              </a:rPr>
              <a:t>正文级别 </a:t>
            </a:r>
            <a:r>
              <a:rPr lang="en-US" altLang="zh-CN">
                <a:sym typeface="Helvetica Light"/>
              </a:rPr>
              <a:t>4</a:t>
            </a:r>
          </a:p>
          <a:p>
            <a:pPr lvl="4"/>
            <a:r>
              <a:rPr lang="zh-CN" altLang="en-US">
                <a:sym typeface="Helvetica Light"/>
              </a:rPr>
              <a:t>正文级别 </a:t>
            </a:r>
            <a:r>
              <a:rPr lang="en-US" altLang="zh-CN">
                <a:sym typeface="Helvetica Light"/>
              </a:rPr>
              <a:t>5</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3" r:id="rId4"/>
    <p:sldLayoutId id="2147483675" r:id="rId5"/>
    <p:sldLayoutId id="2147483667" r:id="rId6"/>
    <p:sldLayoutId id="2147483666" r:id="rId7"/>
    <p:sldLayoutId id="2147483665" r:id="rId8"/>
    <p:sldLayoutId id="2147483664" r:id="rId9"/>
    <p:sldLayoutId id="2147483663" r:id="rId10"/>
    <p:sldLayoutId id="2147483662" r:id="rId11"/>
    <p:sldLayoutId id="2147483661" r:id="rId12"/>
    <p:sldLayoutId id="2147483660" r:id="rId13"/>
    <p:sldLayoutId id="2147483659" r:id="rId14"/>
    <p:sldLayoutId id="2147483658" r:id="rId15"/>
    <p:sldLayoutId id="2147483657" r:id="rId16"/>
  </p:sldLayoutIdLst>
  <p:transition spd="med"/>
  <p:txStyles>
    <p:titleStyle>
      <a:lvl1pPr algn="ctr" defTabSz="309563" rtl="0" eaLnBrk="0" fontAlgn="base" hangingPunct="0">
        <a:spcBef>
          <a:spcPct val="0"/>
        </a:spcBef>
        <a:spcAft>
          <a:spcPct val="0"/>
        </a:spcAft>
        <a:defRPr sz="4200">
          <a:solidFill>
            <a:schemeClr val="tx2"/>
          </a:solidFill>
          <a:latin typeface="+mn-lt"/>
          <a:ea typeface="+mn-ea"/>
          <a:cs typeface="+mn-cs"/>
          <a:sym typeface="Helvetica Light"/>
        </a:defRPr>
      </a:lvl1pPr>
      <a:lvl2pPr algn="ctr" defTabSz="309563" rtl="0" eaLnBrk="0" fontAlgn="base" hangingPunct="0">
        <a:spcBef>
          <a:spcPct val="0"/>
        </a:spcBef>
        <a:spcAft>
          <a:spcPct val="0"/>
        </a:spcAft>
        <a:defRPr sz="4200">
          <a:solidFill>
            <a:schemeClr val="tx2"/>
          </a:solidFill>
          <a:latin typeface="+mn-lt"/>
          <a:ea typeface="+mn-ea"/>
          <a:cs typeface="+mn-cs"/>
          <a:sym typeface="Helvetica Light"/>
        </a:defRPr>
      </a:lvl2pPr>
      <a:lvl3pPr algn="ctr" defTabSz="309563" rtl="0" eaLnBrk="0" fontAlgn="base" hangingPunct="0">
        <a:spcBef>
          <a:spcPct val="0"/>
        </a:spcBef>
        <a:spcAft>
          <a:spcPct val="0"/>
        </a:spcAft>
        <a:defRPr sz="4200">
          <a:solidFill>
            <a:schemeClr val="tx2"/>
          </a:solidFill>
          <a:latin typeface="+mn-lt"/>
          <a:ea typeface="+mn-ea"/>
          <a:cs typeface="+mn-cs"/>
          <a:sym typeface="Helvetica Light"/>
        </a:defRPr>
      </a:lvl3pPr>
      <a:lvl4pPr algn="ctr" defTabSz="309563" rtl="0" eaLnBrk="0" fontAlgn="base" hangingPunct="0">
        <a:spcBef>
          <a:spcPct val="0"/>
        </a:spcBef>
        <a:spcAft>
          <a:spcPct val="0"/>
        </a:spcAft>
        <a:defRPr sz="4200">
          <a:solidFill>
            <a:schemeClr val="tx2"/>
          </a:solidFill>
          <a:latin typeface="+mn-lt"/>
          <a:ea typeface="+mn-ea"/>
          <a:cs typeface="+mn-cs"/>
          <a:sym typeface="Helvetica Light"/>
        </a:defRPr>
      </a:lvl4pPr>
      <a:lvl5pPr algn="ctr" defTabSz="309563" rtl="0" eaLnBrk="0" fontAlgn="base" hangingPunct="0">
        <a:spcBef>
          <a:spcPct val="0"/>
        </a:spcBef>
        <a:spcAft>
          <a:spcPct val="0"/>
        </a:spcAft>
        <a:defRPr sz="4200">
          <a:solidFill>
            <a:schemeClr val="tx2"/>
          </a:solidFill>
          <a:latin typeface="+mn-lt"/>
          <a:ea typeface="+mn-ea"/>
          <a:cs typeface="+mn-cs"/>
          <a:sym typeface="Helvetica Light"/>
        </a:defRPr>
      </a:lvl5pPr>
      <a:lvl6pPr indent="428625" algn="ctr" defTabSz="309245">
        <a:defRPr sz="4200">
          <a:latin typeface="+mn-lt"/>
          <a:ea typeface="+mn-ea"/>
          <a:cs typeface="+mn-cs"/>
          <a:sym typeface="Helvetica Light"/>
        </a:defRPr>
      </a:lvl6pPr>
      <a:lvl7pPr indent="514350" algn="ctr" defTabSz="309245">
        <a:defRPr sz="4200">
          <a:latin typeface="+mn-lt"/>
          <a:ea typeface="+mn-ea"/>
          <a:cs typeface="+mn-cs"/>
          <a:sym typeface="Helvetica Light"/>
        </a:defRPr>
      </a:lvl7pPr>
      <a:lvl8pPr indent="600075" algn="ctr" defTabSz="309245">
        <a:defRPr sz="4200">
          <a:latin typeface="+mn-lt"/>
          <a:ea typeface="+mn-ea"/>
          <a:cs typeface="+mn-cs"/>
          <a:sym typeface="Helvetica Light"/>
        </a:defRPr>
      </a:lvl8pPr>
      <a:lvl9pPr indent="685800" algn="ctr" defTabSz="309245">
        <a:defRPr sz="4200">
          <a:latin typeface="+mn-lt"/>
          <a:ea typeface="+mn-ea"/>
          <a:cs typeface="+mn-cs"/>
          <a:sym typeface="Helvetica Light"/>
        </a:defRPr>
      </a:lvl9pPr>
    </p:titleStyle>
    <p:bodyStyle>
      <a:lvl1pPr marL="238125"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1pPr>
      <a:lvl2pPr marL="476250"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2pPr>
      <a:lvl3pPr marL="714375"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3pPr>
      <a:lvl4pPr marL="952500"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4pPr>
      <a:lvl5pPr marL="1190625"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5pPr>
      <a:lvl6pPr marL="1428750" indent="-238125" defTabSz="309245">
        <a:spcBef>
          <a:spcPts val="2215"/>
        </a:spcBef>
        <a:buSzPct val="75000"/>
        <a:buChar char="•"/>
        <a:defRPr sz="1950">
          <a:latin typeface="+mn-lt"/>
          <a:ea typeface="+mn-ea"/>
          <a:cs typeface="+mn-cs"/>
          <a:sym typeface="Helvetica Light"/>
        </a:defRPr>
      </a:lvl6pPr>
      <a:lvl7pPr marL="1666875" indent="-238125" defTabSz="309245">
        <a:spcBef>
          <a:spcPts val="2215"/>
        </a:spcBef>
        <a:buSzPct val="75000"/>
        <a:buChar char="•"/>
        <a:defRPr sz="1950">
          <a:latin typeface="+mn-lt"/>
          <a:ea typeface="+mn-ea"/>
          <a:cs typeface="+mn-cs"/>
          <a:sym typeface="Helvetica Light"/>
        </a:defRPr>
      </a:lvl7pPr>
      <a:lvl8pPr marL="1905000" indent="-238125" defTabSz="309245">
        <a:spcBef>
          <a:spcPts val="2215"/>
        </a:spcBef>
        <a:buSzPct val="75000"/>
        <a:buChar char="•"/>
        <a:defRPr sz="1950">
          <a:latin typeface="+mn-lt"/>
          <a:ea typeface="+mn-ea"/>
          <a:cs typeface="+mn-cs"/>
          <a:sym typeface="Helvetica Light"/>
        </a:defRPr>
      </a:lvl8pPr>
      <a:lvl9pPr marL="2143125" indent="-238125" defTabSz="309245">
        <a:spcBef>
          <a:spcPts val="2215"/>
        </a:spcBef>
        <a:buSzPct val="75000"/>
        <a:buChar char="•"/>
        <a:defRPr sz="1950">
          <a:latin typeface="+mn-lt"/>
          <a:ea typeface="+mn-ea"/>
          <a:cs typeface="+mn-cs"/>
          <a:sym typeface="Helvetica Light"/>
        </a:defRPr>
      </a:lvl9pPr>
    </p:bodyStyle>
    <p:otherStyle>
      <a:lvl1pPr algn="ctr" defTabSz="309245">
        <a:defRPr sz="900">
          <a:solidFill>
            <a:schemeClr val="tx1"/>
          </a:solidFill>
          <a:latin typeface="+mn-lt"/>
          <a:ea typeface="+mn-ea"/>
          <a:cs typeface="+mn-cs"/>
          <a:sym typeface="Helvetica Light"/>
        </a:defRPr>
      </a:lvl1pPr>
      <a:lvl2pPr indent="85725" algn="ctr" defTabSz="309245">
        <a:defRPr sz="900">
          <a:solidFill>
            <a:schemeClr val="tx1"/>
          </a:solidFill>
          <a:latin typeface="+mn-lt"/>
          <a:ea typeface="+mn-ea"/>
          <a:cs typeface="+mn-cs"/>
          <a:sym typeface="Helvetica Light"/>
        </a:defRPr>
      </a:lvl2pPr>
      <a:lvl3pPr indent="171450" algn="ctr" defTabSz="309245">
        <a:defRPr sz="900">
          <a:solidFill>
            <a:schemeClr val="tx1"/>
          </a:solidFill>
          <a:latin typeface="+mn-lt"/>
          <a:ea typeface="+mn-ea"/>
          <a:cs typeface="+mn-cs"/>
          <a:sym typeface="Helvetica Light"/>
        </a:defRPr>
      </a:lvl3pPr>
      <a:lvl4pPr indent="257175" algn="ctr" defTabSz="309245">
        <a:defRPr sz="900">
          <a:solidFill>
            <a:schemeClr val="tx1"/>
          </a:solidFill>
          <a:latin typeface="+mn-lt"/>
          <a:ea typeface="+mn-ea"/>
          <a:cs typeface="+mn-cs"/>
          <a:sym typeface="Helvetica Light"/>
        </a:defRPr>
      </a:lvl4pPr>
      <a:lvl5pPr indent="342900" algn="ctr" defTabSz="309245">
        <a:defRPr sz="900">
          <a:solidFill>
            <a:schemeClr val="tx1"/>
          </a:solidFill>
          <a:latin typeface="+mn-lt"/>
          <a:ea typeface="+mn-ea"/>
          <a:cs typeface="+mn-cs"/>
          <a:sym typeface="Helvetica Light"/>
        </a:defRPr>
      </a:lvl5pPr>
      <a:lvl6pPr indent="428625" algn="ctr" defTabSz="309245">
        <a:defRPr sz="900">
          <a:solidFill>
            <a:schemeClr val="tx1"/>
          </a:solidFill>
          <a:latin typeface="+mn-lt"/>
          <a:ea typeface="+mn-ea"/>
          <a:cs typeface="+mn-cs"/>
          <a:sym typeface="Helvetica Light"/>
        </a:defRPr>
      </a:lvl6pPr>
      <a:lvl7pPr indent="514350" algn="ctr" defTabSz="309245">
        <a:defRPr sz="900">
          <a:solidFill>
            <a:schemeClr val="tx1"/>
          </a:solidFill>
          <a:latin typeface="+mn-lt"/>
          <a:ea typeface="+mn-ea"/>
          <a:cs typeface="+mn-cs"/>
          <a:sym typeface="Helvetica Light"/>
        </a:defRPr>
      </a:lvl7pPr>
      <a:lvl8pPr indent="600075" algn="ctr" defTabSz="309245">
        <a:defRPr sz="900">
          <a:solidFill>
            <a:schemeClr val="tx1"/>
          </a:solidFill>
          <a:latin typeface="+mn-lt"/>
          <a:ea typeface="+mn-ea"/>
          <a:cs typeface="+mn-cs"/>
          <a:sym typeface="Helvetica Light"/>
        </a:defRPr>
      </a:lvl8pPr>
      <a:lvl9pPr indent="685800" algn="ctr" defTabSz="309245">
        <a:defRPr sz="9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6.gif"/><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1760538" y="1333500"/>
            <a:ext cx="3725862" cy="3001963"/>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Lst>
            <a:ahLst/>
            <a:cxnLst>
              <a:cxn ang="0">
                <a:pos x="connsiteX0" y="connsiteY0"/>
              </a:cxn>
              <a:cxn ang="0">
                <a:pos x="connsiteX1" y="connsiteY1"/>
              </a:cxn>
              <a:cxn ang="0">
                <a:pos x="connsiteX2" y="connsiteY2"/>
              </a:cxn>
              <a:cxn ang="0">
                <a:pos x="connsiteX3" y="connsiteY3"/>
              </a:cxn>
            </a:cxnLst>
            <a:rect l="l" t="t" r="r" b="b"/>
            <a:pathLst>
              <a:path w="3726180" h="3002280">
                <a:moveTo>
                  <a:pt x="0" y="922020"/>
                </a:moveTo>
                <a:lnTo>
                  <a:pt x="2506980" y="300228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39" name="Shape 68"/>
          <p:cNvSpPr>
            <a:spLocks noChangeArrowheads="1"/>
          </p:cNvSpPr>
          <p:nvPr/>
        </p:nvSpPr>
        <p:spPr bwMode="auto">
          <a:xfrm rot="-602481">
            <a:off x="-11113" y="-1084263"/>
            <a:ext cx="7404101" cy="5484813"/>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32941"/>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76" name="Shape 76"/>
          <p:cNvSpPr/>
          <p:nvPr/>
        </p:nvSpPr>
        <p:spPr>
          <a:xfrm>
            <a:off x="2176463" y="3371850"/>
            <a:ext cx="4287837" cy="327025"/>
          </a:xfrm>
          <a:prstGeom prst="rect">
            <a:avLst/>
          </a:prstGeom>
          <a:ln w="12700">
            <a:miter lim="400000"/>
          </a:ln>
        </p:spPr>
        <p:txBody>
          <a:bodyPr lIns="17145" rIns="17145">
            <a:spAutoFit/>
          </a:bodyPr>
          <a:lstStyle/>
          <a:p>
            <a:pPr defTabSz="342900" fontAlgn="auto">
              <a:lnSpc>
                <a:spcPct val="150000"/>
              </a:lnSpc>
              <a:spcBef>
                <a:spcPts val="0"/>
              </a:spcBef>
              <a:spcAft>
                <a:spcPts val="0"/>
              </a:spcAft>
              <a:buFontTx/>
              <a:buNone/>
              <a:defRPr sz="1800"/>
            </a:pPr>
            <a:r>
              <a:rPr lang="en-US" altLang="zh-CN" sz="340" kern="0" dirty="0">
                <a:solidFill>
                  <a:schemeClr val="bg1"/>
                </a:solidFill>
                <a:latin typeface="Arial"/>
                <a:ea typeface="Arial"/>
                <a:cs typeface="Arial"/>
                <a:sym typeface="Arial"/>
              </a:rPr>
              <a:t>This is a sample text. Insert your desired text here. Again. This is a dummy text. Enter your own text here. This is a sample text. Insert your desired text here. Again. This is a dummy text. Enter your own text here enter your own text here. This is a sample text. Insert your desired text here. This is a sample text. Insert your desired text here. Again. This is a dummy text. Enter your own text here. This is a sample text. Insert your desired text here. Again. This is a dummy text. Enter your own text here enter your own text here. </a:t>
            </a:r>
          </a:p>
        </p:txBody>
      </p:sp>
      <p:sp>
        <p:nvSpPr>
          <p:cNvPr id="63" name="Shape 68"/>
          <p:cNvSpPr>
            <a:spLocks noChangeArrowheads="1"/>
          </p:cNvSpPr>
          <p:nvPr/>
        </p:nvSpPr>
        <p:spPr bwMode="auto">
          <a:xfrm rot="-602481">
            <a:off x="-388938" y="-1430338"/>
            <a:ext cx="8102601" cy="6003926"/>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20000"/>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64" name="Shape 68"/>
          <p:cNvSpPr>
            <a:spLocks noChangeArrowheads="1"/>
          </p:cNvSpPr>
          <p:nvPr/>
        </p:nvSpPr>
        <p:spPr bwMode="auto">
          <a:xfrm rot="-602481">
            <a:off x="-1101725" y="-2052638"/>
            <a:ext cx="9475788" cy="7019926"/>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7059"/>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0" name="Shape 75"/>
          <p:cNvSpPr>
            <a:spLocks noChangeArrowheads="1"/>
          </p:cNvSpPr>
          <p:nvPr/>
        </p:nvSpPr>
        <p:spPr bwMode="auto">
          <a:xfrm>
            <a:off x="2223077" y="2747613"/>
            <a:ext cx="4148572"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zh-CN" altLang="en-US" sz="4400" dirty="0">
                <a:solidFill>
                  <a:schemeClr val="bg1"/>
                </a:solidFill>
                <a:latin typeface="Impact" pitchFamily="34" charset="0"/>
                <a:ea typeface="헤드라인A"/>
                <a:cs typeface="헤드라인A"/>
                <a:sym typeface="헤드라인A"/>
              </a:rPr>
              <a:t>人工智能 与 游戏</a:t>
            </a:r>
            <a:endParaRPr lang="zh-CN" altLang="zh-CN" sz="4400" dirty="0">
              <a:solidFill>
                <a:schemeClr val="bg1"/>
              </a:solidFill>
              <a:latin typeface="Impact" pitchFamily="34" charset="0"/>
              <a:ea typeface="헤드라인A"/>
              <a:cs typeface="헤드라인A"/>
              <a:sym typeface="헤드라인A"/>
            </a:endParaRPr>
          </a:p>
        </p:txBody>
      </p:sp>
      <p:sp>
        <p:nvSpPr>
          <p:cNvPr id="4" name="任意多边形 3"/>
          <p:cNvSpPr/>
          <p:nvPr/>
        </p:nvSpPr>
        <p:spPr>
          <a:xfrm flipV="1">
            <a:off x="2192338" y="3243263"/>
            <a:ext cx="4233862" cy="46037"/>
          </a:xfrm>
          <a:custGeom>
            <a:avLst/>
            <a:gdLst>
              <a:gd name="connsiteX0" fmla="*/ 0 w 4404360"/>
              <a:gd name="connsiteY0" fmla="*/ 0 h 0"/>
              <a:gd name="connsiteX1" fmla="*/ 4404360 w 4404360"/>
              <a:gd name="connsiteY1" fmla="*/ 0 h 0"/>
            </a:gdLst>
            <a:ahLst/>
            <a:cxnLst>
              <a:cxn ang="0">
                <a:pos x="connsiteX0" y="connsiteY0"/>
              </a:cxn>
              <a:cxn ang="0">
                <a:pos x="connsiteX1" y="connsiteY1"/>
              </a:cxn>
            </a:cxnLst>
            <a:rect l="l" t="t" r="r" b="b"/>
            <a:pathLst>
              <a:path w="4404360">
                <a:moveTo>
                  <a:pt x="0" y="0"/>
                </a:moveTo>
                <a:lnTo>
                  <a:pt x="4404360" y="0"/>
                </a:lnTo>
              </a:path>
            </a:pathLst>
          </a:custGeom>
          <a:noFill/>
          <a:ln w="28575" cap="flat">
            <a:solidFill>
              <a:schemeClr val="bg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spcFirstLastPara="1" lIns="91439" tIns="45719" rIns="91439" bIns="45719" spcCol="38100"/>
          <a:lstStyle/>
          <a:p>
            <a:pPr defTabSz="914400" fontAlgn="auto" latinLnBrk="1" hangingPunct="0">
              <a:spcBef>
                <a:spcPts val="0"/>
              </a:spcBef>
              <a:spcAft>
                <a:spcPts val="0"/>
              </a:spcAft>
              <a:buFontTx/>
              <a:buNone/>
              <a:defRPr/>
            </a:pPr>
            <a:endParaRPr lang="zh-CN" altLang="en-US" kern="0">
              <a:solidFill>
                <a:srgbClr val="000000"/>
              </a:solidFill>
              <a:latin typeface="+mn-lt"/>
              <a:ea typeface="+mn-ea"/>
              <a:cs typeface="+mn-cs"/>
            </a:endParaRPr>
          </a:p>
        </p:txBody>
      </p:sp>
      <p:sp>
        <p:nvSpPr>
          <p:cNvPr id="5" name="文本框 4"/>
          <p:cNvSpPr txBox="1"/>
          <p:nvPr/>
        </p:nvSpPr>
        <p:spPr>
          <a:xfrm>
            <a:off x="1475940" y="946276"/>
            <a:ext cx="6091411" cy="187230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spcFirstLastPara="1" wrap="none" lIns="50800" tIns="50800" rIns="50800" bIns="50800" spcCol="38100" anchor="ctr">
            <a:spAutoFit/>
          </a:bodyPr>
          <a:lstStyle/>
          <a:p>
            <a:pPr defTabSz="825500" fontAlgn="auto" latinLnBrk="1" hangingPunct="0">
              <a:spcBef>
                <a:spcPts val="0"/>
              </a:spcBef>
              <a:spcAft>
                <a:spcPts val="0"/>
              </a:spcAft>
              <a:buFontTx/>
              <a:buNone/>
              <a:defRPr/>
            </a:pPr>
            <a:r>
              <a:rPr lang="en-US" altLang="zh-CN" sz="11500" kern="0" dirty="0">
                <a:solidFill>
                  <a:schemeClr val="bg1"/>
                </a:solidFill>
                <a:latin typeface="Impact" pitchFamily="34" charset="0"/>
                <a:ea typeface="微软雅黑" pitchFamily="34" charset="-122"/>
                <a:cs typeface="+mn-cs"/>
              </a:rPr>
              <a:t>AI &amp; Game</a:t>
            </a:r>
            <a:endParaRPr lang="zh-CN" altLang="en-US" sz="11500" kern="0" dirty="0">
              <a:solidFill>
                <a:schemeClr val="bg1"/>
              </a:solidFill>
              <a:latin typeface="Impact" pitchFamily="34" charset="0"/>
              <a:ea typeface="微软雅黑" pitchFamily="34" charset="-122"/>
              <a:cs typeface="+mn-cs"/>
            </a:endParaRPr>
          </a:p>
        </p:txBody>
      </p:sp>
      <p:sp>
        <p:nvSpPr>
          <p:cNvPr id="8" name="椭圆 7"/>
          <p:cNvSpPr/>
          <p:nvPr/>
        </p:nvSpPr>
        <p:spPr>
          <a:xfrm>
            <a:off x="5464175" y="1309688"/>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4" name="椭圆 43"/>
          <p:cNvSpPr/>
          <p:nvPr/>
        </p:nvSpPr>
        <p:spPr>
          <a:xfrm>
            <a:off x="1722438" y="2230438"/>
            <a:ext cx="60325" cy="61912"/>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5" name="椭圆 44"/>
          <p:cNvSpPr/>
          <p:nvPr/>
        </p:nvSpPr>
        <p:spPr>
          <a:xfrm>
            <a:off x="4235450" y="4298950"/>
            <a:ext cx="61913"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500" fill="hold"/>
                                        <p:tgtEl>
                                          <p:spTgt spid="39"/>
                                        </p:tgtEl>
                                        <p:attrNameLst>
                                          <p:attrName>ppt_w</p:attrName>
                                        </p:attrNameLst>
                                      </p:cBhvr>
                                      <p:tavLst>
                                        <p:tav tm="0">
                                          <p:val>
                                            <p:fltVal val="0"/>
                                          </p:val>
                                        </p:tav>
                                        <p:tav tm="100000">
                                          <p:val>
                                            <p:strVal val="#ppt_w"/>
                                          </p:val>
                                        </p:tav>
                                      </p:tavLst>
                                    </p:anim>
                                    <p:anim calcmode="lin" valueType="num">
                                      <p:cBhvr>
                                        <p:cTn id="8" dur="1500" fill="hold"/>
                                        <p:tgtEl>
                                          <p:spTgt spid="39"/>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200"/>
                                  </p:stCondLst>
                                  <p:childTnLst>
                                    <p:set>
                                      <p:cBhvr>
                                        <p:cTn id="10" dur="1" fill="hold">
                                          <p:stCondLst>
                                            <p:cond delay="0"/>
                                          </p:stCondLst>
                                        </p:cTn>
                                        <p:tgtEl>
                                          <p:spTgt spid="63"/>
                                        </p:tgtEl>
                                        <p:attrNameLst>
                                          <p:attrName>style.visibility</p:attrName>
                                        </p:attrNameLst>
                                      </p:cBhvr>
                                      <p:to>
                                        <p:strVal val="visible"/>
                                      </p:to>
                                    </p:set>
                                    <p:anim calcmode="lin" valueType="num">
                                      <p:cBhvr>
                                        <p:cTn id="11" dur="1500" fill="hold"/>
                                        <p:tgtEl>
                                          <p:spTgt spid="63"/>
                                        </p:tgtEl>
                                        <p:attrNameLst>
                                          <p:attrName>ppt_w</p:attrName>
                                        </p:attrNameLst>
                                      </p:cBhvr>
                                      <p:tavLst>
                                        <p:tav tm="0">
                                          <p:val>
                                            <p:fltVal val="0"/>
                                          </p:val>
                                        </p:tav>
                                        <p:tav tm="100000">
                                          <p:val>
                                            <p:strVal val="#ppt_w"/>
                                          </p:val>
                                        </p:tav>
                                      </p:tavLst>
                                    </p:anim>
                                    <p:anim calcmode="lin" valueType="num">
                                      <p:cBhvr>
                                        <p:cTn id="12" dur="1500" fill="hold"/>
                                        <p:tgtEl>
                                          <p:spTgt spid="63"/>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400"/>
                                  </p:stCondLst>
                                  <p:childTnLst>
                                    <p:set>
                                      <p:cBhvr>
                                        <p:cTn id="14" dur="1" fill="hold">
                                          <p:stCondLst>
                                            <p:cond delay="0"/>
                                          </p:stCondLst>
                                        </p:cTn>
                                        <p:tgtEl>
                                          <p:spTgt spid="64"/>
                                        </p:tgtEl>
                                        <p:attrNameLst>
                                          <p:attrName>style.visibility</p:attrName>
                                        </p:attrNameLst>
                                      </p:cBhvr>
                                      <p:to>
                                        <p:strVal val="visible"/>
                                      </p:to>
                                    </p:set>
                                    <p:anim calcmode="lin" valueType="num">
                                      <p:cBhvr>
                                        <p:cTn id="15" dur="1500" fill="hold"/>
                                        <p:tgtEl>
                                          <p:spTgt spid="64"/>
                                        </p:tgtEl>
                                        <p:attrNameLst>
                                          <p:attrName>ppt_w</p:attrName>
                                        </p:attrNameLst>
                                      </p:cBhvr>
                                      <p:tavLst>
                                        <p:tav tm="0">
                                          <p:val>
                                            <p:fltVal val="0"/>
                                          </p:val>
                                        </p:tav>
                                        <p:tav tm="100000">
                                          <p:val>
                                            <p:strVal val="#ppt_w"/>
                                          </p:val>
                                        </p:tav>
                                      </p:tavLst>
                                    </p:anim>
                                    <p:anim calcmode="lin" valueType="num">
                                      <p:cBhvr>
                                        <p:cTn id="16" dur="1500" fill="hold"/>
                                        <p:tgtEl>
                                          <p:spTgt spid="64"/>
                                        </p:tgtEl>
                                        <p:attrNameLst>
                                          <p:attrName>ppt_h</p:attrName>
                                        </p:attrNameLst>
                                      </p:cBhvr>
                                      <p:tavLst>
                                        <p:tav tm="0">
                                          <p:val>
                                            <p:strVal val="#ppt_h"/>
                                          </p:val>
                                        </p:tav>
                                        <p:tav tm="100000">
                                          <p:val>
                                            <p:strVal val="#ppt_h"/>
                                          </p:val>
                                        </p:tav>
                                      </p:tavLst>
                                    </p:anim>
                                  </p:childTnLst>
                                </p:cTn>
                              </p:par>
                              <p:par>
                                <p:cTn id="17" presetID="53" presetClass="entr" presetSubtype="16" fill="hold" nodeType="withEffect">
                                  <p:stCondLst>
                                    <p:cond delay="7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animEffect transition="in" filter="fade">
                                      <p:cBhvr>
                                        <p:cTn id="21" dur="1500"/>
                                        <p:tgtEl>
                                          <p:spTgt spid="7"/>
                                        </p:tgtEl>
                                      </p:cBhvr>
                                    </p:animEffect>
                                  </p:childTnLst>
                                </p:cTn>
                              </p:par>
                              <p:par>
                                <p:cTn id="22" presetID="53" presetClass="entr" presetSubtype="16" fill="hold" grpId="0" nodeType="withEffect">
                                  <p:stCondLst>
                                    <p:cond delay="1500"/>
                                  </p:stCondLst>
                                  <p:childTnLst>
                                    <p:set>
                                      <p:cBhvr>
                                        <p:cTn id="23" dur="1" fill="hold">
                                          <p:stCondLst>
                                            <p:cond delay="0"/>
                                          </p:stCondLst>
                                        </p:cTn>
                                        <p:tgtEl>
                                          <p:spTgt spid="5"/>
                                        </p:tgtEl>
                                        <p:attrNameLst>
                                          <p:attrName>style.visibility</p:attrName>
                                        </p:attrNameLst>
                                      </p:cBhvr>
                                      <p:to>
                                        <p:strVal val="visible"/>
                                      </p:to>
                                    </p:set>
                                    <p:anim calcmode="lin" valueType="num">
                                      <p:cBhvr>
                                        <p:cTn id="24" dur="750" fill="hold"/>
                                        <p:tgtEl>
                                          <p:spTgt spid="5"/>
                                        </p:tgtEl>
                                        <p:attrNameLst>
                                          <p:attrName>ppt_w</p:attrName>
                                        </p:attrNameLst>
                                      </p:cBhvr>
                                      <p:tavLst>
                                        <p:tav tm="0">
                                          <p:val>
                                            <p:fltVal val="0"/>
                                          </p:val>
                                        </p:tav>
                                        <p:tav tm="100000">
                                          <p:val>
                                            <p:strVal val="#ppt_w"/>
                                          </p:val>
                                        </p:tav>
                                      </p:tavLst>
                                    </p:anim>
                                    <p:anim calcmode="lin" valueType="num">
                                      <p:cBhvr>
                                        <p:cTn id="25" dur="750" fill="hold"/>
                                        <p:tgtEl>
                                          <p:spTgt spid="5"/>
                                        </p:tgtEl>
                                        <p:attrNameLst>
                                          <p:attrName>ppt_h</p:attrName>
                                        </p:attrNameLst>
                                      </p:cBhvr>
                                      <p:tavLst>
                                        <p:tav tm="0">
                                          <p:val>
                                            <p:fltVal val="0"/>
                                          </p:val>
                                        </p:tav>
                                        <p:tav tm="100000">
                                          <p:val>
                                            <p:strVal val="#ppt_h"/>
                                          </p:val>
                                        </p:tav>
                                      </p:tavLst>
                                    </p:anim>
                                    <p:animEffect transition="in" filter="fade">
                                      <p:cBhvr>
                                        <p:cTn id="26" dur="750"/>
                                        <p:tgtEl>
                                          <p:spTgt spid="5"/>
                                        </p:tgtEl>
                                      </p:cBhvr>
                                    </p:animEffect>
                                  </p:childTnLst>
                                </p:cTn>
                              </p:par>
                              <p:par>
                                <p:cTn id="27" presetID="25" presetClass="entr" presetSubtype="0" fill="hold" grpId="0" nodeType="withEffect">
                                  <p:stCondLst>
                                    <p:cond delay="1600"/>
                                  </p:stCondLst>
                                  <p:childTnLst>
                                    <p:set>
                                      <p:cBhvr>
                                        <p:cTn id="28" dur="1" fill="hold">
                                          <p:stCondLst>
                                            <p:cond delay="0"/>
                                          </p:stCondLst>
                                        </p:cTn>
                                        <p:tgtEl>
                                          <p:spTgt spid="44"/>
                                        </p:tgtEl>
                                        <p:attrNameLst>
                                          <p:attrName>style.visibility</p:attrName>
                                        </p:attrNameLst>
                                      </p:cBhvr>
                                      <p:to>
                                        <p:strVal val="visible"/>
                                      </p:to>
                                    </p:set>
                                    <p:anim calcmode="lin" valueType="num">
                                      <p:cBhvr>
                                        <p:cTn id="29" dur="375"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30" dur="375"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31" dur="375" accel="50000" fill="hold">
                                          <p:stCondLst>
                                            <p:cond delay="375"/>
                                          </p:stCondLst>
                                        </p:cTn>
                                        <p:tgtEl>
                                          <p:spTgt spid="44"/>
                                        </p:tgtEl>
                                        <p:attrNameLst>
                                          <p:attrName>ppt_w</p:attrName>
                                        </p:attrNameLst>
                                      </p:cBhvr>
                                      <p:tavLst>
                                        <p:tav tm="0">
                                          <p:val>
                                            <p:strVal val="#ppt_w*.05"/>
                                          </p:val>
                                        </p:tav>
                                        <p:tav tm="100000">
                                          <p:val>
                                            <p:strVal val="#ppt_w"/>
                                          </p:val>
                                        </p:tav>
                                      </p:tavLst>
                                    </p:anim>
                                    <p:anim calcmode="lin" valueType="num">
                                      <p:cBhvr>
                                        <p:cTn id="32" dur="750" fill="hold"/>
                                        <p:tgtEl>
                                          <p:spTgt spid="44"/>
                                        </p:tgtEl>
                                        <p:attrNameLst>
                                          <p:attrName>ppt_h</p:attrName>
                                        </p:attrNameLst>
                                      </p:cBhvr>
                                      <p:tavLst>
                                        <p:tav tm="0">
                                          <p:val>
                                            <p:strVal val="#ppt_h"/>
                                          </p:val>
                                        </p:tav>
                                        <p:tav tm="100000">
                                          <p:val>
                                            <p:strVal val="#ppt_h"/>
                                          </p:val>
                                        </p:tav>
                                      </p:tavLst>
                                    </p:anim>
                                    <p:anim calcmode="lin" valueType="num">
                                      <p:cBhvr>
                                        <p:cTn id="33" dur="375"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34" dur="375"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35" dur="375" accel="50000" fill="hold">
                                          <p:stCondLst>
                                            <p:cond delay="375"/>
                                          </p:stCondLst>
                                        </p:cTn>
                                        <p:tgtEl>
                                          <p:spTgt spid="44"/>
                                        </p:tgtEl>
                                        <p:attrNameLst>
                                          <p:attrName>ppt_y</p:attrName>
                                        </p:attrNameLst>
                                      </p:cBhvr>
                                      <p:tavLst>
                                        <p:tav tm="0">
                                          <p:val>
                                            <p:strVal val="#ppt_y+.1"/>
                                          </p:val>
                                        </p:tav>
                                        <p:tav tm="100000">
                                          <p:val>
                                            <p:strVal val="#ppt_y"/>
                                          </p:val>
                                        </p:tav>
                                      </p:tavLst>
                                    </p:anim>
                                    <p:animEffect transition="in" filter="fade">
                                      <p:cBhvr>
                                        <p:cTn id="36" dur="750" decel="50000">
                                          <p:stCondLst>
                                            <p:cond delay="0"/>
                                          </p:stCondLst>
                                        </p:cTn>
                                        <p:tgtEl>
                                          <p:spTgt spid="44"/>
                                        </p:tgtEl>
                                      </p:cBhvr>
                                    </p:animEffect>
                                  </p:childTnLst>
                                </p:cTn>
                              </p:par>
                              <p:par>
                                <p:cTn id="37" presetID="25" presetClass="entr" presetSubtype="0" fill="hold" grpId="0" nodeType="withEffect">
                                  <p:stCondLst>
                                    <p:cond delay="1900"/>
                                  </p:stCondLst>
                                  <p:childTnLst>
                                    <p:set>
                                      <p:cBhvr>
                                        <p:cTn id="38" dur="1" fill="hold">
                                          <p:stCondLst>
                                            <p:cond delay="0"/>
                                          </p:stCondLst>
                                        </p:cTn>
                                        <p:tgtEl>
                                          <p:spTgt spid="8"/>
                                        </p:tgtEl>
                                        <p:attrNameLst>
                                          <p:attrName>style.visibility</p:attrName>
                                        </p:attrNameLst>
                                      </p:cBhvr>
                                      <p:to>
                                        <p:strVal val="visible"/>
                                      </p:to>
                                    </p:set>
                                    <p:anim calcmode="lin" valueType="num">
                                      <p:cBhvr>
                                        <p:cTn id="39" dur="375"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0" dur="375"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41" dur="375" accel="50000" fill="hold">
                                          <p:stCondLst>
                                            <p:cond delay="375"/>
                                          </p:stCondLst>
                                        </p:cTn>
                                        <p:tgtEl>
                                          <p:spTgt spid="8"/>
                                        </p:tgtEl>
                                        <p:attrNameLst>
                                          <p:attrName>ppt_w</p:attrName>
                                        </p:attrNameLst>
                                      </p:cBhvr>
                                      <p:tavLst>
                                        <p:tav tm="0">
                                          <p:val>
                                            <p:strVal val="#ppt_w*.05"/>
                                          </p:val>
                                        </p:tav>
                                        <p:tav tm="100000">
                                          <p:val>
                                            <p:strVal val="#ppt_w"/>
                                          </p:val>
                                        </p:tav>
                                      </p:tavLst>
                                    </p:anim>
                                    <p:anim calcmode="lin" valueType="num">
                                      <p:cBhvr>
                                        <p:cTn id="42" dur="750" fill="hold"/>
                                        <p:tgtEl>
                                          <p:spTgt spid="8"/>
                                        </p:tgtEl>
                                        <p:attrNameLst>
                                          <p:attrName>ppt_h</p:attrName>
                                        </p:attrNameLst>
                                      </p:cBhvr>
                                      <p:tavLst>
                                        <p:tav tm="0">
                                          <p:val>
                                            <p:strVal val="#ppt_h"/>
                                          </p:val>
                                        </p:tav>
                                        <p:tav tm="100000">
                                          <p:val>
                                            <p:strVal val="#ppt_h"/>
                                          </p:val>
                                        </p:tav>
                                      </p:tavLst>
                                    </p:anim>
                                    <p:anim calcmode="lin" valueType="num">
                                      <p:cBhvr>
                                        <p:cTn id="43" dur="375"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4" dur="375"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5" dur="375" accel="50000" fill="hold">
                                          <p:stCondLst>
                                            <p:cond delay="375"/>
                                          </p:stCondLst>
                                        </p:cTn>
                                        <p:tgtEl>
                                          <p:spTgt spid="8"/>
                                        </p:tgtEl>
                                        <p:attrNameLst>
                                          <p:attrName>ppt_y</p:attrName>
                                        </p:attrNameLst>
                                      </p:cBhvr>
                                      <p:tavLst>
                                        <p:tav tm="0">
                                          <p:val>
                                            <p:strVal val="#ppt_y+.1"/>
                                          </p:val>
                                        </p:tav>
                                        <p:tav tm="100000">
                                          <p:val>
                                            <p:strVal val="#ppt_y"/>
                                          </p:val>
                                        </p:tav>
                                      </p:tavLst>
                                    </p:anim>
                                    <p:animEffect transition="in" filter="fade">
                                      <p:cBhvr>
                                        <p:cTn id="46" dur="750" decel="50000">
                                          <p:stCondLst>
                                            <p:cond delay="0"/>
                                          </p:stCondLst>
                                        </p:cTn>
                                        <p:tgtEl>
                                          <p:spTgt spid="8"/>
                                        </p:tgtEl>
                                      </p:cBhvr>
                                    </p:animEffect>
                                  </p:childTnLst>
                                </p:cTn>
                              </p:par>
                              <p:par>
                                <p:cTn id="47" presetID="25" presetClass="entr" presetSubtype="0" fill="hold" grpId="0" nodeType="withEffect">
                                  <p:stCondLst>
                                    <p:cond delay="2100"/>
                                  </p:stCondLst>
                                  <p:childTnLst>
                                    <p:set>
                                      <p:cBhvr>
                                        <p:cTn id="48" dur="1" fill="hold">
                                          <p:stCondLst>
                                            <p:cond delay="0"/>
                                          </p:stCondLst>
                                        </p:cTn>
                                        <p:tgtEl>
                                          <p:spTgt spid="45"/>
                                        </p:tgtEl>
                                        <p:attrNameLst>
                                          <p:attrName>style.visibility</p:attrName>
                                        </p:attrNameLst>
                                      </p:cBhvr>
                                      <p:to>
                                        <p:strVal val="visible"/>
                                      </p:to>
                                    </p:set>
                                    <p:anim calcmode="lin" valueType="num">
                                      <p:cBhvr>
                                        <p:cTn id="49" dur="375"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50" dur="375"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51" dur="375" accel="50000" fill="hold">
                                          <p:stCondLst>
                                            <p:cond delay="375"/>
                                          </p:stCondLst>
                                        </p:cTn>
                                        <p:tgtEl>
                                          <p:spTgt spid="45"/>
                                        </p:tgtEl>
                                        <p:attrNameLst>
                                          <p:attrName>ppt_w</p:attrName>
                                        </p:attrNameLst>
                                      </p:cBhvr>
                                      <p:tavLst>
                                        <p:tav tm="0">
                                          <p:val>
                                            <p:strVal val="#ppt_w*.05"/>
                                          </p:val>
                                        </p:tav>
                                        <p:tav tm="100000">
                                          <p:val>
                                            <p:strVal val="#ppt_w"/>
                                          </p:val>
                                        </p:tav>
                                      </p:tavLst>
                                    </p:anim>
                                    <p:anim calcmode="lin" valueType="num">
                                      <p:cBhvr>
                                        <p:cTn id="52" dur="750" fill="hold"/>
                                        <p:tgtEl>
                                          <p:spTgt spid="45"/>
                                        </p:tgtEl>
                                        <p:attrNameLst>
                                          <p:attrName>ppt_h</p:attrName>
                                        </p:attrNameLst>
                                      </p:cBhvr>
                                      <p:tavLst>
                                        <p:tav tm="0">
                                          <p:val>
                                            <p:strVal val="#ppt_h"/>
                                          </p:val>
                                        </p:tav>
                                        <p:tav tm="100000">
                                          <p:val>
                                            <p:strVal val="#ppt_h"/>
                                          </p:val>
                                        </p:tav>
                                      </p:tavLst>
                                    </p:anim>
                                    <p:anim calcmode="lin" valueType="num">
                                      <p:cBhvr>
                                        <p:cTn id="53" dur="375"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54" dur="375"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55" dur="375" accel="50000" fill="hold">
                                          <p:stCondLst>
                                            <p:cond delay="375"/>
                                          </p:stCondLst>
                                        </p:cTn>
                                        <p:tgtEl>
                                          <p:spTgt spid="45"/>
                                        </p:tgtEl>
                                        <p:attrNameLst>
                                          <p:attrName>ppt_y</p:attrName>
                                        </p:attrNameLst>
                                      </p:cBhvr>
                                      <p:tavLst>
                                        <p:tav tm="0">
                                          <p:val>
                                            <p:strVal val="#ppt_y+.1"/>
                                          </p:val>
                                        </p:tav>
                                        <p:tav tm="100000">
                                          <p:val>
                                            <p:strVal val="#ppt_y"/>
                                          </p:val>
                                        </p:tav>
                                      </p:tavLst>
                                    </p:anim>
                                    <p:animEffect transition="in" filter="fade">
                                      <p:cBhvr>
                                        <p:cTn id="56" dur="750" decel="50000">
                                          <p:stCondLst>
                                            <p:cond delay="0"/>
                                          </p:stCondLst>
                                        </p:cTn>
                                        <p:tgtEl>
                                          <p:spTgt spid="45"/>
                                        </p:tgtEl>
                                      </p:cBhvr>
                                    </p:animEffect>
                                  </p:childTnLst>
                                </p:cTn>
                              </p:par>
                              <p:par>
                                <p:cTn id="57" presetID="16" presetClass="entr" presetSubtype="21" fill="hold" nodeType="withEffect">
                                  <p:stCondLst>
                                    <p:cond delay="2100"/>
                                  </p:stCondLst>
                                  <p:childTnLst>
                                    <p:set>
                                      <p:cBhvr>
                                        <p:cTn id="58" dur="1" fill="hold">
                                          <p:stCondLst>
                                            <p:cond delay="0"/>
                                          </p:stCondLst>
                                        </p:cTn>
                                        <p:tgtEl>
                                          <p:spTgt spid="4"/>
                                        </p:tgtEl>
                                        <p:attrNameLst>
                                          <p:attrName>style.visibility</p:attrName>
                                        </p:attrNameLst>
                                      </p:cBhvr>
                                      <p:to>
                                        <p:strVal val="visible"/>
                                      </p:to>
                                    </p:set>
                                    <p:animEffect transition="in" filter="barn(inVertical)">
                                      <p:cBhvr>
                                        <p:cTn id="59" dur="750"/>
                                        <p:tgtEl>
                                          <p:spTgt spid="4"/>
                                        </p:tgtEl>
                                      </p:cBhvr>
                                    </p:animEffect>
                                  </p:childTnLst>
                                </p:cTn>
                              </p:par>
                              <p:par>
                                <p:cTn id="60" presetID="2" presetClass="entr" presetSubtype="2" fill="hold" grpId="0" nodeType="withEffect">
                                  <p:stCondLst>
                                    <p:cond delay="2100"/>
                                  </p:stCondLst>
                                  <p:childTnLst>
                                    <p:set>
                                      <p:cBhvr>
                                        <p:cTn id="61" dur="1" fill="hold">
                                          <p:stCondLst>
                                            <p:cond delay="0"/>
                                          </p:stCondLst>
                                        </p:cTn>
                                        <p:tgtEl>
                                          <p:spTgt spid="76"/>
                                        </p:tgtEl>
                                        <p:attrNameLst>
                                          <p:attrName>style.visibility</p:attrName>
                                        </p:attrNameLst>
                                      </p:cBhvr>
                                      <p:to>
                                        <p:strVal val="visible"/>
                                      </p:to>
                                    </p:set>
                                    <p:anim calcmode="lin" valueType="num">
                                      <p:cBhvr additive="base">
                                        <p:cTn id="62" dur="750" fill="hold"/>
                                        <p:tgtEl>
                                          <p:spTgt spid="76"/>
                                        </p:tgtEl>
                                        <p:attrNameLst>
                                          <p:attrName>ppt_x</p:attrName>
                                        </p:attrNameLst>
                                      </p:cBhvr>
                                      <p:tavLst>
                                        <p:tav tm="0">
                                          <p:val>
                                            <p:strVal val="1+#ppt_w/2"/>
                                          </p:val>
                                        </p:tav>
                                        <p:tav tm="100000">
                                          <p:val>
                                            <p:strVal val="#ppt_x"/>
                                          </p:val>
                                        </p:tav>
                                      </p:tavLst>
                                    </p:anim>
                                    <p:anim calcmode="lin" valueType="num">
                                      <p:cBhvr additive="base">
                                        <p:cTn id="63" dur="750" fill="hold"/>
                                        <p:tgtEl>
                                          <p:spTgt spid="76"/>
                                        </p:tgtEl>
                                        <p:attrNameLst>
                                          <p:attrName>ppt_y</p:attrName>
                                        </p:attrNameLst>
                                      </p:cBhvr>
                                      <p:tavLst>
                                        <p:tav tm="0">
                                          <p:val>
                                            <p:strVal val="#ppt_y"/>
                                          </p:val>
                                        </p:tav>
                                        <p:tav tm="100000">
                                          <p:val>
                                            <p:strVal val="#ppt_y"/>
                                          </p:val>
                                        </p:tav>
                                      </p:tavLst>
                                    </p:anim>
                                  </p:childTnLst>
                                </p:cTn>
                              </p:par>
                              <p:par>
                                <p:cTn id="64" presetID="53" presetClass="entr" presetSubtype="16" fill="hold" grpId="0" nodeType="withEffect">
                                  <p:stCondLst>
                                    <p:cond delay="1900"/>
                                  </p:stCondLst>
                                  <p:childTnLst>
                                    <p:set>
                                      <p:cBhvr>
                                        <p:cTn id="65" dur="1" fill="hold">
                                          <p:stCondLst>
                                            <p:cond delay="0"/>
                                          </p:stCondLst>
                                        </p:cTn>
                                        <p:tgtEl>
                                          <p:spTgt spid="40"/>
                                        </p:tgtEl>
                                        <p:attrNameLst>
                                          <p:attrName>style.visibility</p:attrName>
                                        </p:attrNameLst>
                                      </p:cBhvr>
                                      <p:to>
                                        <p:strVal val="visible"/>
                                      </p:to>
                                    </p:set>
                                    <p:anim calcmode="lin" valueType="num">
                                      <p:cBhvr>
                                        <p:cTn id="66" dur="750" fill="hold"/>
                                        <p:tgtEl>
                                          <p:spTgt spid="40"/>
                                        </p:tgtEl>
                                        <p:attrNameLst>
                                          <p:attrName>ppt_w</p:attrName>
                                        </p:attrNameLst>
                                      </p:cBhvr>
                                      <p:tavLst>
                                        <p:tav tm="0">
                                          <p:val>
                                            <p:fltVal val="0"/>
                                          </p:val>
                                        </p:tav>
                                        <p:tav tm="100000">
                                          <p:val>
                                            <p:strVal val="#ppt_w"/>
                                          </p:val>
                                        </p:tav>
                                      </p:tavLst>
                                    </p:anim>
                                    <p:anim calcmode="lin" valueType="num">
                                      <p:cBhvr>
                                        <p:cTn id="67" dur="750" fill="hold"/>
                                        <p:tgtEl>
                                          <p:spTgt spid="40"/>
                                        </p:tgtEl>
                                        <p:attrNameLst>
                                          <p:attrName>ppt_h</p:attrName>
                                        </p:attrNameLst>
                                      </p:cBhvr>
                                      <p:tavLst>
                                        <p:tav tm="0">
                                          <p:val>
                                            <p:fltVal val="0"/>
                                          </p:val>
                                        </p:tav>
                                        <p:tav tm="100000">
                                          <p:val>
                                            <p:strVal val="#ppt_h"/>
                                          </p:val>
                                        </p:tav>
                                      </p:tavLst>
                                    </p:anim>
                                    <p:animEffect transition="in" filter="fade">
                                      <p:cBhvr>
                                        <p:cTn id="68"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40" grpId="0" animBg="1"/>
      <p:bldP spid="5" grpId="0" bldLvl="0" animBg="1"/>
      <p:bldP spid="8" grpId="0" animBg="1"/>
      <p:bldP spid="44" grpId="0" animBg="1"/>
      <p:bldP spid="4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5360" y="504824"/>
            <a:ext cx="1394460" cy="369332"/>
          </a:xfrm>
          <a:prstGeom prst="rect">
            <a:avLst/>
          </a:prstGeom>
        </p:spPr>
        <p:txBody>
          <a:bodyPr wrap="square">
            <a:spAutoFit/>
          </a:bodyPr>
          <a:lstStyle/>
          <a:p>
            <a:r>
              <a:rPr lang="zh-CN" altLang="en-US" dirty="0">
                <a:solidFill>
                  <a:schemeClr val="bg1"/>
                </a:solidFill>
              </a:rPr>
              <a:t>有限状态机</a:t>
            </a:r>
          </a:p>
        </p:txBody>
      </p:sp>
      <p:sp>
        <p:nvSpPr>
          <p:cNvPr id="3" name="矩形 2"/>
          <p:cNvSpPr/>
          <p:nvPr/>
        </p:nvSpPr>
        <p:spPr>
          <a:xfrm>
            <a:off x="6031230" y="504824"/>
            <a:ext cx="868680" cy="369332"/>
          </a:xfrm>
          <a:prstGeom prst="rect">
            <a:avLst/>
          </a:prstGeom>
        </p:spPr>
        <p:txBody>
          <a:bodyPr wrap="square">
            <a:spAutoFit/>
          </a:bodyPr>
          <a:lstStyle/>
          <a:p>
            <a:r>
              <a:rPr lang="zh-CN" altLang="en-US" dirty="0">
                <a:solidFill>
                  <a:schemeClr val="bg1"/>
                </a:solidFill>
              </a:rPr>
              <a:t>行为树</a:t>
            </a:r>
          </a:p>
        </p:txBody>
      </p:sp>
      <p:pic>
        <p:nvPicPr>
          <p:cNvPr id="34818" name="Picture 2" descr="https://timgsa.baidu.com/timg?image&amp;quality=80&amp;size=b9999_10000&amp;sec=1535261064313&amp;di=1b440e207ba05064de6d7f5b292be873&amp;imgtype=jpg&amp;src=http%3A%2F%2Fimg2.imgtn.bdimg.com%2Fit%2Fu%3D3552812577%2C877672928%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2" y="1677827"/>
            <a:ext cx="3108960" cy="2343151"/>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descr="https://timgsa.baidu.com/timg?image&amp;quality=80&amp;size=b9999_10000&amp;sec=1535261095662&amp;di=abff33912928b940ef0b2e6d044592da&amp;imgtype=0&amp;src=http%3A%2F%2Fimg.debugrun.com%2Fpic%2F2017%2F5%2F5%2Fc73ef63268243695f20c9c55874da9c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8878" y="1231332"/>
            <a:ext cx="5188584" cy="3236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6778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s://timgsa.baidu.com/timg?image&amp;quality=80&amp;size=b9999_10000&amp;sec=1535261622335&amp;di=2dc9296c3c6b21f4021222ccaa281433&amp;imgtype=0&amp;src=http%3A%2F%2Fcdn.jxtobo.com%2Fwp-content%2Fuploads%2F2016%2F03%2F2a304a1348456ccd2234cd71a81bd33885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83" y="1163323"/>
            <a:ext cx="3394074" cy="21796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975360" y="504824"/>
            <a:ext cx="1394460" cy="369332"/>
          </a:xfrm>
          <a:prstGeom prst="rect">
            <a:avLst/>
          </a:prstGeom>
        </p:spPr>
        <p:txBody>
          <a:bodyPr wrap="square">
            <a:spAutoFit/>
          </a:bodyPr>
          <a:lstStyle/>
          <a:p>
            <a:r>
              <a:rPr lang="en-US" altLang="zh-CN" dirty="0">
                <a:solidFill>
                  <a:schemeClr val="bg1"/>
                </a:solidFill>
              </a:rPr>
              <a:t>Deep Blue</a:t>
            </a:r>
            <a:endParaRPr lang="zh-CN" altLang="en-US" dirty="0">
              <a:solidFill>
                <a:schemeClr val="bg1"/>
              </a:solidFill>
            </a:endParaRPr>
          </a:p>
        </p:txBody>
      </p:sp>
      <p:pic>
        <p:nvPicPr>
          <p:cNvPr id="35844" name="Picture 4" descr="https://timgsa.baidu.com/timg?image&amp;quality=80&amp;size=b9999_10000&amp;sec=1535261931167&amp;di=af77fdc916706c2ac5c9270b1fff6fa1&amp;imgtype=0&amp;src=http%3A%2F%2Fs1.sinaimg.cn%2Fmw690%2F001QBd4Ozy77FXobIsw20%266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8280" y="965596"/>
            <a:ext cx="2738754" cy="163412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113019" y="596264"/>
            <a:ext cx="1394460" cy="369332"/>
          </a:xfrm>
          <a:prstGeom prst="rect">
            <a:avLst/>
          </a:prstGeom>
        </p:spPr>
        <p:txBody>
          <a:bodyPr wrap="square">
            <a:spAutoFit/>
          </a:bodyPr>
          <a:lstStyle/>
          <a:p>
            <a:r>
              <a:rPr lang="en-US" altLang="zh-CN" dirty="0">
                <a:solidFill>
                  <a:schemeClr val="bg1"/>
                </a:solidFill>
              </a:rPr>
              <a:t>AlphaGO</a:t>
            </a:r>
            <a:endParaRPr lang="zh-CN" altLang="en-US" dirty="0">
              <a:solidFill>
                <a:schemeClr val="bg1"/>
              </a:solidFill>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8280" y="2599719"/>
            <a:ext cx="3192780" cy="2223384"/>
          </a:xfrm>
          <a:prstGeom prst="rect">
            <a:avLst/>
          </a:prstGeom>
        </p:spPr>
      </p:pic>
    </p:spTree>
    <p:extLst>
      <p:ext uri="{BB962C8B-B14F-4D97-AF65-F5344CB8AC3E}">
        <p14:creationId xmlns:p14="http://schemas.microsoft.com/office/powerpoint/2010/main" val="269718608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5074" y="1075730"/>
            <a:ext cx="4159926" cy="369332"/>
          </a:xfrm>
          <a:prstGeom prst="rect">
            <a:avLst/>
          </a:prstGeom>
        </p:spPr>
        <p:txBody>
          <a:bodyPr wrap="square">
            <a:spAutoFit/>
          </a:bodyPr>
          <a:lstStyle/>
          <a:p>
            <a:r>
              <a:rPr lang="zh-CN" altLang="en-US" dirty="0">
                <a:solidFill>
                  <a:schemeClr val="bg1"/>
                </a:solidFill>
              </a:rPr>
              <a:t>人类学习的方式：归纳 演绎</a:t>
            </a:r>
          </a:p>
        </p:txBody>
      </p:sp>
      <p:sp>
        <p:nvSpPr>
          <p:cNvPr id="3" name="TextBox 42" descr="6A3013BADB884660B194CAD3FEF2932C# #TextBox 42"/>
          <p:cNvSpPr txBox="1">
            <a:spLocks noChangeArrowheads="1"/>
          </p:cNvSpPr>
          <p:nvPr/>
        </p:nvSpPr>
        <p:spPr bwMode="auto">
          <a:xfrm>
            <a:off x="577453" y="47434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机器学习</a:t>
            </a:r>
          </a:p>
        </p:txBody>
      </p:sp>
      <p:sp>
        <p:nvSpPr>
          <p:cNvPr id="4" name="矩形 3"/>
          <p:cNvSpPr/>
          <p:nvPr/>
        </p:nvSpPr>
        <p:spPr>
          <a:xfrm>
            <a:off x="1555074" y="1666042"/>
            <a:ext cx="4159926" cy="369332"/>
          </a:xfrm>
          <a:prstGeom prst="rect">
            <a:avLst/>
          </a:prstGeom>
        </p:spPr>
        <p:txBody>
          <a:bodyPr wrap="square">
            <a:spAutoFit/>
          </a:bodyPr>
          <a:lstStyle/>
          <a:p>
            <a:r>
              <a:rPr lang="zh-CN" altLang="en-US" dirty="0">
                <a:solidFill>
                  <a:schemeClr val="bg1"/>
                </a:solidFill>
              </a:rPr>
              <a:t>归纳 演绎 不一定是对的</a:t>
            </a:r>
          </a:p>
        </p:txBody>
      </p:sp>
      <p:sp>
        <p:nvSpPr>
          <p:cNvPr id="5" name="矩形 4"/>
          <p:cNvSpPr/>
          <p:nvPr/>
        </p:nvSpPr>
        <p:spPr>
          <a:xfrm>
            <a:off x="1555074" y="2227184"/>
            <a:ext cx="5790606" cy="369332"/>
          </a:xfrm>
          <a:prstGeom prst="rect">
            <a:avLst/>
          </a:prstGeom>
        </p:spPr>
        <p:txBody>
          <a:bodyPr wrap="square">
            <a:spAutoFit/>
          </a:bodyPr>
          <a:lstStyle/>
          <a:p>
            <a:r>
              <a:rPr lang="zh-CN" altLang="en-US" dirty="0">
                <a:solidFill>
                  <a:schemeClr val="bg1"/>
                </a:solidFill>
              </a:rPr>
              <a:t>不但要归纳演绎，还要通过统计学习，而不是个案学习</a:t>
            </a:r>
          </a:p>
        </p:txBody>
      </p:sp>
      <p:sp>
        <p:nvSpPr>
          <p:cNvPr id="6" name="矩形 5"/>
          <p:cNvSpPr/>
          <p:nvPr/>
        </p:nvSpPr>
        <p:spPr>
          <a:xfrm>
            <a:off x="1555074" y="2806304"/>
            <a:ext cx="4159926" cy="369332"/>
          </a:xfrm>
          <a:prstGeom prst="rect">
            <a:avLst/>
          </a:prstGeom>
        </p:spPr>
        <p:txBody>
          <a:bodyPr wrap="square">
            <a:spAutoFit/>
          </a:bodyPr>
          <a:lstStyle/>
          <a:p>
            <a:r>
              <a:rPr lang="zh-CN" altLang="en-US" dirty="0">
                <a:solidFill>
                  <a:schemeClr val="bg1"/>
                </a:solidFill>
              </a:rPr>
              <a:t>统计学习也不一定是对的</a:t>
            </a:r>
          </a:p>
        </p:txBody>
      </p:sp>
      <p:sp>
        <p:nvSpPr>
          <p:cNvPr id="7" name="矩形 6"/>
          <p:cNvSpPr/>
          <p:nvPr/>
        </p:nvSpPr>
        <p:spPr>
          <a:xfrm>
            <a:off x="1555074" y="3408284"/>
            <a:ext cx="5432466" cy="369332"/>
          </a:xfrm>
          <a:prstGeom prst="rect">
            <a:avLst/>
          </a:prstGeom>
        </p:spPr>
        <p:txBody>
          <a:bodyPr wrap="square">
            <a:spAutoFit/>
          </a:bodyPr>
          <a:lstStyle/>
          <a:p>
            <a:r>
              <a:rPr lang="zh-CN" altLang="en-US" dirty="0">
                <a:solidFill>
                  <a:schemeClr val="bg1"/>
                </a:solidFill>
              </a:rPr>
              <a:t>从已有的样本中总结的规律，无法预测未知的世界</a:t>
            </a:r>
          </a:p>
        </p:txBody>
      </p:sp>
    </p:spTree>
    <p:extLst>
      <p:ext uri="{BB962C8B-B14F-4D97-AF65-F5344CB8AC3E}">
        <p14:creationId xmlns:p14="http://schemas.microsoft.com/office/powerpoint/2010/main" val="13558198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2" descr="6A3013BADB884660B194CAD3FEF2932C# #TextBox 42"/>
          <p:cNvSpPr txBox="1">
            <a:spLocks noChangeArrowheads="1"/>
          </p:cNvSpPr>
          <p:nvPr/>
        </p:nvSpPr>
        <p:spPr bwMode="auto">
          <a:xfrm>
            <a:off x="577454" y="47434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大数定律</a:t>
            </a:r>
          </a:p>
        </p:txBody>
      </p:sp>
      <p:sp>
        <p:nvSpPr>
          <p:cNvPr id="3" name="矩形 2"/>
          <p:cNvSpPr/>
          <p:nvPr/>
        </p:nvSpPr>
        <p:spPr>
          <a:xfrm>
            <a:off x="1387731" y="1075730"/>
            <a:ext cx="4091346" cy="646331"/>
          </a:xfrm>
          <a:prstGeom prst="rect">
            <a:avLst/>
          </a:prstGeom>
        </p:spPr>
        <p:txBody>
          <a:bodyPr wrap="square">
            <a:spAutoFit/>
          </a:bodyPr>
          <a:lstStyle/>
          <a:p>
            <a:r>
              <a:rPr lang="zh-CN" altLang="en-US" dirty="0">
                <a:solidFill>
                  <a:schemeClr val="bg1"/>
                </a:solidFill>
              </a:rPr>
              <a:t>当试验次数足够多的时候，</a:t>
            </a:r>
            <a:endParaRPr lang="en-US" altLang="zh-CN" dirty="0">
              <a:solidFill>
                <a:schemeClr val="bg1"/>
              </a:solidFill>
            </a:endParaRPr>
          </a:p>
          <a:p>
            <a:r>
              <a:rPr lang="zh-CN" altLang="en-US" dirty="0">
                <a:solidFill>
                  <a:schemeClr val="bg1"/>
                </a:solidFill>
              </a:rPr>
              <a:t>事件出现的频率就无穷接近于该事件</a:t>
            </a:r>
          </a:p>
        </p:txBody>
      </p:sp>
      <p:pic>
        <p:nvPicPr>
          <p:cNvPr id="33794" name="Picture 2" descr="https://timgsa.baidu.com/timg?image&amp;quality=80&amp;size=b9999_10000&amp;sec=1535275775538&amp;di=7322fe145a0f6745c2cd2685fd95e5f7&amp;imgtype=0&amp;src=http%3A%2F%2Ffiles.licai.com%2Fwechart_spider%2F1532915872.370566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9077" y="1075730"/>
            <a:ext cx="3454692" cy="229992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959928" y="3516868"/>
            <a:ext cx="2492990" cy="369332"/>
          </a:xfrm>
          <a:prstGeom prst="rect">
            <a:avLst/>
          </a:prstGeom>
        </p:spPr>
        <p:txBody>
          <a:bodyPr wrap="none">
            <a:spAutoFit/>
          </a:bodyPr>
          <a:lstStyle/>
          <a:p>
            <a:r>
              <a:rPr lang="zh-CN" altLang="en-US" dirty="0">
                <a:solidFill>
                  <a:schemeClr val="bg1"/>
                </a:solidFill>
              </a:rPr>
              <a:t>抛硬币正面向上的概率</a:t>
            </a:r>
            <a:endParaRPr lang="zh-CN" altLang="en-US" dirty="0"/>
          </a:p>
        </p:txBody>
      </p:sp>
      <p:sp>
        <p:nvSpPr>
          <p:cNvPr id="6" name="矩形 5"/>
          <p:cNvSpPr/>
          <p:nvPr/>
        </p:nvSpPr>
        <p:spPr>
          <a:xfrm>
            <a:off x="1285340" y="3279279"/>
            <a:ext cx="4091346" cy="369332"/>
          </a:xfrm>
          <a:prstGeom prst="rect">
            <a:avLst/>
          </a:prstGeom>
        </p:spPr>
        <p:txBody>
          <a:bodyPr wrap="square">
            <a:spAutoFit/>
          </a:bodyPr>
          <a:lstStyle/>
          <a:p>
            <a:r>
              <a:rPr lang="zh-CN" altLang="en-US" dirty="0">
                <a:solidFill>
                  <a:schemeClr val="bg1"/>
                </a:solidFill>
              </a:rPr>
              <a:t>样本数越多，结果更令人置信</a:t>
            </a:r>
          </a:p>
        </p:txBody>
      </p:sp>
      <p:sp>
        <p:nvSpPr>
          <p:cNvPr id="7" name="TextBox 42" descr="6A3013BADB884660B194CAD3FEF2932C# #TextBox 42"/>
          <p:cNvSpPr txBox="1">
            <a:spLocks noChangeArrowheads="1"/>
          </p:cNvSpPr>
          <p:nvPr/>
        </p:nvSpPr>
        <p:spPr bwMode="auto">
          <a:xfrm>
            <a:off x="577454" y="2564132"/>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大数据</a:t>
            </a:r>
          </a:p>
        </p:txBody>
      </p:sp>
      <p:sp>
        <p:nvSpPr>
          <p:cNvPr id="5" name="矩形 4"/>
          <p:cNvSpPr/>
          <p:nvPr/>
        </p:nvSpPr>
        <p:spPr>
          <a:xfrm>
            <a:off x="577454" y="4124444"/>
            <a:ext cx="2339102" cy="461665"/>
          </a:xfrm>
          <a:prstGeom prst="rect">
            <a:avLst/>
          </a:prstGeom>
        </p:spPr>
        <p:txBody>
          <a:bodyPr wrap="none">
            <a:spAutoFit/>
          </a:bodyPr>
          <a:lstStyle/>
          <a:p>
            <a:r>
              <a:rPr lang="zh-CN" altLang="en-US" sz="2400" dirty="0">
                <a:solidFill>
                  <a:schemeClr val="bg1"/>
                </a:solidFill>
              </a:rPr>
              <a:t>基于概率的相信</a:t>
            </a:r>
            <a:endParaRPr lang="zh-CN" altLang="en-US" sz="2400" dirty="0"/>
          </a:p>
        </p:txBody>
      </p:sp>
    </p:spTree>
    <p:extLst>
      <p:ext uri="{BB962C8B-B14F-4D97-AF65-F5344CB8AC3E}">
        <p14:creationId xmlns:p14="http://schemas.microsoft.com/office/powerpoint/2010/main" val="41276031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2" descr="6A3013BADB884660B194CAD3FEF2932C# #TextBox 42"/>
          <p:cNvSpPr txBox="1">
            <a:spLocks noChangeArrowheads="1"/>
          </p:cNvSpPr>
          <p:nvPr/>
        </p:nvSpPr>
        <p:spPr bwMode="auto">
          <a:xfrm>
            <a:off x="528757" y="461012"/>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机器怎么学习</a:t>
            </a:r>
          </a:p>
        </p:txBody>
      </p:sp>
      <p:sp>
        <p:nvSpPr>
          <p:cNvPr id="3" name="矩形 2"/>
          <p:cNvSpPr/>
          <p:nvPr/>
        </p:nvSpPr>
        <p:spPr>
          <a:xfrm>
            <a:off x="1142241" y="1737360"/>
            <a:ext cx="2839239" cy="369332"/>
          </a:xfrm>
          <a:prstGeom prst="rect">
            <a:avLst/>
          </a:prstGeom>
        </p:spPr>
        <p:txBody>
          <a:bodyPr wrap="none">
            <a:spAutoFit/>
          </a:bodyPr>
          <a:lstStyle/>
          <a:p>
            <a:r>
              <a:rPr lang="en-US" altLang="zh-CN" dirty="0">
                <a:solidFill>
                  <a:schemeClr val="bg1"/>
                </a:solidFill>
              </a:rPr>
              <a:t>1</a:t>
            </a:r>
            <a:r>
              <a:rPr lang="zh-CN" altLang="en-US" dirty="0">
                <a:solidFill>
                  <a:schemeClr val="bg1"/>
                </a:solidFill>
              </a:rPr>
              <a:t>、假设输入和输出的关系</a:t>
            </a:r>
          </a:p>
        </p:txBody>
      </p:sp>
      <p:sp>
        <p:nvSpPr>
          <p:cNvPr id="4" name="矩形 3"/>
          <p:cNvSpPr/>
          <p:nvPr/>
        </p:nvSpPr>
        <p:spPr>
          <a:xfrm>
            <a:off x="1142241" y="2461022"/>
            <a:ext cx="1915909" cy="369332"/>
          </a:xfrm>
          <a:prstGeom prst="rect">
            <a:avLst/>
          </a:prstGeom>
        </p:spPr>
        <p:txBody>
          <a:bodyPr wrap="none">
            <a:spAutoFit/>
          </a:bodyPr>
          <a:lstStyle/>
          <a:p>
            <a:r>
              <a:rPr lang="en-US" altLang="zh-CN" dirty="0">
                <a:solidFill>
                  <a:schemeClr val="bg1"/>
                </a:solidFill>
              </a:rPr>
              <a:t>2</a:t>
            </a:r>
            <a:r>
              <a:rPr lang="zh-CN" altLang="en-US" dirty="0">
                <a:solidFill>
                  <a:schemeClr val="bg1"/>
                </a:solidFill>
              </a:rPr>
              <a:t>、设定评价指标</a:t>
            </a:r>
          </a:p>
        </p:txBody>
      </p:sp>
      <p:sp>
        <p:nvSpPr>
          <p:cNvPr id="5" name="矩形 4"/>
          <p:cNvSpPr/>
          <p:nvPr/>
        </p:nvSpPr>
        <p:spPr>
          <a:xfrm>
            <a:off x="4229100" y="922677"/>
            <a:ext cx="3954780" cy="369332"/>
          </a:xfrm>
          <a:prstGeom prst="rect">
            <a:avLst/>
          </a:prstGeom>
        </p:spPr>
        <p:txBody>
          <a:bodyPr wrap="square">
            <a:spAutoFit/>
          </a:bodyPr>
          <a:lstStyle/>
          <a:p>
            <a:r>
              <a:rPr lang="zh-CN" altLang="en-US" dirty="0">
                <a:solidFill>
                  <a:schemeClr val="bg1"/>
                </a:solidFill>
              </a:rPr>
              <a:t>以扔硬币的次数</a:t>
            </a:r>
            <a:r>
              <a:rPr lang="en-US" altLang="zh-CN" dirty="0">
                <a:solidFill>
                  <a:schemeClr val="bg1"/>
                </a:solidFill>
              </a:rPr>
              <a:t>X,</a:t>
            </a:r>
            <a:r>
              <a:rPr lang="zh-CN" altLang="en-US" dirty="0">
                <a:solidFill>
                  <a:schemeClr val="bg1"/>
                </a:solidFill>
              </a:rPr>
              <a:t>正面朝上的次数</a:t>
            </a:r>
            <a:r>
              <a:rPr lang="en-US" altLang="zh-CN" dirty="0">
                <a:solidFill>
                  <a:schemeClr val="bg1"/>
                </a:solidFill>
              </a:rPr>
              <a:t>Y</a:t>
            </a:r>
            <a:endParaRPr lang="zh-CN" altLang="en-US" dirty="0">
              <a:solidFill>
                <a:schemeClr val="bg1"/>
              </a:solidFill>
            </a:endParaRPr>
          </a:p>
        </p:txBody>
      </p:sp>
      <p:sp>
        <p:nvSpPr>
          <p:cNvPr id="6" name="矩形 5"/>
          <p:cNvSpPr/>
          <p:nvPr/>
        </p:nvSpPr>
        <p:spPr>
          <a:xfrm>
            <a:off x="4105290" y="1737360"/>
            <a:ext cx="2857500" cy="369332"/>
          </a:xfrm>
          <a:prstGeom prst="rect">
            <a:avLst/>
          </a:prstGeom>
        </p:spPr>
        <p:txBody>
          <a:bodyPr wrap="square">
            <a:spAutoFit/>
          </a:bodyPr>
          <a:lstStyle/>
          <a:p>
            <a:r>
              <a:rPr lang="zh-CN" altLang="en-US" dirty="0">
                <a:solidFill>
                  <a:schemeClr val="bg1"/>
                </a:solidFill>
              </a:rPr>
              <a:t>假设是线性关系：</a:t>
            </a:r>
            <a:r>
              <a:rPr lang="en-US" altLang="zh-CN" dirty="0">
                <a:solidFill>
                  <a:schemeClr val="bg1"/>
                </a:solidFill>
              </a:rPr>
              <a:t>Y = aX</a:t>
            </a:r>
            <a:endParaRPr lang="zh-CN" altLang="en-US" dirty="0">
              <a:solidFill>
                <a:schemeClr val="bg1"/>
              </a:solidFill>
            </a:endParaRPr>
          </a:p>
        </p:txBody>
      </p:sp>
      <p:sp>
        <p:nvSpPr>
          <p:cNvPr id="7" name="矩形 6"/>
          <p:cNvSpPr/>
          <p:nvPr/>
        </p:nvSpPr>
        <p:spPr>
          <a:xfrm>
            <a:off x="4105290" y="2461022"/>
            <a:ext cx="4846320" cy="369332"/>
          </a:xfrm>
          <a:prstGeom prst="rect">
            <a:avLst/>
          </a:prstGeom>
        </p:spPr>
        <p:txBody>
          <a:bodyPr wrap="square">
            <a:spAutoFit/>
          </a:bodyPr>
          <a:lstStyle/>
          <a:p>
            <a:r>
              <a:rPr lang="zh-CN" altLang="en-US" dirty="0">
                <a:solidFill>
                  <a:schemeClr val="bg1"/>
                </a:solidFill>
              </a:rPr>
              <a:t>跟样本测试数据接近的程度</a:t>
            </a:r>
            <a:r>
              <a:rPr lang="en-US" altLang="zh-CN" dirty="0">
                <a:solidFill>
                  <a:schemeClr val="bg1"/>
                </a:solidFill>
              </a:rPr>
              <a:t>loss</a:t>
            </a:r>
            <a:endParaRPr lang="zh-CN" altLang="en-US" dirty="0">
              <a:solidFill>
                <a:schemeClr val="bg1"/>
              </a:solidFill>
            </a:endParaRPr>
          </a:p>
        </p:txBody>
      </p:sp>
      <p:sp>
        <p:nvSpPr>
          <p:cNvPr id="8" name="矩形 7"/>
          <p:cNvSpPr/>
          <p:nvPr/>
        </p:nvSpPr>
        <p:spPr>
          <a:xfrm>
            <a:off x="1142241" y="3255288"/>
            <a:ext cx="1454244" cy="369332"/>
          </a:xfrm>
          <a:prstGeom prst="rect">
            <a:avLst/>
          </a:prstGeom>
        </p:spPr>
        <p:txBody>
          <a:bodyPr wrap="none">
            <a:spAutoFit/>
          </a:bodyPr>
          <a:lstStyle/>
          <a:p>
            <a:r>
              <a:rPr lang="en-US" altLang="zh-CN" dirty="0">
                <a:solidFill>
                  <a:schemeClr val="bg1"/>
                </a:solidFill>
              </a:rPr>
              <a:t>3</a:t>
            </a:r>
            <a:r>
              <a:rPr lang="zh-CN" altLang="en-US" dirty="0">
                <a:solidFill>
                  <a:schemeClr val="bg1"/>
                </a:solidFill>
              </a:rPr>
              <a:t>、寻解算法</a:t>
            </a:r>
          </a:p>
        </p:txBody>
      </p:sp>
      <p:sp>
        <p:nvSpPr>
          <p:cNvPr id="9" name="矩形 8"/>
          <p:cNvSpPr/>
          <p:nvPr/>
        </p:nvSpPr>
        <p:spPr>
          <a:xfrm>
            <a:off x="4105290" y="3255288"/>
            <a:ext cx="4846320" cy="369332"/>
          </a:xfrm>
          <a:prstGeom prst="rect">
            <a:avLst/>
          </a:prstGeom>
        </p:spPr>
        <p:txBody>
          <a:bodyPr wrap="square">
            <a:spAutoFit/>
          </a:bodyPr>
          <a:lstStyle/>
          <a:p>
            <a:r>
              <a:rPr lang="zh-CN" altLang="en-US" dirty="0">
                <a:solidFill>
                  <a:schemeClr val="bg1"/>
                </a:solidFill>
              </a:rPr>
              <a:t>寻找当</a:t>
            </a:r>
            <a:r>
              <a:rPr lang="en-US" altLang="zh-CN" dirty="0">
                <a:solidFill>
                  <a:schemeClr val="bg1"/>
                </a:solidFill>
              </a:rPr>
              <a:t>a</a:t>
            </a:r>
            <a:r>
              <a:rPr lang="zh-CN" altLang="en-US" dirty="0">
                <a:solidFill>
                  <a:schemeClr val="bg1"/>
                </a:solidFill>
              </a:rPr>
              <a:t>取什么值的时候</a:t>
            </a:r>
            <a:r>
              <a:rPr lang="en-US" altLang="zh-CN" dirty="0">
                <a:solidFill>
                  <a:schemeClr val="bg1"/>
                </a:solidFill>
              </a:rPr>
              <a:t>loss</a:t>
            </a:r>
            <a:r>
              <a:rPr lang="zh-CN" altLang="en-US" dirty="0">
                <a:solidFill>
                  <a:schemeClr val="bg1"/>
                </a:solidFill>
              </a:rPr>
              <a:t>最小的算法</a:t>
            </a:r>
          </a:p>
        </p:txBody>
      </p:sp>
    </p:spTree>
    <p:extLst>
      <p:ext uri="{BB962C8B-B14F-4D97-AF65-F5344CB8AC3E}">
        <p14:creationId xmlns:p14="http://schemas.microsoft.com/office/powerpoint/2010/main" val="30037112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2" descr="6A3013BADB884660B194CAD3FEF2932C# #TextBox 42"/>
          <p:cNvSpPr txBox="1">
            <a:spLocks noChangeArrowheads="1"/>
          </p:cNvSpPr>
          <p:nvPr/>
        </p:nvSpPr>
        <p:spPr bwMode="auto">
          <a:xfrm>
            <a:off x="577453" y="474346"/>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机器学习算法：</a:t>
            </a:r>
          </a:p>
        </p:txBody>
      </p:sp>
      <p:sp>
        <p:nvSpPr>
          <p:cNvPr id="3" name="矩形 2"/>
          <p:cNvSpPr/>
          <p:nvPr/>
        </p:nvSpPr>
        <p:spPr>
          <a:xfrm>
            <a:off x="1323811" y="2379702"/>
            <a:ext cx="2723823" cy="369332"/>
          </a:xfrm>
          <a:prstGeom prst="rect">
            <a:avLst/>
          </a:prstGeom>
        </p:spPr>
        <p:txBody>
          <a:bodyPr wrap="none">
            <a:spAutoFit/>
          </a:bodyPr>
          <a:lstStyle/>
          <a:p>
            <a:r>
              <a:rPr lang="zh-CN" altLang="en-US" dirty="0">
                <a:solidFill>
                  <a:schemeClr val="bg1"/>
                </a:solidFill>
              </a:rPr>
              <a:t>决策树 </a:t>
            </a:r>
            <a:r>
              <a:rPr lang="en-US" altLang="zh-CN" dirty="0">
                <a:solidFill>
                  <a:schemeClr val="bg1"/>
                </a:solidFill>
              </a:rPr>
              <a:t>(Decision tree)</a:t>
            </a:r>
            <a:endParaRPr lang="zh-CN" altLang="en-US" dirty="0">
              <a:solidFill>
                <a:schemeClr val="bg1"/>
              </a:solidFill>
            </a:endParaRPr>
          </a:p>
        </p:txBody>
      </p:sp>
      <p:sp>
        <p:nvSpPr>
          <p:cNvPr id="4" name="矩形 3"/>
          <p:cNvSpPr/>
          <p:nvPr/>
        </p:nvSpPr>
        <p:spPr>
          <a:xfrm>
            <a:off x="1323811" y="1320284"/>
            <a:ext cx="3531736" cy="369332"/>
          </a:xfrm>
          <a:prstGeom prst="rect">
            <a:avLst/>
          </a:prstGeom>
        </p:spPr>
        <p:txBody>
          <a:bodyPr wrap="none">
            <a:spAutoFit/>
          </a:bodyPr>
          <a:lstStyle/>
          <a:p>
            <a:r>
              <a:rPr lang="zh-CN" altLang="en-US" dirty="0">
                <a:solidFill>
                  <a:schemeClr val="bg1"/>
                </a:solidFill>
              </a:rPr>
              <a:t>线性回归 </a:t>
            </a:r>
            <a:r>
              <a:rPr lang="en-US" altLang="zh-CN" dirty="0">
                <a:solidFill>
                  <a:schemeClr val="bg1"/>
                </a:solidFill>
              </a:rPr>
              <a:t>(Linear Regression )</a:t>
            </a:r>
            <a:endParaRPr lang="zh-CN" altLang="en-US" dirty="0">
              <a:solidFill>
                <a:schemeClr val="bg1"/>
              </a:solidFill>
            </a:endParaRPr>
          </a:p>
        </p:txBody>
      </p:sp>
      <p:sp>
        <p:nvSpPr>
          <p:cNvPr id="5" name="矩形 4"/>
          <p:cNvSpPr/>
          <p:nvPr/>
        </p:nvSpPr>
        <p:spPr>
          <a:xfrm>
            <a:off x="1323811" y="1836420"/>
            <a:ext cx="3762568" cy="369332"/>
          </a:xfrm>
          <a:prstGeom prst="rect">
            <a:avLst/>
          </a:prstGeom>
        </p:spPr>
        <p:txBody>
          <a:bodyPr wrap="none">
            <a:spAutoFit/>
          </a:bodyPr>
          <a:lstStyle/>
          <a:p>
            <a:r>
              <a:rPr lang="zh-CN" altLang="en-US" dirty="0">
                <a:solidFill>
                  <a:schemeClr val="bg1"/>
                </a:solidFill>
              </a:rPr>
              <a:t>逻辑回归 </a:t>
            </a:r>
            <a:r>
              <a:rPr lang="en-US" altLang="zh-CN" dirty="0">
                <a:solidFill>
                  <a:schemeClr val="bg1"/>
                </a:solidFill>
              </a:rPr>
              <a:t>(Logistic Regression) </a:t>
            </a:r>
            <a:endParaRPr lang="zh-CN" altLang="en-US" dirty="0">
              <a:solidFill>
                <a:schemeClr val="bg1"/>
              </a:solidFill>
            </a:endParaRPr>
          </a:p>
        </p:txBody>
      </p:sp>
      <p:sp>
        <p:nvSpPr>
          <p:cNvPr id="6" name="矩形 5"/>
          <p:cNvSpPr/>
          <p:nvPr/>
        </p:nvSpPr>
        <p:spPr>
          <a:xfrm>
            <a:off x="1323811" y="2938224"/>
            <a:ext cx="2031325" cy="369332"/>
          </a:xfrm>
          <a:prstGeom prst="rect">
            <a:avLst/>
          </a:prstGeom>
        </p:spPr>
        <p:txBody>
          <a:bodyPr wrap="none">
            <a:spAutoFit/>
          </a:bodyPr>
          <a:lstStyle/>
          <a:p>
            <a:r>
              <a:rPr lang="zh-CN" altLang="en-US" dirty="0">
                <a:solidFill>
                  <a:schemeClr val="bg1"/>
                </a:solidFill>
              </a:rPr>
              <a:t>支持向量机 </a:t>
            </a:r>
            <a:r>
              <a:rPr lang="en-US" altLang="zh-CN" dirty="0">
                <a:solidFill>
                  <a:schemeClr val="bg1"/>
                </a:solidFill>
              </a:rPr>
              <a:t>(SVM)</a:t>
            </a:r>
            <a:endParaRPr lang="zh-CN" altLang="en-US" dirty="0">
              <a:solidFill>
                <a:schemeClr val="bg1"/>
              </a:solidFill>
            </a:endParaRPr>
          </a:p>
        </p:txBody>
      </p:sp>
      <p:sp>
        <p:nvSpPr>
          <p:cNvPr id="7" name="矩形 6"/>
          <p:cNvSpPr/>
          <p:nvPr/>
        </p:nvSpPr>
        <p:spPr>
          <a:xfrm>
            <a:off x="1323811" y="3598010"/>
            <a:ext cx="4572000" cy="369332"/>
          </a:xfrm>
          <a:prstGeom prst="rect">
            <a:avLst/>
          </a:prstGeom>
        </p:spPr>
        <p:txBody>
          <a:bodyPr>
            <a:spAutoFit/>
          </a:bodyPr>
          <a:lstStyle/>
          <a:p>
            <a:r>
              <a:rPr lang="en-US" altLang="zh-CN" dirty="0">
                <a:solidFill>
                  <a:schemeClr val="bg1"/>
                </a:solidFill>
              </a:rPr>
              <a:t>K</a:t>
            </a:r>
            <a:r>
              <a:rPr lang="zh-CN" altLang="en-US" dirty="0">
                <a:solidFill>
                  <a:schemeClr val="bg1"/>
                </a:solidFill>
              </a:rPr>
              <a:t>邻近算法（</a:t>
            </a:r>
            <a:r>
              <a:rPr lang="en-US" altLang="zh-CN" dirty="0">
                <a:solidFill>
                  <a:schemeClr val="bg1"/>
                </a:solidFill>
              </a:rPr>
              <a:t>KNN</a:t>
            </a:r>
            <a:r>
              <a:rPr lang="zh-CN" altLang="en-US" dirty="0">
                <a:solidFill>
                  <a:schemeClr val="bg1"/>
                </a:solidFill>
              </a:rPr>
              <a:t>） </a:t>
            </a:r>
          </a:p>
        </p:txBody>
      </p:sp>
      <p:sp>
        <p:nvSpPr>
          <p:cNvPr id="8" name="矩形 7"/>
          <p:cNvSpPr/>
          <p:nvPr/>
        </p:nvSpPr>
        <p:spPr>
          <a:xfrm>
            <a:off x="1323811" y="4245710"/>
            <a:ext cx="4572000" cy="369332"/>
          </a:xfrm>
          <a:prstGeom prst="rect">
            <a:avLst/>
          </a:prstGeom>
        </p:spPr>
        <p:txBody>
          <a:bodyPr>
            <a:spAutoFit/>
          </a:bodyPr>
          <a:lstStyle/>
          <a:p>
            <a:r>
              <a:rPr lang="en-US" altLang="zh-CN" dirty="0">
                <a:solidFill>
                  <a:schemeClr val="bg1"/>
                </a:solidFill>
              </a:rPr>
              <a:t>...</a:t>
            </a:r>
            <a:endParaRPr lang="zh-CN" altLang="en-US" dirty="0">
              <a:solidFill>
                <a:schemeClr val="bg1"/>
              </a:solidFill>
            </a:endParaRPr>
          </a:p>
        </p:txBody>
      </p:sp>
      <p:sp>
        <p:nvSpPr>
          <p:cNvPr id="9" name="矩形 8"/>
          <p:cNvSpPr/>
          <p:nvPr/>
        </p:nvSpPr>
        <p:spPr>
          <a:xfrm>
            <a:off x="5442615" y="2379702"/>
            <a:ext cx="2377574" cy="369332"/>
          </a:xfrm>
          <a:prstGeom prst="rect">
            <a:avLst/>
          </a:prstGeom>
        </p:spPr>
        <p:txBody>
          <a:bodyPr wrap="none">
            <a:spAutoFit/>
          </a:bodyPr>
          <a:lstStyle/>
          <a:p>
            <a:r>
              <a:rPr lang="zh-CN" altLang="en-US" dirty="0">
                <a:solidFill>
                  <a:schemeClr val="bg1"/>
                </a:solidFill>
              </a:rPr>
              <a:t>人工神经网络（</a:t>
            </a:r>
            <a:r>
              <a:rPr lang="en-US" altLang="zh-CN" dirty="0">
                <a:solidFill>
                  <a:schemeClr val="bg1"/>
                </a:solidFill>
              </a:rPr>
              <a:t>ANN</a:t>
            </a:r>
            <a:r>
              <a:rPr lang="zh-CN" altLang="en-US" dirty="0">
                <a:solidFill>
                  <a:schemeClr val="bg1"/>
                </a:solidFill>
              </a:rPr>
              <a:t>）</a:t>
            </a:r>
          </a:p>
        </p:txBody>
      </p:sp>
      <p:sp>
        <p:nvSpPr>
          <p:cNvPr id="10" name="矩形 9"/>
          <p:cNvSpPr/>
          <p:nvPr/>
        </p:nvSpPr>
        <p:spPr>
          <a:xfrm>
            <a:off x="5895811" y="2954531"/>
            <a:ext cx="1107996" cy="369332"/>
          </a:xfrm>
          <a:prstGeom prst="rect">
            <a:avLst/>
          </a:prstGeom>
        </p:spPr>
        <p:txBody>
          <a:bodyPr wrap="none">
            <a:spAutoFit/>
          </a:bodyPr>
          <a:lstStyle/>
          <a:p>
            <a:r>
              <a:rPr lang="zh-CN" altLang="en-US" dirty="0">
                <a:solidFill>
                  <a:schemeClr val="bg1"/>
                </a:solidFill>
              </a:rPr>
              <a:t>深度学习</a:t>
            </a:r>
          </a:p>
        </p:txBody>
      </p:sp>
    </p:spTree>
    <p:extLst>
      <p:ext uri="{BB962C8B-B14F-4D97-AF65-F5344CB8AC3E}">
        <p14:creationId xmlns:p14="http://schemas.microsoft.com/office/powerpoint/2010/main" val="26428027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62B19A-0395-44DB-8314-9CF638AD484C}"/>
              </a:ext>
            </a:extLst>
          </p:cNvPr>
          <p:cNvSpPr/>
          <p:nvPr/>
        </p:nvSpPr>
        <p:spPr>
          <a:xfrm>
            <a:off x="5338791" y="3090696"/>
            <a:ext cx="3048720" cy="369332"/>
          </a:xfrm>
          <a:prstGeom prst="rect">
            <a:avLst/>
          </a:prstGeom>
        </p:spPr>
        <p:txBody>
          <a:bodyPr wrap="none">
            <a:spAutoFit/>
          </a:bodyPr>
          <a:lstStyle/>
          <a:p>
            <a:r>
              <a:rPr lang="en-US" altLang="zh-CN" dirty="0">
                <a:solidFill>
                  <a:schemeClr val="bg1"/>
                </a:solidFill>
              </a:rPr>
              <a:t>Back-Propagation BP</a:t>
            </a:r>
            <a:r>
              <a:rPr lang="zh-CN" altLang="en-US" dirty="0">
                <a:solidFill>
                  <a:schemeClr val="bg1"/>
                </a:solidFill>
              </a:rPr>
              <a:t>神经网络</a:t>
            </a:r>
          </a:p>
        </p:txBody>
      </p:sp>
      <p:sp>
        <p:nvSpPr>
          <p:cNvPr id="3" name="矩形 2">
            <a:extLst>
              <a:ext uri="{FF2B5EF4-FFF2-40B4-BE49-F238E27FC236}">
                <a16:creationId xmlns:a16="http://schemas.microsoft.com/office/drawing/2014/main" id="{18826611-167C-43DE-B7AE-F47D236B5F6F}"/>
              </a:ext>
            </a:extLst>
          </p:cNvPr>
          <p:cNvSpPr/>
          <p:nvPr/>
        </p:nvSpPr>
        <p:spPr>
          <a:xfrm>
            <a:off x="534425" y="1124705"/>
            <a:ext cx="4572000" cy="369332"/>
          </a:xfrm>
          <a:prstGeom prst="rect">
            <a:avLst/>
          </a:prstGeom>
        </p:spPr>
        <p:txBody>
          <a:bodyPr>
            <a:spAutoFit/>
          </a:bodyPr>
          <a:lstStyle/>
          <a:p>
            <a:r>
              <a:rPr lang="zh-CN" altLang="en-US" dirty="0">
                <a:solidFill>
                  <a:schemeClr val="bg1"/>
                </a:solidFill>
              </a:rPr>
              <a:t>受到生物神经系统中处理和通信模式的启发</a:t>
            </a:r>
          </a:p>
        </p:txBody>
      </p:sp>
      <p:sp>
        <p:nvSpPr>
          <p:cNvPr id="6" name="矩形 5">
            <a:extLst>
              <a:ext uri="{FF2B5EF4-FFF2-40B4-BE49-F238E27FC236}">
                <a16:creationId xmlns:a16="http://schemas.microsoft.com/office/drawing/2014/main" id="{A970E7D6-AB30-4DFC-9504-A5D4EBF25A8D}"/>
              </a:ext>
            </a:extLst>
          </p:cNvPr>
          <p:cNvSpPr/>
          <p:nvPr/>
        </p:nvSpPr>
        <p:spPr>
          <a:xfrm>
            <a:off x="304800" y="414411"/>
            <a:ext cx="2879558" cy="400110"/>
          </a:xfrm>
          <a:prstGeom prst="rect">
            <a:avLst/>
          </a:prstGeom>
        </p:spPr>
        <p:txBody>
          <a:bodyPr wrap="square">
            <a:spAutoFit/>
          </a:bodyPr>
          <a:lstStyle/>
          <a:p>
            <a:r>
              <a:rPr lang="zh-CN" altLang="en-US" sz="2000" dirty="0">
                <a:solidFill>
                  <a:schemeClr val="bg1"/>
                </a:solidFill>
              </a:rPr>
              <a:t>人工神经网络</a:t>
            </a:r>
            <a:r>
              <a:rPr lang="zh-CN" altLang="en-US" sz="1600" dirty="0">
                <a:solidFill>
                  <a:schemeClr val="bg1"/>
                </a:solidFill>
              </a:rPr>
              <a:t> </a:t>
            </a:r>
          </a:p>
        </p:txBody>
      </p:sp>
      <p:pic>
        <p:nvPicPr>
          <p:cNvPr id="10" name="图片 9">
            <a:extLst>
              <a:ext uri="{FF2B5EF4-FFF2-40B4-BE49-F238E27FC236}">
                <a16:creationId xmlns:a16="http://schemas.microsoft.com/office/drawing/2014/main" id="{DF694E71-3F8C-4586-99E2-2875E4ACB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605" y="201305"/>
            <a:ext cx="3521187" cy="2216132"/>
          </a:xfrm>
          <a:prstGeom prst="rect">
            <a:avLst/>
          </a:prstGeom>
        </p:spPr>
      </p:pic>
      <p:pic>
        <p:nvPicPr>
          <p:cNvPr id="1030" name="Picture 6" descr="preview">
            <a:extLst>
              <a:ext uri="{FF2B5EF4-FFF2-40B4-BE49-F238E27FC236}">
                <a16:creationId xmlns:a16="http://schemas.microsoft.com/office/drawing/2014/main" id="{709D20EC-1849-4D66-A0F8-86C4CBBDC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489" y="1834999"/>
            <a:ext cx="3815511" cy="251139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B11D5530-8E5E-42D5-B556-B5EBEB57ED2E}"/>
              </a:ext>
            </a:extLst>
          </p:cNvPr>
          <p:cNvSpPr/>
          <p:nvPr/>
        </p:nvSpPr>
        <p:spPr>
          <a:xfrm>
            <a:off x="780964" y="1953947"/>
            <a:ext cx="877163" cy="369332"/>
          </a:xfrm>
          <a:prstGeom prst="rect">
            <a:avLst/>
          </a:prstGeom>
        </p:spPr>
        <p:txBody>
          <a:bodyPr wrap="none">
            <a:spAutoFit/>
          </a:bodyPr>
          <a:lstStyle/>
          <a:p>
            <a:r>
              <a:rPr lang="zh-CN" altLang="en-US" dirty="0"/>
              <a:t>输入层</a:t>
            </a:r>
          </a:p>
        </p:txBody>
      </p:sp>
      <p:sp>
        <p:nvSpPr>
          <p:cNvPr id="13" name="矩形 12">
            <a:extLst>
              <a:ext uri="{FF2B5EF4-FFF2-40B4-BE49-F238E27FC236}">
                <a16:creationId xmlns:a16="http://schemas.microsoft.com/office/drawing/2014/main" id="{CFC54612-EE01-47AE-8432-553D2D42AA98}"/>
              </a:ext>
            </a:extLst>
          </p:cNvPr>
          <p:cNvSpPr/>
          <p:nvPr/>
        </p:nvSpPr>
        <p:spPr>
          <a:xfrm>
            <a:off x="2016206" y="1822420"/>
            <a:ext cx="877163" cy="369332"/>
          </a:xfrm>
          <a:prstGeom prst="rect">
            <a:avLst/>
          </a:prstGeom>
        </p:spPr>
        <p:txBody>
          <a:bodyPr wrap="none">
            <a:spAutoFit/>
          </a:bodyPr>
          <a:lstStyle/>
          <a:p>
            <a:r>
              <a:rPr lang="zh-CN" altLang="en-US" dirty="0"/>
              <a:t>隐含层</a:t>
            </a:r>
          </a:p>
        </p:txBody>
      </p:sp>
      <p:sp>
        <p:nvSpPr>
          <p:cNvPr id="14" name="矩形 13">
            <a:extLst>
              <a:ext uri="{FF2B5EF4-FFF2-40B4-BE49-F238E27FC236}">
                <a16:creationId xmlns:a16="http://schemas.microsoft.com/office/drawing/2014/main" id="{C4291F71-6E66-4BC0-BD41-020126556EF4}"/>
              </a:ext>
            </a:extLst>
          </p:cNvPr>
          <p:cNvSpPr/>
          <p:nvPr/>
        </p:nvSpPr>
        <p:spPr>
          <a:xfrm>
            <a:off x="3156323" y="1942736"/>
            <a:ext cx="877163" cy="369332"/>
          </a:xfrm>
          <a:prstGeom prst="rect">
            <a:avLst/>
          </a:prstGeom>
        </p:spPr>
        <p:txBody>
          <a:bodyPr wrap="none">
            <a:spAutoFit/>
          </a:bodyPr>
          <a:lstStyle/>
          <a:p>
            <a:r>
              <a:rPr lang="zh-CN" altLang="en-US" dirty="0"/>
              <a:t>输出层</a:t>
            </a:r>
          </a:p>
        </p:txBody>
      </p:sp>
    </p:spTree>
    <p:extLst>
      <p:ext uri="{BB962C8B-B14F-4D97-AF65-F5344CB8AC3E}">
        <p14:creationId xmlns:p14="http://schemas.microsoft.com/office/powerpoint/2010/main" val="4791524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0F39ED-80CE-4B6A-868F-F76697837295}"/>
              </a:ext>
            </a:extLst>
          </p:cNvPr>
          <p:cNvSpPr/>
          <p:nvPr/>
        </p:nvSpPr>
        <p:spPr>
          <a:xfrm>
            <a:off x="5474274" y="1835774"/>
            <a:ext cx="2377574" cy="369332"/>
          </a:xfrm>
          <a:prstGeom prst="rect">
            <a:avLst/>
          </a:prstGeom>
        </p:spPr>
        <p:txBody>
          <a:bodyPr wrap="none">
            <a:spAutoFit/>
          </a:bodyPr>
          <a:lstStyle/>
          <a:p>
            <a:r>
              <a:rPr lang="zh-CN" altLang="en-US" dirty="0">
                <a:solidFill>
                  <a:schemeClr val="bg1"/>
                </a:solidFill>
              </a:rPr>
              <a:t>卷积神经网络（</a:t>
            </a:r>
            <a:r>
              <a:rPr lang="en-US" altLang="zh-CN" dirty="0">
                <a:solidFill>
                  <a:schemeClr val="bg1"/>
                </a:solidFill>
              </a:rPr>
              <a:t>CNN</a:t>
            </a:r>
            <a:r>
              <a:rPr lang="zh-CN" altLang="en-US" dirty="0">
                <a:solidFill>
                  <a:schemeClr val="bg1"/>
                </a:solidFill>
              </a:rPr>
              <a:t>）</a:t>
            </a:r>
          </a:p>
        </p:txBody>
      </p:sp>
      <p:sp>
        <p:nvSpPr>
          <p:cNvPr id="3" name="矩形 2">
            <a:extLst>
              <a:ext uri="{FF2B5EF4-FFF2-40B4-BE49-F238E27FC236}">
                <a16:creationId xmlns:a16="http://schemas.microsoft.com/office/drawing/2014/main" id="{71E0BB07-DABC-4E82-848D-1D9092AA7876}"/>
              </a:ext>
            </a:extLst>
          </p:cNvPr>
          <p:cNvSpPr/>
          <p:nvPr/>
        </p:nvSpPr>
        <p:spPr>
          <a:xfrm>
            <a:off x="577515" y="406390"/>
            <a:ext cx="1219200" cy="369332"/>
          </a:xfrm>
          <a:prstGeom prst="rect">
            <a:avLst/>
          </a:prstGeom>
        </p:spPr>
        <p:txBody>
          <a:bodyPr wrap="square">
            <a:spAutoFit/>
          </a:bodyPr>
          <a:lstStyle/>
          <a:p>
            <a:pPr algn="ctr"/>
            <a:r>
              <a:rPr lang="zh-CN" altLang="en-US" dirty="0">
                <a:solidFill>
                  <a:schemeClr val="bg1"/>
                </a:solidFill>
              </a:rPr>
              <a:t>深度学习</a:t>
            </a:r>
          </a:p>
        </p:txBody>
      </p:sp>
      <p:sp>
        <p:nvSpPr>
          <p:cNvPr id="4" name="矩形 3">
            <a:extLst>
              <a:ext uri="{FF2B5EF4-FFF2-40B4-BE49-F238E27FC236}">
                <a16:creationId xmlns:a16="http://schemas.microsoft.com/office/drawing/2014/main" id="{C8623CFB-CA48-4B0B-BF4A-C6BB8552C691}"/>
              </a:ext>
            </a:extLst>
          </p:cNvPr>
          <p:cNvSpPr/>
          <p:nvPr/>
        </p:nvSpPr>
        <p:spPr>
          <a:xfrm>
            <a:off x="1155680" y="887147"/>
            <a:ext cx="3416320" cy="369332"/>
          </a:xfrm>
          <a:prstGeom prst="rect">
            <a:avLst/>
          </a:prstGeom>
        </p:spPr>
        <p:txBody>
          <a:bodyPr wrap="none">
            <a:spAutoFit/>
          </a:bodyPr>
          <a:lstStyle/>
          <a:p>
            <a:r>
              <a:rPr lang="zh-CN" altLang="en-US" dirty="0">
                <a:solidFill>
                  <a:schemeClr val="bg1"/>
                </a:solidFill>
              </a:rPr>
              <a:t>在人工神经网络的基础上发展的</a:t>
            </a:r>
            <a:endParaRPr lang="en-US" altLang="zh-CN" dirty="0">
              <a:solidFill>
                <a:schemeClr val="bg1"/>
              </a:solidFill>
            </a:endParaRPr>
          </a:p>
        </p:txBody>
      </p:sp>
      <p:sp>
        <p:nvSpPr>
          <p:cNvPr id="5" name="矩形 4">
            <a:extLst>
              <a:ext uri="{FF2B5EF4-FFF2-40B4-BE49-F238E27FC236}">
                <a16:creationId xmlns:a16="http://schemas.microsoft.com/office/drawing/2014/main" id="{79720D10-0FC1-44F1-9590-B27E08618AA5}"/>
              </a:ext>
            </a:extLst>
          </p:cNvPr>
          <p:cNvSpPr/>
          <p:nvPr/>
        </p:nvSpPr>
        <p:spPr>
          <a:xfrm>
            <a:off x="2205931" y="1651108"/>
            <a:ext cx="877163" cy="369332"/>
          </a:xfrm>
          <a:prstGeom prst="rect">
            <a:avLst/>
          </a:prstGeom>
        </p:spPr>
        <p:txBody>
          <a:bodyPr wrap="none">
            <a:spAutoFit/>
          </a:bodyPr>
          <a:lstStyle/>
          <a:p>
            <a:r>
              <a:rPr lang="zh-CN" altLang="en-US" dirty="0">
                <a:solidFill>
                  <a:schemeClr val="bg1"/>
                </a:solidFill>
              </a:rPr>
              <a:t>输入层</a:t>
            </a:r>
          </a:p>
        </p:txBody>
      </p:sp>
      <p:sp>
        <p:nvSpPr>
          <p:cNvPr id="6" name="矩形 5">
            <a:extLst>
              <a:ext uri="{FF2B5EF4-FFF2-40B4-BE49-F238E27FC236}">
                <a16:creationId xmlns:a16="http://schemas.microsoft.com/office/drawing/2014/main" id="{432C8103-D184-4546-A34F-6622986D4FB9}"/>
              </a:ext>
            </a:extLst>
          </p:cNvPr>
          <p:cNvSpPr/>
          <p:nvPr/>
        </p:nvSpPr>
        <p:spPr>
          <a:xfrm>
            <a:off x="2208365" y="2236415"/>
            <a:ext cx="877163" cy="369332"/>
          </a:xfrm>
          <a:prstGeom prst="rect">
            <a:avLst/>
          </a:prstGeom>
        </p:spPr>
        <p:txBody>
          <a:bodyPr wrap="none">
            <a:spAutoFit/>
          </a:bodyPr>
          <a:lstStyle/>
          <a:p>
            <a:r>
              <a:rPr lang="zh-CN" altLang="en-US" dirty="0">
                <a:solidFill>
                  <a:schemeClr val="bg1"/>
                </a:solidFill>
              </a:rPr>
              <a:t>隐含层</a:t>
            </a:r>
          </a:p>
        </p:txBody>
      </p:sp>
      <p:sp>
        <p:nvSpPr>
          <p:cNvPr id="7" name="矩形 6">
            <a:extLst>
              <a:ext uri="{FF2B5EF4-FFF2-40B4-BE49-F238E27FC236}">
                <a16:creationId xmlns:a16="http://schemas.microsoft.com/office/drawing/2014/main" id="{11DAC584-34D8-4548-AAA8-F3882FAE41DC}"/>
              </a:ext>
            </a:extLst>
          </p:cNvPr>
          <p:cNvSpPr/>
          <p:nvPr/>
        </p:nvSpPr>
        <p:spPr>
          <a:xfrm>
            <a:off x="2472832" y="2713670"/>
            <a:ext cx="343363" cy="369332"/>
          </a:xfrm>
          <a:prstGeom prst="rect">
            <a:avLst/>
          </a:prstGeom>
        </p:spPr>
        <p:txBody>
          <a:bodyPr wrap="none">
            <a:spAutoFit/>
          </a:bodyPr>
          <a:lstStyle/>
          <a:p>
            <a:pPr algn="ctr"/>
            <a:r>
              <a:rPr lang="en-US" altLang="zh-CN" dirty="0">
                <a:solidFill>
                  <a:schemeClr val="bg1"/>
                </a:solidFill>
              </a:rPr>
              <a:t>…</a:t>
            </a:r>
            <a:endParaRPr lang="zh-CN" altLang="en-US" dirty="0">
              <a:solidFill>
                <a:schemeClr val="bg1"/>
              </a:solidFill>
            </a:endParaRPr>
          </a:p>
        </p:txBody>
      </p:sp>
      <p:sp>
        <p:nvSpPr>
          <p:cNvPr id="8" name="矩形 7">
            <a:extLst>
              <a:ext uri="{FF2B5EF4-FFF2-40B4-BE49-F238E27FC236}">
                <a16:creationId xmlns:a16="http://schemas.microsoft.com/office/drawing/2014/main" id="{3C5F45D5-094B-4525-8AEC-10380C53303F}"/>
              </a:ext>
            </a:extLst>
          </p:cNvPr>
          <p:cNvSpPr/>
          <p:nvPr/>
        </p:nvSpPr>
        <p:spPr>
          <a:xfrm>
            <a:off x="2205931" y="3145621"/>
            <a:ext cx="877163" cy="369332"/>
          </a:xfrm>
          <a:prstGeom prst="rect">
            <a:avLst/>
          </a:prstGeom>
        </p:spPr>
        <p:txBody>
          <a:bodyPr wrap="none">
            <a:spAutoFit/>
          </a:bodyPr>
          <a:lstStyle/>
          <a:p>
            <a:r>
              <a:rPr lang="zh-CN" altLang="en-US" dirty="0">
                <a:solidFill>
                  <a:schemeClr val="bg1"/>
                </a:solidFill>
              </a:rPr>
              <a:t>隐含层</a:t>
            </a:r>
          </a:p>
        </p:txBody>
      </p:sp>
      <p:sp>
        <p:nvSpPr>
          <p:cNvPr id="9" name="矩形 8">
            <a:extLst>
              <a:ext uri="{FF2B5EF4-FFF2-40B4-BE49-F238E27FC236}">
                <a16:creationId xmlns:a16="http://schemas.microsoft.com/office/drawing/2014/main" id="{9D95CBE9-7514-42E3-A1CB-2FABA0D895D1}"/>
              </a:ext>
            </a:extLst>
          </p:cNvPr>
          <p:cNvSpPr/>
          <p:nvPr/>
        </p:nvSpPr>
        <p:spPr>
          <a:xfrm>
            <a:off x="2206736" y="3771947"/>
            <a:ext cx="877163" cy="369332"/>
          </a:xfrm>
          <a:prstGeom prst="rect">
            <a:avLst/>
          </a:prstGeom>
        </p:spPr>
        <p:txBody>
          <a:bodyPr wrap="none">
            <a:spAutoFit/>
          </a:bodyPr>
          <a:lstStyle/>
          <a:p>
            <a:r>
              <a:rPr lang="zh-CN" altLang="en-US" dirty="0">
                <a:solidFill>
                  <a:schemeClr val="bg1"/>
                </a:solidFill>
              </a:rPr>
              <a:t>输出层</a:t>
            </a:r>
          </a:p>
        </p:txBody>
      </p:sp>
      <p:sp>
        <p:nvSpPr>
          <p:cNvPr id="10" name="矩形 9">
            <a:extLst>
              <a:ext uri="{FF2B5EF4-FFF2-40B4-BE49-F238E27FC236}">
                <a16:creationId xmlns:a16="http://schemas.microsoft.com/office/drawing/2014/main" id="{828564E8-77F5-4651-8647-6999B92E5628}"/>
              </a:ext>
            </a:extLst>
          </p:cNvPr>
          <p:cNvSpPr/>
          <p:nvPr/>
        </p:nvSpPr>
        <p:spPr>
          <a:xfrm>
            <a:off x="5320801" y="2421081"/>
            <a:ext cx="3229667" cy="369332"/>
          </a:xfrm>
          <a:prstGeom prst="rect">
            <a:avLst/>
          </a:prstGeom>
        </p:spPr>
        <p:txBody>
          <a:bodyPr wrap="none">
            <a:spAutoFit/>
          </a:bodyPr>
          <a:lstStyle/>
          <a:p>
            <a:r>
              <a:rPr lang="en-US" altLang="zh-CN" dirty="0">
                <a:solidFill>
                  <a:schemeClr val="bg1"/>
                </a:solidFill>
              </a:rPr>
              <a:t>2012</a:t>
            </a:r>
            <a:r>
              <a:rPr lang="zh-CN" altLang="en-US" dirty="0">
                <a:solidFill>
                  <a:schemeClr val="bg1"/>
                </a:solidFill>
              </a:rPr>
              <a:t>年 </a:t>
            </a:r>
            <a:r>
              <a:rPr lang="en-US" altLang="zh-CN" dirty="0" err="1">
                <a:solidFill>
                  <a:schemeClr val="bg1"/>
                </a:solidFill>
              </a:rPr>
              <a:t>ImagaNet</a:t>
            </a:r>
            <a:r>
              <a:rPr lang="zh-CN" altLang="en-US" dirty="0">
                <a:solidFill>
                  <a:schemeClr val="bg1"/>
                </a:solidFill>
              </a:rPr>
              <a:t>大赛获奖算法</a:t>
            </a:r>
          </a:p>
        </p:txBody>
      </p:sp>
      <p:sp>
        <p:nvSpPr>
          <p:cNvPr id="11" name="矩形 10">
            <a:extLst>
              <a:ext uri="{FF2B5EF4-FFF2-40B4-BE49-F238E27FC236}">
                <a16:creationId xmlns:a16="http://schemas.microsoft.com/office/drawing/2014/main" id="{6C1F008D-468D-40EC-8688-B951A219217D}"/>
              </a:ext>
            </a:extLst>
          </p:cNvPr>
          <p:cNvSpPr/>
          <p:nvPr/>
        </p:nvSpPr>
        <p:spPr>
          <a:xfrm>
            <a:off x="5320801" y="2960955"/>
            <a:ext cx="3716980" cy="369332"/>
          </a:xfrm>
          <a:prstGeom prst="rect">
            <a:avLst/>
          </a:prstGeom>
        </p:spPr>
        <p:txBody>
          <a:bodyPr wrap="none">
            <a:spAutoFit/>
          </a:bodyPr>
          <a:lstStyle/>
          <a:p>
            <a:r>
              <a:rPr lang="en-US" altLang="zh-CN" dirty="0">
                <a:solidFill>
                  <a:schemeClr val="bg1"/>
                </a:solidFill>
              </a:rPr>
              <a:t>1998</a:t>
            </a:r>
            <a:r>
              <a:rPr lang="zh-CN" altLang="en-US" dirty="0">
                <a:solidFill>
                  <a:schemeClr val="bg1"/>
                </a:solidFill>
              </a:rPr>
              <a:t>年 贝尔实验室 </a:t>
            </a:r>
            <a:r>
              <a:rPr lang="en-US" altLang="zh-CN" dirty="0">
                <a:solidFill>
                  <a:schemeClr val="bg1"/>
                </a:solidFill>
              </a:rPr>
              <a:t>Yann </a:t>
            </a:r>
            <a:r>
              <a:rPr lang="en-US" altLang="zh-CN" dirty="0" err="1">
                <a:solidFill>
                  <a:schemeClr val="bg1"/>
                </a:solidFill>
              </a:rPr>
              <a:t>Lecun</a:t>
            </a:r>
            <a:r>
              <a:rPr lang="en-US" altLang="zh-CN" dirty="0">
                <a:solidFill>
                  <a:schemeClr val="bg1"/>
                </a:solidFill>
              </a:rPr>
              <a:t> </a:t>
            </a:r>
            <a:r>
              <a:rPr lang="zh-CN" altLang="en-US" dirty="0">
                <a:solidFill>
                  <a:schemeClr val="bg1"/>
                </a:solidFill>
              </a:rPr>
              <a:t>等人</a:t>
            </a:r>
          </a:p>
        </p:txBody>
      </p:sp>
      <p:sp>
        <p:nvSpPr>
          <p:cNvPr id="12" name="矩形 11">
            <a:extLst>
              <a:ext uri="{FF2B5EF4-FFF2-40B4-BE49-F238E27FC236}">
                <a16:creationId xmlns:a16="http://schemas.microsoft.com/office/drawing/2014/main" id="{66E2D6C7-EAE6-4272-8F5A-1074F0199149}"/>
              </a:ext>
            </a:extLst>
          </p:cNvPr>
          <p:cNvSpPr/>
          <p:nvPr/>
        </p:nvSpPr>
        <p:spPr>
          <a:xfrm>
            <a:off x="5647398" y="517815"/>
            <a:ext cx="2031325" cy="369332"/>
          </a:xfrm>
          <a:prstGeom prst="rect">
            <a:avLst/>
          </a:prstGeom>
        </p:spPr>
        <p:txBody>
          <a:bodyPr wrap="none">
            <a:spAutoFit/>
          </a:bodyPr>
          <a:lstStyle/>
          <a:p>
            <a:r>
              <a:rPr lang="zh-CN" altLang="en-US" dirty="0">
                <a:solidFill>
                  <a:schemeClr val="bg1"/>
                </a:solidFill>
              </a:rPr>
              <a:t>多层人工神经网络</a:t>
            </a:r>
          </a:p>
        </p:txBody>
      </p:sp>
    </p:spTree>
    <p:extLst>
      <p:ext uri="{BB962C8B-B14F-4D97-AF65-F5344CB8AC3E}">
        <p14:creationId xmlns:p14="http://schemas.microsoft.com/office/powerpoint/2010/main" val="205868130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2" descr="6A3013BADB884660B194CAD3FEF2932C# #TextBox 42"/>
          <p:cNvSpPr txBox="1">
            <a:spLocks noChangeArrowheads="1"/>
          </p:cNvSpPr>
          <p:nvPr/>
        </p:nvSpPr>
        <p:spPr bwMode="auto">
          <a:xfrm>
            <a:off x="529327" y="321946"/>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总结：</a:t>
            </a:r>
          </a:p>
        </p:txBody>
      </p:sp>
      <p:pic>
        <p:nvPicPr>
          <p:cNvPr id="2" name="图片 1">
            <a:extLst>
              <a:ext uri="{FF2B5EF4-FFF2-40B4-BE49-F238E27FC236}">
                <a16:creationId xmlns:a16="http://schemas.microsoft.com/office/drawing/2014/main" id="{0E195B06-7A18-4169-A48D-39320492FA51}"/>
              </a:ext>
            </a:extLst>
          </p:cNvPr>
          <p:cNvPicPr>
            <a:picLocks noChangeAspect="1"/>
          </p:cNvPicPr>
          <p:nvPr/>
        </p:nvPicPr>
        <p:blipFill>
          <a:blip r:embed="rId3"/>
          <a:stretch>
            <a:fillRect/>
          </a:stretch>
        </p:blipFill>
        <p:spPr>
          <a:xfrm>
            <a:off x="768659" y="840660"/>
            <a:ext cx="7473147" cy="3828494"/>
          </a:xfrm>
          <a:prstGeom prst="rect">
            <a:avLst/>
          </a:prstGeom>
        </p:spPr>
      </p:pic>
    </p:spTree>
    <p:extLst>
      <p:ext uri="{BB962C8B-B14F-4D97-AF65-F5344CB8AC3E}">
        <p14:creationId xmlns:p14="http://schemas.microsoft.com/office/powerpoint/2010/main" val="6294178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grpSp>
        <p:nvGrpSpPr>
          <p:cNvPr id="24" name="组合 23"/>
          <p:cNvGrpSpPr>
            <a:grpSpLocks/>
          </p:cNvGrpSpPr>
          <p:nvPr/>
        </p:nvGrpSpPr>
        <p:grpSpPr bwMode="auto">
          <a:xfrm>
            <a:off x="3300413" y="1700213"/>
            <a:ext cx="2517775" cy="2152650"/>
            <a:chOff x="8799514" y="4532744"/>
            <a:chExt cx="6714162" cy="5741061"/>
          </a:xfrm>
        </p:grpSpPr>
        <p:grpSp>
          <p:nvGrpSpPr>
            <p:cNvPr id="20489" name="Group 107"/>
            <p:cNvGrpSpPr>
              <a:grpSpLocks/>
            </p:cNvGrpSpPr>
            <p:nvPr/>
          </p:nvGrpSpPr>
          <p:grpSpPr bwMode="auto">
            <a:xfrm>
              <a:off x="8985875" y="4532744"/>
              <a:ext cx="6527801" cy="5741061"/>
              <a:chOff x="0" y="955345"/>
              <a:chExt cx="6527800" cy="5741061"/>
            </a:xfrm>
          </p:grpSpPr>
          <p:sp>
            <p:nvSpPr>
              <p:cNvPr id="20490" name="Shape 105"/>
              <p:cNvSpPr>
                <a:spLocks noChangeArrowheads="1"/>
              </p:cNvSpPr>
              <p:nvPr/>
            </p:nvSpPr>
            <p:spPr bwMode="auto">
              <a:xfrm>
                <a:off x="101511" y="955345"/>
                <a:ext cx="6201918"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dirty="0">
                    <a:solidFill>
                      <a:srgbClr val="FFFFFF"/>
                    </a:solidFill>
                    <a:latin typeface="Impact" pitchFamily="34" charset="0"/>
                    <a:ea typeface="헤드라인A"/>
                    <a:cs typeface="헤드라인A"/>
                  </a:rPr>
                  <a:t>02</a:t>
                </a:r>
              </a:p>
            </p:txBody>
          </p:sp>
          <p:pic>
            <p:nvPicPr>
              <p:cNvPr id="20491" name="pasted-imag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0492" name="Shape 108"/>
            <p:cNvSpPr>
              <a:spLocks noChangeArrowheads="1"/>
            </p:cNvSpPr>
            <p:nvPr/>
          </p:nvSpPr>
          <p:spPr bwMode="auto">
            <a:xfrm>
              <a:off x="8799514" y="6230003"/>
              <a:ext cx="6489791" cy="98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145" rIns="17145">
              <a:sp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eaLnBrk="1" hangingPunct="1"/>
              <a:r>
                <a:rPr lang="zh-CN" altLang="en-US" b="1" dirty="0">
                  <a:solidFill>
                    <a:srgbClr val="FFFFFF"/>
                  </a:solidFill>
                  <a:latin typeface="Arial" pitchFamily="34" charset="0"/>
                  <a:cs typeface="Arial" pitchFamily="34" charset="0"/>
                  <a:sym typeface="Arial" pitchFamily="34" charset="0"/>
                </a:rPr>
                <a:t>应用案例</a:t>
              </a:r>
              <a:endParaRPr lang="zh-CN" altLang="zh-CN" b="1" dirty="0">
                <a:solidFill>
                  <a:srgbClr val="FFFFFF"/>
                </a:solidFill>
                <a:latin typeface="Arial" pitchFamily="34" charset="0"/>
                <a:cs typeface="Arial" pitchFamily="34" charset="0"/>
                <a:sym typeface="Arial" pitchFamily="34" charset="0"/>
              </a:endParaRPr>
            </a:p>
          </p:txBody>
        </p:sp>
        <p:sp>
          <p:nvSpPr>
            <p:cNvPr id="20493" name="Shape 109"/>
            <p:cNvSpPr>
              <a:spLocks noChangeArrowheads="1"/>
            </p:cNvSpPr>
            <p:nvPr/>
          </p:nvSpPr>
          <p:spPr bwMode="auto">
            <a:xfrm>
              <a:off x="9415634" y="6973230"/>
              <a:ext cx="5400333" cy="7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10000"/>
                </a:lnSpc>
              </a:pPr>
              <a:r>
                <a:rPr lang="zh-CN" altLang="zh-CN" sz="6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a:t>
              </a:r>
            </a:p>
          </p:txBody>
        </p:sp>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Effect transition="in" filter="fade">
                                      <p:cBhvr>
                                        <p:cTn id="14" dur="10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Effect transition="in" filter="fade">
                                      <p:cBhvr>
                                        <p:cTn id="19" dur="100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0"/>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1500"/>
                                        <p:tgtEl>
                                          <p:spTgt spid="35"/>
                                        </p:tgtEl>
                                        <p:attrNameLst>
                                          <p:attrName>ppt_w</p:attrName>
                                        </p:attrNameLst>
                                      </p:cBhvr>
                                      <p:tavLst>
                                        <p:tav tm="0">
                                          <p:val>
                                            <p:strVal val="ppt_w"/>
                                          </p:val>
                                        </p:tav>
                                        <p:tav tm="100000">
                                          <p:val>
                                            <p:strVal val="4*ppt_w"/>
                                          </p:val>
                                        </p:tav>
                                      </p:tavLst>
                                    </p:anim>
                                    <p:anim calcmode="lin" valueType="num">
                                      <p:cBhvr>
                                        <p:cTn id="28" dur="1500"/>
                                        <p:tgtEl>
                                          <p:spTgt spid="35"/>
                                        </p:tgtEl>
                                        <p:attrNameLst>
                                          <p:attrName>ppt_h</p:attrName>
                                        </p:attrNameLst>
                                      </p:cBhvr>
                                      <p:tavLst>
                                        <p:tav tm="0">
                                          <p:val>
                                            <p:strVal val="ppt_h"/>
                                          </p:val>
                                        </p:tav>
                                        <p:tav tm="100000">
                                          <p:val>
                                            <p:strVal val="4*ppt_h"/>
                                          </p:val>
                                        </p:tav>
                                      </p:tavLst>
                                    </p:anim>
                                    <p:set>
                                      <p:cBhvr>
                                        <p:cTn id="29" dur="1" fill="hold">
                                          <p:stCondLst>
                                            <p:cond delay="14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1500"/>
                                        <p:tgtEl>
                                          <p:spTgt spid="34"/>
                                        </p:tgtEl>
                                        <p:attrNameLst>
                                          <p:attrName>ppt_w</p:attrName>
                                        </p:attrNameLst>
                                      </p:cBhvr>
                                      <p:tavLst>
                                        <p:tav tm="0">
                                          <p:val>
                                            <p:strVal val="ppt_w"/>
                                          </p:val>
                                        </p:tav>
                                        <p:tav tm="100000">
                                          <p:val>
                                            <p:strVal val="4*ppt_w"/>
                                          </p:val>
                                        </p:tav>
                                      </p:tavLst>
                                    </p:anim>
                                    <p:anim calcmode="lin" valueType="num">
                                      <p:cBhvr>
                                        <p:cTn id="32" dur="1500"/>
                                        <p:tgtEl>
                                          <p:spTgt spid="34"/>
                                        </p:tgtEl>
                                        <p:attrNameLst>
                                          <p:attrName>ppt_h</p:attrName>
                                        </p:attrNameLst>
                                      </p:cBhvr>
                                      <p:tavLst>
                                        <p:tav tm="0">
                                          <p:val>
                                            <p:strVal val="ppt_h"/>
                                          </p:val>
                                        </p:tav>
                                        <p:tav tm="100000">
                                          <p:val>
                                            <p:strVal val="4*ppt_h"/>
                                          </p:val>
                                        </p:tav>
                                      </p:tavLst>
                                    </p:anim>
                                    <p:set>
                                      <p:cBhvr>
                                        <p:cTn id="33" dur="1" fill="hold">
                                          <p:stCondLst>
                                            <p:cond delay="14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1500"/>
                                        <p:tgtEl>
                                          <p:spTgt spid="33"/>
                                        </p:tgtEl>
                                        <p:attrNameLst>
                                          <p:attrName>ppt_w</p:attrName>
                                        </p:attrNameLst>
                                      </p:cBhvr>
                                      <p:tavLst>
                                        <p:tav tm="0">
                                          <p:val>
                                            <p:strVal val="ppt_w"/>
                                          </p:val>
                                        </p:tav>
                                        <p:tav tm="100000">
                                          <p:val>
                                            <p:strVal val="4*ppt_w"/>
                                          </p:val>
                                        </p:tav>
                                      </p:tavLst>
                                    </p:anim>
                                    <p:anim calcmode="lin" valueType="num">
                                      <p:cBhvr>
                                        <p:cTn id="36" dur="1500"/>
                                        <p:tgtEl>
                                          <p:spTgt spid="33"/>
                                        </p:tgtEl>
                                        <p:attrNameLst>
                                          <p:attrName>ppt_h</p:attrName>
                                        </p:attrNameLst>
                                      </p:cBhvr>
                                      <p:tavLst>
                                        <p:tav tm="0">
                                          <p:val>
                                            <p:strVal val="ppt_h"/>
                                          </p:val>
                                        </p:tav>
                                        <p:tav tm="100000">
                                          <p:val>
                                            <p:strVal val="4*ppt_h"/>
                                          </p:val>
                                        </p:tav>
                                      </p:tavLst>
                                    </p:anim>
                                    <p:set>
                                      <p:cBhvr>
                                        <p:cTn id="37" dur="1" fill="hold">
                                          <p:stCondLst>
                                            <p:cond delay="1499"/>
                                          </p:stCondLst>
                                        </p:cTn>
                                        <p:tgtEl>
                                          <p:spTgt spid="33"/>
                                        </p:tgtEl>
                                        <p:attrNameLst>
                                          <p:attrName>style.visibility</p:attrName>
                                        </p:attrNameLst>
                                      </p:cBhvr>
                                      <p:to>
                                        <p:strVal val="hidden"/>
                                      </p:to>
                                    </p:set>
                                  </p:childTnLst>
                                </p:cTn>
                              </p:par>
                              <p:par>
                                <p:cTn id="38" presetID="53" presetClass="entr" presetSubtype="16" fill="hold" nodeType="withEffect">
                                  <p:stCondLst>
                                    <p:cond delay="150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10" presetClass="entr" presetSubtype="0" fill="hold" grpId="0" nodeType="withEffect">
                                  <p:stCondLst>
                                    <p:cond delay="230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750"/>
                                        <p:tgtEl>
                                          <p:spTgt spid="20"/>
                                        </p:tgtEl>
                                      </p:cBhvr>
                                    </p:animEffect>
                                  </p:childTnLst>
                                </p:cTn>
                              </p:par>
                              <p:par>
                                <p:cTn id="46" presetID="10" presetClass="entr" presetSubtype="0" fill="hold" grpId="0" nodeType="withEffect">
                                  <p:stCondLst>
                                    <p:cond delay="26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childTnLst>
                                </p:cTn>
                              </p:par>
                              <p:par>
                                <p:cTn id="49" presetID="10" presetClass="entr" presetSubtype="0" fill="hold" grpId="0" nodeType="withEffect">
                                  <p:stCondLst>
                                    <p:cond delay="260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750"/>
                                        <p:tgtEl>
                                          <p:spTgt spid="22"/>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750"/>
                                        <p:tgtEl>
                                          <p:spTgt spid="23"/>
                                        </p:tgtEl>
                                      </p:cBhvr>
                                    </p:animEffect>
                                  </p:childTnLst>
                                </p:cTn>
                              </p:par>
                              <p:par>
                                <p:cTn id="55" presetID="10" presetClass="entr" presetSubtype="0" fill="hold" grpId="0" nodeType="withEffect">
                                  <p:stCondLst>
                                    <p:cond delay="28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750"/>
                                        <p:tgtEl>
                                          <p:spTgt spid="31"/>
                                        </p:tgtEl>
                                      </p:cBhvr>
                                    </p:animEffect>
                                  </p:childTnLst>
                                </p:cTn>
                              </p:par>
                              <p:par>
                                <p:cTn id="58" presetID="10" presetClass="entr" presetSubtype="0" fill="hold" grpId="0" nodeType="withEffect">
                                  <p:stCondLst>
                                    <p:cond delay="270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750"/>
                                        <p:tgtEl>
                                          <p:spTgt spid="30"/>
                                        </p:tgtEl>
                                      </p:cBhvr>
                                    </p:animEffect>
                                  </p:childTnLst>
                                </p:cTn>
                              </p:par>
                              <p:par>
                                <p:cTn id="61" presetID="10" presetClass="entr" presetSubtype="0" fill="hold" grpId="0" nodeType="withEffect">
                                  <p:stCondLst>
                                    <p:cond delay="280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5"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6"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17"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18"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19"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26"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27"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28"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30"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31"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1" name="TextBox 42" descr="6A3013BADB884660B194CAD3FEF2932C# #TextBox 42"/>
          <p:cNvSpPr txBox="1">
            <a:spLocks noChangeArrowheads="1"/>
          </p:cNvSpPr>
          <p:nvPr/>
        </p:nvSpPr>
        <p:spPr bwMode="auto">
          <a:xfrm>
            <a:off x="541358" y="436861"/>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人工智能</a:t>
            </a:r>
          </a:p>
        </p:txBody>
      </p:sp>
      <p:sp>
        <p:nvSpPr>
          <p:cNvPr id="23" name="TextBox 42" descr="6A3013BADB884660B194CAD3FEF2932C# #TextBox 42"/>
          <p:cNvSpPr txBox="1">
            <a:spLocks noChangeArrowheads="1"/>
          </p:cNvSpPr>
          <p:nvPr/>
        </p:nvSpPr>
        <p:spPr bwMode="auto">
          <a:xfrm>
            <a:off x="3734139" y="927634"/>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机器学习</a:t>
            </a:r>
          </a:p>
        </p:txBody>
      </p:sp>
      <p:sp>
        <p:nvSpPr>
          <p:cNvPr id="24" name="TextBox 42" descr="6A3013BADB884660B194CAD3FEF2932C# #TextBox 42"/>
          <p:cNvSpPr txBox="1">
            <a:spLocks noChangeArrowheads="1"/>
          </p:cNvSpPr>
          <p:nvPr/>
        </p:nvSpPr>
        <p:spPr bwMode="auto">
          <a:xfrm>
            <a:off x="2318367" y="161343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深度学习</a:t>
            </a:r>
          </a:p>
        </p:txBody>
      </p:sp>
      <p:sp>
        <p:nvSpPr>
          <p:cNvPr id="25" name="TextBox 42" descr="6A3013BADB884660B194CAD3FEF2932C# #TextBox 42"/>
          <p:cNvSpPr txBox="1">
            <a:spLocks noChangeArrowheads="1"/>
          </p:cNvSpPr>
          <p:nvPr/>
        </p:nvSpPr>
        <p:spPr bwMode="auto">
          <a:xfrm>
            <a:off x="4918670" y="251797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神经网络</a:t>
            </a:r>
          </a:p>
        </p:txBody>
      </p:sp>
      <p:sp>
        <p:nvSpPr>
          <p:cNvPr id="26" name="TextBox 42" descr="6A3013BADB884660B194CAD3FEF2932C# #TextBox 42"/>
          <p:cNvSpPr txBox="1">
            <a:spLocks noChangeArrowheads="1"/>
          </p:cNvSpPr>
          <p:nvPr/>
        </p:nvSpPr>
        <p:spPr bwMode="auto">
          <a:xfrm>
            <a:off x="1370705" y="2979639"/>
            <a:ext cx="1723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计算机视觉</a:t>
            </a:r>
          </a:p>
        </p:txBody>
      </p:sp>
      <p:sp>
        <p:nvSpPr>
          <p:cNvPr id="27" name="TextBox 42" descr="6A3013BADB884660B194CAD3FEF2932C# #TextBox 42"/>
          <p:cNvSpPr txBox="1">
            <a:spLocks noChangeArrowheads="1"/>
          </p:cNvSpPr>
          <p:nvPr/>
        </p:nvSpPr>
        <p:spPr bwMode="auto">
          <a:xfrm>
            <a:off x="5413044" y="346843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图像识别</a:t>
            </a:r>
          </a:p>
        </p:txBody>
      </p:sp>
      <p:sp>
        <p:nvSpPr>
          <p:cNvPr id="28" name="TextBox 42" descr="6A3013BADB884660B194CAD3FEF2932C# #TextBox 42"/>
          <p:cNvSpPr txBox="1">
            <a:spLocks noChangeArrowheads="1"/>
          </p:cNvSpPr>
          <p:nvPr/>
        </p:nvSpPr>
        <p:spPr bwMode="auto">
          <a:xfrm>
            <a:off x="5879924" y="1489486"/>
            <a:ext cx="1723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大数据分析</a:t>
            </a:r>
          </a:p>
        </p:txBody>
      </p:sp>
    </p:spTree>
    <p:extLst>
      <p:ext uri="{BB962C8B-B14F-4D97-AF65-F5344CB8AC3E}">
        <p14:creationId xmlns:p14="http://schemas.microsoft.com/office/powerpoint/2010/main" val="1507698410"/>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1+#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1+#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5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5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1+#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P spid="25" grpId="0"/>
      <p:bldP spid="26" grpId="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grpSp>
        <p:nvGrpSpPr>
          <p:cNvPr id="24" name="组合 23"/>
          <p:cNvGrpSpPr>
            <a:grpSpLocks/>
          </p:cNvGrpSpPr>
          <p:nvPr/>
        </p:nvGrpSpPr>
        <p:grpSpPr bwMode="auto">
          <a:xfrm>
            <a:off x="3370265" y="1728788"/>
            <a:ext cx="2449510" cy="2152650"/>
            <a:chOff x="8985875" y="4608944"/>
            <a:chExt cx="6535155" cy="5741061"/>
          </a:xfrm>
        </p:grpSpPr>
        <p:grpSp>
          <p:nvGrpSpPr>
            <p:cNvPr id="27657" name="Group 107"/>
            <p:cNvGrpSpPr>
              <a:grpSpLocks/>
            </p:cNvGrpSpPr>
            <p:nvPr/>
          </p:nvGrpSpPr>
          <p:grpSpPr bwMode="auto">
            <a:xfrm>
              <a:off x="8985875" y="4608944"/>
              <a:ext cx="6535155" cy="5741061"/>
              <a:chOff x="0" y="1031545"/>
              <a:chExt cx="6535154" cy="5741061"/>
            </a:xfrm>
          </p:grpSpPr>
          <p:sp>
            <p:nvSpPr>
              <p:cNvPr id="27658" name="Shape 105"/>
              <p:cNvSpPr>
                <a:spLocks noChangeArrowheads="1"/>
              </p:cNvSpPr>
              <p:nvPr/>
            </p:nvSpPr>
            <p:spPr bwMode="auto">
              <a:xfrm>
                <a:off x="165172" y="1031545"/>
                <a:ext cx="6369982"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a:solidFill>
                      <a:srgbClr val="FFFFFF"/>
                    </a:solidFill>
                    <a:latin typeface="Impact" pitchFamily="34" charset="0"/>
                    <a:ea typeface="헤드라인A"/>
                    <a:cs typeface="헤드라인A"/>
                  </a:rPr>
                  <a:t>03</a:t>
                </a:r>
              </a:p>
            </p:txBody>
          </p:sp>
          <p:pic>
            <p:nvPicPr>
              <p:cNvPr id="27659" name="pasted-imag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7660" name="Shape 108"/>
            <p:cNvSpPr>
              <a:spLocks noChangeArrowheads="1"/>
            </p:cNvSpPr>
            <p:nvPr/>
          </p:nvSpPr>
          <p:spPr bwMode="auto">
            <a:xfrm>
              <a:off x="10089483" y="6230003"/>
              <a:ext cx="4078286" cy="98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rIns="17145">
              <a:sp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eaLnBrk="1" hangingPunct="1"/>
              <a:r>
                <a:rPr lang="en-US" altLang="zh-CN" b="1" dirty="0">
                  <a:solidFill>
                    <a:srgbClr val="FFFFFF"/>
                  </a:solidFill>
                  <a:latin typeface="Arial" pitchFamily="34" charset="0"/>
                  <a:cs typeface="Arial" pitchFamily="34" charset="0"/>
                  <a:sym typeface="Arial" pitchFamily="34" charset="0"/>
                </a:rPr>
                <a:t>Hello</a:t>
              </a:r>
              <a:r>
                <a:rPr lang="zh-CN" altLang="en-US" b="1" dirty="0">
                  <a:solidFill>
                    <a:srgbClr val="FFFFFF"/>
                  </a:solidFill>
                  <a:latin typeface="Arial" pitchFamily="34" charset="0"/>
                  <a:cs typeface="Arial" pitchFamily="34" charset="0"/>
                  <a:sym typeface="Arial" pitchFamily="34" charset="0"/>
                </a:rPr>
                <a:t>，鸢尾花</a:t>
              </a:r>
              <a:endParaRPr lang="zh-CN" altLang="zh-CN" b="1" dirty="0">
                <a:solidFill>
                  <a:srgbClr val="FFFFFF"/>
                </a:solidFill>
                <a:latin typeface="Arial" pitchFamily="34" charset="0"/>
                <a:cs typeface="Arial" pitchFamily="34" charset="0"/>
                <a:sym typeface="Arial" pitchFamily="34" charset="0"/>
              </a:endParaRPr>
            </a:p>
          </p:txBody>
        </p:sp>
        <p:sp>
          <p:nvSpPr>
            <p:cNvPr id="27661" name="Shape 109"/>
            <p:cNvSpPr>
              <a:spLocks noChangeArrowheads="1"/>
            </p:cNvSpPr>
            <p:nvPr/>
          </p:nvSpPr>
          <p:spPr bwMode="auto">
            <a:xfrm>
              <a:off x="9415634" y="6973230"/>
              <a:ext cx="5400332" cy="7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10000"/>
                </a:lnSpc>
              </a:pPr>
              <a:r>
                <a:rPr lang="zh-CN" altLang="zh-CN" sz="6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a:t>
              </a:r>
            </a:p>
          </p:txBody>
        </p:sp>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Effect transition="in" filter="fade">
                                      <p:cBhvr>
                                        <p:cTn id="14" dur="10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Effect transition="in" filter="fade">
                                      <p:cBhvr>
                                        <p:cTn id="19" dur="100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0"/>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1500"/>
                                        <p:tgtEl>
                                          <p:spTgt spid="35"/>
                                        </p:tgtEl>
                                        <p:attrNameLst>
                                          <p:attrName>ppt_w</p:attrName>
                                        </p:attrNameLst>
                                      </p:cBhvr>
                                      <p:tavLst>
                                        <p:tav tm="0">
                                          <p:val>
                                            <p:strVal val="ppt_w"/>
                                          </p:val>
                                        </p:tav>
                                        <p:tav tm="100000">
                                          <p:val>
                                            <p:strVal val="4*ppt_w"/>
                                          </p:val>
                                        </p:tav>
                                      </p:tavLst>
                                    </p:anim>
                                    <p:anim calcmode="lin" valueType="num">
                                      <p:cBhvr>
                                        <p:cTn id="28" dur="1500"/>
                                        <p:tgtEl>
                                          <p:spTgt spid="35"/>
                                        </p:tgtEl>
                                        <p:attrNameLst>
                                          <p:attrName>ppt_h</p:attrName>
                                        </p:attrNameLst>
                                      </p:cBhvr>
                                      <p:tavLst>
                                        <p:tav tm="0">
                                          <p:val>
                                            <p:strVal val="ppt_h"/>
                                          </p:val>
                                        </p:tav>
                                        <p:tav tm="100000">
                                          <p:val>
                                            <p:strVal val="4*ppt_h"/>
                                          </p:val>
                                        </p:tav>
                                      </p:tavLst>
                                    </p:anim>
                                    <p:set>
                                      <p:cBhvr>
                                        <p:cTn id="29" dur="1" fill="hold">
                                          <p:stCondLst>
                                            <p:cond delay="14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1500"/>
                                        <p:tgtEl>
                                          <p:spTgt spid="34"/>
                                        </p:tgtEl>
                                        <p:attrNameLst>
                                          <p:attrName>ppt_w</p:attrName>
                                        </p:attrNameLst>
                                      </p:cBhvr>
                                      <p:tavLst>
                                        <p:tav tm="0">
                                          <p:val>
                                            <p:strVal val="ppt_w"/>
                                          </p:val>
                                        </p:tav>
                                        <p:tav tm="100000">
                                          <p:val>
                                            <p:strVal val="4*ppt_w"/>
                                          </p:val>
                                        </p:tav>
                                      </p:tavLst>
                                    </p:anim>
                                    <p:anim calcmode="lin" valueType="num">
                                      <p:cBhvr>
                                        <p:cTn id="32" dur="1500"/>
                                        <p:tgtEl>
                                          <p:spTgt spid="34"/>
                                        </p:tgtEl>
                                        <p:attrNameLst>
                                          <p:attrName>ppt_h</p:attrName>
                                        </p:attrNameLst>
                                      </p:cBhvr>
                                      <p:tavLst>
                                        <p:tav tm="0">
                                          <p:val>
                                            <p:strVal val="ppt_h"/>
                                          </p:val>
                                        </p:tav>
                                        <p:tav tm="100000">
                                          <p:val>
                                            <p:strVal val="4*ppt_h"/>
                                          </p:val>
                                        </p:tav>
                                      </p:tavLst>
                                    </p:anim>
                                    <p:set>
                                      <p:cBhvr>
                                        <p:cTn id="33" dur="1" fill="hold">
                                          <p:stCondLst>
                                            <p:cond delay="14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1500"/>
                                        <p:tgtEl>
                                          <p:spTgt spid="33"/>
                                        </p:tgtEl>
                                        <p:attrNameLst>
                                          <p:attrName>ppt_w</p:attrName>
                                        </p:attrNameLst>
                                      </p:cBhvr>
                                      <p:tavLst>
                                        <p:tav tm="0">
                                          <p:val>
                                            <p:strVal val="ppt_w"/>
                                          </p:val>
                                        </p:tav>
                                        <p:tav tm="100000">
                                          <p:val>
                                            <p:strVal val="4*ppt_w"/>
                                          </p:val>
                                        </p:tav>
                                      </p:tavLst>
                                    </p:anim>
                                    <p:anim calcmode="lin" valueType="num">
                                      <p:cBhvr>
                                        <p:cTn id="36" dur="1500"/>
                                        <p:tgtEl>
                                          <p:spTgt spid="33"/>
                                        </p:tgtEl>
                                        <p:attrNameLst>
                                          <p:attrName>ppt_h</p:attrName>
                                        </p:attrNameLst>
                                      </p:cBhvr>
                                      <p:tavLst>
                                        <p:tav tm="0">
                                          <p:val>
                                            <p:strVal val="ppt_h"/>
                                          </p:val>
                                        </p:tav>
                                        <p:tav tm="100000">
                                          <p:val>
                                            <p:strVal val="4*ppt_h"/>
                                          </p:val>
                                        </p:tav>
                                      </p:tavLst>
                                    </p:anim>
                                    <p:set>
                                      <p:cBhvr>
                                        <p:cTn id="37" dur="1" fill="hold">
                                          <p:stCondLst>
                                            <p:cond delay="1499"/>
                                          </p:stCondLst>
                                        </p:cTn>
                                        <p:tgtEl>
                                          <p:spTgt spid="33"/>
                                        </p:tgtEl>
                                        <p:attrNameLst>
                                          <p:attrName>style.visibility</p:attrName>
                                        </p:attrNameLst>
                                      </p:cBhvr>
                                      <p:to>
                                        <p:strVal val="hidden"/>
                                      </p:to>
                                    </p:set>
                                  </p:childTnLst>
                                </p:cTn>
                              </p:par>
                              <p:par>
                                <p:cTn id="38" presetID="53" presetClass="entr" presetSubtype="16" fill="hold" nodeType="withEffect">
                                  <p:stCondLst>
                                    <p:cond delay="150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10" presetClass="entr" presetSubtype="0" fill="hold" grpId="0" nodeType="withEffect">
                                  <p:stCondLst>
                                    <p:cond delay="230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750"/>
                                        <p:tgtEl>
                                          <p:spTgt spid="20"/>
                                        </p:tgtEl>
                                      </p:cBhvr>
                                    </p:animEffect>
                                  </p:childTnLst>
                                </p:cTn>
                              </p:par>
                              <p:par>
                                <p:cTn id="46" presetID="10" presetClass="entr" presetSubtype="0" fill="hold" grpId="0" nodeType="withEffect">
                                  <p:stCondLst>
                                    <p:cond delay="26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childTnLst>
                                </p:cTn>
                              </p:par>
                              <p:par>
                                <p:cTn id="49" presetID="10" presetClass="entr" presetSubtype="0" fill="hold" grpId="0" nodeType="withEffect">
                                  <p:stCondLst>
                                    <p:cond delay="260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750"/>
                                        <p:tgtEl>
                                          <p:spTgt spid="22"/>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750"/>
                                        <p:tgtEl>
                                          <p:spTgt spid="23"/>
                                        </p:tgtEl>
                                      </p:cBhvr>
                                    </p:animEffect>
                                  </p:childTnLst>
                                </p:cTn>
                              </p:par>
                              <p:par>
                                <p:cTn id="55" presetID="10" presetClass="entr" presetSubtype="0" fill="hold" grpId="0" nodeType="withEffect">
                                  <p:stCondLst>
                                    <p:cond delay="28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750"/>
                                        <p:tgtEl>
                                          <p:spTgt spid="31"/>
                                        </p:tgtEl>
                                      </p:cBhvr>
                                    </p:animEffect>
                                  </p:childTnLst>
                                </p:cTn>
                              </p:par>
                              <p:par>
                                <p:cTn id="58" presetID="10" presetClass="entr" presetSubtype="0" fill="hold" grpId="0" nodeType="withEffect">
                                  <p:stCondLst>
                                    <p:cond delay="270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750"/>
                                        <p:tgtEl>
                                          <p:spTgt spid="30"/>
                                        </p:tgtEl>
                                      </p:cBhvr>
                                    </p:animEffect>
                                  </p:childTnLst>
                                </p:cTn>
                              </p:par>
                              <p:par>
                                <p:cTn id="61" presetID="10" presetClass="entr" presetSubtype="0" fill="hold" grpId="0" nodeType="withEffect">
                                  <p:stCondLst>
                                    <p:cond delay="280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grpSp>
        <p:nvGrpSpPr>
          <p:cNvPr id="24" name="组合 23"/>
          <p:cNvGrpSpPr>
            <a:grpSpLocks/>
          </p:cNvGrpSpPr>
          <p:nvPr/>
        </p:nvGrpSpPr>
        <p:grpSpPr bwMode="auto">
          <a:xfrm>
            <a:off x="3370265" y="1728788"/>
            <a:ext cx="2449510" cy="2152650"/>
            <a:chOff x="8985875" y="4608944"/>
            <a:chExt cx="6535155" cy="5741061"/>
          </a:xfrm>
        </p:grpSpPr>
        <p:grpSp>
          <p:nvGrpSpPr>
            <p:cNvPr id="27657" name="Group 107"/>
            <p:cNvGrpSpPr>
              <a:grpSpLocks/>
            </p:cNvGrpSpPr>
            <p:nvPr/>
          </p:nvGrpSpPr>
          <p:grpSpPr bwMode="auto">
            <a:xfrm>
              <a:off x="8985875" y="4608944"/>
              <a:ext cx="6535155" cy="5741061"/>
              <a:chOff x="0" y="1031545"/>
              <a:chExt cx="6535154" cy="5741061"/>
            </a:xfrm>
          </p:grpSpPr>
          <p:sp>
            <p:nvSpPr>
              <p:cNvPr id="27658" name="Shape 105"/>
              <p:cNvSpPr>
                <a:spLocks noChangeArrowheads="1"/>
              </p:cNvSpPr>
              <p:nvPr/>
            </p:nvSpPr>
            <p:spPr bwMode="auto">
              <a:xfrm>
                <a:off x="165172" y="1031545"/>
                <a:ext cx="6369982"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dirty="0">
                    <a:solidFill>
                      <a:srgbClr val="FFFFFF"/>
                    </a:solidFill>
                    <a:latin typeface="Impact" pitchFamily="34" charset="0"/>
                    <a:ea typeface="헤드라인A"/>
                    <a:cs typeface="헤드라인A"/>
                  </a:rPr>
                  <a:t>04</a:t>
                </a:r>
              </a:p>
            </p:txBody>
          </p:sp>
          <p:pic>
            <p:nvPicPr>
              <p:cNvPr id="27659" name="pasted-imag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7660" name="Shape 108"/>
            <p:cNvSpPr>
              <a:spLocks noChangeArrowheads="1"/>
            </p:cNvSpPr>
            <p:nvPr/>
          </p:nvSpPr>
          <p:spPr bwMode="auto">
            <a:xfrm>
              <a:off x="11312634" y="6230003"/>
              <a:ext cx="1631997" cy="98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rIns="17145">
              <a:sp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eaLnBrk="1" hangingPunct="1"/>
              <a:r>
                <a:rPr lang="en-US" altLang="zh-CN" dirty="0">
                  <a:solidFill>
                    <a:srgbClr val="FFFFFF"/>
                  </a:solidFill>
                  <a:latin typeface="Arial" pitchFamily="34" charset="0"/>
                  <a:cs typeface="Arial" pitchFamily="34" charset="0"/>
                  <a:sym typeface="Arial" pitchFamily="34" charset="0"/>
                </a:rPr>
                <a:t>Other</a:t>
              </a:r>
              <a:endParaRPr lang="zh-CN" altLang="zh-CN" b="1" dirty="0">
                <a:solidFill>
                  <a:srgbClr val="FFFFFF"/>
                </a:solidFill>
                <a:latin typeface="Arial" pitchFamily="34" charset="0"/>
                <a:cs typeface="Arial" pitchFamily="34" charset="0"/>
                <a:sym typeface="Arial" pitchFamily="34" charset="0"/>
              </a:endParaRPr>
            </a:p>
          </p:txBody>
        </p:sp>
        <p:sp>
          <p:nvSpPr>
            <p:cNvPr id="27661" name="Shape 109"/>
            <p:cNvSpPr>
              <a:spLocks noChangeArrowheads="1"/>
            </p:cNvSpPr>
            <p:nvPr/>
          </p:nvSpPr>
          <p:spPr bwMode="auto">
            <a:xfrm>
              <a:off x="9415634" y="6973230"/>
              <a:ext cx="5400332" cy="7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10000"/>
                </a:lnSpc>
              </a:pPr>
              <a:r>
                <a:rPr lang="zh-CN" altLang="zh-CN" sz="6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a:t>
              </a:r>
            </a:p>
          </p:txBody>
        </p:sp>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extLst>
      <p:ext uri="{BB962C8B-B14F-4D97-AF65-F5344CB8AC3E}">
        <p14:creationId xmlns:p14="http://schemas.microsoft.com/office/powerpoint/2010/main" val="348951692"/>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Effect transition="in" filter="fade">
                                      <p:cBhvr>
                                        <p:cTn id="14" dur="10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Effect transition="in" filter="fade">
                                      <p:cBhvr>
                                        <p:cTn id="19" dur="100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0"/>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1500"/>
                                        <p:tgtEl>
                                          <p:spTgt spid="35"/>
                                        </p:tgtEl>
                                        <p:attrNameLst>
                                          <p:attrName>ppt_w</p:attrName>
                                        </p:attrNameLst>
                                      </p:cBhvr>
                                      <p:tavLst>
                                        <p:tav tm="0">
                                          <p:val>
                                            <p:strVal val="ppt_w"/>
                                          </p:val>
                                        </p:tav>
                                        <p:tav tm="100000">
                                          <p:val>
                                            <p:strVal val="4*ppt_w"/>
                                          </p:val>
                                        </p:tav>
                                      </p:tavLst>
                                    </p:anim>
                                    <p:anim calcmode="lin" valueType="num">
                                      <p:cBhvr>
                                        <p:cTn id="28" dur="1500"/>
                                        <p:tgtEl>
                                          <p:spTgt spid="35"/>
                                        </p:tgtEl>
                                        <p:attrNameLst>
                                          <p:attrName>ppt_h</p:attrName>
                                        </p:attrNameLst>
                                      </p:cBhvr>
                                      <p:tavLst>
                                        <p:tav tm="0">
                                          <p:val>
                                            <p:strVal val="ppt_h"/>
                                          </p:val>
                                        </p:tav>
                                        <p:tav tm="100000">
                                          <p:val>
                                            <p:strVal val="4*ppt_h"/>
                                          </p:val>
                                        </p:tav>
                                      </p:tavLst>
                                    </p:anim>
                                    <p:set>
                                      <p:cBhvr>
                                        <p:cTn id="29" dur="1" fill="hold">
                                          <p:stCondLst>
                                            <p:cond delay="14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1500"/>
                                        <p:tgtEl>
                                          <p:spTgt spid="34"/>
                                        </p:tgtEl>
                                        <p:attrNameLst>
                                          <p:attrName>ppt_w</p:attrName>
                                        </p:attrNameLst>
                                      </p:cBhvr>
                                      <p:tavLst>
                                        <p:tav tm="0">
                                          <p:val>
                                            <p:strVal val="ppt_w"/>
                                          </p:val>
                                        </p:tav>
                                        <p:tav tm="100000">
                                          <p:val>
                                            <p:strVal val="4*ppt_w"/>
                                          </p:val>
                                        </p:tav>
                                      </p:tavLst>
                                    </p:anim>
                                    <p:anim calcmode="lin" valueType="num">
                                      <p:cBhvr>
                                        <p:cTn id="32" dur="1500"/>
                                        <p:tgtEl>
                                          <p:spTgt spid="34"/>
                                        </p:tgtEl>
                                        <p:attrNameLst>
                                          <p:attrName>ppt_h</p:attrName>
                                        </p:attrNameLst>
                                      </p:cBhvr>
                                      <p:tavLst>
                                        <p:tav tm="0">
                                          <p:val>
                                            <p:strVal val="ppt_h"/>
                                          </p:val>
                                        </p:tav>
                                        <p:tav tm="100000">
                                          <p:val>
                                            <p:strVal val="4*ppt_h"/>
                                          </p:val>
                                        </p:tav>
                                      </p:tavLst>
                                    </p:anim>
                                    <p:set>
                                      <p:cBhvr>
                                        <p:cTn id="33" dur="1" fill="hold">
                                          <p:stCondLst>
                                            <p:cond delay="14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1500"/>
                                        <p:tgtEl>
                                          <p:spTgt spid="33"/>
                                        </p:tgtEl>
                                        <p:attrNameLst>
                                          <p:attrName>ppt_w</p:attrName>
                                        </p:attrNameLst>
                                      </p:cBhvr>
                                      <p:tavLst>
                                        <p:tav tm="0">
                                          <p:val>
                                            <p:strVal val="ppt_w"/>
                                          </p:val>
                                        </p:tav>
                                        <p:tav tm="100000">
                                          <p:val>
                                            <p:strVal val="4*ppt_w"/>
                                          </p:val>
                                        </p:tav>
                                      </p:tavLst>
                                    </p:anim>
                                    <p:anim calcmode="lin" valueType="num">
                                      <p:cBhvr>
                                        <p:cTn id="36" dur="1500"/>
                                        <p:tgtEl>
                                          <p:spTgt spid="33"/>
                                        </p:tgtEl>
                                        <p:attrNameLst>
                                          <p:attrName>ppt_h</p:attrName>
                                        </p:attrNameLst>
                                      </p:cBhvr>
                                      <p:tavLst>
                                        <p:tav tm="0">
                                          <p:val>
                                            <p:strVal val="ppt_h"/>
                                          </p:val>
                                        </p:tav>
                                        <p:tav tm="100000">
                                          <p:val>
                                            <p:strVal val="4*ppt_h"/>
                                          </p:val>
                                        </p:tav>
                                      </p:tavLst>
                                    </p:anim>
                                    <p:set>
                                      <p:cBhvr>
                                        <p:cTn id="37" dur="1" fill="hold">
                                          <p:stCondLst>
                                            <p:cond delay="1499"/>
                                          </p:stCondLst>
                                        </p:cTn>
                                        <p:tgtEl>
                                          <p:spTgt spid="33"/>
                                        </p:tgtEl>
                                        <p:attrNameLst>
                                          <p:attrName>style.visibility</p:attrName>
                                        </p:attrNameLst>
                                      </p:cBhvr>
                                      <p:to>
                                        <p:strVal val="hidden"/>
                                      </p:to>
                                    </p:set>
                                  </p:childTnLst>
                                </p:cTn>
                              </p:par>
                              <p:par>
                                <p:cTn id="38" presetID="53" presetClass="entr" presetSubtype="16" fill="hold" nodeType="withEffect">
                                  <p:stCondLst>
                                    <p:cond delay="150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10" presetClass="entr" presetSubtype="0" fill="hold" grpId="0" nodeType="withEffect">
                                  <p:stCondLst>
                                    <p:cond delay="230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750"/>
                                        <p:tgtEl>
                                          <p:spTgt spid="20"/>
                                        </p:tgtEl>
                                      </p:cBhvr>
                                    </p:animEffect>
                                  </p:childTnLst>
                                </p:cTn>
                              </p:par>
                              <p:par>
                                <p:cTn id="46" presetID="10" presetClass="entr" presetSubtype="0" fill="hold" grpId="0" nodeType="withEffect">
                                  <p:stCondLst>
                                    <p:cond delay="26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childTnLst>
                                </p:cTn>
                              </p:par>
                              <p:par>
                                <p:cTn id="49" presetID="10" presetClass="entr" presetSubtype="0" fill="hold" grpId="0" nodeType="withEffect">
                                  <p:stCondLst>
                                    <p:cond delay="260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750"/>
                                        <p:tgtEl>
                                          <p:spTgt spid="22"/>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750"/>
                                        <p:tgtEl>
                                          <p:spTgt spid="23"/>
                                        </p:tgtEl>
                                      </p:cBhvr>
                                    </p:animEffect>
                                  </p:childTnLst>
                                </p:cTn>
                              </p:par>
                              <p:par>
                                <p:cTn id="55" presetID="10" presetClass="entr" presetSubtype="0" fill="hold" grpId="0" nodeType="withEffect">
                                  <p:stCondLst>
                                    <p:cond delay="28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750"/>
                                        <p:tgtEl>
                                          <p:spTgt spid="31"/>
                                        </p:tgtEl>
                                      </p:cBhvr>
                                    </p:animEffect>
                                  </p:childTnLst>
                                </p:cTn>
                              </p:par>
                              <p:par>
                                <p:cTn id="58" presetID="10" presetClass="entr" presetSubtype="0" fill="hold" grpId="0" nodeType="withEffect">
                                  <p:stCondLst>
                                    <p:cond delay="270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750"/>
                                        <p:tgtEl>
                                          <p:spTgt spid="30"/>
                                        </p:tgtEl>
                                      </p:cBhvr>
                                    </p:animEffect>
                                  </p:childTnLst>
                                </p:cTn>
                              </p:par>
                              <p:par>
                                <p:cTn id="61" presetID="10" presetClass="entr" presetSubtype="0" fill="hold" grpId="0" nodeType="withEffect">
                                  <p:stCondLst>
                                    <p:cond delay="280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760538" y="1333500"/>
            <a:ext cx="3725862" cy="3497263"/>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 name="connsiteX0-1" fmla="*/ 0 w 3726180"/>
              <a:gd name="connsiteY0-2" fmla="*/ 922020 h 3497870"/>
              <a:gd name="connsiteX1-3" fmla="*/ 2758265 w 3726180"/>
              <a:gd name="connsiteY1-4" fmla="*/ 3497870 h 3497870"/>
              <a:gd name="connsiteX2-5" fmla="*/ 3726180 w 3726180"/>
              <a:gd name="connsiteY2-6" fmla="*/ 0 h 3497870"/>
              <a:gd name="connsiteX3-7" fmla="*/ 0 w 3726180"/>
              <a:gd name="connsiteY3-8" fmla="*/ 922020 h 3497870"/>
            </a:gdLst>
            <a:ahLst/>
            <a:cxnLst>
              <a:cxn ang="0">
                <a:pos x="connsiteX0-1" y="connsiteY0-2"/>
              </a:cxn>
              <a:cxn ang="0">
                <a:pos x="connsiteX1-3" y="connsiteY1-4"/>
              </a:cxn>
              <a:cxn ang="0">
                <a:pos x="connsiteX2-5" y="connsiteY2-6"/>
              </a:cxn>
              <a:cxn ang="0">
                <a:pos x="connsiteX3-7" y="connsiteY3-8"/>
              </a:cxn>
            </a:cxnLst>
            <a:rect l="l" t="t" r="r" b="b"/>
            <a:pathLst>
              <a:path w="3726180" h="3497870">
                <a:moveTo>
                  <a:pt x="0" y="922020"/>
                </a:moveTo>
                <a:lnTo>
                  <a:pt x="2758265" y="349787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grpSp>
        <p:nvGrpSpPr>
          <p:cNvPr id="22" name="Group 60"/>
          <p:cNvGrpSpPr>
            <a:grpSpLocks/>
          </p:cNvGrpSpPr>
          <p:nvPr/>
        </p:nvGrpSpPr>
        <p:grpSpPr bwMode="auto">
          <a:xfrm>
            <a:off x="8201025" y="2408238"/>
            <a:ext cx="738188" cy="269875"/>
            <a:chOff x="0" y="114479"/>
            <a:chExt cx="1967458" cy="719572"/>
          </a:xfrm>
        </p:grpSpPr>
        <p:sp>
          <p:nvSpPr>
            <p:cNvPr id="34822" name="Shape 58"/>
            <p:cNvSpPr>
              <a:spLocks noChangeArrowheads="1"/>
            </p:cNvSpPr>
            <p:nvPr/>
          </p:nvSpPr>
          <p:spPr bwMode="auto">
            <a:xfrm>
              <a:off x="0" y="351514"/>
              <a:ext cx="1967458" cy="48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2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 this is a sample text.</a:t>
              </a:r>
            </a:p>
          </p:txBody>
        </p:sp>
        <p:sp>
          <p:nvSpPr>
            <p:cNvPr id="34823" name="Shape 59"/>
            <p:cNvSpPr>
              <a:spLocks noChangeArrowheads="1"/>
            </p:cNvSpPr>
            <p:nvPr/>
          </p:nvSpPr>
          <p:spPr bwMode="auto">
            <a:xfrm>
              <a:off x="38811" y="114479"/>
              <a:ext cx="607698" cy="7480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sp>
        <p:nvSpPr>
          <p:cNvPr id="25" name="Shape 76"/>
          <p:cNvSpPr/>
          <p:nvPr/>
        </p:nvSpPr>
        <p:spPr>
          <a:xfrm>
            <a:off x="2176463" y="3371850"/>
            <a:ext cx="4287837" cy="327025"/>
          </a:xfrm>
          <a:prstGeom prst="rect">
            <a:avLst/>
          </a:prstGeom>
          <a:ln w="12700">
            <a:miter lim="400000"/>
          </a:ln>
        </p:spPr>
        <p:txBody>
          <a:bodyPr lIns="17145" rIns="17145">
            <a:spAutoFit/>
          </a:bodyPr>
          <a:lstStyle/>
          <a:p>
            <a:pPr defTabSz="342900" fontAlgn="auto">
              <a:lnSpc>
                <a:spcPct val="150000"/>
              </a:lnSpc>
              <a:spcBef>
                <a:spcPts val="0"/>
              </a:spcBef>
              <a:spcAft>
                <a:spcPts val="0"/>
              </a:spcAft>
              <a:buFontTx/>
              <a:buNone/>
              <a:defRPr sz="1800"/>
            </a:pPr>
            <a:r>
              <a:rPr lang="en-US" altLang="zh-CN" sz="340" kern="0" dirty="0">
                <a:solidFill>
                  <a:schemeClr val="bg1"/>
                </a:solidFill>
                <a:latin typeface="Arial"/>
                <a:ea typeface="Arial"/>
                <a:cs typeface="Arial"/>
                <a:sym typeface="Arial"/>
              </a:rPr>
              <a:t>This is a sample text. Insert your desired text here. Again. This is a dummy text. Enter your own text here. This is a sample text. Insert your desired text here. Again. This is a dummy text. Enter your own text here enter your own text here. This is a sample text. Insert your desired text here. This is a sample text. Insert your desired text here. Again. This is a dummy text. Enter your own text here. This is a sample text. Insert your desired text here. Again. This is a dummy text. Enter your own text here enter your own text here. </a:t>
            </a:r>
          </a:p>
        </p:txBody>
      </p:sp>
      <p:grpSp>
        <p:nvGrpSpPr>
          <p:cNvPr id="26" name="Group 60"/>
          <p:cNvGrpSpPr>
            <a:grpSpLocks/>
          </p:cNvGrpSpPr>
          <p:nvPr/>
        </p:nvGrpSpPr>
        <p:grpSpPr bwMode="auto">
          <a:xfrm>
            <a:off x="8201025" y="1501775"/>
            <a:ext cx="738188" cy="269875"/>
            <a:chOff x="0" y="114479"/>
            <a:chExt cx="1967458" cy="719572"/>
          </a:xfrm>
        </p:grpSpPr>
        <p:sp>
          <p:nvSpPr>
            <p:cNvPr id="34826" name="Shape 58"/>
            <p:cNvSpPr>
              <a:spLocks noChangeArrowheads="1"/>
            </p:cNvSpPr>
            <p:nvPr/>
          </p:nvSpPr>
          <p:spPr bwMode="auto">
            <a:xfrm>
              <a:off x="0" y="351514"/>
              <a:ext cx="1967458" cy="48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2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 this is a sample text.</a:t>
              </a:r>
            </a:p>
          </p:txBody>
        </p:sp>
        <p:sp>
          <p:nvSpPr>
            <p:cNvPr id="34827" name="Shape 59"/>
            <p:cNvSpPr>
              <a:spLocks noChangeArrowheads="1"/>
            </p:cNvSpPr>
            <p:nvPr/>
          </p:nvSpPr>
          <p:spPr bwMode="auto">
            <a:xfrm>
              <a:off x="38811" y="114479"/>
              <a:ext cx="607698" cy="7480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29" name="Group 60"/>
          <p:cNvGrpSpPr>
            <a:grpSpLocks/>
          </p:cNvGrpSpPr>
          <p:nvPr/>
        </p:nvGrpSpPr>
        <p:grpSpPr bwMode="auto">
          <a:xfrm>
            <a:off x="8201025" y="3430588"/>
            <a:ext cx="738188" cy="269875"/>
            <a:chOff x="0" y="114479"/>
            <a:chExt cx="1967458" cy="719572"/>
          </a:xfrm>
        </p:grpSpPr>
        <p:sp>
          <p:nvSpPr>
            <p:cNvPr id="34829" name="Shape 58"/>
            <p:cNvSpPr>
              <a:spLocks noChangeArrowheads="1"/>
            </p:cNvSpPr>
            <p:nvPr/>
          </p:nvSpPr>
          <p:spPr bwMode="auto">
            <a:xfrm>
              <a:off x="0" y="351514"/>
              <a:ext cx="1967458" cy="48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2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 this is a sample text.</a:t>
              </a:r>
            </a:p>
          </p:txBody>
        </p:sp>
        <p:sp>
          <p:nvSpPr>
            <p:cNvPr id="34830" name="Shape 59"/>
            <p:cNvSpPr>
              <a:spLocks noChangeArrowheads="1"/>
            </p:cNvSpPr>
            <p:nvPr/>
          </p:nvSpPr>
          <p:spPr bwMode="auto">
            <a:xfrm>
              <a:off x="38811" y="114479"/>
              <a:ext cx="607698" cy="7480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32" name="Group 66"/>
          <p:cNvGrpSpPr>
            <a:grpSpLocks/>
          </p:cNvGrpSpPr>
          <p:nvPr/>
        </p:nvGrpSpPr>
        <p:grpSpPr bwMode="auto">
          <a:xfrm>
            <a:off x="8201025" y="1912938"/>
            <a:ext cx="236538" cy="236537"/>
            <a:chOff x="0" y="0"/>
            <a:chExt cx="1038922" cy="1038922"/>
          </a:xfrm>
        </p:grpSpPr>
        <p:sp>
          <p:nvSpPr>
            <p:cNvPr id="34832" name="Shape 64"/>
            <p:cNvSpPr>
              <a:spLocks noChangeArrowheads="1"/>
            </p:cNvSpPr>
            <p:nvPr/>
          </p:nvSpPr>
          <p:spPr bwMode="auto">
            <a:xfrm>
              <a:off x="0" y="480922"/>
              <a:ext cx="1038923" cy="7707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sp>
          <p:nvSpPr>
            <p:cNvPr id="34833" name="Shape 65"/>
            <p:cNvSpPr>
              <a:spLocks noChangeArrowheads="1"/>
            </p:cNvSpPr>
            <p:nvPr/>
          </p:nvSpPr>
          <p:spPr bwMode="auto">
            <a:xfrm rot="5400000">
              <a:off x="-1" y="480922"/>
              <a:ext cx="1038923" cy="7707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35" name="Group 66"/>
          <p:cNvGrpSpPr>
            <a:grpSpLocks/>
          </p:cNvGrpSpPr>
          <p:nvPr/>
        </p:nvGrpSpPr>
        <p:grpSpPr bwMode="auto">
          <a:xfrm>
            <a:off x="8201025" y="2905125"/>
            <a:ext cx="236538" cy="236538"/>
            <a:chOff x="0" y="0"/>
            <a:chExt cx="1038922" cy="1038922"/>
          </a:xfrm>
        </p:grpSpPr>
        <p:sp>
          <p:nvSpPr>
            <p:cNvPr id="34835" name="Shape 64"/>
            <p:cNvSpPr>
              <a:spLocks noChangeArrowheads="1"/>
            </p:cNvSpPr>
            <p:nvPr/>
          </p:nvSpPr>
          <p:spPr bwMode="auto">
            <a:xfrm>
              <a:off x="0" y="480922"/>
              <a:ext cx="1038923" cy="7707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sp>
          <p:nvSpPr>
            <p:cNvPr id="34836" name="Shape 65"/>
            <p:cNvSpPr>
              <a:spLocks noChangeArrowheads="1"/>
            </p:cNvSpPr>
            <p:nvPr/>
          </p:nvSpPr>
          <p:spPr bwMode="auto">
            <a:xfrm rot="5400000">
              <a:off x="-1" y="480922"/>
              <a:ext cx="1038923" cy="7707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sp>
        <p:nvSpPr>
          <p:cNvPr id="39" name="任意多边形 38"/>
          <p:cNvSpPr/>
          <p:nvPr/>
        </p:nvSpPr>
        <p:spPr>
          <a:xfrm flipV="1">
            <a:off x="2192338" y="3243263"/>
            <a:ext cx="4233862" cy="46037"/>
          </a:xfrm>
          <a:custGeom>
            <a:avLst/>
            <a:gdLst>
              <a:gd name="connsiteX0" fmla="*/ 0 w 4404360"/>
              <a:gd name="connsiteY0" fmla="*/ 0 h 0"/>
              <a:gd name="connsiteX1" fmla="*/ 4404360 w 4404360"/>
              <a:gd name="connsiteY1" fmla="*/ 0 h 0"/>
            </a:gdLst>
            <a:ahLst/>
            <a:cxnLst>
              <a:cxn ang="0">
                <a:pos x="connsiteX0" y="connsiteY0"/>
              </a:cxn>
              <a:cxn ang="0">
                <a:pos x="connsiteX1" y="connsiteY1"/>
              </a:cxn>
            </a:cxnLst>
            <a:rect l="l" t="t" r="r" b="b"/>
            <a:pathLst>
              <a:path w="4404360">
                <a:moveTo>
                  <a:pt x="0" y="0"/>
                </a:moveTo>
                <a:lnTo>
                  <a:pt x="4404360" y="0"/>
                </a:lnTo>
              </a:path>
            </a:pathLst>
          </a:custGeom>
          <a:noFill/>
          <a:ln w="28575" cap="flat">
            <a:solidFill>
              <a:schemeClr val="bg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spcFirstLastPara="1" lIns="91439" tIns="45719" rIns="91439" bIns="45719" spcCol="38100"/>
          <a:lstStyle/>
          <a:p>
            <a:pPr defTabSz="914400" fontAlgn="auto" latinLnBrk="1" hangingPunct="0">
              <a:spcBef>
                <a:spcPts val="0"/>
              </a:spcBef>
              <a:spcAft>
                <a:spcPts val="0"/>
              </a:spcAft>
              <a:buFontTx/>
              <a:buNone/>
              <a:defRPr/>
            </a:pPr>
            <a:endParaRPr lang="zh-CN" altLang="en-US" kern="0">
              <a:solidFill>
                <a:srgbClr val="000000"/>
              </a:solidFill>
              <a:latin typeface="+mn-lt"/>
              <a:ea typeface="+mn-ea"/>
              <a:cs typeface="+mn-cs"/>
            </a:endParaRPr>
          </a:p>
        </p:txBody>
      </p:sp>
      <p:sp>
        <p:nvSpPr>
          <p:cNvPr id="40" name="文本框 39"/>
          <p:cNvSpPr txBox="1"/>
          <p:nvPr/>
        </p:nvSpPr>
        <p:spPr>
          <a:xfrm>
            <a:off x="2041525" y="1831659"/>
            <a:ext cx="3140075" cy="13335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spcFirstLastPara="1" wrap="none" lIns="50800" tIns="50800" rIns="50800" bIns="50800" spcCol="38100" anchor="ctr">
            <a:spAutoFit/>
          </a:bodyPr>
          <a:lstStyle/>
          <a:p>
            <a:pPr defTabSz="825500" fontAlgn="auto" latinLnBrk="1" hangingPunct="0">
              <a:spcBef>
                <a:spcPts val="0"/>
              </a:spcBef>
              <a:spcAft>
                <a:spcPts val="0"/>
              </a:spcAft>
              <a:buFontTx/>
              <a:buNone/>
              <a:defRPr/>
            </a:pPr>
            <a:r>
              <a:rPr lang="en-US" altLang="zh-CN" sz="8000" kern="0" dirty="0">
                <a:solidFill>
                  <a:schemeClr val="bg1"/>
                </a:solidFill>
                <a:latin typeface="Impact" pitchFamily="34" charset="0"/>
                <a:ea typeface="微软雅黑" pitchFamily="34" charset="-122"/>
                <a:cs typeface="+mn-cs"/>
              </a:rPr>
              <a:t>Thanks</a:t>
            </a:r>
            <a:endParaRPr lang="zh-CN" altLang="en-US" sz="8000" kern="0" dirty="0">
              <a:solidFill>
                <a:schemeClr val="bg1"/>
              </a:solidFill>
              <a:latin typeface="Impact" pitchFamily="34" charset="0"/>
              <a:ea typeface="微软雅黑" pitchFamily="34" charset="-122"/>
              <a:cs typeface="+mn-cs"/>
            </a:endParaRPr>
          </a:p>
        </p:txBody>
      </p:sp>
      <p:sp>
        <p:nvSpPr>
          <p:cNvPr id="41" name="椭圆 40"/>
          <p:cNvSpPr/>
          <p:nvPr/>
        </p:nvSpPr>
        <p:spPr>
          <a:xfrm>
            <a:off x="5464175" y="1309688"/>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2" name="椭圆 41"/>
          <p:cNvSpPr/>
          <p:nvPr/>
        </p:nvSpPr>
        <p:spPr>
          <a:xfrm>
            <a:off x="1722438" y="2230438"/>
            <a:ext cx="60325" cy="61912"/>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3" name="椭圆 42"/>
          <p:cNvSpPr/>
          <p:nvPr/>
        </p:nvSpPr>
        <p:spPr>
          <a:xfrm>
            <a:off x="4487863" y="4794250"/>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4" name="任意多边形 43"/>
          <p:cNvSpPr/>
          <p:nvPr/>
        </p:nvSpPr>
        <p:spPr>
          <a:xfrm rot="19001021">
            <a:off x="885825" y="1184275"/>
            <a:ext cx="5791200" cy="4721225"/>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 name="connsiteX0-1" fmla="*/ 0 w 3726180"/>
              <a:gd name="connsiteY0-2" fmla="*/ 922020 h 3036490"/>
              <a:gd name="connsiteX1-3" fmla="*/ 2891616 w 3726180"/>
              <a:gd name="connsiteY1-4" fmla="*/ 3036490 h 3036490"/>
              <a:gd name="connsiteX2-5" fmla="*/ 3726180 w 3726180"/>
              <a:gd name="connsiteY2-6" fmla="*/ 0 h 3036490"/>
              <a:gd name="connsiteX3-7" fmla="*/ 0 w 3726180"/>
              <a:gd name="connsiteY3-8" fmla="*/ 922020 h 3036490"/>
            </a:gdLst>
            <a:ahLst/>
            <a:cxnLst>
              <a:cxn ang="0">
                <a:pos x="connsiteX0-1" y="connsiteY0-2"/>
              </a:cxn>
              <a:cxn ang="0">
                <a:pos x="connsiteX1-3" y="connsiteY1-4"/>
              </a:cxn>
              <a:cxn ang="0">
                <a:pos x="connsiteX2-5" y="connsiteY2-6"/>
              </a:cxn>
              <a:cxn ang="0">
                <a:pos x="connsiteX3-7" y="connsiteY3-8"/>
              </a:cxn>
            </a:cxnLst>
            <a:rect l="l" t="t" r="r" b="b"/>
            <a:pathLst>
              <a:path w="3726180" h="3036490">
                <a:moveTo>
                  <a:pt x="0" y="922020"/>
                </a:moveTo>
                <a:lnTo>
                  <a:pt x="2891616" y="303649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31" name="矩形 30"/>
          <p:cNvSpPr/>
          <p:nvPr/>
        </p:nvSpPr>
        <p:spPr>
          <a:xfrm>
            <a:off x="55211" y="491266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模板下载：</a:t>
            </a:r>
            <a:r>
              <a:rPr kumimoji="0" lang="en-US" altLang="zh-CN" sz="100" b="0" i="0" u="none" strike="noStrike" kern="0" cap="none" spc="0" normalizeH="0" baseline="0" noProof="0" dirty="0">
                <a:ln>
                  <a:noFill/>
                </a:ln>
                <a:solidFill>
                  <a:sysClr val="windowText" lastClr="000000"/>
                </a:solidFill>
                <a:effectLst/>
                <a:uLnTx/>
                <a:uFillTx/>
              </a:rPr>
              <a:t>www.1ppt.com/moban/     </a:t>
            </a:r>
            <a:r>
              <a:rPr kumimoji="0" lang="zh-CN" altLang="en-US" sz="100" b="0" i="0" u="none" strike="noStrike" kern="0" cap="none" spc="0" normalizeH="0" baseline="0" noProof="0" dirty="0">
                <a:ln>
                  <a:noFill/>
                </a:ln>
                <a:solidFill>
                  <a:sysClr val="windowText" lastClr="000000"/>
                </a:solidFill>
                <a:effectLst/>
                <a:uLnTx/>
                <a:uFillTx/>
              </a:rPr>
              <a:t>行业</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节日</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www.1ppt.com/jieri/           PPT</a:t>
            </a:r>
            <a:r>
              <a:rPr kumimoji="0" lang="zh-CN" altLang="en-US" sz="100" b="0" i="0" u="none" strike="noStrike" kern="0" cap="none" spc="0" normalizeH="0" baseline="0" noProof="0" dirty="0">
                <a:ln>
                  <a:noFill/>
                </a:ln>
                <a:solidFill>
                  <a:sysClr val="windowText" lastClr="000000"/>
                </a:solidFill>
                <a:effectLst/>
                <a:uLnTx/>
                <a:uFillTx/>
              </a:rPr>
              <a:t>素材下载：</a:t>
            </a:r>
            <a:r>
              <a:rPr kumimoji="0" lang="en-US" altLang="zh-CN" sz="100" b="0" i="0" u="none" strike="noStrike" kern="0" cap="none" spc="0" normalizeH="0" baseline="0" noProof="0" dirty="0">
                <a:ln>
                  <a:noFill/>
                </a:ln>
                <a:solidFill>
                  <a:sysClr val="windowText" lastClr="000000"/>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背景图片：</a:t>
            </a:r>
            <a:r>
              <a:rPr kumimoji="0" lang="en-US" altLang="zh-CN" sz="100" b="0" i="0" u="none" strike="noStrike" kern="0" cap="none" spc="0" normalizeH="0" baseline="0" noProof="0" dirty="0">
                <a:ln>
                  <a:noFill/>
                </a:ln>
                <a:solidFill>
                  <a:sysClr val="windowText" lastClr="000000"/>
                </a:solidFill>
                <a:effectLst/>
                <a:uLnTx/>
                <a:uFillTx/>
              </a:rPr>
              <a:t>www.1ppt.com/beijing/      PPT</a:t>
            </a:r>
            <a:r>
              <a:rPr kumimoji="0" lang="zh-CN" altLang="en-US" sz="100" b="0" i="0" u="none" strike="noStrike" kern="0" cap="none" spc="0" normalizeH="0" baseline="0" noProof="0" dirty="0">
                <a:ln>
                  <a:noFill/>
                </a:ln>
                <a:solidFill>
                  <a:sysClr val="windowText" lastClr="000000"/>
                </a:solidFill>
                <a:effectLst/>
                <a:uLnTx/>
                <a:uFillTx/>
              </a:rPr>
              <a:t>图表下载：</a:t>
            </a:r>
            <a:r>
              <a:rPr kumimoji="0" lang="en-US" altLang="zh-CN" sz="100" b="0" i="0" u="none" strike="noStrike" kern="0" cap="none" spc="0" normalizeH="0" baseline="0" noProof="0" dirty="0">
                <a:ln>
                  <a:noFill/>
                </a:ln>
                <a:solidFill>
                  <a:sysClr val="windowText" lastClr="000000"/>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优秀</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下载：</a:t>
            </a:r>
            <a:r>
              <a:rPr kumimoji="0" lang="en-US" altLang="zh-CN" sz="100" b="0" i="0" u="none" strike="noStrike" kern="0" cap="none" spc="0" normalizeH="0" baseline="0" noProof="0" dirty="0">
                <a:ln>
                  <a:noFill/>
                </a:ln>
                <a:solidFill>
                  <a:sysClr val="windowText" lastClr="000000"/>
                </a:solidFill>
                <a:effectLst/>
                <a:uLnTx/>
                <a:uFillTx/>
              </a:rPr>
              <a:t>www.1ppt.com/xiazai/        PPT</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Text" lastClr="000000"/>
                </a:solidFill>
                <a:effectLst/>
                <a:uLnTx/>
                <a:uFillTx/>
              </a:rPr>
              <a:t>Word</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www.1ppt.com/word/              Excel</a:t>
            </a:r>
            <a:r>
              <a:rPr kumimoji="0" lang="zh-CN" altLang="en-US" sz="100" b="0" i="0" u="none" strike="noStrike" kern="0" cap="none" spc="0" normalizeH="0" baseline="0" noProof="0" dirty="0">
                <a:ln>
                  <a:noFill/>
                </a:ln>
                <a:solidFill>
                  <a:sysClr val="windowText" lastClr="000000"/>
                </a:solidFill>
                <a:effectLst/>
                <a:uLnTx/>
                <a:uFillTx/>
              </a:rPr>
              <a:t>教程：</a:t>
            </a:r>
            <a:r>
              <a:rPr kumimoji="0" lang="en-US" altLang="zh-CN" sz="100" b="0" i="0" u="none" strike="noStrike" kern="0" cap="none" spc="0" normalizeH="0" baseline="0" noProof="0" dirty="0">
                <a:ln>
                  <a:noFill/>
                </a:ln>
                <a:solidFill>
                  <a:sysClr val="windowText" lastClr="000000"/>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资料下载：</a:t>
            </a:r>
            <a:r>
              <a:rPr kumimoji="0" lang="en-US" altLang="zh-CN" sz="100" b="0" i="0" u="none" strike="noStrike" kern="0" cap="none" spc="0" normalizeH="0" baseline="0" noProof="0" dirty="0">
                <a:ln>
                  <a:noFill/>
                </a:ln>
                <a:solidFill>
                  <a:sysClr val="windowText" lastClr="000000"/>
                </a:solidFill>
                <a:effectLst/>
                <a:uLnTx/>
                <a:uFillTx/>
              </a:rPr>
              <a:t>www.1ppt.com/ziliao/                PPT</a:t>
            </a:r>
            <a:r>
              <a:rPr kumimoji="0" lang="zh-CN" altLang="en-US" sz="100" b="0" i="0" u="none" strike="noStrike" kern="0" cap="none" spc="0" normalizeH="0" baseline="0" noProof="0" dirty="0">
                <a:ln>
                  <a:noFill/>
                </a:ln>
                <a:solidFill>
                  <a:sysClr val="windowText" lastClr="000000"/>
                </a:solidFill>
                <a:effectLst/>
                <a:uLnTx/>
                <a:uFillTx/>
              </a:rPr>
              <a:t>课件下载：</a:t>
            </a:r>
            <a:r>
              <a:rPr kumimoji="0" lang="en-US" altLang="zh-CN" sz="100" b="0" i="0" u="none" strike="noStrike" kern="0" cap="none" spc="0" normalizeH="0" baseline="0" noProof="0" dirty="0">
                <a:ln>
                  <a:noFill/>
                </a:ln>
                <a:solidFill>
                  <a:sysClr val="windowText" lastClr="000000"/>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范文下载：</a:t>
            </a:r>
            <a:r>
              <a:rPr kumimoji="0" lang="en-US" altLang="zh-CN" sz="100" b="0" i="0" u="none" strike="noStrike" kern="0" cap="none" spc="0" normalizeH="0" baseline="0" noProof="0" dirty="0">
                <a:ln>
                  <a:noFill/>
                </a:ln>
                <a:solidFill>
                  <a:sysClr val="windowText" lastClr="000000"/>
                </a:solidFill>
                <a:effectLst/>
                <a:uLnTx/>
                <a:uFillTx/>
              </a:rPr>
              <a:t>www.1ppt.com/fanwen/             </a:t>
            </a:r>
            <a:r>
              <a:rPr kumimoji="0" lang="zh-CN" altLang="en-US" sz="100" b="0" i="0" u="none" strike="noStrike" kern="0" cap="none" spc="0" normalizeH="0" baseline="0" noProof="0" dirty="0">
                <a:ln>
                  <a:noFill/>
                </a:ln>
                <a:solidFill>
                  <a:sysClr val="windowText" lastClr="000000"/>
                </a:solidFill>
                <a:effectLst/>
                <a:uLnTx/>
                <a:uFillTx/>
              </a:rPr>
              <a:t>试卷下载：</a:t>
            </a:r>
            <a:r>
              <a:rPr kumimoji="0" lang="en-US" altLang="zh-CN" sz="100" b="0" i="0" u="none" strike="noStrike" kern="0" cap="none" spc="0" normalizeH="0" baseline="0" noProof="0" dirty="0">
                <a:ln>
                  <a:noFill/>
                </a:ln>
                <a:solidFill>
                  <a:sysClr val="windowText" lastClr="000000"/>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教案下载：</a:t>
            </a:r>
            <a:r>
              <a:rPr kumimoji="0" lang="en-US" altLang="zh-CN" sz="100" b="0" i="0" u="none" strike="noStrike" kern="0" cap="none" spc="0" normalizeH="0" baseline="0" noProof="0" dirty="0">
                <a:ln>
                  <a:noFill/>
                </a:ln>
                <a:solidFill>
                  <a:sysClr val="windowText" lastClr="000000"/>
                </a:solidFill>
                <a:effectLst/>
                <a:uLnTx/>
                <a:uFillTx/>
              </a:rPr>
              <a:t>www.1ppt.com/jiaoan/        PPT</a:t>
            </a:r>
            <a:r>
              <a:rPr kumimoji="0" lang="zh-CN" altLang="en-US" sz="100" b="0" i="0" u="none" strike="noStrike" kern="0" cap="none" spc="0" normalizeH="0" baseline="0" noProof="0" dirty="0">
                <a:ln>
                  <a:noFill/>
                </a:ln>
                <a:solidFill>
                  <a:sysClr val="windowText" lastClr="000000"/>
                </a:solidFill>
                <a:effectLst/>
                <a:uLnTx/>
                <a:uFillTx/>
              </a:rPr>
              <a:t>论坛：</a:t>
            </a:r>
            <a:r>
              <a:rPr kumimoji="0" lang="en-US" altLang="zh-CN" sz="100" b="0" i="0" u="none" strike="noStrike" kern="0" cap="none" spc="0" normalizeH="0" baseline="0" noProof="0" dirty="0">
                <a:ln>
                  <a:noFill/>
                </a:ln>
                <a:solidFill>
                  <a:sysClr val="windowText" lastClr="000000"/>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Text" lastClr="000000"/>
                </a:solidFill>
                <a:effectLst/>
                <a:uLnTx/>
                <a:uFillTx/>
              </a:rPr>
              <a:t> </a:t>
            </a:r>
            <a:endParaRPr kumimoji="0" lang="zh-CN" altLang="en-US" sz="100" b="0" i="0" u="none" strike="noStrike" kern="0" cap="none" spc="0" normalizeH="0" baseline="0" noProof="0" dirty="0">
              <a:ln>
                <a:noFill/>
              </a:ln>
              <a:solidFill>
                <a:sysClr val="windowText" lastClr="000000"/>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700"/>
                                  </p:stCondLst>
                                  <p:childTnLst>
                                    <p:set>
                                      <p:cBhvr>
                                        <p:cTn id="6" dur="1" fill="hold">
                                          <p:stCondLst>
                                            <p:cond delay="0"/>
                                          </p:stCondLst>
                                        </p:cTn>
                                        <p:tgtEl>
                                          <p:spTgt spid="15"/>
                                        </p:tgtEl>
                                        <p:attrNameLst>
                                          <p:attrName>style.visibility</p:attrName>
                                        </p:attrNameLst>
                                      </p:cBhvr>
                                      <p:to>
                                        <p:strVal val="visible"/>
                                      </p:to>
                                    </p:set>
                                    <p:anim calcmode="lin" valueType="num">
                                      <p:cBhvr>
                                        <p:cTn id="7" dur="1500" fill="hold"/>
                                        <p:tgtEl>
                                          <p:spTgt spid="15"/>
                                        </p:tgtEl>
                                        <p:attrNameLst>
                                          <p:attrName>ppt_w</p:attrName>
                                        </p:attrNameLst>
                                      </p:cBhvr>
                                      <p:tavLst>
                                        <p:tav tm="0">
                                          <p:val>
                                            <p:fltVal val="0"/>
                                          </p:val>
                                        </p:tav>
                                        <p:tav tm="100000">
                                          <p:val>
                                            <p:strVal val="#ppt_w"/>
                                          </p:val>
                                        </p:tav>
                                      </p:tavLst>
                                    </p:anim>
                                    <p:anim calcmode="lin" valueType="num">
                                      <p:cBhvr>
                                        <p:cTn id="8" dur="1500" fill="hold"/>
                                        <p:tgtEl>
                                          <p:spTgt spid="15"/>
                                        </p:tgtEl>
                                        <p:attrNameLst>
                                          <p:attrName>ppt_h</p:attrName>
                                        </p:attrNameLst>
                                      </p:cBhvr>
                                      <p:tavLst>
                                        <p:tav tm="0">
                                          <p:val>
                                            <p:fltVal val="0"/>
                                          </p:val>
                                        </p:tav>
                                        <p:tav tm="100000">
                                          <p:val>
                                            <p:strVal val="#ppt_h"/>
                                          </p:val>
                                        </p:tav>
                                      </p:tavLst>
                                    </p:anim>
                                    <p:animEffect transition="in" filter="fade">
                                      <p:cBhvr>
                                        <p:cTn id="9" dur="1500"/>
                                        <p:tgtEl>
                                          <p:spTgt spid="15"/>
                                        </p:tgtEl>
                                      </p:cBhvr>
                                    </p:animEffect>
                                  </p:childTnLst>
                                </p:cTn>
                              </p:par>
                              <p:par>
                                <p:cTn id="10" presetID="53" presetClass="entr" presetSubtype="16" fill="hold" grpId="0" nodeType="withEffect">
                                  <p:stCondLst>
                                    <p:cond delay="1500"/>
                                  </p:stCondLst>
                                  <p:childTnLst>
                                    <p:set>
                                      <p:cBhvr>
                                        <p:cTn id="11" dur="1" fill="hold">
                                          <p:stCondLst>
                                            <p:cond delay="0"/>
                                          </p:stCondLst>
                                        </p:cTn>
                                        <p:tgtEl>
                                          <p:spTgt spid="40"/>
                                        </p:tgtEl>
                                        <p:attrNameLst>
                                          <p:attrName>style.visibility</p:attrName>
                                        </p:attrNameLst>
                                      </p:cBhvr>
                                      <p:to>
                                        <p:strVal val="visible"/>
                                      </p:to>
                                    </p:set>
                                    <p:anim calcmode="lin" valueType="num">
                                      <p:cBhvr>
                                        <p:cTn id="12" dur="750" fill="hold"/>
                                        <p:tgtEl>
                                          <p:spTgt spid="40"/>
                                        </p:tgtEl>
                                        <p:attrNameLst>
                                          <p:attrName>ppt_w</p:attrName>
                                        </p:attrNameLst>
                                      </p:cBhvr>
                                      <p:tavLst>
                                        <p:tav tm="0">
                                          <p:val>
                                            <p:fltVal val="0"/>
                                          </p:val>
                                        </p:tav>
                                        <p:tav tm="100000">
                                          <p:val>
                                            <p:strVal val="#ppt_w"/>
                                          </p:val>
                                        </p:tav>
                                      </p:tavLst>
                                    </p:anim>
                                    <p:anim calcmode="lin" valueType="num">
                                      <p:cBhvr>
                                        <p:cTn id="13" dur="750" fill="hold"/>
                                        <p:tgtEl>
                                          <p:spTgt spid="40"/>
                                        </p:tgtEl>
                                        <p:attrNameLst>
                                          <p:attrName>ppt_h</p:attrName>
                                        </p:attrNameLst>
                                      </p:cBhvr>
                                      <p:tavLst>
                                        <p:tav tm="0">
                                          <p:val>
                                            <p:fltVal val="0"/>
                                          </p:val>
                                        </p:tav>
                                        <p:tav tm="100000">
                                          <p:val>
                                            <p:strVal val="#ppt_h"/>
                                          </p:val>
                                        </p:tav>
                                      </p:tavLst>
                                    </p:anim>
                                    <p:animEffect transition="in" filter="fade">
                                      <p:cBhvr>
                                        <p:cTn id="14" dur="750"/>
                                        <p:tgtEl>
                                          <p:spTgt spid="40"/>
                                        </p:tgtEl>
                                      </p:cBhvr>
                                    </p:animEffect>
                                  </p:childTnLst>
                                </p:cTn>
                              </p:par>
                              <p:par>
                                <p:cTn id="15" presetID="25" presetClass="entr" presetSubtype="0" fill="hold" grpId="0" nodeType="withEffect">
                                  <p:stCondLst>
                                    <p:cond delay="1600"/>
                                  </p:stCondLst>
                                  <p:childTnLst>
                                    <p:set>
                                      <p:cBhvr>
                                        <p:cTn id="16" dur="1" fill="hold">
                                          <p:stCondLst>
                                            <p:cond delay="0"/>
                                          </p:stCondLst>
                                        </p:cTn>
                                        <p:tgtEl>
                                          <p:spTgt spid="42"/>
                                        </p:tgtEl>
                                        <p:attrNameLst>
                                          <p:attrName>style.visibility</p:attrName>
                                        </p:attrNameLst>
                                      </p:cBhvr>
                                      <p:to>
                                        <p:strVal val="visible"/>
                                      </p:to>
                                    </p:set>
                                    <p:anim calcmode="lin" valueType="num">
                                      <p:cBhvr>
                                        <p:cTn id="17" dur="375"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18" dur="375"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19" dur="375" accel="50000" fill="hold">
                                          <p:stCondLst>
                                            <p:cond delay="375"/>
                                          </p:stCondLst>
                                        </p:cTn>
                                        <p:tgtEl>
                                          <p:spTgt spid="42"/>
                                        </p:tgtEl>
                                        <p:attrNameLst>
                                          <p:attrName>ppt_w</p:attrName>
                                        </p:attrNameLst>
                                      </p:cBhvr>
                                      <p:tavLst>
                                        <p:tav tm="0">
                                          <p:val>
                                            <p:strVal val="#ppt_w*.05"/>
                                          </p:val>
                                        </p:tav>
                                        <p:tav tm="100000">
                                          <p:val>
                                            <p:strVal val="#ppt_w"/>
                                          </p:val>
                                        </p:tav>
                                      </p:tavLst>
                                    </p:anim>
                                    <p:anim calcmode="lin" valueType="num">
                                      <p:cBhvr>
                                        <p:cTn id="20" dur="750" fill="hold"/>
                                        <p:tgtEl>
                                          <p:spTgt spid="42"/>
                                        </p:tgtEl>
                                        <p:attrNameLst>
                                          <p:attrName>ppt_h</p:attrName>
                                        </p:attrNameLst>
                                      </p:cBhvr>
                                      <p:tavLst>
                                        <p:tav tm="0">
                                          <p:val>
                                            <p:strVal val="#ppt_h"/>
                                          </p:val>
                                        </p:tav>
                                        <p:tav tm="100000">
                                          <p:val>
                                            <p:strVal val="#ppt_h"/>
                                          </p:val>
                                        </p:tav>
                                      </p:tavLst>
                                    </p:anim>
                                    <p:anim calcmode="lin" valueType="num">
                                      <p:cBhvr>
                                        <p:cTn id="21" dur="375"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2" dur="375"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3" dur="375" accel="50000" fill="hold">
                                          <p:stCondLst>
                                            <p:cond delay="375"/>
                                          </p:stCondLst>
                                        </p:cTn>
                                        <p:tgtEl>
                                          <p:spTgt spid="42"/>
                                        </p:tgtEl>
                                        <p:attrNameLst>
                                          <p:attrName>ppt_y</p:attrName>
                                        </p:attrNameLst>
                                      </p:cBhvr>
                                      <p:tavLst>
                                        <p:tav tm="0">
                                          <p:val>
                                            <p:strVal val="#ppt_y+.1"/>
                                          </p:val>
                                        </p:tav>
                                        <p:tav tm="100000">
                                          <p:val>
                                            <p:strVal val="#ppt_y"/>
                                          </p:val>
                                        </p:tav>
                                      </p:tavLst>
                                    </p:anim>
                                    <p:animEffect transition="in" filter="fade">
                                      <p:cBhvr>
                                        <p:cTn id="24" dur="750" decel="50000">
                                          <p:stCondLst>
                                            <p:cond delay="0"/>
                                          </p:stCondLst>
                                        </p:cTn>
                                        <p:tgtEl>
                                          <p:spTgt spid="42"/>
                                        </p:tgtEl>
                                      </p:cBhvr>
                                    </p:animEffect>
                                  </p:childTnLst>
                                </p:cTn>
                              </p:par>
                              <p:par>
                                <p:cTn id="25" presetID="25" presetClass="entr" presetSubtype="0" fill="hold" grpId="0" nodeType="withEffect">
                                  <p:stCondLst>
                                    <p:cond delay="1900"/>
                                  </p:stCondLst>
                                  <p:childTnLst>
                                    <p:set>
                                      <p:cBhvr>
                                        <p:cTn id="26" dur="1" fill="hold">
                                          <p:stCondLst>
                                            <p:cond delay="0"/>
                                          </p:stCondLst>
                                        </p:cTn>
                                        <p:tgtEl>
                                          <p:spTgt spid="41"/>
                                        </p:tgtEl>
                                        <p:attrNameLst>
                                          <p:attrName>style.visibility</p:attrName>
                                        </p:attrNameLst>
                                      </p:cBhvr>
                                      <p:to>
                                        <p:strVal val="visible"/>
                                      </p:to>
                                    </p:set>
                                    <p:anim calcmode="lin" valueType="num">
                                      <p:cBhvr>
                                        <p:cTn id="27" dur="375"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8" dur="375"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9" dur="375" accel="50000" fill="hold">
                                          <p:stCondLst>
                                            <p:cond delay="375"/>
                                          </p:stCondLst>
                                        </p:cTn>
                                        <p:tgtEl>
                                          <p:spTgt spid="41"/>
                                        </p:tgtEl>
                                        <p:attrNameLst>
                                          <p:attrName>ppt_w</p:attrName>
                                        </p:attrNameLst>
                                      </p:cBhvr>
                                      <p:tavLst>
                                        <p:tav tm="0">
                                          <p:val>
                                            <p:strVal val="#ppt_w*.05"/>
                                          </p:val>
                                        </p:tav>
                                        <p:tav tm="100000">
                                          <p:val>
                                            <p:strVal val="#ppt_w"/>
                                          </p:val>
                                        </p:tav>
                                      </p:tavLst>
                                    </p:anim>
                                    <p:anim calcmode="lin" valueType="num">
                                      <p:cBhvr>
                                        <p:cTn id="30" dur="750" fill="hold"/>
                                        <p:tgtEl>
                                          <p:spTgt spid="41"/>
                                        </p:tgtEl>
                                        <p:attrNameLst>
                                          <p:attrName>ppt_h</p:attrName>
                                        </p:attrNameLst>
                                      </p:cBhvr>
                                      <p:tavLst>
                                        <p:tav tm="0">
                                          <p:val>
                                            <p:strVal val="#ppt_h"/>
                                          </p:val>
                                        </p:tav>
                                        <p:tav tm="100000">
                                          <p:val>
                                            <p:strVal val="#ppt_h"/>
                                          </p:val>
                                        </p:tav>
                                      </p:tavLst>
                                    </p:anim>
                                    <p:anim calcmode="lin" valueType="num">
                                      <p:cBhvr>
                                        <p:cTn id="31" dur="375"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32" dur="375"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33" dur="375" accel="50000" fill="hold">
                                          <p:stCondLst>
                                            <p:cond delay="375"/>
                                          </p:stCondLst>
                                        </p:cTn>
                                        <p:tgtEl>
                                          <p:spTgt spid="41"/>
                                        </p:tgtEl>
                                        <p:attrNameLst>
                                          <p:attrName>ppt_y</p:attrName>
                                        </p:attrNameLst>
                                      </p:cBhvr>
                                      <p:tavLst>
                                        <p:tav tm="0">
                                          <p:val>
                                            <p:strVal val="#ppt_y+.1"/>
                                          </p:val>
                                        </p:tav>
                                        <p:tav tm="100000">
                                          <p:val>
                                            <p:strVal val="#ppt_y"/>
                                          </p:val>
                                        </p:tav>
                                      </p:tavLst>
                                    </p:anim>
                                    <p:animEffect transition="in" filter="fade">
                                      <p:cBhvr>
                                        <p:cTn id="34" dur="750" decel="50000">
                                          <p:stCondLst>
                                            <p:cond delay="0"/>
                                          </p:stCondLst>
                                        </p:cTn>
                                        <p:tgtEl>
                                          <p:spTgt spid="41"/>
                                        </p:tgtEl>
                                      </p:cBhvr>
                                    </p:animEffect>
                                  </p:childTnLst>
                                </p:cTn>
                              </p:par>
                              <p:par>
                                <p:cTn id="35" presetID="25" presetClass="entr" presetSubtype="0" fill="hold" grpId="0" nodeType="withEffect">
                                  <p:stCondLst>
                                    <p:cond delay="2100"/>
                                  </p:stCondLst>
                                  <p:childTnLst>
                                    <p:set>
                                      <p:cBhvr>
                                        <p:cTn id="36" dur="1" fill="hold">
                                          <p:stCondLst>
                                            <p:cond delay="0"/>
                                          </p:stCondLst>
                                        </p:cTn>
                                        <p:tgtEl>
                                          <p:spTgt spid="43"/>
                                        </p:tgtEl>
                                        <p:attrNameLst>
                                          <p:attrName>style.visibility</p:attrName>
                                        </p:attrNameLst>
                                      </p:cBhvr>
                                      <p:to>
                                        <p:strVal val="visible"/>
                                      </p:to>
                                    </p:set>
                                    <p:anim calcmode="lin" valueType="num">
                                      <p:cBhvr>
                                        <p:cTn id="37" dur="375"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38" dur="375"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39" dur="375" accel="50000" fill="hold">
                                          <p:stCondLst>
                                            <p:cond delay="375"/>
                                          </p:stCondLst>
                                        </p:cTn>
                                        <p:tgtEl>
                                          <p:spTgt spid="43"/>
                                        </p:tgtEl>
                                        <p:attrNameLst>
                                          <p:attrName>ppt_w</p:attrName>
                                        </p:attrNameLst>
                                      </p:cBhvr>
                                      <p:tavLst>
                                        <p:tav tm="0">
                                          <p:val>
                                            <p:strVal val="#ppt_w*.05"/>
                                          </p:val>
                                        </p:tav>
                                        <p:tav tm="100000">
                                          <p:val>
                                            <p:strVal val="#ppt_w"/>
                                          </p:val>
                                        </p:tav>
                                      </p:tavLst>
                                    </p:anim>
                                    <p:anim calcmode="lin" valueType="num">
                                      <p:cBhvr>
                                        <p:cTn id="40" dur="750" fill="hold"/>
                                        <p:tgtEl>
                                          <p:spTgt spid="43"/>
                                        </p:tgtEl>
                                        <p:attrNameLst>
                                          <p:attrName>ppt_h</p:attrName>
                                        </p:attrNameLst>
                                      </p:cBhvr>
                                      <p:tavLst>
                                        <p:tav tm="0">
                                          <p:val>
                                            <p:strVal val="#ppt_h"/>
                                          </p:val>
                                        </p:tav>
                                        <p:tav tm="100000">
                                          <p:val>
                                            <p:strVal val="#ppt_h"/>
                                          </p:val>
                                        </p:tav>
                                      </p:tavLst>
                                    </p:anim>
                                    <p:anim calcmode="lin" valueType="num">
                                      <p:cBhvr>
                                        <p:cTn id="41" dur="375"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42" dur="375"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43" dur="375" accel="50000" fill="hold">
                                          <p:stCondLst>
                                            <p:cond delay="375"/>
                                          </p:stCondLst>
                                        </p:cTn>
                                        <p:tgtEl>
                                          <p:spTgt spid="43"/>
                                        </p:tgtEl>
                                        <p:attrNameLst>
                                          <p:attrName>ppt_y</p:attrName>
                                        </p:attrNameLst>
                                      </p:cBhvr>
                                      <p:tavLst>
                                        <p:tav tm="0">
                                          <p:val>
                                            <p:strVal val="#ppt_y+.1"/>
                                          </p:val>
                                        </p:tav>
                                        <p:tav tm="100000">
                                          <p:val>
                                            <p:strVal val="#ppt_y"/>
                                          </p:val>
                                        </p:tav>
                                      </p:tavLst>
                                    </p:anim>
                                    <p:animEffect transition="in" filter="fade">
                                      <p:cBhvr>
                                        <p:cTn id="44" dur="750" decel="50000">
                                          <p:stCondLst>
                                            <p:cond delay="0"/>
                                          </p:stCondLst>
                                        </p:cTn>
                                        <p:tgtEl>
                                          <p:spTgt spid="43"/>
                                        </p:tgtEl>
                                      </p:cBhvr>
                                    </p:animEffect>
                                  </p:childTnLst>
                                </p:cTn>
                              </p:par>
                              <p:par>
                                <p:cTn id="45" presetID="16" presetClass="entr" presetSubtype="21" fill="hold" nodeType="withEffect">
                                  <p:stCondLst>
                                    <p:cond delay="2100"/>
                                  </p:stCondLst>
                                  <p:childTnLst>
                                    <p:set>
                                      <p:cBhvr>
                                        <p:cTn id="46" dur="1" fill="hold">
                                          <p:stCondLst>
                                            <p:cond delay="0"/>
                                          </p:stCondLst>
                                        </p:cTn>
                                        <p:tgtEl>
                                          <p:spTgt spid="39"/>
                                        </p:tgtEl>
                                        <p:attrNameLst>
                                          <p:attrName>style.visibility</p:attrName>
                                        </p:attrNameLst>
                                      </p:cBhvr>
                                      <p:to>
                                        <p:strVal val="visible"/>
                                      </p:to>
                                    </p:set>
                                    <p:animEffect transition="in" filter="barn(inVertical)">
                                      <p:cBhvr>
                                        <p:cTn id="47" dur="750"/>
                                        <p:tgtEl>
                                          <p:spTgt spid="39"/>
                                        </p:tgtEl>
                                      </p:cBhvr>
                                    </p:animEffect>
                                  </p:childTnLst>
                                </p:cTn>
                              </p:par>
                              <p:par>
                                <p:cTn id="48" presetID="2" presetClass="entr" presetSubtype="2" fill="hold" grpId="0" nodeType="withEffect">
                                  <p:stCondLst>
                                    <p:cond delay="210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750" fill="hold"/>
                                        <p:tgtEl>
                                          <p:spTgt spid="25"/>
                                        </p:tgtEl>
                                        <p:attrNameLst>
                                          <p:attrName>ppt_x</p:attrName>
                                        </p:attrNameLst>
                                      </p:cBhvr>
                                      <p:tavLst>
                                        <p:tav tm="0">
                                          <p:val>
                                            <p:strVal val="1+#ppt_w/2"/>
                                          </p:val>
                                        </p:tav>
                                        <p:tav tm="100000">
                                          <p:val>
                                            <p:strVal val="#ppt_x"/>
                                          </p:val>
                                        </p:tav>
                                      </p:tavLst>
                                    </p:anim>
                                    <p:anim calcmode="lin" valueType="num">
                                      <p:cBhvr additive="base">
                                        <p:cTn id="51" dur="750" fill="hold"/>
                                        <p:tgtEl>
                                          <p:spTgt spid="25"/>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220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750" fill="hold"/>
                                        <p:tgtEl>
                                          <p:spTgt spid="26"/>
                                        </p:tgtEl>
                                        <p:attrNameLst>
                                          <p:attrName>ppt_x</p:attrName>
                                        </p:attrNameLst>
                                      </p:cBhvr>
                                      <p:tavLst>
                                        <p:tav tm="0">
                                          <p:val>
                                            <p:strVal val="1+#ppt_w/2"/>
                                          </p:val>
                                        </p:tav>
                                        <p:tav tm="100000">
                                          <p:val>
                                            <p:strVal val="#ppt_x"/>
                                          </p:val>
                                        </p:tav>
                                      </p:tavLst>
                                    </p:anim>
                                    <p:anim calcmode="lin" valueType="num">
                                      <p:cBhvr additive="base">
                                        <p:cTn id="55" dur="750" fill="hold"/>
                                        <p:tgtEl>
                                          <p:spTgt spid="26"/>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240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750" fill="hold"/>
                                        <p:tgtEl>
                                          <p:spTgt spid="32"/>
                                        </p:tgtEl>
                                        <p:attrNameLst>
                                          <p:attrName>ppt_x</p:attrName>
                                        </p:attrNameLst>
                                      </p:cBhvr>
                                      <p:tavLst>
                                        <p:tav tm="0">
                                          <p:val>
                                            <p:strVal val="1+#ppt_w/2"/>
                                          </p:val>
                                        </p:tav>
                                        <p:tav tm="100000">
                                          <p:val>
                                            <p:strVal val="#ppt_x"/>
                                          </p:val>
                                        </p:tav>
                                      </p:tavLst>
                                    </p:anim>
                                    <p:anim calcmode="lin" valueType="num">
                                      <p:cBhvr additive="base">
                                        <p:cTn id="59" dur="750" fill="hold"/>
                                        <p:tgtEl>
                                          <p:spTgt spid="32"/>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250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750" fill="hold"/>
                                        <p:tgtEl>
                                          <p:spTgt spid="22"/>
                                        </p:tgtEl>
                                        <p:attrNameLst>
                                          <p:attrName>ppt_x</p:attrName>
                                        </p:attrNameLst>
                                      </p:cBhvr>
                                      <p:tavLst>
                                        <p:tav tm="0">
                                          <p:val>
                                            <p:strVal val="1+#ppt_w/2"/>
                                          </p:val>
                                        </p:tav>
                                        <p:tav tm="100000">
                                          <p:val>
                                            <p:strVal val="#ppt_x"/>
                                          </p:val>
                                        </p:tav>
                                      </p:tavLst>
                                    </p:anim>
                                    <p:anim calcmode="lin" valueType="num">
                                      <p:cBhvr additive="base">
                                        <p:cTn id="63" dur="750" fill="hold"/>
                                        <p:tgtEl>
                                          <p:spTgt spid="22"/>
                                        </p:tgtEl>
                                        <p:attrNameLst>
                                          <p:attrName>ppt_y</p:attrName>
                                        </p:attrNameLst>
                                      </p:cBhvr>
                                      <p:tavLst>
                                        <p:tav tm="0">
                                          <p:val>
                                            <p:strVal val="#ppt_y"/>
                                          </p:val>
                                        </p:tav>
                                        <p:tav tm="100000">
                                          <p:val>
                                            <p:strVal val="#ppt_y"/>
                                          </p:val>
                                        </p:tav>
                                      </p:tavLst>
                                    </p:anim>
                                  </p:childTnLst>
                                </p:cTn>
                              </p:par>
                              <p:par>
                                <p:cTn id="64" presetID="2" presetClass="entr" presetSubtype="2" fill="hold" nodeType="withEffect">
                                  <p:stCondLst>
                                    <p:cond delay="260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750" fill="hold"/>
                                        <p:tgtEl>
                                          <p:spTgt spid="35"/>
                                        </p:tgtEl>
                                        <p:attrNameLst>
                                          <p:attrName>ppt_x</p:attrName>
                                        </p:attrNameLst>
                                      </p:cBhvr>
                                      <p:tavLst>
                                        <p:tav tm="0">
                                          <p:val>
                                            <p:strVal val="1+#ppt_w/2"/>
                                          </p:val>
                                        </p:tav>
                                        <p:tav tm="100000">
                                          <p:val>
                                            <p:strVal val="#ppt_x"/>
                                          </p:val>
                                        </p:tav>
                                      </p:tavLst>
                                    </p:anim>
                                    <p:anim calcmode="lin" valueType="num">
                                      <p:cBhvr additive="base">
                                        <p:cTn id="67" dur="750" fill="hold"/>
                                        <p:tgtEl>
                                          <p:spTgt spid="35"/>
                                        </p:tgtEl>
                                        <p:attrNameLst>
                                          <p:attrName>ppt_y</p:attrName>
                                        </p:attrNameLst>
                                      </p:cBhvr>
                                      <p:tavLst>
                                        <p:tav tm="0">
                                          <p:val>
                                            <p:strVal val="#ppt_y"/>
                                          </p:val>
                                        </p:tav>
                                        <p:tav tm="100000">
                                          <p:val>
                                            <p:strVal val="#ppt_y"/>
                                          </p:val>
                                        </p:tav>
                                      </p:tavLst>
                                    </p:anim>
                                  </p:childTnLst>
                                </p:cTn>
                              </p:par>
                              <p:par>
                                <p:cTn id="68" presetID="2" presetClass="entr" presetSubtype="2" fill="hold" nodeType="withEffect">
                                  <p:stCondLst>
                                    <p:cond delay="270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750" fill="hold"/>
                                        <p:tgtEl>
                                          <p:spTgt spid="29"/>
                                        </p:tgtEl>
                                        <p:attrNameLst>
                                          <p:attrName>ppt_x</p:attrName>
                                        </p:attrNameLst>
                                      </p:cBhvr>
                                      <p:tavLst>
                                        <p:tav tm="0">
                                          <p:val>
                                            <p:strVal val="1+#ppt_w/2"/>
                                          </p:val>
                                        </p:tav>
                                        <p:tav tm="100000">
                                          <p:val>
                                            <p:strVal val="#ppt_x"/>
                                          </p:val>
                                        </p:tav>
                                      </p:tavLst>
                                    </p:anim>
                                    <p:anim calcmode="lin" valueType="num">
                                      <p:cBhvr additive="base">
                                        <p:cTn id="71" dur="750" fill="hold"/>
                                        <p:tgtEl>
                                          <p:spTgt spid="29"/>
                                        </p:tgtEl>
                                        <p:attrNameLst>
                                          <p:attrName>ppt_y</p:attrName>
                                        </p:attrNameLst>
                                      </p:cBhvr>
                                      <p:tavLst>
                                        <p:tav tm="0">
                                          <p:val>
                                            <p:strVal val="#ppt_y"/>
                                          </p:val>
                                        </p:tav>
                                        <p:tav tm="100000">
                                          <p:val>
                                            <p:strVal val="#ppt_y"/>
                                          </p:val>
                                        </p:tav>
                                      </p:tavLst>
                                    </p:anim>
                                  </p:childTnLst>
                                </p:cTn>
                              </p:par>
                              <p:par>
                                <p:cTn id="72" presetID="53" presetClass="entr" presetSubtype="16" fill="hold" nodeType="withEffect">
                                  <p:stCondLst>
                                    <p:cond delay="700"/>
                                  </p:stCondLst>
                                  <p:childTnLst>
                                    <p:set>
                                      <p:cBhvr>
                                        <p:cTn id="73" dur="1" fill="hold">
                                          <p:stCondLst>
                                            <p:cond delay="0"/>
                                          </p:stCondLst>
                                        </p:cTn>
                                        <p:tgtEl>
                                          <p:spTgt spid="44"/>
                                        </p:tgtEl>
                                        <p:attrNameLst>
                                          <p:attrName>style.visibility</p:attrName>
                                        </p:attrNameLst>
                                      </p:cBhvr>
                                      <p:to>
                                        <p:strVal val="visible"/>
                                      </p:to>
                                    </p:set>
                                    <p:anim calcmode="lin" valueType="num">
                                      <p:cBhvr>
                                        <p:cTn id="74" dur="1500" fill="hold"/>
                                        <p:tgtEl>
                                          <p:spTgt spid="44"/>
                                        </p:tgtEl>
                                        <p:attrNameLst>
                                          <p:attrName>ppt_w</p:attrName>
                                        </p:attrNameLst>
                                      </p:cBhvr>
                                      <p:tavLst>
                                        <p:tav tm="0">
                                          <p:val>
                                            <p:fltVal val="0"/>
                                          </p:val>
                                        </p:tav>
                                        <p:tav tm="100000">
                                          <p:val>
                                            <p:strVal val="#ppt_w"/>
                                          </p:val>
                                        </p:tav>
                                      </p:tavLst>
                                    </p:anim>
                                    <p:anim calcmode="lin" valueType="num">
                                      <p:cBhvr>
                                        <p:cTn id="75" dur="1500" fill="hold"/>
                                        <p:tgtEl>
                                          <p:spTgt spid="44"/>
                                        </p:tgtEl>
                                        <p:attrNameLst>
                                          <p:attrName>ppt_h</p:attrName>
                                        </p:attrNameLst>
                                      </p:cBhvr>
                                      <p:tavLst>
                                        <p:tav tm="0">
                                          <p:val>
                                            <p:fltVal val="0"/>
                                          </p:val>
                                        </p:tav>
                                        <p:tav tm="100000">
                                          <p:val>
                                            <p:strVal val="#ppt_h"/>
                                          </p:val>
                                        </p:tav>
                                      </p:tavLst>
                                    </p:anim>
                                    <p:animEffect transition="in" filter="fade">
                                      <p:cBhvr>
                                        <p:cTn id="76" dur="1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0" grpId="0"/>
      <p:bldP spid="41" grpId="0" animBg="1"/>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2" descr="6A3013BADB884660B194CAD3FEF2932C# #TextBox 42"/>
          <p:cNvSpPr txBox="1">
            <a:spLocks noChangeArrowheads="1"/>
          </p:cNvSpPr>
          <p:nvPr/>
        </p:nvSpPr>
        <p:spPr bwMode="auto">
          <a:xfrm>
            <a:off x="695245" y="43686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疑问：</a:t>
            </a:r>
          </a:p>
        </p:txBody>
      </p:sp>
      <p:sp>
        <p:nvSpPr>
          <p:cNvPr id="3" name="TextBox 42" descr="6A3013BADB884660B194CAD3FEF2932C# #TextBox 42"/>
          <p:cNvSpPr txBox="1">
            <a:spLocks noChangeArrowheads="1"/>
          </p:cNvSpPr>
          <p:nvPr/>
        </p:nvSpPr>
        <p:spPr bwMode="auto">
          <a:xfrm>
            <a:off x="1249242" y="1053447"/>
            <a:ext cx="6713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en-US" altLang="zh-CN" sz="1800" dirty="0">
                <a:solidFill>
                  <a:schemeClr val="bg1"/>
                </a:solidFill>
                <a:latin typeface="微软雅黑" panose="020B0503020204020204" pitchFamily="34" charset="-122"/>
                <a:ea typeface="微软雅黑" panose="020B0503020204020204" pitchFamily="34" charset="-122"/>
              </a:rPr>
              <a:t>1</a:t>
            </a:r>
            <a:r>
              <a:rPr lang="zh-CN" altLang="en-US" sz="1800" dirty="0">
                <a:solidFill>
                  <a:schemeClr val="bg1"/>
                </a:solidFill>
                <a:latin typeface="微软雅黑" panose="020B0503020204020204" pitchFamily="34" charset="-122"/>
                <a:ea typeface="微软雅黑" panose="020B0503020204020204" pitchFamily="34" charset="-122"/>
              </a:rPr>
              <a:t>、人工智能到底是什么，为什么这么火？</a:t>
            </a:r>
          </a:p>
        </p:txBody>
      </p:sp>
      <p:sp>
        <p:nvSpPr>
          <p:cNvPr id="4" name="TextBox 42" descr="6A3013BADB884660B194CAD3FEF2932C# #TextBox 42"/>
          <p:cNvSpPr txBox="1">
            <a:spLocks noChangeArrowheads="1"/>
          </p:cNvSpPr>
          <p:nvPr/>
        </p:nvSpPr>
        <p:spPr bwMode="auto">
          <a:xfrm>
            <a:off x="1256861" y="1724007"/>
            <a:ext cx="6713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en-US" altLang="zh-CN" sz="1800" dirty="0">
                <a:solidFill>
                  <a:schemeClr val="bg1"/>
                </a:solidFill>
                <a:latin typeface="微软雅黑" panose="020B0503020204020204" pitchFamily="34" charset="-122"/>
                <a:ea typeface="微软雅黑" panose="020B0503020204020204" pitchFamily="34" charset="-122"/>
              </a:rPr>
              <a:t>2</a:t>
            </a:r>
            <a:r>
              <a:rPr lang="zh-CN" altLang="en-US" sz="1800" dirty="0">
                <a:solidFill>
                  <a:schemeClr val="bg1"/>
                </a:solidFill>
                <a:latin typeface="微软雅黑" panose="020B0503020204020204" pitchFamily="34" charset="-122"/>
                <a:ea typeface="微软雅黑" panose="020B0503020204020204" pitchFamily="34" charset="-122"/>
              </a:rPr>
              <a:t>、人工智能的发展会对游戏行业有什么影响？</a:t>
            </a:r>
          </a:p>
        </p:txBody>
      </p:sp>
      <p:sp>
        <p:nvSpPr>
          <p:cNvPr id="5" name="TextBox 42" descr="6A3013BADB884660B194CAD3FEF2932C# #TextBox 42"/>
          <p:cNvSpPr txBox="1">
            <a:spLocks noChangeArrowheads="1"/>
          </p:cNvSpPr>
          <p:nvPr/>
        </p:nvSpPr>
        <p:spPr bwMode="auto">
          <a:xfrm>
            <a:off x="1256861" y="2411694"/>
            <a:ext cx="6713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en-US" altLang="zh-CN" sz="1800" dirty="0">
                <a:solidFill>
                  <a:schemeClr val="bg1"/>
                </a:solidFill>
                <a:latin typeface="微软雅黑" panose="020B0503020204020204" pitchFamily="34" charset="-122"/>
                <a:ea typeface="微软雅黑" panose="020B0503020204020204" pitchFamily="34" charset="-122"/>
              </a:rPr>
              <a:t>3</a:t>
            </a:r>
            <a:r>
              <a:rPr lang="zh-CN" altLang="en-US" sz="1800" dirty="0">
                <a:solidFill>
                  <a:schemeClr val="bg1"/>
                </a:solidFill>
                <a:latin typeface="微软雅黑" panose="020B0503020204020204" pitchFamily="34" charset="-122"/>
                <a:ea typeface="微软雅黑" panose="020B0503020204020204" pitchFamily="34" charset="-122"/>
              </a:rPr>
              <a:t>、人工智能能否为游戏开发创造价值？</a:t>
            </a:r>
          </a:p>
        </p:txBody>
      </p:sp>
      <p:sp>
        <p:nvSpPr>
          <p:cNvPr id="6" name="TextBox 42" descr="6A3013BADB884660B194CAD3FEF2932C# #TextBox 42"/>
          <p:cNvSpPr txBox="1">
            <a:spLocks noChangeArrowheads="1"/>
          </p:cNvSpPr>
          <p:nvPr/>
        </p:nvSpPr>
        <p:spPr bwMode="auto">
          <a:xfrm>
            <a:off x="1256861" y="3133707"/>
            <a:ext cx="6713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en-US" altLang="zh-CN" sz="1800" dirty="0">
                <a:solidFill>
                  <a:schemeClr val="bg1"/>
                </a:solidFill>
                <a:latin typeface="微软雅黑" panose="020B0503020204020204" pitchFamily="34" charset="-122"/>
                <a:ea typeface="微软雅黑" panose="020B0503020204020204" pitchFamily="34" charset="-122"/>
              </a:rPr>
              <a:t>4</a:t>
            </a:r>
            <a:r>
              <a:rPr lang="zh-CN" altLang="en-US" sz="1800" dirty="0">
                <a:solidFill>
                  <a:schemeClr val="bg1"/>
                </a:solidFill>
                <a:latin typeface="微软雅黑" panose="020B0503020204020204" pitchFamily="34" charset="-122"/>
                <a:ea typeface="微软雅黑" panose="020B0503020204020204" pitchFamily="34" charset="-122"/>
              </a:rPr>
              <a:t>、作为游戏开发者，应该怎么做？</a:t>
            </a:r>
          </a:p>
        </p:txBody>
      </p:sp>
    </p:spTree>
    <p:extLst>
      <p:ext uri="{BB962C8B-B14F-4D97-AF65-F5344CB8AC3E}">
        <p14:creationId xmlns:p14="http://schemas.microsoft.com/office/powerpoint/2010/main" val="36207731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ChangeArrowheads="1"/>
          </p:cNvSpPr>
          <p:nvPr/>
        </p:nvSpPr>
        <p:spPr bwMode="auto">
          <a:xfrm>
            <a:off x="5726113" y="1074738"/>
            <a:ext cx="241300" cy="239712"/>
          </a:xfrm>
          <a:custGeom>
            <a:avLst/>
            <a:gdLst>
              <a:gd name="T0" fmla="*/ 120650 w 19679"/>
              <a:gd name="T1" fmla="*/ 119856 h 19679"/>
              <a:gd name="T2" fmla="*/ 120650 w 19679"/>
              <a:gd name="T3" fmla="*/ 119856 h 19679"/>
              <a:gd name="T4" fmla="*/ 120650 w 19679"/>
              <a:gd name="T5" fmla="*/ 119856 h 19679"/>
              <a:gd name="T6" fmla="*/ 120650 w 19679"/>
              <a:gd name="T7" fmla="*/ 119856 h 19679"/>
              <a:gd name="T8" fmla="*/ 0 60000 65536"/>
              <a:gd name="T9" fmla="*/ 5400000 60000 65536"/>
              <a:gd name="T10" fmla="*/ 10800000 60000 65536"/>
              <a:gd name="T11" fmla="*/ 1620000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a:r>
              <a:rPr lang="en-US" altLang="zh-CN" sz="500">
                <a:solidFill>
                  <a:srgbClr val="000000"/>
                </a:solidFill>
                <a:latin typeface="微软雅黑" pitchFamily="34" charset="-122"/>
                <a:ea typeface="微软雅黑" pitchFamily="34" charset="-122"/>
                <a:sym typeface="微软雅黑" pitchFamily="34" charset="-122"/>
              </a:rPr>
              <a:t>01</a:t>
            </a:r>
          </a:p>
        </p:txBody>
      </p:sp>
      <p:sp>
        <p:nvSpPr>
          <p:cNvPr id="82" name="Shape 82"/>
          <p:cNvSpPr/>
          <p:nvPr/>
        </p:nvSpPr>
        <p:spPr>
          <a:xfrm>
            <a:off x="4214813" y="1989138"/>
            <a:ext cx="241300" cy="2397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lvl1pPr>
              <a:defRPr sz="1400">
                <a:latin typeface="Microsoft YaHei"/>
                <a:ea typeface="Microsoft YaHei"/>
                <a:cs typeface="Microsoft YaHei"/>
                <a:sym typeface="Microsoft YaHei"/>
              </a:defRPr>
            </a:lvl1pPr>
          </a:lstStyle>
          <a:p>
            <a:pPr algn="ctr" defTabSz="309245" fontAlgn="auto">
              <a:spcBef>
                <a:spcPts val="0"/>
              </a:spcBef>
              <a:spcAft>
                <a:spcPts val="0"/>
              </a:spcAft>
              <a:buFontTx/>
              <a:buNone/>
              <a:defRPr sz="1800"/>
            </a:pPr>
            <a:r>
              <a:rPr sz="525" kern="0">
                <a:solidFill>
                  <a:sysClr val="windowText" lastClr="000000"/>
                </a:solidFill>
              </a:rPr>
              <a:t>02</a:t>
            </a:r>
          </a:p>
        </p:txBody>
      </p:sp>
      <p:sp>
        <p:nvSpPr>
          <p:cNvPr id="83" name="Shape 83"/>
          <p:cNvSpPr>
            <a:spLocks noChangeArrowheads="1"/>
          </p:cNvSpPr>
          <p:nvPr/>
        </p:nvSpPr>
        <p:spPr bwMode="auto">
          <a:xfrm>
            <a:off x="2830513" y="2949575"/>
            <a:ext cx="239712" cy="239713"/>
          </a:xfrm>
          <a:custGeom>
            <a:avLst/>
            <a:gdLst>
              <a:gd name="T0" fmla="*/ 1464474 w 19679"/>
              <a:gd name="T1" fmla="*/ 1464492 h 19679"/>
              <a:gd name="T2" fmla="*/ 1464474 w 19679"/>
              <a:gd name="T3" fmla="*/ 1464492 h 19679"/>
              <a:gd name="T4" fmla="*/ 1464474 w 19679"/>
              <a:gd name="T5" fmla="*/ 1464492 h 19679"/>
              <a:gd name="T6" fmla="*/ 1464474 w 19679"/>
              <a:gd name="T7" fmla="*/ 1464492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zh-CN" altLang="zh-CN" sz="600">
                <a:solidFill>
                  <a:srgbClr val="000000"/>
                </a:solidFill>
                <a:latin typeface="微软雅黑" pitchFamily="34" charset="-122"/>
                <a:ea typeface="微软雅黑" pitchFamily="34" charset="-122"/>
                <a:sym typeface="微软雅黑" pitchFamily="34" charset="-122"/>
              </a:rPr>
              <a:t>03</a:t>
            </a:r>
          </a:p>
        </p:txBody>
      </p:sp>
      <p:sp>
        <p:nvSpPr>
          <p:cNvPr id="84" name="Shape 84"/>
          <p:cNvSpPr>
            <a:spLocks noChangeArrowheads="1"/>
          </p:cNvSpPr>
          <p:nvPr/>
        </p:nvSpPr>
        <p:spPr bwMode="auto">
          <a:xfrm>
            <a:off x="1673225" y="3884613"/>
            <a:ext cx="241300" cy="241300"/>
          </a:xfrm>
          <a:custGeom>
            <a:avLst/>
            <a:gdLst>
              <a:gd name="T0" fmla="*/ 1474187 w 19679"/>
              <a:gd name="T1" fmla="*/ 1474187 h 19679"/>
              <a:gd name="T2" fmla="*/ 1474187 w 19679"/>
              <a:gd name="T3" fmla="*/ 1474187 h 19679"/>
              <a:gd name="T4" fmla="*/ 1474187 w 19679"/>
              <a:gd name="T5" fmla="*/ 1474187 h 19679"/>
              <a:gd name="T6" fmla="*/ 1474187 w 19679"/>
              <a:gd name="T7" fmla="*/ 147418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zh-CN" altLang="zh-CN" sz="600">
                <a:solidFill>
                  <a:srgbClr val="000000"/>
                </a:solidFill>
                <a:latin typeface="微软雅黑" pitchFamily="34" charset="-122"/>
                <a:ea typeface="微软雅黑" pitchFamily="34" charset="-122"/>
                <a:sym typeface="微软雅黑" pitchFamily="34" charset="-122"/>
              </a:rPr>
              <a:t>04</a:t>
            </a:r>
          </a:p>
        </p:txBody>
      </p:sp>
      <p:grpSp>
        <p:nvGrpSpPr>
          <p:cNvPr id="2" name="组合 1"/>
          <p:cNvGrpSpPr>
            <a:grpSpLocks/>
          </p:cNvGrpSpPr>
          <p:nvPr/>
        </p:nvGrpSpPr>
        <p:grpSpPr bwMode="auto">
          <a:xfrm>
            <a:off x="-2333839" y="1074738"/>
            <a:ext cx="5237163" cy="885825"/>
            <a:chOff x="-4883391" y="2245349"/>
            <a:chExt cx="13962742" cy="2360408"/>
          </a:xfrm>
        </p:grpSpPr>
        <p:grpSp>
          <p:nvGrpSpPr>
            <p:cNvPr id="12306" name="Group 80"/>
            <p:cNvGrpSpPr>
              <a:grpSpLocks/>
            </p:cNvGrpSpPr>
            <p:nvPr/>
          </p:nvGrpSpPr>
          <p:grpSpPr bwMode="auto">
            <a:xfrm>
              <a:off x="2060334" y="2245349"/>
              <a:ext cx="7019017" cy="2360408"/>
              <a:chOff x="-171450" y="216500"/>
              <a:chExt cx="7019014" cy="2360405"/>
            </a:xfrm>
          </p:grpSpPr>
          <p:sp>
            <p:nvSpPr>
              <p:cNvPr id="78" name="Shape 78"/>
              <p:cNvSpPr/>
              <p:nvPr/>
            </p:nvSpPr>
            <p:spPr>
              <a:xfrm>
                <a:off x="-169778" y="216500"/>
                <a:ext cx="7017342" cy="1988155"/>
              </a:xfrm>
              <a:prstGeom prst="rect">
                <a:avLst/>
              </a:prstGeom>
              <a:noFill/>
              <a:ln w="12700" cap="flat">
                <a:noFill/>
                <a:miter lim="400000"/>
              </a:ln>
              <a:effectLst/>
            </p:spPr>
            <p:txBody>
              <a:bodyPr wrap="none" lIns="19050" tIns="19050" rIns="19050" bIns="19050" anchor="ctr">
                <a:spAutoFit/>
              </a:bodyPr>
              <a:lstStyle/>
              <a:p>
                <a:pPr defTabSz="309245" fontAlgn="auto">
                  <a:lnSpc>
                    <a:spcPct val="80000"/>
                  </a:lnSpc>
                  <a:spcBef>
                    <a:spcPts val="0"/>
                  </a:spcBef>
                  <a:spcAft>
                    <a:spcPts val="0"/>
                  </a:spcAft>
                  <a:buFontTx/>
                  <a:buNone/>
                  <a:defRPr/>
                </a:pPr>
                <a:r>
                  <a:rPr sz="5740" kern="0" cap="all" dirty="0">
                    <a:solidFill>
                      <a:srgbClr val="FFFFFF"/>
                    </a:solidFill>
                    <a:latin typeface="Impact" pitchFamily="34" charset="0"/>
                    <a:ea typeface="헤드라인A"/>
                    <a:cs typeface="헤드라인A"/>
                  </a:rPr>
                  <a:t>CONTENT</a:t>
                </a:r>
              </a:p>
            </p:txBody>
          </p:sp>
          <p:sp>
            <p:nvSpPr>
              <p:cNvPr id="12308" name="Shape 79"/>
              <p:cNvSpPr>
                <a:spLocks noChangeArrowheads="1"/>
              </p:cNvSpPr>
              <p:nvPr/>
            </p:nvSpPr>
            <p:spPr bwMode="auto">
              <a:xfrm>
                <a:off x="153715" y="2115242"/>
                <a:ext cx="34094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tIns="17145" rIns="17145" b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defTabSz="914400" eaLnBrk="1" hangingPunct="1"/>
                <a:r>
                  <a:rPr lang="zh-CN" altLang="zh-CN" sz="900">
                    <a:solidFill>
                      <a:srgbClr val="000000"/>
                    </a:solidFill>
                    <a:latin typeface="Arial" pitchFamily="34" charset="0"/>
                    <a:cs typeface="Arial" pitchFamily="34" charset="0"/>
                    <a:sym typeface="Arial" pitchFamily="34" charset="0"/>
                  </a:rPr>
                  <a:t>Please add the title here</a:t>
                </a:r>
              </a:p>
            </p:txBody>
          </p:sp>
        </p:grpSp>
        <p:grpSp>
          <p:nvGrpSpPr>
            <p:cNvPr id="13324" name="Group 80"/>
            <p:cNvGrpSpPr/>
            <p:nvPr/>
          </p:nvGrpSpPr>
          <p:grpSpPr>
            <a:xfrm>
              <a:off x="-4883391" y="2245349"/>
              <a:ext cx="7019017" cy="2360408"/>
              <a:chOff x="-171450" y="216500"/>
              <a:chExt cx="7019014" cy="2360405"/>
            </a:xfrm>
          </p:grpSpPr>
          <p:sp>
            <p:nvSpPr>
              <p:cNvPr id="22" name="Shape 78"/>
              <p:cNvSpPr/>
              <p:nvPr/>
            </p:nvSpPr>
            <p:spPr>
              <a:xfrm>
                <a:off x="-171450" y="216500"/>
                <a:ext cx="7019014" cy="1986353"/>
              </a:xfrm>
              <a:prstGeom prst="rect">
                <a:avLst/>
              </a:prstGeom>
              <a:noFill/>
              <a:ln w="12700" cap="flat">
                <a:noFill/>
                <a:miter lim="400000"/>
              </a:ln>
              <a:effectLst/>
            </p:spPr>
            <p:txBody>
              <a:bodyPr wrap="none" lIns="19050" tIns="19050" rIns="19050" bIns="19050" anchor="ctr">
                <a:spAutoFit/>
              </a:bodyPr>
              <a:lstStyle/>
              <a:p>
                <a:pPr defTabSz="309245" fontAlgn="auto">
                  <a:lnSpc>
                    <a:spcPct val="80000"/>
                  </a:lnSpc>
                  <a:spcBef>
                    <a:spcPts val="0"/>
                  </a:spcBef>
                  <a:spcAft>
                    <a:spcPts val="0"/>
                  </a:spcAft>
                  <a:buFontTx/>
                  <a:buNone/>
                  <a:defRPr/>
                </a:pPr>
                <a:r>
                  <a:rPr sz="5740" kern="0" cap="all" dirty="0">
                    <a:solidFill>
                      <a:srgbClr val="FFFFFF">
                        <a:alpha val="0"/>
                      </a:srgbClr>
                    </a:solidFill>
                    <a:latin typeface="Impact" pitchFamily="34" charset="0"/>
                    <a:ea typeface="헤드라인A"/>
                    <a:cs typeface="헤드라인A"/>
                  </a:rPr>
                  <a:t>content</a:t>
                </a:r>
              </a:p>
            </p:txBody>
          </p:sp>
          <p:sp>
            <p:nvSpPr>
              <p:cNvPr id="23" name="Shape 79"/>
              <p:cNvSpPr/>
              <p:nvPr/>
            </p:nvSpPr>
            <p:spPr>
              <a:xfrm>
                <a:off x="153715" y="2115242"/>
                <a:ext cx="3409479" cy="461663"/>
              </a:xfrm>
              <a:prstGeom prst="rect">
                <a:avLst/>
              </a:prstGeom>
              <a:noFill/>
              <a:ln w="12700" cap="flat">
                <a:noFill/>
                <a:miter lim="400000"/>
              </a:ln>
              <a:effectLst/>
            </p:spPr>
            <p:txBody>
              <a:bodyPr wrap="none" lIns="17145" tIns="17145" rIns="17145" bIns="17145">
                <a:spAutoFit/>
              </a:bodyPr>
              <a:lstStyle>
                <a:lvl1pPr algn="l" defTabSz="914400">
                  <a:defRPr sz="24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sz="900" kern="0">
                    <a:solidFill>
                      <a:srgbClr val="FFFFFF">
                        <a:alpha val="0"/>
                      </a:srgbClr>
                    </a:solidFill>
                  </a:rPr>
                  <a:t>Please add the title here</a:t>
                </a:r>
              </a:p>
            </p:txBody>
          </p:sp>
        </p:grpSp>
      </p:grpSp>
      <p:sp>
        <p:nvSpPr>
          <p:cNvPr id="25" name="TextBox 42" descr="6A3013BADB884660B194CAD3FEF2932C# #TextBox 42"/>
          <p:cNvSpPr txBox="1">
            <a:spLocks noChangeArrowheads="1"/>
          </p:cNvSpPr>
          <p:nvPr/>
        </p:nvSpPr>
        <p:spPr bwMode="auto">
          <a:xfrm>
            <a:off x="211389" y="150732"/>
            <a:ext cx="158248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5400" b="1" dirty="0">
                <a:solidFill>
                  <a:schemeClr val="bg1"/>
                </a:solidFill>
                <a:latin typeface="方正兰亭中粗黑_GBK" panose="02000000000000000000" pitchFamily="2" charset="-122"/>
                <a:ea typeface="方正兰亭中粗黑_GBK" panose="02000000000000000000" pitchFamily="2" charset="-122"/>
              </a:rPr>
              <a:t>目录</a:t>
            </a:r>
          </a:p>
        </p:txBody>
      </p:sp>
      <p:sp>
        <p:nvSpPr>
          <p:cNvPr id="26" name="TextBox 42" descr="6A3013BADB884660B194CAD3FEF2932C# #TextBox 42"/>
          <p:cNvSpPr txBox="1">
            <a:spLocks noChangeArrowheads="1"/>
          </p:cNvSpPr>
          <p:nvPr/>
        </p:nvSpPr>
        <p:spPr bwMode="auto">
          <a:xfrm>
            <a:off x="6354084" y="107406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概念介绍</a:t>
            </a:r>
          </a:p>
        </p:txBody>
      </p:sp>
      <p:sp>
        <p:nvSpPr>
          <p:cNvPr id="27" name="TextBox 42" descr="6A3013BADB884660B194CAD3FEF2932C# #TextBox 42"/>
          <p:cNvSpPr txBox="1">
            <a:spLocks noChangeArrowheads="1"/>
          </p:cNvSpPr>
          <p:nvPr/>
        </p:nvSpPr>
        <p:spPr bwMode="auto">
          <a:xfrm>
            <a:off x="4456113" y="206914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2400">
                <a:solidFill>
                  <a:schemeClr val="bg1"/>
                </a:solidFill>
                <a:latin typeface="微软雅黑" panose="020B0503020204020204" pitchFamily="34" charset="-122"/>
                <a:ea typeface="微软雅黑" panose="020B0503020204020204" pitchFamily="34" charset="-122"/>
              </a:rPr>
              <a:t>案例分享</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8" name="TextBox 42" descr="6A3013BADB884660B194CAD3FEF2932C# #TextBox 42"/>
          <p:cNvSpPr txBox="1">
            <a:spLocks noChangeArrowheads="1"/>
          </p:cNvSpPr>
          <p:nvPr/>
        </p:nvSpPr>
        <p:spPr bwMode="auto">
          <a:xfrm>
            <a:off x="2903324" y="3023394"/>
            <a:ext cx="28039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Hello</a:t>
            </a:r>
            <a:r>
              <a:rPr lang="zh-CN" altLang="en-US" sz="2400" dirty="0">
                <a:solidFill>
                  <a:schemeClr val="bg1"/>
                </a:solidFill>
                <a:latin typeface="微软雅黑" panose="020B0503020204020204" pitchFamily="34" charset="-122"/>
                <a:ea typeface="微软雅黑" panose="020B0503020204020204" pitchFamily="34" charset="-122"/>
              </a:rPr>
              <a:t>，鸢尾花”</a:t>
            </a:r>
          </a:p>
        </p:txBody>
      </p:sp>
      <p:sp>
        <p:nvSpPr>
          <p:cNvPr id="29" name="TextBox 42" descr="6A3013BADB884660B194CAD3FEF2932C# #TextBox 42"/>
          <p:cNvSpPr txBox="1">
            <a:spLocks noChangeArrowheads="1"/>
          </p:cNvSpPr>
          <p:nvPr/>
        </p:nvSpPr>
        <p:spPr bwMode="auto">
          <a:xfrm>
            <a:off x="2034734" y="3979546"/>
            <a:ext cx="10310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400" dirty="0">
                <a:solidFill>
                  <a:schemeClr val="bg1"/>
                </a:solidFill>
                <a:latin typeface="微软雅黑" panose="020B0503020204020204" pitchFamily="34" charset="-122"/>
                <a:ea typeface="微软雅黑" panose="020B0503020204020204" pitchFamily="34" charset="-122"/>
              </a:rPr>
              <a:t>Other</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750" fill="hold"/>
                                        <p:tgtEl>
                                          <p:spTgt spid="25"/>
                                        </p:tgtEl>
                                        <p:attrNameLst>
                                          <p:attrName>ppt_w</p:attrName>
                                        </p:attrNameLst>
                                      </p:cBhvr>
                                      <p:tavLst>
                                        <p:tav tm="0">
                                          <p:val>
                                            <p:strVal val="(6*min(max(#ppt_w*#ppt_h,.3),1)-7.4)/-.7*#ppt_w"/>
                                          </p:val>
                                        </p:tav>
                                        <p:tav tm="100000">
                                          <p:val>
                                            <p:strVal val="#ppt_w"/>
                                          </p:val>
                                        </p:tav>
                                      </p:tavLst>
                                    </p:anim>
                                    <p:anim calcmode="lin" valueType="num">
                                      <p:cBhvr>
                                        <p:cTn id="8" dur="750" fill="hold"/>
                                        <p:tgtEl>
                                          <p:spTgt spid="25"/>
                                        </p:tgtEl>
                                        <p:attrNameLst>
                                          <p:attrName>ppt_h</p:attrName>
                                        </p:attrNameLst>
                                      </p:cBhvr>
                                      <p:tavLst>
                                        <p:tav tm="0">
                                          <p:val>
                                            <p:strVal val="(6*min(max(#ppt_w*#ppt_h,.3),1)-7.4)/-.7*#ppt_h"/>
                                          </p:val>
                                        </p:tav>
                                        <p:tav tm="100000">
                                          <p:val>
                                            <p:strVal val="#ppt_h"/>
                                          </p:val>
                                        </p:tav>
                                      </p:tavLst>
                                    </p:anim>
                                    <p:anim calcmode="lin" valueType="num">
                                      <p:cBhvr>
                                        <p:cTn id="9" dur="750" fill="hold"/>
                                        <p:tgtEl>
                                          <p:spTgt spid="25"/>
                                        </p:tgtEl>
                                        <p:attrNameLst>
                                          <p:attrName>ppt_x</p:attrName>
                                        </p:attrNameLst>
                                      </p:cBhvr>
                                      <p:tavLst>
                                        <p:tav tm="0">
                                          <p:val>
                                            <p:fltVal val="0.5"/>
                                          </p:val>
                                        </p:tav>
                                        <p:tav tm="100000">
                                          <p:val>
                                            <p:strVal val="#ppt_x"/>
                                          </p:val>
                                        </p:tav>
                                      </p:tavLst>
                                    </p:anim>
                                    <p:anim calcmode="lin" valueType="num">
                                      <p:cBhvr>
                                        <p:cTn id="10" dur="750" fill="hold"/>
                                        <p:tgtEl>
                                          <p:spTgt spid="25"/>
                                        </p:tgtEl>
                                        <p:attrNameLst>
                                          <p:attrName>ppt_y</p:attrName>
                                        </p:attrNameLst>
                                      </p:cBhvr>
                                      <p:tavLst>
                                        <p:tav tm="0">
                                          <p:val>
                                            <p:strVal val="1+(6*min(max(#ppt_w*#ppt_h,.3),1)-7.4)/-.7*#ppt_h/2"/>
                                          </p:val>
                                        </p:tav>
                                        <p:tav tm="100000">
                                          <p:val>
                                            <p:strVal val="#ppt_y"/>
                                          </p:val>
                                        </p:tav>
                                      </p:tavLst>
                                    </p:anim>
                                  </p:childTnLst>
                                </p:cTn>
                              </p:par>
                              <p:par>
                                <p:cTn id="11" presetID="2" presetClass="entr" presetSubtype="2" accel="10000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8" presetClass="emph" presetSubtype="0" autoRev="1" fill="hold" nodeType="withEffect">
                                  <p:stCondLst>
                                    <p:cond delay="500"/>
                                  </p:stCondLst>
                                  <p:childTnLst>
                                    <p:animRot by="-720000">
                                      <p:cBhvr>
                                        <p:cTn id="16" dur="250" fill="hold"/>
                                        <p:tgtEl>
                                          <p:spTgt spid="2"/>
                                        </p:tgtEl>
                                        <p:attrNameLst>
                                          <p:attrName>r</p:attrName>
                                        </p:attrNameLst>
                                      </p:cBhvr>
                                    </p:animRot>
                                  </p:childTnLst>
                                </p:cTn>
                              </p:par>
                              <p:par>
                                <p:cTn id="17" presetID="1" presetClass="entr" presetSubtype="0" fill="hold" grpId="0" nodeType="withEffect">
                                  <p:stCondLst>
                                    <p:cond delay="1000"/>
                                  </p:stCondLst>
                                  <p:childTnLst>
                                    <p:set>
                                      <p:cBhvr>
                                        <p:cTn id="18" dur="1" fill="hold">
                                          <p:stCondLst>
                                            <p:cond delay="0"/>
                                          </p:stCondLst>
                                        </p:cTn>
                                        <p:tgtEl>
                                          <p:spTgt spid="81"/>
                                        </p:tgtEl>
                                        <p:attrNameLst>
                                          <p:attrName>style.visibility</p:attrName>
                                        </p:attrNameLst>
                                      </p:cBhvr>
                                      <p:to>
                                        <p:strVal val="visible"/>
                                      </p:to>
                                    </p:set>
                                  </p:childTnLst>
                                </p:cTn>
                              </p:par>
                              <p:par>
                                <p:cTn id="19" presetID="0" presetClass="path" presetSubtype="0" fill="hold" grpId="1" nodeType="withEffect">
                                  <p:stCondLst>
                                    <p:cond delay="1000"/>
                                  </p:stCondLst>
                                  <p:childTnLst>
                                    <p:animMotion origin="layout" path="M -0.59414 0.79166 C -0.50989 0.64826 -0.43261 0.52627 -0.33978 0.39571 C -0.19238 0.18588 -0.07304 0.07615 -3.125E-6 4.07407E-6 " pathEditMode="relative" rAng="0" ptsTypes="AAA">
                                      <p:cBhvr>
                                        <p:cTn id="20" dur="2000" fill="hold"/>
                                        <p:tgtEl>
                                          <p:spTgt spid="81"/>
                                        </p:tgtEl>
                                        <p:attrNameLst>
                                          <p:attrName>ppt_x,ppt_y</p:attrName>
                                        </p:attrNameLst>
                                      </p:cBhvr>
                                      <p:rCtr x="29700" y="-39600"/>
                                    </p:animMotion>
                                  </p:childTnLst>
                                </p:cTn>
                              </p:par>
                              <p:par>
                                <p:cTn id="21" presetID="1" presetClass="entr" presetSubtype="0" fill="hold" grpId="0" nodeType="withEffect">
                                  <p:stCondLst>
                                    <p:cond delay="1250"/>
                                  </p:stCondLst>
                                  <p:childTnLst>
                                    <p:set>
                                      <p:cBhvr>
                                        <p:cTn id="22" dur="1" fill="hold">
                                          <p:stCondLst>
                                            <p:cond delay="0"/>
                                          </p:stCondLst>
                                        </p:cTn>
                                        <p:tgtEl>
                                          <p:spTgt spid="82"/>
                                        </p:tgtEl>
                                        <p:attrNameLst>
                                          <p:attrName>style.visibility</p:attrName>
                                        </p:attrNameLst>
                                      </p:cBhvr>
                                      <p:to>
                                        <p:strVal val="visible"/>
                                      </p:to>
                                    </p:set>
                                  </p:childTnLst>
                                </p:cTn>
                              </p:par>
                              <p:par>
                                <p:cTn id="23" presetID="0" presetClass="path" presetSubtype="0" fill="hold" grpId="1" nodeType="withEffect">
                                  <p:stCondLst>
                                    <p:cond delay="1250"/>
                                  </p:stCondLst>
                                  <p:childTnLst>
                                    <p:animMotion origin="layout" path="M -0.43008 0.62083 C -0.34583 0.47731 -0.34714 0.46782 -0.25423 0.33727 C -0.10684 0.12743 -0.07305 0.07616 1.45833E-6 5.55556E-7 " pathEditMode="relative" rAng="0" ptsTypes="AAA">
                                      <p:cBhvr>
                                        <p:cTn id="24" dur="2000" fill="hold"/>
                                        <p:tgtEl>
                                          <p:spTgt spid="82"/>
                                        </p:tgtEl>
                                        <p:attrNameLst>
                                          <p:attrName>ppt_x,ppt_y</p:attrName>
                                        </p:attrNameLst>
                                      </p:cBhvr>
                                      <p:rCtr x="21500" y="-31000"/>
                                    </p:animMotion>
                                  </p:childTnLst>
                                </p:cTn>
                              </p:par>
                              <p:par>
                                <p:cTn id="25" presetID="1" presetClass="entr" presetSubtype="0" fill="hold" grpId="1" nodeType="withEffect">
                                  <p:stCondLst>
                                    <p:cond delay="1500"/>
                                  </p:stCondLst>
                                  <p:childTnLst>
                                    <p:set>
                                      <p:cBhvr>
                                        <p:cTn id="26" dur="1" fill="hold">
                                          <p:stCondLst>
                                            <p:cond delay="0"/>
                                          </p:stCondLst>
                                        </p:cTn>
                                        <p:tgtEl>
                                          <p:spTgt spid="83"/>
                                        </p:tgtEl>
                                        <p:attrNameLst>
                                          <p:attrName>style.visibility</p:attrName>
                                        </p:attrNameLst>
                                      </p:cBhvr>
                                      <p:to>
                                        <p:strVal val="visible"/>
                                      </p:to>
                                    </p:set>
                                  </p:childTnLst>
                                </p:cTn>
                              </p:par>
                              <p:par>
                                <p:cTn id="27" presetID="0" presetClass="path" presetSubtype="0" fill="hold" grpId="0" nodeType="withEffect">
                                  <p:stCondLst>
                                    <p:cond delay="1500"/>
                                  </p:stCondLst>
                                  <p:childTnLst>
                                    <p:animMotion origin="layout" path="M -0.27858 0.44028 C -0.1944 0.29664 -0.20502 0.31759 -0.18646 0.28426 C -0.10163 0.14942 -0.07305 0.07616 3.75E-6 7.40741E-7 " pathEditMode="relative" rAng="0" ptsTypes="AAA">
                                      <p:cBhvr>
                                        <p:cTn id="28" dur="1750" fill="hold"/>
                                        <p:tgtEl>
                                          <p:spTgt spid="83"/>
                                        </p:tgtEl>
                                        <p:attrNameLst>
                                          <p:attrName>ppt_x,ppt_y</p:attrName>
                                        </p:attrNameLst>
                                      </p:cBhvr>
                                      <p:rCtr x="13900" y="-22000"/>
                                    </p:animMotion>
                                  </p:childTnLst>
                                </p:cTn>
                              </p:par>
                              <p:par>
                                <p:cTn id="29" presetID="1" presetClass="entr" presetSubtype="0" fill="hold" grpId="0" nodeType="withEffect">
                                  <p:stCondLst>
                                    <p:cond delay="1750"/>
                                  </p:stCondLst>
                                  <p:childTnLst>
                                    <p:set>
                                      <p:cBhvr>
                                        <p:cTn id="30" dur="1" fill="hold">
                                          <p:stCondLst>
                                            <p:cond delay="0"/>
                                          </p:stCondLst>
                                        </p:cTn>
                                        <p:tgtEl>
                                          <p:spTgt spid="84"/>
                                        </p:tgtEl>
                                        <p:attrNameLst>
                                          <p:attrName>style.visibility</p:attrName>
                                        </p:attrNameLst>
                                      </p:cBhvr>
                                      <p:to>
                                        <p:strVal val="visible"/>
                                      </p:to>
                                    </p:set>
                                  </p:childTnLst>
                                </p:cTn>
                              </p:par>
                              <p:par>
                                <p:cTn id="31" presetID="0" presetClass="path" presetSubtype="0" fill="hold" grpId="1" nodeType="withEffect">
                                  <p:stCondLst>
                                    <p:cond delay="1750"/>
                                  </p:stCondLst>
                                  <p:childTnLst>
                                    <p:animMotion origin="layout" path="M -0.14934 0.25474 C -0.10423 0.17153 -0.10996 0.18368 -0.1 0.16447 C -0.05449 0.08634 -0.03919 0.04398 -3.95833E-6 2.03704E-6 " pathEditMode="relative" rAng="0" ptsTypes="AAA">
                                      <p:cBhvr>
                                        <p:cTn id="32" dur="1500" fill="hold"/>
                                        <p:tgtEl>
                                          <p:spTgt spid="84"/>
                                        </p:tgtEl>
                                        <p:attrNameLst>
                                          <p:attrName>ppt_x,ppt_y</p:attrName>
                                        </p:attrNameLst>
                                      </p:cBhvr>
                                      <p:rCtr x="7500" y="-12700"/>
                                    </p:animMotion>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1+#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50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1+#ppt_w/2"/>
                                          </p:val>
                                        </p:tav>
                                        <p:tav tm="100000">
                                          <p:val>
                                            <p:strVal val="#ppt_x"/>
                                          </p:val>
                                        </p:tav>
                                      </p:tavLst>
                                    </p:anim>
                                    <p:anim calcmode="lin" valueType="num">
                                      <p:cBhvr additive="base">
                                        <p:cTn id="42" dur="500" fill="hold"/>
                                        <p:tgtEl>
                                          <p:spTgt spid="2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75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1+#ppt_w/2"/>
                                          </p:val>
                                        </p:tav>
                                        <p:tav tm="100000">
                                          <p:val>
                                            <p:strVal val="#ppt_x"/>
                                          </p:val>
                                        </p:tav>
                                      </p:tavLst>
                                    </p:anim>
                                    <p:anim calcmode="lin" valueType="num">
                                      <p:cBhvr additive="base">
                                        <p:cTn id="46" dur="500" fill="hold"/>
                                        <p:tgtEl>
                                          <p:spTgt spid="28"/>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100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1+#ppt_w/2"/>
                                          </p:val>
                                        </p:tav>
                                        <p:tav tm="100000">
                                          <p:val>
                                            <p:strVal val="#ppt_x"/>
                                          </p:val>
                                        </p:tav>
                                      </p:tavLst>
                                    </p:anim>
                                    <p:anim calcmode="lin" valueType="num">
                                      <p:cBhvr additive="base">
                                        <p:cTn id="50"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2" grpId="0" animBg="1"/>
      <p:bldP spid="82" grpId="1" animBg="1"/>
      <p:bldP spid="83" grpId="0" animBg="1"/>
      <p:bldP spid="83" grpId="1" animBg="1"/>
      <p:bldP spid="84" grpId="0" animBg="1"/>
      <p:bldP spid="84" grpId="1" animBg="1"/>
      <p:bldP spid="25" grpId="0"/>
      <p:bldP spid="26" grpId="0"/>
      <p:bldP spid="27"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4"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5"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6"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17"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18"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19"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grpSp>
        <p:nvGrpSpPr>
          <p:cNvPr id="13320" name="组合 1"/>
          <p:cNvGrpSpPr>
            <a:grpSpLocks/>
          </p:cNvGrpSpPr>
          <p:nvPr/>
        </p:nvGrpSpPr>
        <p:grpSpPr bwMode="auto">
          <a:xfrm>
            <a:off x="3350435" y="1481138"/>
            <a:ext cx="2447891" cy="2590800"/>
            <a:chOff x="8932906" y="3949323"/>
            <a:chExt cx="6527800" cy="6907902"/>
          </a:xfrm>
        </p:grpSpPr>
        <p:grpSp>
          <p:nvGrpSpPr>
            <p:cNvPr id="13321" name="Group 107"/>
            <p:cNvGrpSpPr>
              <a:grpSpLocks/>
            </p:cNvGrpSpPr>
            <p:nvPr/>
          </p:nvGrpSpPr>
          <p:grpSpPr bwMode="auto">
            <a:xfrm>
              <a:off x="8932906" y="3949323"/>
              <a:ext cx="6527800" cy="6907902"/>
              <a:chOff x="-52969" y="371924"/>
              <a:chExt cx="6527799" cy="6907902"/>
            </a:xfrm>
          </p:grpSpPr>
          <p:sp>
            <p:nvSpPr>
              <p:cNvPr id="105" name="Shape 105"/>
              <p:cNvSpPr/>
              <p:nvPr/>
            </p:nvSpPr>
            <p:spPr>
              <a:xfrm>
                <a:off x="317412" y="371924"/>
                <a:ext cx="5435675" cy="6907902"/>
              </a:xfrm>
              <a:prstGeom prst="rect">
                <a:avLst/>
              </a:prstGeom>
              <a:noFill/>
              <a:ln w="12700" cap="flat">
                <a:noFill/>
                <a:miter lim="400000"/>
              </a:ln>
              <a:effectLst/>
            </p:spPr>
            <p:txBody>
              <a:bodyPr wrap="none" lIns="19050" tIns="19050" rIns="19050" bIns="19050" anchor="ctr">
                <a:spAutoFit/>
              </a:bodyPr>
              <a:lstStyle/>
              <a:p>
                <a:pPr defTabSz="309245" fontAlgn="auto">
                  <a:lnSpc>
                    <a:spcPct val="80000"/>
                  </a:lnSpc>
                  <a:spcBef>
                    <a:spcPts val="0"/>
                  </a:spcBef>
                  <a:spcAft>
                    <a:spcPts val="0"/>
                  </a:spcAft>
                  <a:buFontTx/>
                  <a:buNone/>
                  <a:defRPr/>
                </a:pPr>
                <a:r>
                  <a:rPr lang="en-US" sz="17175" kern="0" cap="all" dirty="0">
                    <a:solidFill>
                      <a:srgbClr val="FFFFFF"/>
                    </a:solidFill>
                    <a:latin typeface="Impact" pitchFamily="34" charset="0"/>
                    <a:ea typeface="헤드라인A"/>
                    <a:cs typeface="헤드라인A"/>
                  </a:rPr>
                  <a:t>0</a:t>
                </a:r>
                <a:r>
                  <a:rPr sz="17175" kern="0" cap="all" dirty="0">
                    <a:solidFill>
                      <a:srgbClr val="FFFFFF"/>
                    </a:solidFill>
                    <a:latin typeface="Impact" pitchFamily="34" charset="0"/>
                    <a:ea typeface="헤드라인A"/>
                    <a:cs typeface="헤드라인A"/>
                  </a:rPr>
                  <a:t>1</a:t>
                </a:r>
              </a:p>
            </p:txBody>
          </p:sp>
          <p:pic>
            <p:nvPicPr>
              <p:cNvPr id="13323" name="pasted-imag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2969" y="2588257"/>
                <a:ext cx="6527799"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3324" name="Shape 108"/>
            <p:cNvSpPr>
              <a:spLocks noChangeArrowheads="1"/>
            </p:cNvSpPr>
            <p:nvPr/>
          </p:nvSpPr>
          <p:spPr bwMode="auto">
            <a:xfrm>
              <a:off x="10598492" y="6154700"/>
              <a:ext cx="2845264" cy="106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rIns="17145">
              <a:sp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r>
                <a:rPr lang="zh-CN" altLang="en-US" sz="2000" b="1" dirty="0">
                  <a:solidFill>
                    <a:srgbClr val="FFFFFF"/>
                  </a:solidFill>
                  <a:latin typeface="Arial" pitchFamily="34" charset="0"/>
                  <a:cs typeface="Arial" pitchFamily="34" charset="0"/>
                  <a:sym typeface="Arial" pitchFamily="34" charset="0"/>
                </a:rPr>
                <a:t>概念介绍</a:t>
              </a:r>
              <a:endParaRPr lang="zh-CN" altLang="zh-CN" sz="2000" b="1" dirty="0">
                <a:solidFill>
                  <a:srgbClr val="FFFFFF"/>
                </a:solidFill>
                <a:latin typeface="Arial" pitchFamily="34" charset="0"/>
                <a:cs typeface="Arial" pitchFamily="34" charset="0"/>
                <a:sym typeface="Arial" pitchFamily="34" charset="0"/>
              </a:endParaRPr>
            </a:p>
          </p:txBody>
        </p:sp>
        <p:sp>
          <p:nvSpPr>
            <p:cNvPr id="13325" name="Shape 109"/>
            <p:cNvSpPr>
              <a:spLocks noChangeArrowheads="1"/>
            </p:cNvSpPr>
            <p:nvPr/>
          </p:nvSpPr>
          <p:spPr bwMode="auto">
            <a:xfrm>
              <a:off x="9415634" y="6973230"/>
              <a:ext cx="5400333" cy="7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10000"/>
                </a:lnSpc>
              </a:pPr>
              <a:r>
                <a:rPr lang="zh-CN" altLang="zh-CN" sz="6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a:t>
              </a:r>
            </a:p>
          </p:txBody>
        </p:sp>
      </p:grpSp>
      <p:sp>
        <p:nvSpPr>
          <p:cNvPr id="13326"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27"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28"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29"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30"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31"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2" descr="6A3013BADB884660B194CAD3FEF2932C# #TextBox 42"/>
          <p:cNvSpPr txBox="1">
            <a:spLocks noChangeArrowheads="1"/>
          </p:cNvSpPr>
          <p:nvPr/>
        </p:nvSpPr>
        <p:spPr bwMode="auto">
          <a:xfrm>
            <a:off x="671869" y="474346"/>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信息</a:t>
            </a:r>
          </a:p>
        </p:txBody>
      </p:sp>
      <p:pic>
        <p:nvPicPr>
          <p:cNvPr id="33794" name="Picture 2" descr="http://a.hiphotos.baidu.com/baike/pic/item/faedab64034f78f0c7e66a4b78310a55b2191c9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593" y="1091631"/>
            <a:ext cx="2035145" cy="2801717"/>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42" descr="6A3013BADB884660B194CAD3FEF2932C# #TextBox 42"/>
          <p:cNvSpPr txBox="1">
            <a:spLocks noChangeArrowheads="1"/>
          </p:cNvSpPr>
          <p:nvPr/>
        </p:nvSpPr>
        <p:spPr bwMode="auto">
          <a:xfrm>
            <a:off x="895110" y="1091631"/>
            <a:ext cx="5724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为某种问题提供答案或解决不确定性的任何实体或形式</a:t>
            </a:r>
          </a:p>
        </p:txBody>
      </p:sp>
      <p:sp>
        <p:nvSpPr>
          <p:cNvPr id="32" name="TextBox 42" descr="6A3013BADB884660B194CAD3FEF2932C# #TextBox 42"/>
          <p:cNvSpPr txBox="1">
            <a:spLocks noChangeArrowheads="1"/>
          </p:cNvSpPr>
          <p:nvPr/>
        </p:nvSpPr>
        <p:spPr bwMode="auto">
          <a:xfrm>
            <a:off x="6619754" y="4069261"/>
            <a:ext cx="239200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1400" dirty="0">
                <a:solidFill>
                  <a:schemeClr val="bg1"/>
                </a:solidFill>
                <a:latin typeface="微软雅黑" panose="020B0503020204020204" pitchFamily="34" charset="-122"/>
                <a:ea typeface="微软雅黑" panose="020B0503020204020204" pitchFamily="34" charset="-122"/>
              </a:rPr>
              <a:t>信息论的创始人，数学家 ：</a:t>
            </a:r>
            <a:endParaRPr lang="en-US" altLang="zh-CN" sz="14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defRPr/>
            </a:pPr>
            <a:r>
              <a:rPr lang="zh-CN" altLang="en-US" sz="1400" dirty="0">
                <a:solidFill>
                  <a:schemeClr val="bg1"/>
                </a:solidFill>
                <a:latin typeface="微软雅黑" panose="020B0503020204020204" pitchFamily="34" charset="-122"/>
                <a:ea typeface="微软雅黑" panose="020B0503020204020204" pitchFamily="34" charset="-122"/>
              </a:rPr>
              <a:t> </a:t>
            </a:r>
            <a:r>
              <a:rPr lang="en-US" altLang="zh-CN" sz="1400" dirty="0">
                <a:solidFill>
                  <a:schemeClr val="bg1"/>
                </a:solidFill>
              </a:rPr>
              <a:t>Claude Elwood Shannon </a:t>
            </a:r>
          </a:p>
          <a:p>
            <a:pPr eaLnBrk="1" hangingPunct="1">
              <a:spcBef>
                <a:spcPct val="0"/>
              </a:spcBef>
              <a:buFontTx/>
              <a:buNone/>
              <a:defRPr/>
            </a:pPr>
            <a:r>
              <a:rPr lang="zh-CN" altLang="en-US" sz="1400" dirty="0">
                <a:solidFill>
                  <a:schemeClr val="bg1"/>
                </a:solidFill>
              </a:rPr>
              <a:t>克劳德</a:t>
            </a:r>
            <a:r>
              <a:rPr lang="en-US" altLang="zh-CN" sz="1400" dirty="0">
                <a:solidFill>
                  <a:schemeClr val="bg1"/>
                </a:solidFill>
              </a:rPr>
              <a:t>·</a:t>
            </a:r>
            <a:r>
              <a:rPr lang="zh-CN" altLang="en-US" sz="1400" dirty="0">
                <a:solidFill>
                  <a:schemeClr val="bg1"/>
                </a:solidFill>
              </a:rPr>
              <a:t>艾尔伍德</a:t>
            </a:r>
            <a:r>
              <a:rPr lang="en-US" altLang="zh-CN" sz="1400" dirty="0">
                <a:solidFill>
                  <a:schemeClr val="bg1"/>
                </a:solidFill>
              </a:rPr>
              <a:t>·</a:t>
            </a:r>
            <a:r>
              <a:rPr lang="zh-CN" altLang="en-US" sz="1400" dirty="0">
                <a:solidFill>
                  <a:schemeClr val="bg1"/>
                </a:solidFill>
              </a:rPr>
              <a:t>香农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3" name="TextBox 42" descr="6A3013BADB884660B194CAD3FEF2932C# #TextBox 42"/>
          <p:cNvSpPr txBox="1">
            <a:spLocks noChangeArrowheads="1"/>
          </p:cNvSpPr>
          <p:nvPr/>
        </p:nvSpPr>
        <p:spPr bwMode="auto">
          <a:xfrm>
            <a:off x="1071978" y="1636223"/>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数据代表某种参数的值</a:t>
            </a:r>
          </a:p>
        </p:txBody>
      </p:sp>
      <p:sp>
        <p:nvSpPr>
          <p:cNvPr id="34" name="TextBox 42" descr="6A3013BADB884660B194CAD3FEF2932C# #TextBox 42"/>
          <p:cNvSpPr txBox="1">
            <a:spLocks noChangeArrowheads="1"/>
          </p:cNvSpPr>
          <p:nvPr/>
        </p:nvSpPr>
        <p:spPr bwMode="auto">
          <a:xfrm>
            <a:off x="1071978" y="2057109"/>
            <a:ext cx="4108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知识代表对真实事物或抽象概念的理解</a:t>
            </a:r>
          </a:p>
        </p:txBody>
      </p:sp>
      <p:sp>
        <p:nvSpPr>
          <p:cNvPr id="35" name="TextBox 42" descr="6A3013BADB884660B194CAD3FEF2932C# #TextBox 42"/>
          <p:cNvSpPr txBox="1">
            <a:spLocks noChangeArrowheads="1"/>
          </p:cNvSpPr>
          <p:nvPr/>
        </p:nvSpPr>
        <p:spPr bwMode="auto">
          <a:xfrm>
            <a:off x="895110" y="3085518"/>
            <a:ext cx="48013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信息论是研究信息的量化，存储和传播的学科</a:t>
            </a: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1+#ppt_w/2"/>
                                          </p:val>
                                        </p:tav>
                                        <p:tav tm="100000">
                                          <p:val>
                                            <p:strVal val="#ppt_x"/>
                                          </p:val>
                                        </p:tav>
                                      </p:tavLst>
                                    </p:anim>
                                    <p:anim calcmode="lin" valueType="num">
                                      <p:cBhvr additive="base">
                                        <p:cTn id="24" dur="500" fill="hold"/>
                                        <p:tgtEl>
                                          <p:spTgt spid="3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00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P spid="33" grpId="0"/>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2" descr="6A3013BADB884660B194CAD3FEF2932C# #TextBox 42"/>
          <p:cNvSpPr txBox="1">
            <a:spLocks noChangeArrowheads="1"/>
          </p:cNvSpPr>
          <p:nvPr/>
        </p:nvSpPr>
        <p:spPr bwMode="auto">
          <a:xfrm>
            <a:off x="577453" y="47434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信息处理</a:t>
            </a:r>
          </a:p>
        </p:txBody>
      </p:sp>
      <p:pic>
        <p:nvPicPr>
          <p:cNvPr id="34818" name="Picture 2" descr="https://timgsa.baidu.com/timg?image&amp;quality=80&amp;size=b9999_10000&amp;sec=1535226082815&amp;di=88fac8a507f716f98d37ad7163088d01&amp;imgtype=0&amp;src=http%3A%2F%2Fwww.bio1000.com%2Fuploads%2Fallimg%2F140917%2F0UG34515-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063" y="955960"/>
            <a:ext cx="2066687" cy="20666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42" descr="6A3013BADB884660B194CAD3FEF2932C# #TextBox 42"/>
          <p:cNvSpPr txBox="1">
            <a:spLocks noChangeArrowheads="1"/>
          </p:cNvSpPr>
          <p:nvPr/>
        </p:nvSpPr>
        <p:spPr bwMode="auto">
          <a:xfrm>
            <a:off x="4519636" y="700357"/>
            <a:ext cx="646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听觉</a:t>
            </a:r>
          </a:p>
        </p:txBody>
      </p:sp>
      <p:sp>
        <p:nvSpPr>
          <p:cNvPr id="11" name="TextBox 42" descr="6A3013BADB884660B194CAD3FEF2932C# #TextBox 42"/>
          <p:cNvSpPr txBox="1">
            <a:spLocks noChangeArrowheads="1"/>
          </p:cNvSpPr>
          <p:nvPr/>
        </p:nvSpPr>
        <p:spPr bwMode="auto">
          <a:xfrm>
            <a:off x="5656314" y="1081214"/>
            <a:ext cx="646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视觉</a:t>
            </a:r>
          </a:p>
        </p:txBody>
      </p:sp>
      <p:sp>
        <p:nvSpPr>
          <p:cNvPr id="12" name="TextBox 42" descr="6A3013BADB884660B194CAD3FEF2932C# #TextBox 42"/>
          <p:cNvSpPr txBox="1">
            <a:spLocks noChangeArrowheads="1"/>
          </p:cNvSpPr>
          <p:nvPr/>
        </p:nvSpPr>
        <p:spPr bwMode="auto">
          <a:xfrm>
            <a:off x="4519636" y="2703554"/>
            <a:ext cx="646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嗅觉</a:t>
            </a:r>
          </a:p>
        </p:txBody>
      </p:sp>
      <p:sp>
        <p:nvSpPr>
          <p:cNvPr id="13" name="TextBox 42" descr="6A3013BADB884660B194CAD3FEF2932C# #TextBox 42"/>
          <p:cNvSpPr txBox="1">
            <a:spLocks noChangeArrowheads="1"/>
          </p:cNvSpPr>
          <p:nvPr/>
        </p:nvSpPr>
        <p:spPr bwMode="auto">
          <a:xfrm>
            <a:off x="4519636" y="3305534"/>
            <a:ext cx="646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味觉</a:t>
            </a:r>
          </a:p>
        </p:txBody>
      </p:sp>
      <p:sp>
        <p:nvSpPr>
          <p:cNvPr id="14" name="TextBox 42" descr="6A3013BADB884660B194CAD3FEF2932C# #TextBox 42"/>
          <p:cNvSpPr txBox="1">
            <a:spLocks noChangeArrowheads="1"/>
          </p:cNvSpPr>
          <p:nvPr/>
        </p:nvSpPr>
        <p:spPr bwMode="auto">
          <a:xfrm>
            <a:off x="4519636" y="3945614"/>
            <a:ext cx="646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触觉</a:t>
            </a:r>
          </a:p>
        </p:txBody>
      </p:sp>
      <p:sp>
        <p:nvSpPr>
          <p:cNvPr id="15" name="TextBox 42" descr="6A3013BADB884660B194CAD3FEF2932C# #TextBox 42"/>
          <p:cNvSpPr txBox="1">
            <a:spLocks noChangeArrowheads="1"/>
          </p:cNvSpPr>
          <p:nvPr/>
        </p:nvSpPr>
        <p:spPr bwMode="auto">
          <a:xfrm>
            <a:off x="3549664" y="1619972"/>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图像信息</a:t>
            </a:r>
          </a:p>
        </p:txBody>
      </p:sp>
      <p:sp>
        <p:nvSpPr>
          <p:cNvPr id="16" name="TextBox 42" descr="6A3013BADB884660B194CAD3FEF2932C# #TextBox 42"/>
          <p:cNvSpPr txBox="1">
            <a:spLocks noChangeArrowheads="1"/>
          </p:cNvSpPr>
          <p:nvPr/>
        </p:nvSpPr>
        <p:spPr bwMode="auto">
          <a:xfrm>
            <a:off x="5528073" y="157789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400" dirty="0">
                <a:solidFill>
                  <a:schemeClr val="bg1"/>
                </a:solidFill>
                <a:latin typeface="微软雅黑" panose="020B0503020204020204" pitchFamily="34" charset="-122"/>
                <a:ea typeface="微软雅黑" panose="020B0503020204020204" pitchFamily="34" charset="-122"/>
              </a:rPr>
              <a:t>视锥细胞</a:t>
            </a:r>
            <a:endParaRPr lang="en-US" altLang="zh-CN" sz="1400" dirty="0">
              <a:solidFill>
                <a:schemeClr val="bg1"/>
              </a:solidFill>
              <a:latin typeface="微软雅黑" panose="020B0503020204020204" pitchFamily="34" charset="-122"/>
              <a:ea typeface="微软雅黑" panose="020B0503020204020204" pitchFamily="34" charset="-122"/>
            </a:endParaRPr>
          </a:p>
          <a:p>
            <a:pPr algn="ctr" eaLnBrk="1" hangingPunct="1">
              <a:spcBef>
                <a:spcPct val="0"/>
              </a:spcBef>
              <a:buFontTx/>
              <a:buNone/>
              <a:defRPr/>
            </a:pPr>
            <a:r>
              <a:rPr lang="zh-CN" altLang="en-US" sz="1400" dirty="0">
                <a:solidFill>
                  <a:schemeClr val="bg1"/>
                </a:solidFill>
                <a:latin typeface="微软雅黑" panose="020B0503020204020204" pitchFamily="34" charset="-122"/>
                <a:ea typeface="微软雅黑" panose="020B0503020204020204" pitchFamily="34" charset="-122"/>
              </a:rPr>
              <a:t>视杆细胞</a:t>
            </a:r>
          </a:p>
        </p:txBody>
      </p:sp>
      <p:sp>
        <p:nvSpPr>
          <p:cNvPr id="17" name="TextBox 42" descr="6A3013BADB884660B194CAD3FEF2932C# #TextBox 42"/>
          <p:cNvSpPr txBox="1">
            <a:spLocks noChangeArrowheads="1"/>
          </p:cNvSpPr>
          <p:nvPr/>
        </p:nvSpPr>
        <p:spPr bwMode="auto">
          <a:xfrm>
            <a:off x="6913241" y="1481472"/>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特定波长的电磁波</a:t>
            </a:r>
            <a:endParaRPr lang="en-US" altLang="zh-CN" sz="1800" dirty="0">
              <a:solidFill>
                <a:schemeClr val="bg1"/>
              </a:solidFill>
              <a:latin typeface="微软雅黑" panose="020B0503020204020204" pitchFamily="34" charset="-122"/>
              <a:ea typeface="微软雅黑" panose="020B0503020204020204" pitchFamily="34" charset="-122"/>
            </a:endParaRPr>
          </a:p>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的辐射通量信息</a:t>
            </a:r>
          </a:p>
        </p:txBody>
      </p:sp>
      <p:pic>
        <p:nvPicPr>
          <p:cNvPr id="34820" name="Picture 4" descr="https://timgsa.baidu.com/timg?image&amp;quality=80&amp;size=b9999_10000&amp;sec=1535227826551&amp;di=3eb2e1713c6229381bc7ed5b13f127ca&amp;imgtype=0&amp;src=http%3A%2F%2Fimg.pconline.com.cn%2Fimages%2Fproduct%2F4748%2F474814%2FNB_DELL_V1450F-167.03jpg_m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753" y="3072885"/>
            <a:ext cx="2291452" cy="171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335844"/>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0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1+#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0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0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00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1+#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0" grpId="0"/>
      <p:bldP spid="11" grpId="0"/>
      <p:bldP spid="12"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descr="C:\Desktop\dd44910dd5928eea0206c2c1c200458d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 y="1253490"/>
            <a:ext cx="7627620" cy="22882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42" descr="6A3013BADB884660B194CAD3FEF2932C# #TextBox 42"/>
          <p:cNvSpPr txBox="1">
            <a:spLocks noChangeArrowheads="1"/>
          </p:cNvSpPr>
          <p:nvPr/>
        </p:nvSpPr>
        <p:spPr bwMode="auto">
          <a:xfrm>
            <a:off x="615732" y="400052"/>
            <a:ext cx="29546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图像信息和其他信息</a:t>
            </a:r>
          </a:p>
        </p:txBody>
      </p:sp>
      <p:sp>
        <p:nvSpPr>
          <p:cNvPr id="5" name="TextBox 42" descr="6A3013BADB884660B194CAD3FEF2932C# #TextBox 42"/>
          <p:cNvSpPr txBox="1">
            <a:spLocks noChangeArrowheads="1"/>
          </p:cNvSpPr>
          <p:nvPr/>
        </p:nvSpPr>
        <p:spPr bwMode="auto">
          <a:xfrm>
            <a:off x="1356360" y="3825244"/>
            <a:ext cx="51171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信息</a:t>
            </a:r>
            <a:r>
              <a:rPr lang="en-US" altLang="zh-CN" sz="1800" dirty="0">
                <a:solidFill>
                  <a:schemeClr val="bg1"/>
                </a:solidFill>
                <a:latin typeface="微软雅黑" panose="020B0503020204020204" pitchFamily="34" charset="-122"/>
                <a:ea typeface="微软雅黑" panose="020B0503020204020204" pitchFamily="34" charset="-122"/>
              </a:rPr>
              <a:t>1-&gt;</a:t>
            </a:r>
            <a:r>
              <a:rPr lang="zh-CN" altLang="en-US" sz="1800" dirty="0">
                <a:solidFill>
                  <a:schemeClr val="bg1"/>
                </a:solidFill>
                <a:latin typeface="微软雅黑" panose="020B0503020204020204" pitchFamily="34" charset="-122"/>
                <a:ea typeface="微软雅黑" panose="020B0503020204020204" pitchFamily="34" charset="-122"/>
              </a:rPr>
              <a:t>信息</a:t>
            </a:r>
            <a:r>
              <a:rPr lang="en-US" altLang="zh-CN" sz="1800" dirty="0">
                <a:solidFill>
                  <a:schemeClr val="bg1"/>
                </a:solidFill>
                <a:latin typeface="微软雅黑" panose="020B0503020204020204" pitchFamily="34" charset="-122"/>
                <a:ea typeface="微软雅黑" panose="020B0503020204020204" pitchFamily="34" charset="-122"/>
              </a:rPr>
              <a:t>2-&gt;</a:t>
            </a:r>
            <a:r>
              <a:rPr lang="zh-CN" altLang="en-US" sz="1800" dirty="0">
                <a:solidFill>
                  <a:schemeClr val="bg1"/>
                </a:solidFill>
                <a:latin typeface="微软雅黑" panose="020B0503020204020204" pitchFamily="34" charset="-122"/>
                <a:ea typeface="微软雅黑" panose="020B0503020204020204" pitchFamily="34" charset="-122"/>
              </a:rPr>
              <a:t>图像</a:t>
            </a:r>
            <a:r>
              <a:rPr lang="en-US" altLang="zh-CN" sz="1800" dirty="0">
                <a:solidFill>
                  <a:schemeClr val="bg1"/>
                </a:solidFill>
                <a:latin typeface="微软雅黑" panose="020B0503020204020204" pitchFamily="34" charset="-122"/>
                <a:ea typeface="微软雅黑" panose="020B0503020204020204" pitchFamily="34" charset="-122"/>
              </a:rPr>
              <a:t>1-&gt;</a:t>
            </a:r>
            <a:r>
              <a:rPr lang="zh-CN" altLang="en-US" sz="1800" dirty="0">
                <a:solidFill>
                  <a:schemeClr val="bg1"/>
                </a:solidFill>
                <a:latin typeface="微软雅黑" panose="020B0503020204020204" pitchFamily="34" charset="-122"/>
                <a:ea typeface="微软雅黑" panose="020B0503020204020204" pitchFamily="34" charset="-122"/>
              </a:rPr>
              <a:t>信息</a:t>
            </a:r>
            <a:r>
              <a:rPr lang="en-US" altLang="zh-CN" sz="1800" dirty="0">
                <a:solidFill>
                  <a:schemeClr val="bg1"/>
                </a:solidFill>
                <a:latin typeface="微软雅黑" panose="020B0503020204020204" pitchFamily="34" charset="-122"/>
                <a:ea typeface="微软雅黑" panose="020B0503020204020204" pitchFamily="34" charset="-122"/>
              </a:rPr>
              <a:t>3-&gt;</a:t>
            </a:r>
            <a:r>
              <a:rPr lang="zh-CN" altLang="en-US" sz="1800" dirty="0">
                <a:solidFill>
                  <a:schemeClr val="bg1"/>
                </a:solidFill>
                <a:latin typeface="微软雅黑" panose="020B0503020204020204" pitchFamily="34" charset="-122"/>
                <a:ea typeface="微软雅黑" panose="020B0503020204020204" pitchFamily="34" charset="-122"/>
              </a:rPr>
              <a:t>信息</a:t>
            </a:r>
            <a:r>
              <a:rPr lang="en-US" altLang="zh-CN" sz="1800" dirty="0">
                <a:solidFill>
                  <a:schemeClr val="bg1"/>
                </a:solidFill>
                <a:latin typeface="微软雅黑" panose="020B0503020204020204" pitchFamily="34" charset="-122"/>
                <a:ea typeface="微软雅黑" panose="020B0503020204020204" pitchFamily="34" charset="-122"/>
              </a:rPr>
              <a:t>4-&gt;</a:t>
            </a:r>
            <a:r>
              <a:rPr lang="zh-CN" altLang="en-US" sz="1800" dirty="0">
                <a:solidFill>
                  <a:schemeClr val="bg1"/>
                </a:solidFill>
                <a:latin typeface="微软雅黑" panose="020B0503020204020204" pitchFamily="34" charset="-122"/>
                <a:ea typeface="微软雅黑" panose="020B0503020204020204" pitchFamily="34" charset="-122"/>
              </a:rPr>
              <a:t>图像</a:t>
            </a:r>
            <a:r>
              <a:rPr lang="en-US" altLang="zh-CN" sz="1800" dirty="0">
                <a:solidFill>
                  <a:schemeClr val="bg1"/>
                </a:solidFill>
                <a:latin typeface="微软雅黑" panose="020B0503020204020204" pitchFamily="34" charset="-122"/>
                <a:ea typeface="微软雅黑" panose="020B0503020204020204" pitchFamily="34" charset="-122"/>
              </a:rPr>
              <a:t>2</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23639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s://blog-10039692.file.myqcloud.com/1495591254779_4889_1495591255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663" y="1582936"/>
            <a:ext cx="6720255" cy="314134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29640" y="526732"/>
            <a:ext cx="7353300" cy="923330"/>
          </a:xfrm>
          <a:prstGeom prst="rect">
            <a:avLst/>
          </a:prstGeom>
        </p:spPr>
        <p:txBody>
          <a:bodyPr wrap="square">
            <a:spAutoFit/>
          </a:bodyPr>
          <a:lstStyle/>
          <a:p>
            <a:r>
              <a:rPr lang="zh-CN" altLang="en-US" dirty="0">
                <a:solidFill>
                  <a:schemeClr val="bg1"/>
                </a:solidFill>
              </a:rPr>
              <a:t>人工智能（</a:t>
            </a:r>
            <a:r>
              <a:rPr lang="en-US" altLang="zh-CN" dirty="0">
                <a:solidFill>
                  <a:schemeClr val="bg1"/>
                </a:solidFill>
              </a:rPr>
              <a:t>Artificial Intelligence</a:t>
            </a:r>
            <a:r>
              <a:rPr lang="zh-CN" altLang="en-US" dirty="0">
                <a:solidFill>
                  <a:schemeClr val="bg1"/>
                </a:solidFill>
              </a:rPr>
              <a:t>，</a:t>
            </a:r>
            <a:r>
              <a:rPr lang="en-US" altLang="zh-CN" dirty="0">
                <a:solidFill>
                  <a:schemeClr val="bg1"/>
                </a:solidFill>
              </a:rPr>
              <a:t>AI</a:t>
            </a:r>
            <a:r>
              <a:rPr lang="zh-CN" altLang="en-US" dirty="0">
                <a:solidFill>
                  <a:schemeClr val="bg1"/>
                </a:solidFill>
              </a:rPr>
              <a:t>）是指计算机像人一样拥有智能能力，是一个融合计算机科学、统计学、脑神经学和社会科学的前沿综合学科，可以代替人类实现识别、认知，分析和决策等多种功能。</a:t>
            </a:r>
          </a:p>
        </p:txBody>
      </p:sp>
    </p:spTree>
    <p:extLst>
      <p:ext uri="{BB962C8B-B14F-4D97-AF65-F5344CB8AC3E}">
        <p14:creationId xmlns:p14="http://schemas.microsoft.com/office/powerpoint/2010/main" val="418134139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1262</TotalTime>
  <Pages>0</Pages>
  <Words>3038</Words>
  <Characters>0</Characters>
  <Application>Microsoft Office PowerPoint</Application>
  <DocSecurity>0</DocSecurity>
  <PresentationFormat>全屏显示(16:9)</PresentationFormat>
  <Lines>0</Lines>
  <Paragraphs>254</Paragraphs>
  <Slides>22</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Helvetica Light</vt:lpstr>
      <vt:lpstr>Helvetica Neue</vt:lpstr>
      <vt:lpstr>方正兰亭中粗黑_GBK</vt:lpstr>
      <vt:lpstr>宋体</vt:lpstr>
      <vt:lpstr>Microsoft YaHei</vt:lpstr>
      <vt:lpstr>Microsoft YaHei</vt:lpstr>
      <vt:lpstr>헤드라인A</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328419914@qq.com</cp:lastModifiedBy>
  <cp:revision>547</cp:revision>
  <dcterms:created xsi:type="dcterms:W3CDTF">2016-05-11T06:37:27Z</dcterms:created>
  <dcterms:modified xsi:type="dcterms:W3CDTF">2018-08-27T07:24:12Z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