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301" r:id="rId6"/>
    <p:sldId id="287" r:id="rId7"/>
    <p:sldId id="299" r:id="rId8"/>
    <p:sldId id="300" r:id="rId9"/>
    <p:sldId id="269" r:id="rId10"/>
    <p:sldId id="275" r:id="rId11"/>
    <p:sldId id="270" r:id="rId12"/>
    <p:sldId id="279" r:id="rId13"/>
    <p:sldId id="276" r:id="rId14"/>
    <p:sldId id="277" r:id="rId15"/>
    <p:sldId id="271" r:id="rId16"/>
    <p:sldId id="273" r:id="rId17"/>
    <p:sldId id="280" r:id="rId18"/>
    <p:sldId id="278" r:id="rId19"/>
    <p:sldId id="265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3" autoAdjust="0"/>
    <p:restoredTop sz="83028" autoAdjust="0"/>
  </p:normalViewPr>
  <p:slideViewPr>
    <p:cSldViewPr snapToGrid="0">
      <p:cViewPr varScale="1">
        <p:scale>
          <a:sx n="95" d="100"/>
          <a:sy n="95" d="100"/>
        </p:scale>
        <p:origin x="1170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68FC7-620F-4579-94BF-A7AD878F0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329FC-FC10-41C3-BDC3-D9B5451741F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329FC-FC10-41C3-BDC3-D9B5451741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329FC-FC10-41C3-BDC3-D9B5451741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329FC-FC10-41C3-BDC3-D9B5451741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329FC-FC10-41C3-BDC3-D9B5451741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329FC-FC10-41C3-BDC3-D9B5451741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329FC-FC10-41C3-BDC3-D9B5451741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2D24-7BB6-415F-AB9A-8B86F95AB1E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4F49-9DF5-4DEC-B735-9E00E7894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393D-1A1A-45C4-A031-485AC2C3DD3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4F49-9DF5-4DEC-B735-9E00E7894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7CF8-5C11-4FB9-A051-C0F1FA05B6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4F49-9DF5-4DEC-B735-9E00E7894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2D24-7BB6-415F-AB9A-8B86F95AB1E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4F49-9DF5-4DEC-B735-9E00E7894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860B-F07B-4BFC-AA3D-7A0E3A14F13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4F49-9DF5-4DEC-B735-9E00E7894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89BF-7B94-4BFD-9AF1-F450121792F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4F49-9DF5-4DEC-B735-9E00E7894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8D59-A639-42D5-B632-7063FC5FE9B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4F49-9DF5-4DEC-B735-9E00E7894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E074-B5DD-4E92-BCEC-A5565381F2B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4F49-9DF5-4DEC-B735-9E00E7894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E67C-7767-4587-AF7F-B56EE415B914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4F49-9DF5-4DEC-B735-9E00E7894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1C02-6288-42B6-AFD1-4D1C02A9D4CA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4F49-9DF5-4DEC-B735-9E00E7894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AABA-553F-4BB8-BF57-57743948C30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4F49-9DF5-4DEC-B735-9E00E7894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860B-F07B-4BFC-AA3D-7A0E3A14F13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4F49-9DF5-4DEC-B735-9E00E7894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8FF4-85B9-4624-A1CD-6D81077312A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4F49-9DF5-4DEC-B735-9E00E7894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393D-1A1A-45C4-A031-485AC2C3DD3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4F49-9DF5-4DEC-B735-9E00E7894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7CF8-5C11-4FB9-A051-C0F1FA05B6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4F49-9DF5-4DEC-B735-9E00E7894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89BF-7B94-4BFD-9AF1-F450121792F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4F49-9DF5-4DEC-B735-9E00E7894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8D59-A639-42D5-B632-7063FC5FE9B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4F49-9DF5-4DEC-B735-9E00E7894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E074-B5DD-4E92-BCEC-A5565381F2B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4F49-9DF5-4DEC-B735-9E00E7894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E67C-7767-4587-AF7F-B56EE415B914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4F49-9DF5-4DEC-B735-9E00E7894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1C02-6288-42B6-AFD1-4D1C02A9D4CA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4F49-9DF5-4DEC-B735-9E00E7894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AABA-553F-4BB8-BF57-57743948C30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4F49-9DF5-4DEC-B735-9E00E7894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8FF4-85B9-4624-A1CD-6D81077312A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4F49-9DF5-4DEC-B735-9E00E7894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9F0F1-5B45-489E-91E0-5425C883393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24F49-9DF5-4DEC-B735-9E00E7894E2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9F0F1-5B45-489E-91E0-5425C883393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24F49-9DF5-4DEC-B735-9E00E7894E2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hyperlink" Target="mailto:git@github.com:hyrise/sql-parser.gi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911485" y="948468"/>
            <a:ext cx="10442315" cy="2224658"/>
          </a:xfrm>
          <a:prstGeom prst="round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DDB Midterm Report</a:t>
            </a:r>
            <a:endParaRPr lang="zh-CN" alt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1485" y="3913482"/>
            <a:ext cx="10442315" cy="142008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Leader: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Puyun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Hu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Members: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Changqing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Miao, Yanran Zhang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副标题 2"/>
          <p:cNvSpPr txBox="1"/>
          <p:nvPr/>
        </p:nvSpPr>
        <p:spPr>
          <a:xfrm>
            <a:off x="4324136" y="6073919"/>
            <a:ext cx="3543727" cy="46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November 21(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), 2022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705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SQL-Parser Design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9874" y="1140432"/>
            <a:ext cx="1084608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SQL-Parser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Target1: Import and allocate data by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-like statements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Normal Statements: Execute directly, parsed by the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hyrise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-parser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Create Fragment Statements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0" lvl="3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E.g. 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&lt;v/h&gt;fragment &lt;</a:t>
            </a:r>
            <a:r>
              <a:rPr lang="en-US" altLang="zh-CN" sz="20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frag_name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zh-CN" sz="2000" b="1" dirty="0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[by &lt;columns&gt;]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  <a:cs typeface="Arial" panose="020B0604020202020204" pitchFamily="34" charset="0"/>
              </a:rPr>
              <a:t>from &lt;tables&gt; </a:t>
            </a:r>
            <a:r>
              <a:rPr lang="en-US" altLang="zh-CN" sz="2000" b="1" dirty="0">
                <a:solidFill>
                  <a:srgbClr val="7030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[where &lt;conditions&gt;] 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on &lt;</a:t>
            </a:r>
            <a:r>
              <a:rPr lang="en-US" altLang="zh-CN" sz="20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site_name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1828800" lvl="3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Horizontal / Vertical fragmentation use different statements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0" lvl="3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Extract &lt;parameter&gt; by parsing string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0" lvl="3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Convert into valid select statement and parse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0" lvl="4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Horizontal: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* </a:t>
            </a:r>
            <a:r>
              <a:rPr lang="en-US" altLang="zh-CN" b="1" dirty="0">
                <a:latin typeface="Consolas" panose="020B0609020204030204" pitchFamily="49" charset="0"/>
                <a:cs typeface="Arial" panose="020B0604020202020204" pitchFamily="34" charset="0"/>
              </a:rPr>
              <a:t>from &lt;tables&gt; </a:t>
            </a:r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[where &lt;conditions&gt;]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2286000" lvl="4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Vertical: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zh-CN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&lt;columns&gt; </a:t>
            </a:r>
            <a:r>
              <a:rPr lang="en-US" altLang="zh-CN" b="1" dirty="0">
                <a:latin typeface="Consolas" panose="020B0609020204030204" pitchFamily="49" charset="0"/>
                <a:cs typeface="Arial" panose="020B0604020202020204" pitchFamily="34" charset="0"/>
              </a:rPr>
              <a:t>from &lt;tables&gt;</a:t>
            </a:r>
            <a:endParaRPr lang="en-US" altLang="zh-CN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705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SQL-Parser Design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9874" y="1140432"/>
            <a:ext cx="1107211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SQL-Parser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Target2: Find required fragments by parsing a select statement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Input: a select statement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Output: a set of required fragments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onsolas" panose="020B0609020204030204" pitchFamily="49" charset="0"/>
                <a:cs typeface="Arial" panose="020B0604020202020204" pitchFamily="34" charset="0"/>
              </a:rPr>
              <a:t>SELECT-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Parse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Divide into: </a:t>
            </a:r>
            <a:r>
              <a:rPr lang="en-US" altLang="zh-CN" sz="2400" dirty="0"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caluse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dirty="0"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caluse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dirty="0">
                <a:latin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caluse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02167" y="4665475"/>
            <a:ext cx="9307530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ExprTriple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&gt; &gt;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表名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分片名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分片条件：三元组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vector</a:t>
            </a:r>
            <a:endParaRPr lang="en-US" altLang="zh-C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howToFrag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表名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分片方式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primaryKey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表名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主键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altLang="zh-C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&gt;, </a:t>
            </a:r>
            <a:r>
              <a:rPr lang="en-US" altLang="zh-C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altLang="zh-C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&gt; &gt; 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keyMap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主键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外键映射关系，双向 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(table, </a:t>
            </a:r>
            <a:r>
              <a:rPr lang="en-US" altLang="zh-CN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clomun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-&gt; (table, </a:t>
            </a:r>
            <a:r>
              <a:rPr lang="en-US" altLang="zh-CN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clomun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705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SQL-Parser Design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9874" y="1140432"/>
            <a:ext cx="1088718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SQL-Parser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caluse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0" lvl="3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Find all the selected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attibutes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0" lvl="4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vector&lt; pair&lt;string, string&gt; &gt; </a:t>
            </a:r>
            <a:r>
              <a:rPr lang="en-US" altLang="zh-CN" sz="2000" dirty="0" err="1">
                <a:latin typeface="Consolas" panose="020B0609020204030204" pitchFamily="49" charset="0"/>
                <a:cs typeface="Arial" panose="020B0604020202020204" pitchFamily="34" charset="0"/>
              </a:rPr>
              <a:t>select_attributes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en-US" altLang="zh-CN" sz="20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1371600" lvl="2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caluse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0" lvl="3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Find all involved tables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0" lvl="4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vector&lt;string&gt; tables;</a:t>
            </a:r>
            <a:endParaRPr lang="en-US" altLang="zh-CN" sz="20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1371600" lvl="2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Initialize a set of fragments for iteration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0" lvl="3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Horizontal tables: choose all fragments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0" lvl="3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Vertical tables: choose fragment according to </a:t>
            </a:r>
            <a:r>
              <a:rPr lang="en-US" altLang="zh-CN" sz="2400" dirty="0"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caluse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705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SQL-Parser Design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9875" y="1140432"/>
            <a:ext cx="768164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SQL-Parser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caluse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: filter useless fragments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0" lvl="3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Use triple to present each condition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0" lvl="3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Consider three situations: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0" lvl="4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Value comparison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0" lvl="5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Consolas" panose="020B0609020204030204" pitchFamily="49" charset="0"/>
                <a:cs typeface="Arial" panose="020B0604020202020204" pitchFamily="34" charset="0"/>
              </a:rPr>
              <a:t>E.g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 book.id &gt; 105000</a:t>
            </a:r>
            <a:endParaRPr lang="en-US" altLang="zh-CN" sz="20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2286000" lvl="4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String equation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0" lvl="5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Consolas" panose="020B0609020204030204" pitchFamily="49" charset="0"/>
                <a:cs typeface="Arial" panose="020B0604020202020204" pitchFamily="34" charset="0"/>
              </a:rPr>
              <a:t>E.g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  <a:cs typeface="Arial" panose="020B0604020202020204" pitchFamily="34" charset="0"/>
              </a:rPr>
              <a:t>publisher.nation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 = ‘PRC’</a:t>
            </a:r>
            <a:endParaRPr lang="en-US" altLang="zh-CN" sz="20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2286000" lvl="4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Attribute connection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0" lvl="5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Consolas" panose="020B0609020204030204" pitchFamily="49" charset="0"/>
                <a:cs typeface="Arial" panose="020B0604020202020204" pitchFamily="34" charset="0"/>
              </a:rPr>
              <a:t>E.g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 book.id = </a:t>
            </a:r>
            <a:r>
              <a:rPr lang="en-US" altLang="zh-CN" sz="2000" dirty="0" err="1">
                <a:latin typeface="Consolas" panose="020B0609020204030204" pitchFamily="49" charset="0"/>
                <a:cs typeface="Arial" panose="020B0604020202020204" pitchFamily="34" charset="0"/>
              </a:rPr>
              <a:t>orders.book_id</a:t>
            </a:r>
            <a:endParaRPr lang="en-US" altLang="zh-CN" sz="20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01519" y="3017869"/>
            <a:ext cx="3091666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运算表达式 </a:t>
            </a:r>
            <a:r>
              <a:rPr lang="en-US" altLang="zh-C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 op B </a:t>
            </a:r>
            <a:r>
              <a:rPr lang="zh-CN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三元组</a:t>
            </a:r>
            <a:endParaRPr lang="zh-CN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我们假设左操作数一定为</a:t>
            </a:r>
            <a:r>
              <a:rPr lang="en-US" altLang="zh-CN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Table.Column</a:t>
            </a:r>
            <a:r>
              <a:rPr lang="zh-CN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类型</a:t>
            </a:r>
            <a:endParaRPr lang="zh-CN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ExprTriple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zh-CN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左操作数</a:t>
            </a:r>
            <a:endParaRPr lang="zh-CN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leftValType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0 - number, 1 - string, 2 - </a:t>
            </a:r>
            <a:r>
              <a:rPr lang="en-US" altLang="zh-CN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table.attribute</a:t>
            </a: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leftTable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leftColumn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zh-CN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操作符</a:t>
            </a:r>
            <a:endParaRPr lang="zh-CN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opType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zh-CN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右操作数</a:t>
            </a:r>
            <a:endParaRPr lang="zh-CN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rightValType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rightVal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rightStr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rightTable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rightColumn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705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SQL-Parser Design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9874" y="1140432"/>
            <a:ext cx="110669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SQL-Parser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Target2: Find required fragments by parsing a select statement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矩形: 圆角 68"/>
          <p:cNvSpPr/>
          <p:nvPr/>
        </p:nvSpPr>
        <p:spPr>
          <a:xfrm>
            <a:off x="808228" y="2912907"/>
            <a:ext cx="1993186" cy="6147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Select Statement</a:t>
            </a:r>
            <a:endParaRPr lang="zh-CN" altLang="en-US" dirty="0"/>
          </a:p>
        </p:txBody>
      </p:sp>
      <p:cxnSp>
        <p:nvCxnSpPr>
          <p:cNvPr id="71" name="直接箭头连接符 70"/>
          <p:cNvCxnSpPr>
            <a:stCxn id="69" idx="3"/>
            <a:endCxn id="74" idx="1"/>
          </p:cNvCxnSpPr>
          <p:nvPr/>
        </p:nvCxnSpPr>
        <p:spPr>
          <a:xfrm>
            <a:off x="2801414" y="3220260"/>
            <a:ext cx="510284" cy="118998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/>
          <p:cNvSpPr/>
          <p:nvPr/>
        </p:nvSpPr>
        <p:spPr>
          <a:xfrm>
            <a:off x="808228" y="4154871"/>
            <a:ext cx="1993186" cy="5122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Create Fragment Statement</a:t>
            </a:r>
            <a:endParaRPr lang="zh-CN" altLang="en-US" dirty="0"/>
          </a:p>
        </p:txBody>
      </p:sp>
      <p:sp>
        <p:nvSpPr>
          <p:cNvPr id="73" name="矩形: 圆角 72"/>
          <p:cNvSpPr/>
          <p:nvPr/>
        </p:nvSpPr>
        <p:spPr>
          <a:xfrm>
            <a:off x="6374259" y="5505448"/>
            <a:ext cx="1856198" cy="5137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Publisher.txt</a:t>
            </a:r>
            <a:endParaRPr lang="zh-CN" altLang="en-US" dirty="0"/>
          </a:p>
        </p:txBody>
      </p:sp>
      <p:sp>
        <p:nvSpPr>
          <p:cNvPr id="74" name="矩形: 圆角 73"/>
          <p:cNvSpPr/>
          <p:nvPr/>
        </p:nvSpPr>
        <p:spPr>
          <a:xfrm>
            <a:off x="3311698" y="4035238"/>
            <a:ext cx="1602769" cy="75001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SQL-Parser</a:t>
            </a:r>
            <a:endParaRPr lang="zh-CN" altLang="en-US" sz="2000" b="1" dirty="0"/>
          </a:p>
        </p:txBody>
      </p:sp>
      <p:sp>
        <p:nvSpPr>
          <p:cNvPr id="75" name="矩形: 圆角 74"/>
          <p:cNvSpPr/>
          <p:nvPr/>
        </p:nvSpPr>
        <p:spPr>
          <a:xfrm>
            <a:off x="6305765" y="4153392"/>
            <a:ext cx="1993186" cy="513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Python Script</a:t>
            </a:r>
            <a:endParaRPr lang="zh-CN" altLang="en-US" dirty="0"/>
          </a:p>
        </p:txBody>
      </p:sp>
      <p:sp>
        <p:nvSpPr>
          <p:cNvPr id="76" name="矩形: 圆角 75"/>
          <p:cNvSpPr/>
          <p:nvPr/>
        </p:nvSpPr>
        <p:spPr>
          <a:xfrm>
            <a:off x="393837" y="5294359"/>
            <a:ext cx="2407577" cy="56830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Normal Statement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E.g. create table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77" name="矩形: 圆角 76"/>
          <p:cNvSpPr/>
          <p:nvPr/>
        </p:nvSpPr>
        <p:spPr>
          <a:xfrm>
            <a:off x="3152448" y="5692168"/>
            <a:ext cx="1921268" cy="75001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Local Database</a:t>
            </a:r>
            <a:endParaRPr lang="zh-CN" altLang="en-US" sz="2000" b="1" dirty="0"/>
          </a:p>
        </p:txBody>
      </p:sp>
      <p:cxnSp>
        <p:nvCxnSpPr>
          <p:cNvPr id="78" name="直接箭头连接符 77"/>
          <p:cNvCxnSpPr>
            <a:stCxn id="72" idx="3"/>
            <a:endCxn id="74" idx="1"/>
          </p:cNvCxnSpPr>
          <p:nvPr/>
        </p:nvCxnSpPr>
        <p:spPr>
          <a:xfrm flipV="1">
            <a:off x="2801414" y="4410246"/>
            <a:ext cx="510284" cy="74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4" idx="3"/>
            <a:endCxn id="75" idx="1"/>
          </p:cNvCxnSpPr>
          <p:nvPr/>
        </p:nvCxnSpPr>
        <p:spPr>
          <a:xfrm>
            <a:off x="4914467" y="4410246"/>
            <a:ext cx="139129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4" idx="2"/>
            <a:endCxn id="77" idx="0"/>
          </p:cNvCxnSpPr>
          <p:nvPr/>
        </p:nvCxnSpPr>
        <p:spPr>
          <a:xfrm flipH="1">
            <a:off x="4113082" y="4785253"/>
            <a:ext cx="1" cy="906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6" idx="3"/>
            <a:endCxn id="74" idx="1"/>
          </p:cNvCxnSpPr>
          <p:nvPr/>
        </p:nvCxnSpPr>
        <p:spPr>
          <a:xfrm flipV="1">
            <a:off x="2801414" y="4410246"/>
            <a:ext cx="510284" cy="11682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4113081" y="4851795"/>
            <a:ext cx="1308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Execute normal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statement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5073716" y="3834848"/>
            <a:ext cx="116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Fragment properties</a:t>
            </a:r>
            <a:endParaRPr lang="zh-CN" altLang="en-US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直接箭头连接符 83"/>
          <p:cNvCxnSpPr>
            <a:stCxn id="75" idx="2"/>
            <a:endCxn id="73" idx="0"/>
          </p:cNvCxnSpPr>
          <p:nvPr/>
        </p:nvCxnSpPr>
        <p:spPr>
          <a:xfrm>
            <a:off x="7302358" y="4667100"/>
            <a:ext cx="0" cy="8383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/>
          <p:cNvGrpSpPr/>
          <p:nvPr/>
        </p:nvGrpSpPr>
        <p:grpSpPr>
          <a:xfrm>
            <a:off x="8784435" y="5082421"/>
            <a:ext cx="3000024" cy="1359762"/>
            <a:chOff x="8527580" y="4989667"/>
            <a:chExt cx="3000024" cy="1359762"/>
          </a:xfrm>
        </p:grpSpPr>
        <p:sp>
          <p:nvSpPr>
            <p:cNvPr id="86" name="矩形: 圆角 85"/>
            <p:cNvSpPr/>
            <p:nvPr/>
          </p:nvSpPr>
          <p:spPr>
            <a:xfrm>
              <a:off x="8621751" y="5060805"/>
              <a:ext cx="1308234" cy="51370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Publisher1</a:t>
              </a:r>
              <a:endParaRPr lang="zh-CN" altLang="en-US" dirty="0"/>
            </a:p>
          </p:txBody>
        </p:sp>
        <p:sp>
          <p:nvSpPr>
            <p:cNvPr id="87" name="矩形: 圆角 86"/>
            <p:cNvSpPr/>
            <p:nvPr/>
          </p:nvSpPr>
          <p:spPr>
            <a:xfrm>
              <a:off x="10121777" y="5060805"/>
              <a:ext cx="1308234" cy="51370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Publisher2</a:t>
              </a:r>
              <a:endParaRPr lang="zh-CN" altLang="en-US" dirty="0"/>
            </a:p>
          </p:txBody>
        </p:sp>
        <p:sp>
          <p:nvSpPr>
            <p:cNvPr id="88" name="矩形: 圆角 87"/>
            <p:cNvSpPr/>
            <p:nvPr/>
          </p:nvSpPr>
          <p:spPr>
            <a:xfrm>
              <a:off x="8621751" y="5735909"/>
              <a:ext cx="1308234" cy="51370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Publisher3</a:t>
              </a:r>
              <a:endParaRPr lang="zh-CN" altLang="en-US" dirty="0"/>
            </a:p>
          </p:txBody>
        </p:sp>
        <p:sp>
          <p:nvSpPr>
            <p:cNvPr id="89" name="矩形: 圆角 88"/>
            <p:cNvSpPr/>
            <p:nvPr/>
          </p:nvSpPr>
          <p:spPr>
            <a:xfrm>
              <a:off x="10121777" y="5735909"/>
              <a:ext cx="1308234" cy="51370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Publisher4</a:t>
              </a:r>
              <a:endParaRPr lang="zh-CN" altLang="en-US" dirty="0"/>
            </a:p>
          </p:txBody>
        </p:sp>
        <p:sp>
          <p:nvSpPr>
            <p:cNvPr id="90" name="矩形: 圆角 89"/>
            <p:cNvSpPr/>
            <p:nvPr/>
          </p:nvSpPr>
          <p:spPr>
            <a:xfrm>
              <a:off x="8527580" y="4989667"/>
              <a:ext cx="3000024" cy="1359762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1" name="直接箭头连接符 90"/>
          <p:cNvCxnSpPr>
            <a:stCxn id="73" idx="3"/>
            <a:endCxn id="90" idx="1"/>
          </p:cNvCxnSpPr>
          <p:nvPr/>
        </p:nvCxnSpPr>
        <p:spPr>
          <a:xfrm>
            <a:off x="8230457" y="5762302"/>
            <a:ext cx="553978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7316952" y="4764082"/>
            <a:ext cx="1179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5" name="直接箭头连接符 94"/>
          <p:cNvCxnSpPr>
            <a:stCxn id="74" idx="0"/>
            <a:endCxn id="96" idx="2"/>
          </p:cNvCxnSpPr>
          <p:nvPr/>
        </p:nvCxnSpPr>
        <p:spPr>
          <a:xfrm flipH="1" flipV="1">
            <a:off x="4113082" y="3526128"/>
            <a:ext cx="1" cy="50911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: 圆角 95"/>
          <p:cNvSpPr/>
          <p:nvPr/>
        </p:nvSpPr>
        <p:spPr>
          <a:xfrm>
            <a:off x="3311697" y="2912907"/>
            <a:ext cx="1602769" cy="6132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Involved Fragments</a:t>
            </a:r>
            <a:endParaRPr lang="zh-CN" altLang="en-US" dirty="0"/>
          </a:p>
        </p:txBody>
      </p:sp>
      <p:sp>
        <p:nvSpPr>
          <p:cNvPr id="103" name="文本框 102"/>
          <p:cNvSpPr txBox="1"/>
          <p:nvPr/>
        </p:nvSpPr>
        <p:spPr>
          <a:xfrm>
            <a:off x="4113082" y="3596017"/>
            <a:ext cx="1044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705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SQL-Parser Design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9874" y="1140432"/>
            <a:ext cx="1084608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SQL-Parser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Target3: Generate query tree (plan)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Undone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808228" y="2912907"/>
            <a:ext cx="1993186" cy="6147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Select Statement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31" idx="3"/>
            <a:endCxn id="35" idx="1"/>
          </p:cNvCxnSpPr>
          <p:nvPr/>
        </p:nvCxnSpPr>
        <p:spPr>
          <a:xfrm>
            <a:off x="2801414" y="3220260"/>
            <a:ext cx="510284" cy="118998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/>
          <p:cNvSpPr/>
          <p:nvPr/>
        </p:nvSpPr>
        <p:spPr>
          <a:xfrm>
            <a:off x="808228" y="4154871"/>
            <a:ext cx="1993186" cy="5122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Create Fragment Statement</a:t>
            </a:r>
            <a:endParaRPr lang="zh-CN" altLang="en-US" dirty="0"/>
          </a:p>
        </p:txBody>
      </p:sp>
      <p:sp>
        <p:nvSpPr>
          <p:cNvPr id="34" name="矩形: 圆角 33"/>
          <p:cNvSpPr/>
          <p:nvPr/>
        </p:nvSpPr>
        <p:spPr>
          <a:xfrm>
            <a:off x="6374259" y="5505448"/>
            <a:ext cx="1856198" cy="5137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Publisher.txt</a:t>
            </a:r>
            <a:endParaRPr lang="zh-CN" altLang="en-US" dirty="0"/>
          </a:p>
        </p:txBody>
      </p:sp>
      <p:sp>
        <p:nvSpPr>
          <p:cNvPr id="35" name="矩形: 圆角 34"/>
          <p:cNvSpPr/>
          <p:nvPr/>
        </p:nvSpPr>
        <p:spPr>
          <a:xfrm>
            <a:off x="3311698" y="4035238"/>
            <a:ext cx="1602769" cy="75001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SQL-Parser</a:t>
            </a:r>
            <a:endParaRPr lang="zh-CN" altLang="en-US" sz="2000" b="1" dirty="0"/>
          </a:p>
        </p:txBody>
      </p:sp>
      <p:sp>
        <p:nvSpPr>
          <p:cNvPr id="36" name="矩形: 圆角 35"/>
          <p:cNvSpPr/>
          <p:nvPr/>
        </p:nvSpPr>
        <p:spPr>
          <a:xfrm>
            <a:off x="6305765" y="4153392"/>
            <a:ext cx="1993186" cy="513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Python Script</a:t>
            </a:r>
            <a:endParaRPr lang="zh-CN" altLang="en-US" dirty="0"/>
          </a:p>
        </p:txBody>
      </p:sp>
      <p:sp>
        <p:nvSpPr>
          <p:cNvPr id="37" name="矩形: 圆角 36"/>
          <p:cNvSpPr/>
          <p:nvPr/>
        </p:nvSpPr>
        <p:spPr>
          <a:xfrm>
            <a:off x="393837" y="5294359"/>
            <a:ext cx="2407577" cy="56830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Normal Statement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E.g. create table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8" name="矩形: 圆角 37"/>
          <p:cNvSpPr/>
          <p:nvPr/>
        </p:nvSpPr>
        <p:spPr>
          <a:xfrm>
            <a:off x="3152448" y="5692168"/>
            <a:ext cx="1921268" cy="75001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Local Database</a:t>
            </a:r>
            <a:endParaRPr lang="zh-CN" altLang="en-US" sz="2000" b="1" dirty="0"/>
          </a:p>
        </p:txBody>
      </p:sp>
      <p:cxnSp>
        <p:nvCxnSpPr>
          <p:cNvPr id="39" name="直接箭头连接符 38"/>
          <p:cNvCxnSpPr>
            <a:stCxn id="33" idx="3"/>
            <a:endCxn id="35" idx="1"/>
          </p:cNvCxnSpPr>
          <p:nvPr/>
        </p:nvCxnSpPr>
        <p:spPr>
          <a:xfrm flipV="1">
            <a:off x="2801414" y="4410246"/>
            <a:ext cx="510284" cy="74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5" idx="3"/>
            <a:endCxn id="36" idx="1"/>
          </p:cNvCxnSpPr>
          <p:nvPr/>
        </p:nvCxnSpPr>
        <p:spPr>
          <a:xfrm>
            <a:off x="4914467" y="4410246"/>
            <a:ext cx="139129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5" idx="2"/>
            <a:endCxn id="38" idx="0"/>
          </p:cNvCxnSpPr>
          <p:nvPr/>
        </p:nvCxnSpPr>
        <p:spPr>
          <a:xfrm flipH="1">
            <a:off x="4113082" y="4785253"/>
            <a:ext cx="1" cy="906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7" idx="3"/>
            <a:endCxn id="35" idx="1"/>
          </p:cNvCxnSpPr>
          <p:nvPr/>
        </p:nvCxnSpPr>
        <p:spPr>
          <a:xfrm flipV="1">
            <a:off x="2801414" y="4410246"/>
            <a:ext cx="510284" cy="11682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113081" y="4851795"/>
            <a:ext cx="1308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Execute normal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statement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073716" y="3834848"/>
            <a:ext cx="116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Fragment properties</a:t>
            </a:r>
            <a:endParaRPr lang="zh-CN" altLang="en-US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直接箭头连接符 44"/>
          <p:cNvCxnSpPr>
            <a:stCxn id="36" idx="2"/>
            <a:endCxn id="34" idx="0"/>
          </p:cNvCxnSpPr>
          <p:nvPr/>
        </p:nvCxnSpPr>
        <p:spPr>
          <a:xfrm>
            <a:off x="7302358" y="4667100"/>
            <a:ext cx="0" cy="8383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8784435" y="5082421"/>
            <a:ext cx="3000024" cy="1359762"/>
            <a:chOff x="8527580" y="4989667"/>
            <a:chExt cx="3000024" cy="1359762"/>
          </a:xfrm>
        </p:grpSpPr>
        <p:sp>
          <p:nvSpPr>
            <p:cNvPr id="47" name="矩形: 圆角 46"/>
            <p:cNvSpPr/>
            <p:nvPr/>
          </p:nvSpPr>
          <p:spPr>
            <a:xfrm>
              <a:off x="8621751" y="5060805"/>
              <a:ext cx="1308234" cy="51370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Publisher1</a:t>
              </a:r>
              <a:endParaRPr lang="zh-CN" altLang="en-US" dirty="0"/>
            </a:p>
          </p:txBody>
        </p:sp>
        <p:sp>
          <p:nvSpPr>
            <p:cNvPr id="48" name="矩形: 圆角 47"/>
            <p:cNvSpPr/>
            <p:nvPr/>
          </p:nvSpPr>
          <p:spPr>
            <a:xfrm>
              <a:off x="10121777" y="5060805"/>
              <a:ext cx="1308234" cy="51370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Publisher2</a:t>
              </a:r>
              <a:endParaRPr lang="zh-CN" altLang="en-US" dirty="0"/>
            </a:p>
          </p:txBody>
        </p:sp>
        <p:sp>
          <p:nvSpPr>
            <p:cNvPr id="49" name="矩形: 圆角 48"/>
            <p:cNvSpPr/>
            <p:nvPr/>
          </p:nvSpPr>
          <p:spPr>
            <a:xfrm>
              <a:off x="8621751" y="5735909"/>
              <a:ext cx="1308234" cy="51370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Publisher3</a:t>
              </a:r>
              <a:endParaRPr lang="zh-CN" altLang="en-US" dirty="0"/>
            </a:p>
          </p:txBody>
        </p:sp>
        <p:sp>
          <p:nvSpPr>
            <p:cNvPr id="50" name="矩形: 圆角 49"/>
            <p:cNvSpPr/>
            <p:nvPr/>
          </p:nvSpPr>
          <p:spPr>
            <a:xfrm>
              <a:off x="10121777" y="5735909"/>
              <a:ext cx="1308234" cy="51370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Publisher4</a:t>
              </a:r>
              <a:endParaRPr lang="zh-CN" altLang="en-US" dirty="0"/>
            </a:p>
          </p:txBody>
        </p:sp>
        <p:sp>
          <p:nvSpPr>
            <p:cNvPr id="51" name="矩形: 圆角 50"/>
            <p:cNvSpPr/>
            <p:nvPr/>
          </p:nvSpPr>
          <p:spPr>
            <a:xfrm>
              <a:off x="8527580" y="4989667"/>
              <a:ext cx="3000024" cy="1359762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2" name="直接箭头连接符 51"/>
          <p:cNvCxnSpPr>
            <a:stCxn id="34" idx="3"/>
            <a:endCxn id="51" idx="1"/>
          </p:cNvCxnSpPr>
          <p:nvPr/>
        </p:nvCxnSpPr>
        <p:spPr>
          <a:xfrm>
            <a:off x="8230457" y="5762302"/>
            <a:ext cx="553978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7316952" y="4764082"/>
            <a:ext cx="1179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直接箭头连接符 53"/>
          <p:cNvCxnSpPr>
            <a:stCxn id="35" idx="0"/>
            <a:endCxn id="55" idx="2"/>
          </p:cNvCxnSpPr>
          <p:nvPr/>
        </p:nvCxnSpPr>
        <p:spPr>
          <a:xfrm flipH="1" flipV="1">
            <a:off x="4113082" y="3526128"/>
            <a:ext cx="1" cy="50911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/>
          <p:cNvSpPr/>
          <p:nvPr/>
        </p:nvSpPr>
        <p:spPr>
          <a:xfrm>
            <a:off x="3311697" y="2912907"/>
            <a:ext cx="1602769" cy="6132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Involved Fragments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4113082" y="3596017"/>
            <a:ext cx="1044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矩形: 圆角 56"/>
          <p:cNvSpPr/>
          <p:nvPr/>
        </p:nvSpPr>
        <p:spPr>
          <a:xfrm>
            <a:off x="9322101" y="2912906"/>
            <a:ext cx="1924692" cy="6132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Query Tree (Plan)</a:t>
            </a:r>
            <a:endParaRPr lang="zh-CN" altLang="en-US" dirty="0"/>
          </a:p>
        </p:txBody>
      </p:sp>
      <p:sp>
        <p:nvSpPr>
          <p:cNvPr id="58" name="矩形: 圆角 57"/>
          <p:cNvSpPr/>
          <p:nvPr/>
        </p:nvSpPr>
        <p:spPr>
          <a:xfrm>
            <a:off x="6500973" y="2908310"/>
            <a:ext cx="1602769" cy="6132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Something</a:t>
            </a:r>
            <a:endParaRPr lang="zh-CN" altLang="en-US" sz="2000" b="1" dirty="0"/>
          </a:p>
        </p:txBody>
      </p:sp>
      <p:cxnSp>
        <p:nvCxnSpPr>
          <p:cNvPr id="59" name="直接箭头连接符 58"/>
          <p:cNvCxnSpPr>
            <a:stCxn id="55" idx="3"/>
            <a:endCxn id="58" idx="1"/>
          </p:cNvCxnSpPr>
          <p:nvPr/>
        </p:nvCxnSpPr>
        <p:spPr>
          <a:xfrm flipV="1">
            <a:off x="4914466" y="3214921"/>
            <a:ext cx="1586507" cy="459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8" idx="3"/>
            <a:endCxn id="57" idx="1"/>
          </p:cNvCxnSpPr>
          <p:nvPr/>
        </p:nvCxnSpPr>
        <p:spPr>
          <a:xfrm>
            <a:off x="8103742" y="3214921"/>
            <a:ext cx="1218359" cy="459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838200" y="2273546"/>
            <a:ext cx="10515600" cy="2310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874842" y="2573191"/>
            <a:ext cx="10442315" cy="1711618"/>
          </a:xfrm>
          <a:prstGeom prst="round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>
                <a:latin typeface="Arial Black" panose="020B0A04020102020204" pitchFamily="34" charset="0"/>
                <a:cs typeface="Arial" panose="020B0604020202020204" pitchFamily="34" charset="0"/>
              </a:rPr>
              <a:t>Thank you</a:t>
            </a:r>
            <a:endParaRPr lang="en-US" altLang="zh-CN" sz="4800" b="1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4800" b="1" dirty="0">
                <a:latin typeface="Arial Black" panose="020B0A04020102020204" pitchFamily="34" charset="0"/>
                <a:cs typeface="Arial" panose="020B0604020202020204" pitchFamily="34" charset="0"/>
              </a:rPr>
              <a:t>Q&amp;A</a:t>
            </a:r>
            <a:endParaRPr lang="zh-CN" altLang="en-US" sz="48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705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Work Assignment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9760" y="1140460"/>
            <a:ext cx="10920095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Puyun Hu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Design and Implementation of Distributed Network System.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Changqing Miao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Intergrate works from Hu and Zhang.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Yanran Zhang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Design and Implementation of SQL-Parser.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705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Distributed Network Design</a:t>
            </a:r>
            <a:endParaRPr lang="en-US" altLang="zh-C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9760" y="1140460"/>
            <a:ext cx="434403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CLI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cmd@python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Send SQL string to Parser.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Parser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Parse SQL into SQLs on different fragments.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SQLs through RPC@Seastar.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Assemble the results.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Database: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Sqlite@cpp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112385" y="1875155"/>
            <a:ext cx="1543685" cy="434213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469890" y="1506855"/>
            <a:ext cx="829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node0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174865" y="1506855"/>
            <a:ext cx="829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node1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8879840" y="1506855"/>
            <a:ext cx="829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node2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0584815" y="1506855"/>
            <a:ext cx="829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node3</a:t>
            </a:r>
            <a:endParaRPr lang="en-US" altLang="zh-CN"/>
          </a:p>
        </p:txBody>
      </p:sp>
      <p:sp>
        <p:nvSpPr>
          <p:cNvPr id="72" name="矩形: 圆角 71"/>
          <p:cNvSpPr/>
          <p:nvPr/>
        </p:nvSpPr>
        <p:spPr>
          <a:xfrm>
            <a:off x="5241925" y="2190750"/>
            <a:ext cx="1284605" cy="5124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CLI</a:t>
            </a:r>
            <a:endParaRPr lang="en-US" altLang="zh-CN" dirty="0"/>
          </a:p>
        </p:txBody>
      </p:sp>
      <p:sp>
        <p:nvSpPr>
          <p:cNvPr id="16" name="矩形: 圆角 71"/>
          <p:cNvSpPr/>
          <p:nvPr/>
        </p:nvSpPr>
        <p:spPr>
          <a:xfrm>
            <a:off x="5242560" y="3789680"/>
            <a:ext cx="1284605" cy="5124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Parser</a:t>
            </a:r>
            <a:endParaRPr lang="en-US" altLang="zh-CN" dirty="0"/>
          </a:p>
        </p:txBody>
      </p:sp>
      <p:sp>
        <p:nvSpPr>
          <p:cNvPr id="17" name="矩形: 圆角 71"/>
          <p:cNvSpPr/>
          <p:nvPr/>
        </p:nvSpPr>
        <p:spPr>
          <a:xfrm>
            <a:off x="5241925" y="5388610"/>
            <a:ext cx="1284605" cy="5124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Local DB</a:t>
            </a:r>
            <a:endParaRPr lang="en-US" altLang="zh-CN" dirty="0"/>
          </a:p>
        </p:txBody>
      </p:sp>
      <p:sp>
        <p:nvSpPr>
          <p:cNvPr id="19" name="圆角矩形 18"/>
          <p:cNvSpPr/>
          <p:nvPr/>
        </p:nvSpPr>
        <p:spPr>
          <a:xfrm>
            <a:off x="6817995" y="1875790"/>
            <a:ext cx="1543685" cy="434213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: 圆角 71"/>
          <p:cNvSpPr/>
          <p:nvPr/>
        </p:nvSpPr>
        <p:spPr>
          <a:xfrm>
            <a:off x="6947535" y="2191385"/>
            <a:ext cx="1284605" cy="5124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CLI</a:t>
            </a:r>
            <a:endParaRPr lang="en-US" altLang="zh-CN" dirty="0"/>
          </a:p>
        </p:txBody>
      </p:sp>
      <p:sp>
        <p:nvSpPr>
          <p:cNvPr id="21" name="矩形: 圆角 71"/>
          <p:cNvSpPr/>
          <p:nvPr/>
        </p:nvSpPr>
        <p:spPr>
          <a:xfrm>
            <a:off x="6948170" y="3790315"/>
            <a:ext cx="1284605" cy="5124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Parser</a:t>
            </a:r>
            <a:endParaRPr lang="en-US" altLang="zh-CN" dirty="0"/>
          </a:p>
        </p:txBody>
      </p:sp>
      <p:sp>
        <p:nvSpPr>
          <p:cNvPr id="22" name="矩形: 圆角 71"/>
          <p:cNvSpPr/>
          <p:nvPr/>
        </p:nvSpPr>
        <p:spPr>
          <a:xfrm>
            <a:off x="6947535" y="5389245"/>
            <a:ext cx="1284605" cy="5124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Local DB</a:t>
            </a:r>
            <a:endParaRPr lang="en-US" altLang="zh-CN" dirty="0"/>
          </a:p>
        </p:txBody>
      </p:sp>
      <p:sp>
        <p:nvSpPr>
          <p:cNvPr id="24" name="圆角矩形 23"/>
          <p:cNvSpPr/>
          <p:nvPr/>
        </p:nvSpPr>
        <p:spPr>
          <a:xfrm>
            <a:off x="8522970" y="1874520"/>
            <a:ext cx="1543685" cy="434213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: 圆角 71"/>
          <p:cNvSpPr/>
          <p:nvPr/>
        </p:nvSpPr>
        <p:spPr>
          <a:xfrm>
            <a:off x="8652510" y="2190115"/>
            <a:ext cx="1284605" cy="5124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CLI</a:t>
            </a:r>
            <a:endParaRPr lang="en-US" altLang="zh-CN" dirty="0"/>
          </a:p>
        </p:txBody>
      </p:sp>
      <p:sp>
        <p:nvSpPr>
          <p:cNvPr id="26" name="矩形: 圆角 71"/>
          <p:cNvSpPr/>
          <p:nvPr/>
        </p:nvSpPr>
        <p:spPr>
          <a:xfrm>
            <a:off x="8653145" y="3789045"/>
            <a:ext cx="1284605" cy="5124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Parser</a:t>
            </a:r>
            <a:endParaRPr lang="en-US" altLang="zh-CN" dirty="0"/>
          </a:p>
        </p:txBody>
      </p:sp>
      <p:sp>
        <p:nvSpPr>
          <p:cNvPr id="27" name="矩形: 圆角 71"/>
          <p:cNvSpPr/>
          <p:nvPr/>
        </p:nvSpPr>
        <p:spPr>
          <a:xfrm>
            <a:off x="8652510" y="5387975"/>
            <a:ext cx="1284605" cy="5124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Local DB</a:t>
            </a:r>
            <a:endParaRPr lang="en-US" altLang="zh-CN" dirty="0"/>
          </a:p>
        </p:txBody>
      </p:sp>
      <p:sp>
        <p:nvSpPr>
          <p:cNvPr id="29" name="圆角矩形 28"/>
          <p:cNvSpPr/>
          <p:nvPr/>
        </p:nvSpPr>
        <p:spPr>
          <a:xfrm>
            <a:off x="10227945" y="1873885"/>
            <a:ext cx="1543685" cy="434213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: 圆角 71"/>
          <p:cNvSpPr/>
          <p:nvPr/>
        </p:nvSpPr>
        <p:spPr>
          <a:xfrm>
            <a:off x="10357485" y="2189480"/>
            <a:ext cx="1284605" cy="5124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CLI</a:t>
            </a:r>
            <a:endParaRPr lang="en-US" altLang="zh-CN" dirty="0"/>
          </a:p>
        </p:txBody>
      </p:sp>
      <p:sp>
        <p:nvSpPr>
          <p:cNvPr id="31" name="矩形: 圆角 71"/>
          <p:cNvSpPr/>
          <p:nvPr/>
        </p:nvSpPr>
        <p:spPr>
          <a:xfrm>
            <a:off x="10358120" y="3788410"/>
            <a:ext cx="1284605" cy="5124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Parser</a:t>
            </a:r>
            <a:endParaRPr lang="en-US" altLang="zh-CN" dirty="0"/>
          </a:p>
        </p:txBody>
      </p:sp>
      <p:sp>
        <p:nvSpPr>
          <p:cNvPr id="32" name="矩形: 圆角 71"/>
          <p:cNvSpPr/>
          <p:nvPr/>
        </p:nvSpPr>
        <p:spPr>
          <a:xfrm>
            <a:off x="10357485" y="5387340"/>
            <a:ext cx="1284605" cy="5124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Local DB</a:t>
            </a:r>
            <a:endParaRPr lang="en-US" altLang="zh-CN" dirty="0"/>
          </a:p>
        </p:txBody>
      </p:sp>
      <p:cxnSp>
        <p:nvCxnSpPr>
          <p:cNvPr id="43" name="直接箭头连接符 42"/>
          <p:cNvCxnSpPr>
            <a:stCxn id="72" idx="2"/>
            <a:endCxn id="16" idx="0"/>
          </p:cNvCxnSpPr>
          <p:nvPr/>
        </p:nvCxnSpPr>
        <p:spPr>
          <a:xfrm>
            <a:off x="5884545" y="2703195"/>
            <a:ext cx="635" cy="108648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10997565" y="2701925"/>
            <a:ext cx="635" cy="108648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9293225" y="2703830"/>
            <a:ext cx="635" cy="108648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7588885" y="2703830"/>
            <a:ext cx="635" cy="108648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6" idx="2"/>
            <a:endCxn id="17" idx="0"/>
          </p:cNvCxnSpPr>
          <p:nvPr/>
        </p:nvCxnSpPr>
        <p:spPr>
          <a:xfrm flipH="1">
            <a:off x="5884545" y="4302125"/>
            <a:ext cx="635" cy="108648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16" idx="2"/>
            <a:endCxn id="22" idx="0"/>
          </p:cNvCxnSpPr>
          <p:nvPr/>
        </p:nvCxnSpPr>
        <p:spPr>
          <a:xfrm rot="5400000" flipV="1">
            <a:off x="6193790" y="3992880"/>
            <a:ext cx="1087120" cy="1704975"/>
          </a:xfrm>
          <a:prstGeom prst="bentConnector3">
            <a:avLst>
              <a:gd name="adj1" fmla="val 49971"/>
            </a:avLst>
          </a:prstGeom>
          <a:ln w="38100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16" idx="2"/>
            <a:endCxn id="27" idx="0"/>
          </p:cNvCxnSpPr>
          <p:nvPr/>
        </p:nvCxnSpPr>
        <p:spPr>
          <a:xfrm rot="5400000" flipV="1">
            <a:off x="7047230" y="3140075"/>
            <a:ext cx="1085850" cy="340995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16" idx="2"/>
            <a:endCxn id="32" idx="0"/>
          </p:cNvCxnSpPr>
          <p:nvPr/>
        </p:nvCxnSpPr>
        <p:spPr>
          <a:xfrm rot="5400000" flipV="1">
            <a:off x="7900035" y="2286635"/>
            <a:ext cx="1085215" cy="5114925"/>
          </a:xfrm>
          <a:prstGeom prst="bentConnector3">
            <a:avLst>
              <a:gd name="adj1" fmla="val 50029"/>
            </a:avLst>
          </a:prstGeom>
          <a:ln w="38100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180330" y="3061970"/>
            <a:ext cx="706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TCP</a:t>
            </a:r>
            <a:endParaRPr lang="en-US" altLang="zh-CN" b="1"/>
          </a:p>
        </p:txBody>
      </p:sp>
      <p:sp>
        <p:nvSpPr>
          <p:cNvPr id="54" name="文本框 53"/>
          <p:cNvSpPr txBox="1"/>
          <p:nvPr/>
        </p:nvSpPr>
        <p:spPr>
          <a:xfrm>
            <a:off x="5180330" y="4660900"/>
            <a:ext cx="706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RPC</a:t>
            </a:r>
            <a:endParaRPr lang="en-US" altLang="zh-CN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705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altLang="zh-C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 descr="QQ图片202211211449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9170" y="1205865"/>
            <a:ext cx="10233025" cy="539369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95680" y="4751705"/>
            <a:ext cx="2668270" cy="11366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95680" y="2021840"/>
            <a:ext cx="2668270" cy="11366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95680" y="4865370"/>
            <a:ext cx="1735455" cy="99695"/>
          </a:xfrm>
          <a:prstGeom prst="rect">
            <a:avLst/>
          </a:prstGeom>
          <a:noFill/>
          <a:ln w="28575" cmpd="sng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79170" y="2135505"/>
            <a:ext cx="1994535" cy="106680"/>
          </a:xfrm>
          <a:prstGeom prst="rect">
            <a:avLst/>
          </a:prstGeom>
          <a:noFill/>
          <a:ln w="28575" cmpd="sng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155690" y="2021840"/>
            <a:ext cx="4653280" cy="1102995"/>
          </a:xfrm>
          <a:prstGeom prst="rect">
            <a:avLst/>
          </a:prstGeom>
          <a:solidFill>
            <a:srgbClr val="FF0000">
              <a:alpha val="60000"/>
            </a:srgbClr>
          </a:solidFill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Horizontal Fragment:</a:t>
            </a:r>
            <a:endParaRPr lang="zh-CN" altLang="en-US"/>
          </a:p>
          <a:p>
            <a:pPr algn="ctr"/>
            <a:r>
              <a:rPr lang="en-US" altLang="zh-CN"/>
              <a:t>b1: (204000, ‘b1’, ‘a1’, 103000, 5);</a:t>
            </a:r>
            <a:endParaRPr lang="en-US" altLang="zh-CN"/>
          </a:p>
          <a:p>
            <a:pPr algn="ctr"/>
            <a:r>
              <a:rPr lang="en-US" altLang="zh-CN"/>
              <a:t>b2: </a:t>
            </a:r>
            <a:r>
              <a:rPr lang="en-US" altLang="zh-CN">
                <a:sym typeface="+mn-ea"/>
              </a:rPr>
              <a:t>(207000, ‘b2’, ‘a2’, 103000, 7);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6155690" y="3124835"/>
            <a:ext cx="4653915" cy="1109345"/>
          </a:xfrm>
          <a:prstGeom prst="rect">
            <a:avLst/>
          </a:prstGeom>
          <a:solidFill>
            <a:schemeClr val="accent6">
              <a:alpha val="60000"/>
            </a:schemeClr>
          </a:solidFill>
          <a:ln w="28575" cmpd="sng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Vertical Fragment:</a:t>
            </a:r>
            <a:endParaRPr lang="en-US" altLang="zh-CN"/>
          </a:p>
          <a:p>
            <a:pPr algn="ctr"/>
            <a:r>
              <a:rPr lang="en-US" altLang="zh-CN"/>
              <a:t>c1: (114514, ‘cname’);</a:t>
            </a:r>
            <a:endParaRPr lang="en-US" altLang="zh-CN"/>
          </a:p>
          <a:p>
            <a:pPr algn="ctr"/>
            <a:r>
              <a:rPr lang="en-US" altLang="zh-CN"/>
              <a:t>c2: (114514, 1);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QQ图片202211211449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9170" y="1205865"/>
            <a:ext cx="10253345" cy="530923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7705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altLang="zh-C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1230" y="1972945"/>
            <a:ext cx="1356360" cy="12065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51230" y="3296285"/>
            <a:ext cx="1356360" cy="12065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51230" y="4816475"/>
            <a:ext cx="1356360" cy="12065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51230" y="2374265"/>
            <a:ext cx="1356995" cy="127000"/>
          </a:xfrm>
          <a:prstGeom prst="rect">
            <a:avLst/>
          </a:prstGeom>
          <a:noFill/>
          <a:ln w="28575" cmpd="sng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50595" y="4937125"/>
            <a:ext cx="1356995" cy="127000"/>
          </a:xfrm>
          <a:prstGeom prst="rect">
            <a:avLst/>
          </a:prstGeom>
          <a:noFill/>
          <a:ln w="28575" cmpd="sng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075680" y="1673225"/>
            <a:ext cx="1819910" cy="41338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075045" y="2276475"/>
            <a:ext cx="1356995" cy="329565"/>
          </a:xfrm>
          <a:prstGeom prst="rect">
            <a:avLst/>
          </a:prstGeom>
          <a:noFill/>
          <a:ln w="28575" cmpd="sng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141720" y="3416935"/>
            <a:ext cx="4653915" cy="1334135"/>
          </a:xfrm>
          <a:prstGeom prst="rect">
            <a:avLst/>
          </a:prstGeom>
          <a:solidFill>
            <a:schemeClr val="accent1">
              <a:alpha val="60000"/>
            </a:schemeClr>
          </a:solidFill>
          <a:ln w="285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Correct SQL execution on: </a:t>
            </a:r>
            <a:endParaRPr lang="en-US" altLang="zh-CN"/>
          </a:p>
          <a:p>
            <a:pPr algn="ctr"/>
            <a:r>
              <a:rPr lang="en-US" altLang="zh-CN"/>
              <a:t>- Different sites.</a:t>
            </a:r>
            <a:endParaRPr lang="en-US" altLang="zh-CN"/>
          </a:p>
          <a:p>
            <a:pPr algn="ctr"/>
            <a:r>
              <a:rPr lang="en-US" altLang="zh-CN"/>
              <a:t>- Different fragments. </a:t>
            </a:r>
            <a:endParaRPr lang="en-US" altLang="zh-CN"/>
          </a:p>
          <a:p>
            <a:pPr algn="ctr"/>
            <a:r>
              <a:rPr lang="en-US" altLang="zh-CN"/>
              <a:t>Recieved </a:t>
            </a:r>
            <a:r>
              <a:rPr lang="en-US" altLang="zh-CN"/>
              <a:t>correct result.</a:t>
            </a:r>
            <a:endParaRPr lang="en-US" altLang="zh-CN"/>
          </a:p>
        </p:txBody>
      </p:sp>
      <p:cxnSp>
        <p:nvCxnSpPr>
          <p:cNvPr id="20" name="直接箭头连接符 19"/>
          <p:cNvCxnSpPr>
            <a:stCxn id="6" idx="3"/>
            <a:endCxn id="17" idx="1"/>
          </p:cNvCxnSpPr>
          <p:nvPr/>
        </p:nvCxnSpPr>
        <p:spPr>
          <a:xfrm flipV="1">
            <a:off x="2307590" y="1880235"/>
            <a:ext cx="3768090" cy="153035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3" idx="3"/>
            <a:endCxn id="17" idx="1"/>
          </p:cNvCxnSpPr>
          <p:nvPr/>
        </p:nvCxnSpPr>
        <p:spPr>
          <a:xfrm flipV="1">
            <a:off x="2307590" y="1880235"/>
            <a:ext cx="3768090" cy="1476375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4" idx="3"/>
            <a:endCxn id="17" idx="1"/>
          </p:cNvCxnSpPr>
          <p:nvPr/>
        </p:nvCxnSpPr>
        <p:spPr>
          <a:xfrm flipV="1">
            <a:off x="2307590" y="1880235"/>
            <a:ext cx="3768090" cy="2996565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5" idx="3"/>
            <a:endCxn id="18" idx="1"/>
          </p:cNvCxnSpPr>
          <p:nvPr/>
        </p:nvCxnSpPr>
        <p:spPr>
          <a:xfrm>
            <a:off x="2308225" y="2437765"/>
            <a:ext cx="3766820" cy="3810"/>
          </a:xfrm>
          <a:prstGeom prst="straightConnector1">
            <a:avLst/>
          </a:prstGeom>
          <a:ln w="317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6" idx="3"/>
            <a:endCxn id="18" idx="1"/>
          </p:cNvCxnSpPr>
          <p:nvPr/>
        </p:nvCxnSpPr>
        <p:spPr>
          <a:xfrm flipV="1">
            <a:off x="2307590" y="2441575"/>
            <a:ext cx="3767455" cy="2559050"/>
          </a:xfrm>
          <a:prstGeom prst="straightConnector1">
            <a:avLst/>
          </a:prstGeom>
          <a:ln w="317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705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SQL-Parser Design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9875" y="1140432"/>
            <a:ext cx="602750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SQL-Parser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Adopt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git@github.com:hyrise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/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sql-parser.git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for basic design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Given a SQL query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E.g</a:t>
            </a:r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select </a:t>
            </a:r>
            <a:r>
              <a:rPr lang="en-US" altLang="zh-CN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orders.customer_id</a:t>
            </a:r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orders.quantity</a:t>
            </a:r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from orders where </a:t>
            </a:r>
            <a:r>
              <a:rPr lang="en-US" altLang="zh-CN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orders.quantity</a:t>
            </a:r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&lt; 8;</a:t>
            </a:r>
            <a:endParaRPr lang="zh-CN" altLang="en-US" sz="2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316" y="2005086"/>
            <a:ext cx="4584255" cy="37519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705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SQL-Parser Design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9874" y="1140432"/>
            <a:ext cx="1084608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SQL-Parser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Target1: Import and allocate data by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-like statements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onsolas" panose="020B0609020204030204" pitchFamily="49" charset="0"/>
                <a:cs typeface="Arial" panose="020B0604020202020204" pitchFamily="34" charset="0"/>
              </a:rPr>
              <a:t>E.g. create table</a:t>
            </a:r>
            <a:endParaRPr lang="en-US" altLang="zh-CN" sz="24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Target2: Find required fragments by parsing a select statement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Input: a select statement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Output: a set of required fragments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Target3: Generate query tree (plan)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Undone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705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SQL-Parser Design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9874" y="1140432"/>
            <a:ext cx="1084608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SQL-Parser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Assumptions: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Attributes are formatted as &lt;table&gt;.&lt;column&gt;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0" lvl="3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E.g. </a:t>
            </a:r>
            <a:r>
              <a:rPr lang="en-US" altLang="zh-CN" sz="2000" dirty="0" err="1">
                <a:latin typeface="Consolas" panose="020B0609020204030204" pitchFamily="49" charset="0"/>
                <a:cs typeface="Arial" panose="020B0604020202020204" pitchFamily="34" charset="0"/>
              </a:rPr>
              <a:t>orders.customer_id</a:t>
            </a:r>
            <a:endParaRPr lang="en-US" altLang="zh-CN" sz="20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1371600" lvl="2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altLang="zh-CN" sz="2400" dirty="0">
                <a:latin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clause, each condition is a triple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0" lvl="3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E.g. </a:t>
            </a:r>
            <a:r>
              <a:rPr lang="en-US" altLang="zh-CN" sz="2000" dirty="0" err="1">
                <a:latin typeface="Consolas" panose="020B0609020204030204" pitchFamily="49" charset="0"/>
                <a:cs typeface="Arial" panose="020B0604020202020204" pitchFamily="34" charset="0"/>
              </a:rPr>
              <a:t>orders.quantity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 &lt; 8</a:t>
            </a:r>
            <a:endParaRPr lang="en-US" altLang="zh-CN" sz="20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1371600" lvl="2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mapping of primary key and foreign key is unique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705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SQL-Parser Design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9874" y="1140432"/>
            <a:ext cx="1084608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SQL-Parser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Target1: Import and allocate data by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-like statements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Normal Statements: Execute directly, parsed by the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hyrise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-parser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Create Fragment Statements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矩形: 圆角 71"/>
          <p:cNvSpPr/>
          <p:nvPr/>
        </p:nvSpPr>
        <p:spPr>
          <a:xfrm>
            <a:off x="808228" y="4154871"/>
            <a:ext cx="1993186" cy="5122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Create Fragment Statement</a:t>
            </a:r>
            <a:endParaRPr lang="zh-CN" altLang="en-US" dirty="0"/>
          </a:p>
        </p:txBody>
      </p:sp>
      <p:sp>
        <p:nvSpPr>
          <p:cNvPr id="73" name="矩形: 圆角 72"/>
          <p:cNvSpPr/>
          <p:nvPr/>
        </p:nvSpPr>
        <p:spPr>
          <a:xfrm>
            <a:off x="6374259" y="5505448"/>
            <a:ext cx="1856198" cy="5137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Publisher.txt</a:t>
            </a:r>
            <a:endParaRPr lang="zh-CN" altLang="en-US" dirty="0"/>
          </a:p>
        </p:txBody>
      </p:sp>
      <p:sp>
        <p:nvSpPr>
          <p:cNvPr id="74" name="矩形: 圆角 73"/>
          <p:cNvSpPr/>
          <p:nvPr/>
        </p:nvSpPr>
        <p:spPr>
          <a:xfrm>
            <a:off x="3311698" y="4035238"/>
            <a:ext cx="1602769" cy="75001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SQL-Parser</a:t>
            </a:r>
            <a:endParaRPr lang="zh-CN" altLang="en-US" sz="2000" b="1" dirty="0"/>
          </a:p>
        </p:txBody>
      </p:sp>
      <p:sp>
        <p:nvSpPr>
          <p:cNvPr id="75" name="矩形: 圆角 74"/>
          <p:cNvSpPr/>
          <p:nvPr/>
        </p:nvSpPr>
        <p:spPr>
          <a:xfrm>
            <a:off x="6305765" y="4153392"/>
            <a:ext cx="1993186" cy="513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Python Script</a:t>
            </a:r>
            <a:endParaRPr lang="zh-CN" altLang="en-US" dirty="0"/>
          </a:p>
        </p:txBody>
      </p:sp>
      <p:sp>
        <p:nvSpPr>
          <p:cNvPr id="76" name="矩形: 圆角 75"/>
          <p:cNvSpPr/>
          <p:nvPr/>
        </p:nvSpPr>
        <p:spPr>
          <a:xfrm>
            <a:off x="393837" y="5294359"/>
            <a:ext cx="2407577" cy="56830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Normal Statement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E.g. create table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77" name="矩形: 圆角 76"/>
          <p:cNvSpPr/>
          <p:nvPr/>
        </p:nvSpPr>
        <p:spPr>
          <a:xfrm>
            <a:off x="3152448" y="5692168"/>
            <a:ext cx="1921268" cy="75001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Local Database</a:t>
            </a:r>
            <a:endParaRPr lang="zh-CN" altLang="en-US" sz="2000" b="1" dirty="0"/>
          </a:p>
        </p:txBody>
      </p:sp>
      <p:cxnSp>
        <p:nvCxnSpPr>
          <p:cNvPr id="78" name="直接箭头连接符 77"/>
          <p:cNvCxnSpPr>
            <a:stCxn id="72" idx="3"/>
            <a:endCxn id="74" idx="1"/>
          </p:cNvCxnSpPr>
          <p:nvPr/>
        </p:nvCxnSpPr>
        <p:spPr>
          <a:xfrm flipV="1">
            <a:off x="2801414" y="4410246"/>
            <a:ext cx="510284" cy="74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4" idx="3"/>
            <a:endCxn id="75" idx="1"/>
          </p:cNvCxnSpPr>
          <p:nvPr/>
        </p:nvCxnSpPr>
        <p:spPr>
          <a:xfrm>
            <a:off x="4914467" y="4410246"/>
            <a:ext cx="139129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4" idx="2"/>
            <a:endCxn id="77" idx="0"/>
          </p:cNvCxnSpPr>
          <p:nvPr/>
        </p:nvCxnSpPr>
        <p:spPr>
          <a:xfrm flipH="1">
            <a:off x="4113082" y="4785253"/>
            <a:ext cx="1" cy="906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6" idx="3"/>
            <a:endCxn id="74" idx="1"/>
          </p:cNvCxnSpPr>
          <p:nvPr/>
        </p:nvCxnSpPr>
        <p:spPr>
          <a:xfrm flipV="1">
            <a:off x="2801414" y="4410246"/>
            <a:ext cx="510284" cy="11682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4113081" y="4851795"/>
            <a:ext cx="1308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Execute normal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statement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5073716" y="3834848"/>
            <a:ext cx="116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Fragment properties</a:t>
            </a:r>
            <a:endParaRPr lang="zh-CN" altLang="en-US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直接箭头连接符 83"/>
          <p:cNvCxnSpPr>
            <a:stCxn id="75" idx="2"/>
            <a:endCxn id="73" idx="0"/>
          </p:cNvCxnSpPr>
          <p:nvPr/>
        </p:nvCxnSpPr>
        <p:spPr>
          <a:xfrm>
            <a:off x="7302358" y="4667100"/>
            <a:ext cx="0" cy="8383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/>
          <p:cNvGrpSpPr/>
          <p:nvPr/>
        </p:nvGrpSpPr>
        <p:grpSpPr>
          <a:xfrm>
            <a:off x="8784435" y="5082421"/>
            <a:ext cx="3000024" cy="1359762"/>
            <a:chOff x="8527580" y="4989667"/>
            <a:chExt cx="3000024" cy="1359762"/>
          </a:xfrm>
        </p:grpSpPr>
        <p:sp>
          <p:nvSpPr>
            <p:cNvPr id="86" name="矩形: 圆角 85"/>
            <p:cNvSpPr/>
            <p:nvPr/>
          </p:nvSpPr>
          <p:spPr>
            <a:xfrm>
              <a:off x="8621751" y="5060805"/>
              <a:ext cx="1308234" cy="51370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Publisher1</a:t>
              </a:r>
              <a:endParaRPr lang="zh-CN" altLang="en-US" dirty="0"/>
            </a:p>
          </p:txBody>
        </p:sp>
        <p:sp>
          <p:nvSpPr>
            <p:cNvPr id="87" name="矩形: 圆角 86"/>
            <p:cNvSpPr/>
            <p:nvPr/>
          </p:nvSpPr>
          <p:spPr>
            <a:xfrm>
              <a:off x="10121777" y="5060805"/>
              <a:ext cx="1308234" cy="51370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Publisher2</a:t>
              </a:r>
              <a:endParaRPr lang="zh-CN" altLang="en-US" dirty="0"/>
            </a:p>
          </p:txBody>
        </p:sp>
        <p:sp>
          <p:nvSpPr>
            <p:cNvPr id="88" name="矩形: 圆角 87"/>
            <p:cNvSpPr/>
            <p:nvPr/>
          </p:nvSpPr>
          <p:spPr>
            <a:xfrm>
              <a:off x="8621751" y="5735909"/>
              <a:ext cx="1308234" cy="51370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Publisher3</a:t>
              </a:r>
              <a:endParaRPr lang="zh-CN" altLang="en-US" dirty="0"/>
            </a:p>
          </p:txBody>
        </p:sp>
        <p:sp>
          <p:nvSpPr>
            <p:cNvPr id="89" name="矩形: 圆角 88"/>
            <p:cNvSpPr/>
            <p:nvPr/>
          </p:nvSpPr>
          <p:spPr>
            <a:xfrm>
              <a:off x="10121777" y="5735909"/>
              <a:ext cx="1308234" cy="51370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Publisher4</a:t>
              </a:r>
              <a:endParaRPr lang="zh-CN" altLang="en-US" dirty="0"/>
            </a:p>
          </p:txBody>
        </p:sp>
        <p:sp>
          <p:nvSpPr>
            <p:cNvPr id="90" name="矩形: 圆角 89"/>
            <p:cNvSpPr/>
            <p:nvPr/>
          </p:nvSpPr>
          <p:spPr>
            <a:xfrm>
              <a:off x="8527580" y="4989667"/>
              <a:ext cx="3000024" cy="1359762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1" name="直接箭头连接符 90"/>
          <p:cNvCxnSpPr>
            <a:stCxn id="73" idx="3"/>
            <a:endCxn id="90" idx="1"/>
          </p:cNvCxnSpPr>
          <p:nvPr/>
        </p:nvCxnSpPr>
        <p:spPr>
          <a:xfrm>
            <a:off x="8230457" y="5762302"/>
            <a:ext cx="553978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7316952" y="4764082"/>
            <a:ext cx="1179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PP_MARK_KEY" val="f40358d3-c8eb-4fa5-a0e6-aae7eb70047c"/>
  <p:tag name="COMMONDATA" val="eyJoZGlkIjoiYjFiY2ViZmQ2M2IxNDc4ZDZjMzA3MGMwMDY0MmMyOD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4474</Words>
  <Application>WPS 演示</Application>
  <PresentationFormat>宽屏</PresentationFormat>
  <Paragraphs>301</Paragraphs>
  <Slides>16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Arial Black</vt:lpstr>
      <vt:lpstr>Times New Roman</vt:lpstr>
      <vt:lpstr>Consolas</vt:lpstr>
      <vt:lpstr>等线</vt:lpstr>
      <vt:lpstr>微软雅黑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PXCrypto: A Regulated Privacy-Preserving Cross-Chain Transaction Scheme</dc:title>
  <dc:creator>zhang yanran</dc:creator>
  <cp:lastModifiedBy>imbam</cp:lastModifiedBy>
  <cp:revision>837</cp:revision>
  <dcterms:created xsi:type="dcterms:W3CDTF">2022-09-19T05:45:00Z</dcterms:created>
  <dcterms:modified xsi:type="dcterms:W3CDTF">2022-11-21T08:12:27Z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CA19EAFB4A2C4C3EBA9FFF064F52220F</vt:lpwstr>
  </property>
  <property fmtid="{D5CDD505-2E9C-101B-9397-08002B2CF9AE}" pid="3" name="KSOProductBuildVer">
    <vt:lpwstr>2052-11.1.0.12763</vt:lpwstr>
  </property>
</Properties>
</file>