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042"/>
    <a:srgbClr val="274673"/>
    <a:srgbClr val="FFFFFF"/>
    <a:srgbClr val="6096D2"/>
    <a:srgbClr val="F24040"/>
    <a:srgbClr val="FC3649"/>
    <a:srgbClr val="8C020F"/>
    <a:srgbClr val="424242"/>
    <a:srgbClr val="F4A52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368" autoAdjust="0"/>
    <p:restoredTop sz="96370" autoAdjust="0"/>
  </p:normalViewPr>
  <p:slideViewPr>
    <p:cSldViewPr snapToGrid="0">
      <p:cViewPr varScale="1">
        <p:scale>
          <a:sx n="25" d="100"/>
          <a:sy n="25" d="100"/>
        </p:scale>
        <p:origin x="1902" y="90"/>
      </p:cViewPr>
      <p:guideLst>
        <p:guide orient="horz" pos="953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0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69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8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9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16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89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55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4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CACE-3B1D-4B4F-924B-E29AE760DDE5}" type="datetimeFigureOut">
              <a:rPr lang="fr-FR" smtClean="0"/>
              <a:t>24/11/2017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4ACC-03B6-46E9-94DD-D701F0B75C2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12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6.sv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1.jp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0.jpg"/><Relationship Id="rId23" Type="http://schemas.openxmlformats.org/officeDocument/2006/relationships/image" Target="../media/image18.sv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55E9C1-3269-47A6-93B1-689C5AF157D6}"/>
              </a:ext>
            </a:extLst>
          </p:cNvPr>
          <p:cNvSpPr/>
          <p:nvPr/>
        </p:nvSpPr>
        <p:spPr>
          <a:xfrm>
            <a:off x="0" y="5667198"/>
            <a:ext cx="17985206" cy="13167111"/>
          </a:xfrm>
          <a:prstGeom prst="rect">
            <a:avLst/>
          </a:prstGeom>
          <a:solidFill>
            <a:srgbClr val="3C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C61CA25-18C8-42AD-B349-7A93B963EF33}"/>
              </a:ext>
            </a:extLst>
          </p:cNvPr>
          <p:cNvSpPr/>
          <p:nvPr/>
        </p:nvSpPr>
        <p:spPr>
          <a:xfrm>
            <a:off x="217712" y="5897744"/>
            <a:ext cx="17528904" cy="12733714"/>
          </a:xfrm>
          <a:prstGeom prst="roundRect">
            <a:avLst>
              <a:gd name="adj" fmla="val 12329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endParaRPr lang="fr-FR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 d’un mini frigo USB :</a:t>
            </a:r>
          </a:p>
          <a:p>
            <a:pPr algn="ctr">
              <a:lnSpc>
                <a:spcPct val="150000"/>
              </a:lnSpc>
            </a:pPr>
            <a:endParaRPr lang="fr-FR" sz="4400" dirty="0">
              <a:solidFill>
                <a:schemeClr val="tx1"/>
              </a:solidFill>
            </a:endParaRPr>
          </a:p>
          <a:p>
            <a:pPr algn="ctr"/>
            <a:r>
              <a:rPr lang="fr-FR" sz="4000" dirty="0">
                <a:solidFill>
                  <a:schemeClr val="tx1"/>
                </a:solidFill>
              </a:rPr>
              <a:t>Votre mini frigo USB est </a:t>
            </a:r>
            <a:r>
              <a:rPr lang="fr-FR" sz="4000" u="sng" dirty="0">
                <a:solidFill>
                  <a:schemeClr val="tx1"/>
                </a:solidFill>
              </a:rPr>
              <a:t>paramétrable</a:t>
            </a:r>
            <a:r>
              <a:rPr lang="fr-FR" sz="4000" dirty="0">
                <a:solidFill>
                  <a:schemeClr val="tx1"/>
                </a:solidFill>
              </a:rPr>
              <a:t> et </a:t>
            </a:r>
            <a:r>
              <a:rPr lang="fr-FR" sz="4000" u="sng" dirty="0">
                <a:solidFill>
                  <a:schemeClr val="tx1"/>
                </a:solidFill>
              </a:rPr>
              <a:t>autorégulé</a:t>
            </a:r>
            <a:r>
              <a:rPr lang="fr-FR" sz="4000" dirty="0">
                <a:solidFill>
                  <a:schemeClr val="tx1"/>
                </a:solidFill>
              </a:rPr>
              <a:t> !</a:t>
            </a:r>
          </a:p>
          <a:p>
            <a:pPr algn="ctr">
              <a:lnSpc>
                <a:spcPct val="150000"/>
              </a:lnSpc>
            </a:pPr>
            <a:endParaRPr lang="fr-FR" sz="3200" dirty="0">
              <a:solidFill>
                <a:schemeClr val="tx1"/>
              </a:solidFill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</a:rPr>
              <a:t>Grace à son microcontrôleur et ses nombreux capteurs il peut maintenir la température de votre canette à la température que </a:t>
            </a:r>
            <a:r>
              <a:rPr lang="fr-F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vous</a:t>
            </a:r>
            <a:r>
              <a:rPr lang="fr-FR" sz="3600" dirty="0">
                <a:solidFill>
                  <a:schemeClr val="tx1"/>
                </a:solidFill>
              </a:rPr>
              <a:t> avez choisie !</a:t>
            </a: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</a:rPr>
              <a:t>Il est compact, très abordable, et toujours à proximité de votre PC grâce à sa prise USB.</a:t>
            </a: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</a:rPr>
              <a:t>Une interface ergonomique vous fais économiser du temps pour vous permettre d’acheter vos canettes en un clic sur votre site d’achat préféré !</a:t>
            </a:r>
          </a:p>
          <a:p>
            <a:pPr algn="just">
              <a:lnSpc>
                <a:spcPct val="150000"/>
              </a:lnSpc>
            </a:pPr>
            <a:r>
              <a:rPr lang="fr-FR" sz="3600" dirty="0">
                <a:solidFill>
                  <a:schemeClr val="tx1"/>
                </a:solidFill>
              </a:rPr>
              <a:t> 	</a:t>
            </a:r>
          </a:p>
          <a:p>
            <a:pPr algn="just"/>
            <a:r>
              <a:rPr lang="fr-FR" sz="3500" dirty="0">
                <a:solidFill>
                  <a:schemeClr val="tx1"/>
                </a:solidFill>
              </a:rPr>
              <a:t>	Les composants sélectionnés par nos techniciens :</a:t>
            </a: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r>
              <a:rPr lang="fr-FR" sz="3600">
                <a:solidFill>
                  <a:schemeClr val="tx1"/>
                </a:solidFill>
              </a:rPr>
              <a:t>  </a:t>
            </a:r>
            <a:r>
              <a:rPr lang="fr-FR" sz="2900">
                <a:solidFill>
                  <a:schemeClr val="tx1"/>
                </a:solidFill>
              </a:rPr>
              <a:t>Mini </a:t>
            </a:r>
            <a:r>
              <a:rPr lang="fr-FR" sz="2900" dirty="0">
                <a:solidFill>
                  <a:schemeClr val="tx1"/>
                </a:solidFill>
              </a:rPr>
              <a:t>frigo | Carte Arduino </a:t>
            </a:r>
            <a:r>
              <a:rPr lang="fr-FR" sz="2900" dirty="0" err="1">
                <a:solidFill>
                  <a:schemeClr val="tx1"/>
                </a:solidFill>
              </a:rPr>
              <a:t>Uno</a:t>
            </a:r>
            <a:r>
              <a:rPr lang="fr-FR" sz="2900" dirty="0">
                <a:solidFill>
                  <a:schemeClr val="tx1"/>
                </a:solidFill>
              </a:rPr>
              <a:t> | Module à effet Peltier | Sonde DHT 22 | Transistor MOSFET | Thermistance</a:t>
            </a: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endParaRPr lang="fr-FR" sz="2800" dirty="0">
              <a:solidFill>
                <a:schemeClr val="tx1"/>
              </a:solidFill>
            </a:endParaRPr>
          </a:p>
          <a:p>
            <a:pPr algn="just"/>
            <a:endParaRPr lang="fr-FR" sz="2800" dirty="0">
              <a:solidFill>
                <a:schemeClr val="tx1"/>
              </a:solidFill>
            </a:endParaRPr>
          </a:p>
          <a:p>
            <a:pPr algn="just"/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5DF282-C02B-454C-BDBA-647B2D7CD0D8}"/>
              </a:ext>
            </a:extLst>
          </p:cNvPr>
          <p:cNvSpPr/>
          <p:nvPr/>
        </p:nvSpPr>
        <p:spPr>
          <a:xfrm>
            <a:off x="7371377" y="42999"/>
            <a:ext cx="28059420" cy="37796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b="1" dirty="0">
              <a:solidFill>
                <a:schemeClr val="tx1"/>
              </a:solidFill>
            </a:endParaRPr>
          </a:p>
          <a:p>
            <a:pPr algn="ctr"/>
            <a:r>
              <a:rPr lang="fr-FR" sz="11500" b="1" dirty="0">
                <a:solidFill>
                  <a:schemeClr val="tx1"/>
                </a:solidFill>
              </a:rPr>
              <a:t>Projet pimp my fridge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75CAD-4FD4-4240-AB10-8206F67D8B9F}"/>
              </a:ext>
            </a:extLst>
          </p:cNvPr>
          <p:cNvSpPr/>
          <p:nvPr/>
        </p:nvSpPr>
        <p:spPr>
          <a:xfrm>
            <a:off x="0" y="4848168"/>
            <a:ext cx="42803763" cy="8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B342E1-06FC-4109-9520-2DF9C6FAE23B}"/>
              </a:ext>
            </a:extLst>
          </p:cNvPr>
          <p:cNvSpPr/>
          <p:nvPr/>
        </p:nvSpPr>
        <p:spPr>
          <a:xfrm>
            <a:off x="-794" y="18809922"/>
            <a:ext cx="42803763" cy="8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5D03A-9141-45FB-AC70-A77324BF2239}"/>
              </a:ext>
            </a:extLst>
          </p:cNvPr>
          <p:cNvSpPr/>
          <p:nvPr/>
        </p:nvSpPr>
        <p:spPr>
          <a:xfrm>
            <a:off x="5889164" y="43000"/>
            <a:ext cx="31023846" cy="922416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Judicaël GUILLAUME, Filipe LENOIR, Antoine ROBERT, Arthur WOLLF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C2B44F-957F-4456-BB42-35A0E5491E70}"/>
              </a:ext>
            </a:extLst>
          </p:cNvPr>
          <p:cNvSpPr/>
          <p:nvPr/>
        </p:nvSpPr>
        <p:spPr>
          <a:xfrm>
            <a:off x="11849100" y="19627529"/>
            <a:ext cx="30953869" cy="10647683"/>
          </a:xfrm>
          <a:prstGeom prst="rect">
            <a:avLst/>
          </a:prstGeom>
          <a:solidFill>
            <a:srgbClr val="3C40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7AD0D73C-7D35-4D2D-9232-DF59C352B8B0}"/>
              </a:ext>
            </a:extLst>
          </p:cNvPr>
          <p:cNvSpPr/>
          <p:nvPr/>
        </p:nvSpPr>
        <p:spPr>
          <a:xfrm>
            <a:off x="12067235" y="19830434"/>
            <a:ext cx="30430848" cy="102644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3600" dirty="0">
                <a:solidFill>
                  <a:schemeClr val="tx1"/>
                </a:solidFill>
              </a:rPr>
              <a:t>   Les différents concepts scientifiques utilisés :</a:t>
            </a:r>
          </a:p>
          <a:p>
            <a:pPr algn="just">
              <a:lnSpc>
                <a:spcPct val="150000"/>
              </a:lnSpc>
            </a:pPr>
            <a:endParaRPr lang="fr-FR" sz="3600" dirty="0">
              <a:solidFill>
                <a:schemeClr val="tx1"/>
              </a:solidFill>
            </a:endParaRPr>
          </a:p>
          <a:p>
            <a:pPr marL="457200" indent="-457200" algn="just" font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Thermodynamique : 	- Modélisation d'un système thermique,</a:t>
            </a:r>
          </a:p>
          <a:p>
            <a:pPr algn="just" fontAlgn="ctr"/>
            <a:r>
              <a:rPr lang="fr-FR" sz="3200" dirty="0">
                <a:solidFill>
                  <a:schemeClr val="tx1"/>
                </a:solidFill>
              </a:rPr>
              <a:t>									- Calcul et utilisation de différentes lois de thermodynamique,</a:t>
            </a:r>
          </a:p>
          <a:p>
            <a:pPr algn="just" fontAlgn="ctr"/>
            <a:r>
              <a:rPr lang="fr-FR" sz="3200" dirty="0">
                <a:solidFill>
                  <a:schemeClr val="tx1"/>
                </a:solidFill>
              </a:rPr>
              <a:t>									  	Point de rosée :</a:t>
            </a:r>
          </a:p>
          <a:p>
            <a:pPr algn="just" fontAlgn="ctr"/>
            <a:r>
              <a:rPr lang="fr-FR" sz="3200" dirty="0">
                <a:solidFill>
                  <a:schemeClr val="tx1"/>
                </a:solidFill>
              </a:rPr>
              <a:t>											</a:t>
            </a:r>
          </a:p>
          <a:p>
            <a:pPr algn="just" fontAlgn="ctr"/>
            <a:endParaRPr lang="fr-FR" sz="3200" dirty="0">
              <a:solidFill>
                <a:schemeClr val="tx1"/>
              </a:solidFill>
            </a:endParaRPr>
          </a:p>
          <a:p>
            <a:pPr algn="just" fontAlgn="ctr"/>
            <a:r>
              <a:rPr lang="fr-FR" sz="3200" dirty="0">
                <a:solidFill>
                  <a:schemeClr val="tx1"/>
                </a:solidFill>
              </a:rPr>
              <a:t>										Relation de </a:t>
            </a:r>
            <a:r>
              <a:rPr lang="fr-FR" sz="3200" dirty="0" err="1">
                <a:solidFill>
                  <a:schemeClr val="tx1"/>
                </a:solidFill>
              </a:rPr>
              <a:t>Steinhart</a:t>
            </a:r>
            <a:r>
              <a:rPr lang="fr-FR" sz="3200" dirty="0">
                <a:solidFill>
                  <a:schemeClr val="tx1"/>
                </a:solidFill>
              </a:rPr>
              <a:t>-Hart :  </a:t>
            </a:r>
          </a:p>
          <a:p>
            <a:pPr marL="4114800" lvl="8" indent="-457200" algn="just" fontAlgn="ctr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lvl="8" algn="just" fontAlgn="ctr"/>
            <a:endParaRPr lang="fr-FR" sz="3200" dirty="0">
              <a:solidFill>
                <a:schemeClr val="tx1"/>
              </a:solidFill>
            </a:endParaRPr>
          </a:p>
          <a:p>
            <a:pPr lvl="8" algn="just" fontAlgn="ctr"/>
            <a:endParaRPr lang="fr-FR" sz="3200" dirty="0">
              <a:solidFill>
                <a:schemeClr val="tx1"/>
              </a:solidFill>
            </a:endParaRPr>
          </a:p>
          <a:p>
            <a:pPr marL="457200" indent="-457200" algn="just" font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Électronique :	- Lecture des capteurs analogiques,</a:t>
            </a:r>
          </a:p>
          <a:p>
            <a:pPr lvl="4" algn="just" fontAlgn="ctr"/>
            <a:r>
              <a:rPr lang="fr-FR" sz="3200" dirty="0">
                <a:solidFill>
                  <a:schemeClr val="tx1"/>
                </a:solidFill>
              </a:rPr>
              <a:t>			- Contrôle du module à effet Peltier,</a:t>
            </a:r>
          </a:p>
          <a:p>
            <a:pPr lvl="0"/>
            <a:r>
              <a:rPr lang="fr-FR" sz="3200" dirty="0">
                <a:solidFill>
                  <a:schemeClr val="tx1"/>
                </a:solidFill>
              </a:rPr>
              <a:t>							- Utilisation d’un pont diviseur de tension	 :	</a:t>
            </a:r>
            <a:r>
              <a:rPr lang="fr-FR" sz="2800" b="1" dirty="0">
                <a:solidFill>
                  <a:prstClr val="black"/>
                </a:solidFill>
              </a:rPr>
              <a:t>Vs = (Ve*R2)/(R1+R2)</a:t>
            </a:r>
            <a:r>
              <a:rPr lang="fr-FR" sz="3200" dirty="0">
                <a:solidFill>
                  <a:schemeClr val="tx1"/>
                </a:solidFill>
              </a:rPr>
              <a:t>.</a:t>
            </a:r>
          </a:p>
          <a:p>
            <a:pPr lvl="4" algn="just" fontAlgn="ctr"/>
            <a:endParaRPr lang="fr-FR" sz="3200" dirty="0">
              <a:solidFill>
                <a:schemeClr val="tx1"/>
              </a:solidFill>
            </a:endParaRPr>
          </a:p>
          <a:p>
            <a:pPr marL="457200" indent="-457200" algn="just" font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Informatique : 	- Développement d'une interface en Java,</a:t>
            </a:r>
          </a:p>
          <a:p>
            <a:pPr lvl="2" algn="just" fontAlgn="ctr"/>
            <a:r>
              <a:rPr lang="fr-FR" sz="3200" dirty="0">
                <a:solidFill>
                  <a:schemeClr val="tx1"/>
                </a:solidFill>
              </a:rPr>
              <a:t>					- Développement d’un programme en C pour gérer les capteurs,</a:t>
            </a:r>
          </a:p>
          <a:p>
            <a:pPr algn="just" fontAlgn="ctr"/>
            <a:r>
              <a:rPr lang="fr-FR" sz="3200" dirty="0">
                <a:solidFill>
                  <a:schemeClr val="tx1"/>
                </a:solidFill>
              </a:rPr>
              <a:t>							- Interconnexion entre le programme Java et l’Arduino par liaison série.</a:t>
            </a: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pPr algn="just"/>
            <a:endParaRPr lang="fr-FR" sz="36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12" name="Rectangle : avec coins arrondis en diagonale 111">
            <a:extLst>
              <a:ext uri="{FF2B5EF4-FFF2-40B4-BE49-F238E27FC236}">
                <a16:creationId xmlns:a16="http://schemas.microsoft.com/office/drawing/2014/main" id="{D8E42EF8-F02A-497F-A308-B7F540F92F0E}"/>
              </a:ext>
            </a:extLst>
          </p:cNvPr>
          <p:cNvSpPr/>
          <p:nvPr/>
        </p:nvSpPr>
        <p:spPr>
          <a:xfrm>
            <a:off x="18212434" y="5873317"/>
            <a:ext cx="14496416" cy="5870007"/>
          </a:xfrm>
          <a:prstGeom prst="round2DiagRect">
            <a:avLst>
              <a:gd name="adj1" fmla="val 7455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95250">
            <a:solidFill>
              <a:srgbClr val="3C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	L’équipe en charge de la création du produit :</a:t>
            </a: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					</a:t>
            </a:r>
          </a:p>
        </p:txBody>
      </p:sp>
      <p:sp>
        <p:nvSpPr>
          <p:cNvPr id="59" name="Rectangle : avec coins arrondis en diagonale 58">
            <a:extLst>
              <a:ext uri="{FF2B5EF4-FFF2-40B4-BE49-F238E27FC236}">
                <a16:creationId xmlns:a16="http://schemas.microsoft.com/office/drawing/2014/main" id="{66A21C37-FFFA-4C2F-A49F-F41EE83AF90B}"/>
              </a:ext>
            </a:extLst>
          </p:cNvPr>
          <p:cNvSpPr/>
          <p:nvPr/>
        </p:nvSpPr>
        <p:spPr>
          <a:xfrm>
            <a:off x="32926561" y="5853013"/>
            <a:ext cx="9659489" cy="12776617"/>
          </a:xfrm>
          <a:prstGeom prst="round2DiagRect">
            <a:avLst>
              <a:gd name="adj1" fmla="val 5229"/>
              <a:gd name="adj2" fmla="val 4733"/>
            </a:avLst>
          </a:prstGeom>
          <a:solidFill>
            <a:schemeClr val="accent5">
              <a:lumMod val="60000"/>
              <a:lumOff val="40000"/>
            </a:schemeClr>
          </a:solidFill>
          <a:ln w="95250" cmpd="sng">
            <a:solidFill>
              <a:srgbClr val="3C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8DA387-9805-42EC-8D0F-9DCFA9A1F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" t="-4582" r="-1838" b="-4390"/>
          <a:stretch/>
        </p:blipFill>
        <p:spPr>
          <a:xfrm>
            <a:off x="36460852" y="1160729"/>
            <a:ext cx="5572126" cy="3067050"/>
          </a:xfrm>
          <a:prstGeom prst="rect">
            <a:avLst/>
          </a:prstGeom>
          <a:ln w="88900" cap="rnd">
            <a:solidFill>
              <a:srgbClr val="424242"/>
            </a:solidFill>
          </a:ln>
        </p:spPr>
      </p:pic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D7F9F606-C809-4E0D-BACA-31035385F1BE}"/>
              </a:ext>
            </a:extLst>
          </p:cNvPr>
          <p:cNvSpPr/>
          <p:nvPr/>
        </p:nvSpPr>
        <p:spPr>
          <a:xfrm>
            <a:off x="217712" y="19830435"/>
            <a:ext cx="11444435" cy="10264486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  <a:ln w="95250">
            <a:solidFill>
              <a:srgbClr val="3C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Conclusion :</a:t>
            </a:r>
          </a:p>
          <a:p>
            <a:endParaRPr lang="fr-FR" sz="3600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Points positifs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Le projet est opérationnel,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Bonne cohésion de groupe,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Mise en pratique des connaissances acquises,</a:t>
            </a: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Difficultés rencontrées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Communication entre l'Arduino et le programme en Java,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Quelques problèmes avec le transistor MOSFET,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Répartition de l’alimentation.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Améliorations possibles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Interface plus détaillé,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Meilleure finition (cacher le circuit électronique),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Esthétique et matériaux plus résistants,</a:t>
            </a:r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76DF157-4D35-4BBA-A2B8-4211163CE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222" y="5636647"/>
            <a:ext cx="11322118" cy="1024538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EE917D0-08BA-4FC0-B497-0ECF977EA5D3}"/>
              </a:ext>
            </a:extLst>
          </p:cNvPr>
          <p:cNvSpPr txBox="1"/>
          <p:nvPr/>
        </p:nvSpPr>
        <p:spPr>
          <a:xfrm>
            <a:off x="34446291" y="16131900"/>
            <a:ext cx="7213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Principe de fonctionnement du système de refroidissement de votre frigo</a:t>
            </a:r>
          </a:p>
        </p:txBody>
      </p:sp>
      <p:sp>
        <p:nvSpPr>
          <p:cNvPr id="39" name="Rectangle : avec coins arrondis en diagonale 38">
            <a:extLst>
              <a:ext uri="{FF2B5EF4-FFF2-40B4-BE49-F238E27FC236}">
                <a16:creationId xmlns:a16="http://schemas.microsoft.com/office/drawing/2014/main" id="{2CFE4E80-572C-401A-9702-F01E195B7FB8}"/>
              </a:ext>
            </a:extLst>
          </p:cNvPr>
          <p:cNvSpPr/>
          <p:nvPr/>
        </p:nvSpPr>
        <p:spPr>
          <a:xfrm>
            <a:off x="18202917" y="11954429"/>
            <a:ext cx="14505933" cy="666298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95250">
            <a:solidFill>
              <a:srgbClr val="3C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fr-FR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58476A3-6DED-4D01-B3FF-8E13ED713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7" y="15381942"/>
            <a:ext cx="2066331" cy="206633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1A7EE9-4D57-4B68-85D5-C796EB319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58" y="15621099"/>
            <a:ext cx="2241910" cy="158801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92588B61-5014-401A-AA36-592E563351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" r="97700">
                        <a14:foregroundMark x1="92700" y1="52300" x2="92700" y2="52300"/>
                        <a14:foregroundMark x1="96700" y1="51500" x2="96700" y2="51500"/>
                        <a14:foregroundMark x1="97200" y1="57000" x2="97200" y2="57000"/>
                        <a14:foregroundMark x1="97700" y1="51800" x2="97700" y2="51800"/>
                        <a14:foregroundMark x1="30500" y1="71200" x2="30500" y2="71200"/>
                        <a14:foregroundMark x1="4500" y1="48400" x2="4500" y2="48400"/>
                        <a14:foregroundMark x1="36300" y1="69900" x2="36300" y2="69900"/>
                        <a14:foregroundMark x1="1900" y1="77900" x2="1900" y2="77900"/>
                        <a14:foregroundMark x1="900" y1="49400" x2="900" y2="49400"/>
                        <a14:foregroundMark x1="100" y1="77900" x2="100" y2="77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" r="3838"/>
          <a:stretch/>
        </p:blipFill>
        <p:spPr>
          <a:xfrm>
            <a:off x="6422029" y="14806407"/>
            <a:ext cx="2538696" cy="287603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7AADF7E-2931-4FCB-BF4E-C51D735B7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33" y="15161023"/>
            <a:ext cx="2184953" cy="21849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5719F0B-FFBF-40D6-9AB2-1681D7E4C3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239" y="15263320"/>
            <a:ext cx="2184953" cy="21849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B3C8387-1214-469D-BAC5-AE0E052D90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" b="93000" l="4298" r="95129">
                        <a14:foregroundMark x1="15473" y1="12333" x2="15473" y2="12333"/>
                        <a14:foregroundMark x1="18052" y1="4333" x2="18052" y2="4333"/>
                        <a14:foregroundMark x1="38109" y1="7667" x2="38109" y2="7667"/>
                        <a14:foregroundMark x1="50430" y1="9333" x2="50430" y2="9333"/>
                        <a14:foregroundMark x1="54155" y1="24667" x2="54155" y2="24667"/>
                        <a14:foregroundMark x1="79083" y1="33667" x2="79083" y2="33667"/>
                        <a14:foregroundMark x1="89685" y1="26000" x2="89685" y2="26000"/>
                        <a14:foregroundMark x1="79083" y1="25667" x2="79083" y2="25667"/>
                        <a14:foregroundMark x1="67908" y1="14667" x2="82808" y2="16000"/>
                        <a14:foregroundMark x1="82808" y1="16000" x2="92550" y2="29000"/>
                        <a14:foregroundMark x1="92550" y1="29000" x2="78510" y2="39333"/>
                        <a14:foregroundMark x1="78510" y1="39333" x2="64756" y2="34667"/>
                        <a14:foregroundMark x1="64756" y1="34667" x2="68481" y2="15667"/>
                        <a14:foregroundMark x1="46132" y1="93000" x2="46132" y2="93000"/>
                        <a14:foregroundMark x1="40115" y1="7000" x2="40115" y2="7000"/>
                        <a14:foregroundMark x1="30659" y1="34000" x2="30659" y2="34000"/>
                        <a14:foregroundMark x1="29513" y1="31667" x2="32665" y2="39000"/>
                        <a14:foregroundMark x1="30086" y1="16333" x2="41547" y2="16000"/>
                        <a14:foregroundMark x1="73066" y1="20000" x2="71347" y2="28667"/>
                        <a14:foregroundMark x1="83381" y1="15333" x2="92837" y2="16000"/>
                        <a14:foregroundMark x1="82808" y1="22000" x2="73926" y2="22000"/>
                        <a14:foregroundMark x1="29799" y1="13333" x2="37249" y2="24000"/>
                        <a14:foregroundMark x1="37249" y1="21000" x2="33238" y2="41667"/>
                        <a14:foregroundMark x1="35530" y1="25000" x2="23496" y2="38000"/>
                        <a14:foregroundMark x1="23496" y1="38000" x2="22923" y2="45667"/>
                        <a14:foregroundMark x1="4298" y1="67000" x2="4298" y2="67000"/>
                        <a14:foregroundMark x1="64470" y1="60000" x2="64470" y2="60000"/>
                        <a14:foregroundMark x1="68195" y1="14000" x2="83668" y2="15000"/>
                        <a14:foregroundMark x1="83668" y1="15000" x2="95415" y2="14333"/>
                        <a14:foregroundMark x1="15473" y1="3000" x2="33238" y2="4667"/>
                        <a14:foregroundMark x1="33238" y1="4667" x2="47564" y2="12000"/>
                        <a14:foregroundMark x1="47564" y1="12000" x2="16332" y2="24667"/>
                        <a14:foregroundMark x1="16332" y1="24667" x2="28940" y2="13333"/>
                        <a14:foregroundMark x1="28940" y1="13333" x2="38109" y2="11000"/>
                        <a14:foregroundMark x1="57593" y1="48667" x2="72779" y2="52000"/>
                        <a14:foregroundMark x1="72779" y1="52000" x2="86819" y2="49333"/>
                        <a14:foregroundMark x1="86819" y1="49333" x2="90831" y2="4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5" y="851733"/>
            <a:ext cx="3927467" cy="337604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A7EB17-3CC9-42EE-895D-A72B158A2C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807" y="7451692"/>
            <a:ext cx="1813033" cy="236902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4F6B90B-3E94-4ADF-B178-19DA0453D4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900" y="7451692"/>
            <a:ext cx="2066013" cy="23690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3073E4-9E0C-44BE-B390-B46F1EFF25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051" y="7445958"/>
            <a:ext cx="1912961" cy="235931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88ABE00-CC2B-4951-86A8-736C681A02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122" y="7456415"/>
            <a:ext cx="1912961" cy="2372072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0985DA3-4084-44FD-AFAF-8AF28AA6B0EE}"/>
              </a:ext>
            </a:extLst>
          </p:cNvPr>
          <p:cNvSpPr txBox="1"/>
          <p:nvPr/>
        </p:nvSpPr>
        <p:spPr>
          <a:xfrm>
            <a:off x="21837620" y="10016704"/>
            <a:ext cx="3958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Responsable communication,</a:t>
            </a:r>
          </a:p>
          <a:p>
            <a:pPr algn="ctr"/>
            <a:r>
              <a:rPr lang="fr-FR" sz="2800" dirty="0"/>
              <a:t>Assistant montage</a:t>
            </a:r>
            <a:endParaRPr lang="fr-FR" sz="27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4F8EFD3-F3F0-47CB-B12D-9B93365E486C}"/>
              </a:ext>
            </a:extLst>
          </p:cNvPr>
          <p:cNvSpPr txBox="1"/>
          <p:nvPr/>
        </p:nvSpPr>
        <p:spPr>
          <a:xfrm>
            <a:off x="18557042" y="10031825"/>
            <a:ext cx="33961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Chef de projet,</a:t>
            </a:r>
          </a:p>
          <a:p>
            <a:pPr algn="ctr"/>
            <a:r>
              <a:rPr lang="fr-FR" sz="2800" dirty="0"/>
              <a:t>Responsable montage</a:t>
            </a:r>
          </a:p>
          <a:p>
            <a:pPr algn="ctr"/>
            <a:r>
              <a:rPr lang="fr-FR" sz="2800" dirty="0"/>
              <a:t>et code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2F5D275-A5CA-4BCA-B437-40954D5CE148}"/>
              </a:ext>
            </a:extLst>
          </p:cNvPr>
          <p:cNvSpPr txBox="1"/>
          <p:nvPr/>
        </p:nvSpPr>
        <p:spPr>
          <a:xfrm>
            <a:off x="30012370" y="10086769"/>
            <a:ext cx="2021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Responsable</a:t>
            </a:r>
          </a:p>
          <a:p>
            <a:pPr algn="ctr"/>
            <a:r>
              <a:rPr lang="fr-FR" sz="2800" dirty="0"/>
              <a:t>code Java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276FB30-B203-4642-999F-9A4239FC3597}"/>
              </a:ext>
            </a:extLst>
          </p:cNvPr>
          <p:cNvSpPr txBox="1"/>
          <p:nvPr/>
        </p:nvSpPr>
        <p:spPr>
          <a:xfrm>
            <a:off x="25542448" y="10061806"/>
            <a:ext cx="3986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Responsable diagrammes,</a:t>
            </a:r>
          </a:p>
          <a:p>
            <a:pPr algn="ctr"/>
            <a:r>
              <a:rPr lang="fr-FR" sz="2800" dirty="0"/>
              <a:t>Assistant code Arduino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5C3D1A-1314-4AB0-B671-3DFB3DC65617}"/>
              </a:ext>
            </a:extLst>
          </p:cNvPr>
          <p:cNvSpPr txBox="1"/>
          <p:nvPr/>
        </p:nvSpPr>
        <p:spPr>
          <a:xfrm>
            <a:off x="32926561" y="29024754"/>
            <a:ext cx="5798832" cy="584775"/>
          </a:xfrm>
          <a:prstGeom prst="rect">
            <a:avLst/>
          </a:prstGeom>
          <a:noFill/>
          <a:ln w="57150" cap="rnd">
            <a:solidFill>
              <a:srgbClr val="3C4042"/>
            </a:solidFill>
            <a:round/>
          </a:ln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Schéma électronique du montage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7120BD-2859-42B1-B27C-6E44332FA0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0" y="7080337"/>
            <a:ext cx="2066331" cy="21474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FF00E0-3C58-4AD0-B4A4-F0DC4B323E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053" y="6480241"/>
            <a:ext cx="1284379" cy="2447376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7D5C183-BFC6-4810-8B26-B4DA8D215D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476719" y="23542130"/>
            <a:ext cx="8012200" cy="754395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E2278897-6A8D-438B-AB95-F0E29A9B7E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476719" y="25016004"/>
            <a:ext cx="4648039" cy="75439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BFD8E89-F95C-4AB3-8D6F-419A0F8EA01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342" y="12025218"/>
            <a:ext cx="9459641" cy="6517358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63C5742-9F8E-4929-8CD6-F20D3E1DA29A}"/>
              </a:ext>
            </a:extLst>
          </p:cNvPr>
          <p:cNvSpPr txBox="1"/>
          <p:nvPr/>
        </p:nvSpPr>
        <p:spPr>
          <a:xfrm>
            <a:off x="18270625" y="12140442"/>
            <a:ext cx="493771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L’interface de votre frigo </a:t>
            </a:r>
          </a:p>
          <a:p>
            <a:pPr algn="just"/>
            <a:r>
              <a:rPr lang="fr-FR" sz="2800" dirty="0"/>
              <a:t>affiche différentes informations 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/>
              <a:t>La température désirée,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/>
              <a:t>La température intérieure,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/>
              <a:t>La température extérieure,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/>
              <a:t>Le taux d’humidité dans l’air,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/>
              <a:t>Un témoin d’erreurs au cas où la température dépasse</a:t>
            </a:r>
          </a:p>
          <a:p>
            <a:pPr algn="just"/>
            <a:r>
              <a:rPr lang="fr-FR" sz="2800" dirty="0"/>
              <a:t>	un certain seuil.</a:t>
            </a:r>
          </a:p>
          <a:p>
            <a:pPr algn="just"/>
            <a:endParaRPr lang="fr-FR" sz="28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7C4501D-FF02-4B50-B2A6-41A230A1547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539" y="20058431"/>
            <a:ext cx="13221403" cy="8433111"/>
          </a:xfrm>
          <a:prstGeom prst="roundRect">
            <a:avLst>
              <a:gd name="adj" fmla="val 17309"/>
            </a:avLst>
          </a:prstGeom>
          <a:solidFill>
            <a:srgbClr val="FFFFFF">
              <a:shade val="85000"/>
            </a:srgbClr>
          </a:solidFill>
          <a:ln w="95250">
            <a:solidFill>
              <a:srgbClr val="3C4042"/>
            </a:solidFill>
          </a:ln>
          <a:effectLst/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A14BDBE-8321-4AD4-B31D-CD920FD508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659" b="94309" l="3604" r="97973">
                        <a14:foregroundMark x1="4505" y1="91870" x2="4505" y2="91870"/>
                        <a14:foregroundMark x1="8333" y1="90244" x2="8333" y2="90244"/>
                        <a14:foregroundMark x1="6757" y1="88618" x2="6757" y2="88618"/>
                        <a14:foregroundMark x1="88739" y1="26016" x2="98198" y2="11382"/>
                        <a14:foregroundMark x1="4279" y1="93496" x2="4279" y2="93496"/>
                        <a14:foregroundMark x1="7432" y1="89431" x2="7432" y2="89431"/>
                        <a14:foregroundMark x1="79054" y1="22358" x2="79054" y2="22358"/>
                        <a14:foregroundMark x1="85586" y1="12602" x2="85586" y2="12602"/>
                        <a14:foregroundMark x1="86937" y1="10569" x2="86937" y2="10569"/>
                        <a14:foregroundMark x1="88063" y1="8537" x2="88063" y2="8537"/>
                        <a14:foregroundMark x1="89189" y1="6504" x2="89189" y2="6504"/>
                        <a14:foregroundMark x1="90090" y1="5285" x2="90090" y2="5285"/>
                        <a14:foregroundMark x1="83108" y1="16667" x2="90090" y2="6098"/>
                        <a14:foregroundMark x1="89414" y1="5691" x2="90541" y2="4065"/>
                        <a14:foregroundMark x1="3829" y1="94715" x2="3829" y2="94715"/>
                        <a14:foregroundMark x1="3604" y1="90244" x2="11036" y2="92683"/>
                        <a14:backgroundMark x1="88964" y1="19512" x2="88964" y2="19512"/>
                        <a14:backgroundMark x1="84009" y1="23577" x2="84009" y2="23577"/>
                        <a14:backgroundMark x1="96396" y1="3659" x2="70045" y2="41870"/>
                        <a14:backgroundMark x1="56306" y1="56911" x2="56306" y2="56911"/>
                        <a14:backgroundMark x1="42342" y1="68699" x2="42342" y2="68699"/>
                        <a14:backgroundMark x1="28829" y1="78049" x2="28829" y2="780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64775">
            <a:off x="14678665" y="15682579"/>
            <a:ext cx="2430151" cy="13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0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2245</TotalTime>
  <Words>245</Words>
  <Application>Microsoft Office PowerPoint</Application>
  <PresentationFormat>Personnalisé</PresentationFormat>
  <Paragraphs>96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LENOIR MAIA E SILVA FILIPE</dc:creator>
  <cp:lastModifiedBy>judicael guillaume</cp:lastModifiedBy>
  <cp:revision>195</cp:revision>
  <dcterms:created xsi:type="dcterms:W3CDTF">2017-10-17T17:37:19Z</dcterms:created>
  <dcterms:modified xsi:type="dcterms:W3CDTF">2017-11-24T13:21:55Z</dcterms:modified>
</cp:coreProperties>
</file>