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Hoja2!$B$1</c:f>
              <c:strCache>
                <c:ptCount val="1"/>
                <c:pt idx="0">
                  <c:v>¿Qué calificación otorgaría a una aplicación web de inventario y facturación?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Hoja2!$A$2:$A$5</c:f>
              <c:strCache>
                <c:ptCount val="4"/>
                <c:pt idx="0">
                  <c:v>Excelente</c:v>
                </c:pt>
                <c:pt idx="1">
                  <c:v>Bueno</c:v>
                </c:pt>
                <c:pt idx="2">
                  <c:v>Regular</c:v>
                </c:pt>
                <c:pt idx="3">
                  <c:v>Malo</c:v>
                </c:pt>
              </c:strCache>
            </c:strRef>
          </c:cat>
          <c:val>
            <c:numRef>
              <c:f>Hoja2!$B$2:$B$5</c:f>
              <c:numCache>
                <c:formatCode>General</c:formatCode>
                <c:ptCount val="4"/>
                <c:pt idx="0">
                  <c:v>7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0F-4AC7-B87F-5BDAA3C9B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0010096"/>
        <c:axId val="606668368"/>
        <c:axId val="0"/>
      </c:bar3DChart>
      <c:catAx>
        <c:axId val="72001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06668368"/>
        <c:crosses val="autoZero"/>
        <c:auto val="1"/>
        <c:lblAlgn val="ctr"/>
        <c:lblOffset val="100"/>
        <c:noMultiLvlLbl val="0"/>
      </c:catAx>
      <c:valAx>
        <c:axId val="60666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20010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Hoja2!$E$1</c:f>
              <c:strCache>
                <c:ptCount val="1"/>
                <c:pt idx="0">
                  <c:v>¿Cree usted que sea necesario en la actualidad un sistema de inventario y facturación para cualquier negocio?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Hoja2!$D$2:$D$3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Hoja2!$E$2:$E$3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A3-4A3B-AB60-81BCB8753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67649792"/>
        <c:axId val="601952928"/>
        <c:axId val="0"/>
      </c:bar3DChart>
      <c:catAx>
        <c:axId val="56764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01952928"/>
        <c:crosses val="autoZero"/>
        <c:auto val="1"/>
        <c:lblAlgn val="ctr"/>
        <c:lblOffset val="100"/>
        <c:noMultiLvlLbl val="0"/>
      </c:catAx>
      <c:valAx>
        <c:axId val="60195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6764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Hoja2!$H$1</c:f>
              <c:strCache>
                <c:ptCount val="1"/>
                <c:pt idx="0">
                  <c:v>¿Cree usted que sea funcional un sistema de inventario y facturación?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Hoja2!$G$2:$G$3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Hoja2!$H$2:$H$3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4-47B3-BF72-14E585EB5C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02761968"/>
        <c:axId val="560101200"/>
        <c:axId val="0"/>
      </c:bar3DChart>
      <c:catAx>
        <c:axId val="60276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60101200"/>
        <c:crosses val="autoZero"/>
        <c:auto val="1"/>
        <c:lblAlgn val="ctr"/>
        <c:lblOffset val="100"/>
        <c:noMultiLvlLbl val="0"/>
      </c:catAx>
      <c:valAx>
        <c:axId val="56010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0276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Hoja2!$K$1</c:f>
              <c:strCache>
                <c:ptCount val="1"/>
                <c:pt idx="0">
                  <c:v>¿Quién para usted seria el mas beneficiado por el uso de una aplicación de inventario y facturación?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Hoja2!$J$2:$J$4</c:f>
              <c:strCache>
                <c:ptCount val="3"/>
                <c:pt idx="0">
                  <c:v>Cliente</c:v>
                </c:pt>
                <c:pt idx="1">
                  <c:v>Vendedor</c:v>
                </c:pt>
                <c:pt idx="2">
                  <c:v>Empresa</c:v>
                </c:pt>
              </c:strCache>
            </c:strRef>
          </c:cat>
          <c:val>
            <c:numRef>
              <c:f>Hoja2!$K$2:$K$4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63-4277-B05F-A413D853F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5537152"/>
        <c:axId val="607962944"/>
        <c:axId val="0"/>
      </c:bar3DChart>
      <c:catAx>
        <c:axId val="61553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07962944"/>
        <c:crosses val="autoZero"/>
        <c:auto val="1"/>
        <c:lblAlgn val="ctr"/>
        <c:lblOffset val="100"/>
        <c:noMultiLvlLbl val="0"/>
      </c:catAx>
      <c:valAx>
        <c:axId val="60796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1553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Hoja2!$N$1</c:f>
              <c:strCache>
                <c:ptCount val="1"/>
                <c:pt idx="0">
                  <c:v>¿Qué color sería a su gusto el que debería llevar una aplicación como la mencionada?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Hoja2!$M$2:$M$5</c:f>
              <c:strCache>
                <c:ptCount val="4"/>
                <c:pt idx="0">
                  <c:v>Verde y sus derivados</c:v>
                </c:pt>
                <c:pt idx="1">
                  <c:v>Azul y sus derivados</c:v>
                </c:pt>
                <c:pt idx="2">
                  <c:v>Amarillos y sus derivados</c:v>
                </c:pt>
                <c:pt idx="3">
                  <c:v>Rojo y sus derivados</c:v>
                </c:pt>
              </c:strCache>
            </c:strRef>
          </c:cat>
          <c:val>
            <c:numRef>
              <c:f>Hoja2!$N$2:$N$5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84-4703-90D3-B5A1FCEF4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5830048"/>
        <c:axId val="722097760"/>
        <c:axId val="0"/>
      </c:bar3DChart>
      <c:catAx>
        <c:axId val="61583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22097760"/>
        <c:crosses val="autoZero"/>
        <c:auto val="1"/>
        <c:lblAlgn val="ctr"/>
        <c:lblOffset val="100"/>
        <c:noMultiLvlLbl val="0"/>
      </c:catAx>
      <c:valAx>
        <c:axId val="72209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1583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5AFA1-A063-854C-BAAB-30847053F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8405" y="1159668"/>
            <a:ext cx="5680443" cy="2762513"/>
          </a:xfrm>
        </p:spPr>
        <p:txBody>
          <a:bodyPr anchor="ctr">
            <a:normAutofit/>
          </a:bodyPr>
          <a:lstStyle/>
          <a:p>
            <a:pPr algn="ctr"/>
            <a:r>
              <a:rPr lang="es-ES" sz="8000" b="1" dirty="0">
                <a:latin typeface="Gabriola" panose="04040605051002020D02" pitchFamily="82" charset="0"/>
              </a:rPr>
              <a:t>Comcar</a:t>
            </a:r>
            <a:endParaRPr lang="es-US" sz="8000" b="1" dirty="0">
              <a:latin typeface="Gabriola" panose="04040605051002020D02" pitchFamily="82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29BAC66-211B-ED4D-897E-7AEECEDC38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29868" y="3922181"/>
            <a:ext cx="7197726" cy="14007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Comprar carro no es un lujo, es una realidad!!! 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348665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>
            <a:extLst>
              <a:ext uri="{FF2B5EF4-FFF2-40B4-BE49-F238E27FC236}">
                <a16:creationId xmlns:a16="http://schemas.microsoft.com/office/drawing/2014/main" id="{43314B1B-B62C-B04B-B545-4763A373F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259" y="1978224"/>
            <a:ext cx="3429000" cy="2743200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23D121DD-4639-1840-A5D3-34ED92962C2D}"/>
              </a:ext>
            </a:extLst>
          </p:cNvPr>
          <p:cNvSpPr txBox="1">
            <a:spLocks/>
          </p:cNvSpPr>
          <p:nvPr/>
        </p:nvSpPr>
        <p:spPr>
          <a:xfrm>
            <a:off x="6893718" y="686991"/>
            <a:ext cx="3923507" cy="53256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/>
              <a:t> </a:t>
            </a:r>
            <a:r>
              <a:rPr lang="es-ES" sz="2800" dirty="0"/>
              <a:t>El logo, el eslogan y el nombre se enfocan en la finalidad de la compañía, en la compra y venta de vehículos. </a:t>
            </a:r>
            <a:endParaRPr lang="es-US" sz="2800" dirty="0"/>
          </a:p>
        </p:txBody>
      </p:sp>
    </p:spTree>
    <p:extLst>
      <p:ext uri="{BB962C8B-B14F-4D97-AF65-F5344CB8AC3E}">
        <p14:creationId xmlns:p14="http://schemas.microsoft.com/office/powerpoint/2010/main" val="339917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1375E-45F0-2D46-ACC4-0714771B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95314"/>
            <a:ext cx="4886324" cy="1452561"/>
          </a:xfrm>
        </p:spPr>
        <p:txBody>
          <a:bodyPr/>
          <a:lstStyle/>
          <a:p>
            <a:pPr algn="ctr"/>
            <a:r>
              <a:rPr lang="es-ES" b="1" dirty="0" err="1"/>
              <a:t>Mision</a:t>
            </a:r>
            <a:endParaRPr lang="es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3BC55-B5C8-1E40-992F-45178B7A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2047874"/>
            <a:ext cx="4124323" cy="3649133"/>
          </a:xfrm>
        </p:spPr>
        <p:txBody>
          <a:bodyPr/>
          <a:lstStyle/>
          <a:p>
            <a:pPr algn="thaiDist"/>
            <a:r>
              <a:rPr lang="es-ES"/>
              <a:t>Somos una empresa de comercialización de automóviles, ofrecemos alta </a:t>
            </a:r>
            <a:r>
              <a:rPr lang="es-US" b="0" i="0">
                <a:effectLst/>
                <a:latin typeface="gant_modernregular"/>
              </a:rPr>
              <a:t>calidad </a:t>
            </a:r>
            <a:r>
              <a:rPr lang="es-ES" b="0" i="0">
                <a:effectLst/>
                <a:latin typeface="gant_modernregular"/>
              </a:rPr>
              <a:t>en nuestros</a:t>
            </a:r>
            <a:r>
              <a:rPr lang="es-US" b="0" i="0">
                <a:effectLst/>
                <a:latin typeface="gant_modernregular"/>
              </a:rPr>
              <a:t> </a:t>
            </a:r>
            <a:r>
              <a:rPr lang="es-ES" b="0" i="0">
                <a:effectLst/>
                <a:latin typeface="gant_modernregular"/>
              </a:rPr>
              <a:t>productos</a:t>
            </a:r>
            <a:r>
              <a:rPr lang="es-US" b="0" i="0">
                <a:effectLst/>
                <a:latin typeface="gant_modernregular"/>
              </a:rPr>
              <a:t>,</a:t>
            </a:r>
            <a:r>
              <a:rPr lang="es-ES" b="0" i="0">
                <a:effectLst/>
                <a:latin typeface="gant_modernregular"/>
              </a:rPr>
              <a:t> </a:t>
            </a:r>
            <a:r>
              <a:rPr lang="es-US" b="0" i="0">
                <a:effectLst/>
                <a:latin typeface="gant_modernregular"/>
              </a:rPr>
              <a:t>con honestidad, responsabilidad, compromiso y</a:t>
            </a:r>
            <a:r>
              <a:rPr lang="es-ES" b="0" i="0">
                <a:effectLst/>
                <a:latin typeface="gant_modernregular"/>
              </a:rPr>
              <a:t> con el propósito de </a:t>
            </a:r>
            <a:r>
              <a:rPr lang="es-US" b="0" i="0">
                <a:effectLst/>
                <a:latin typeface="gant_modernregular"/>
              </a:rPr>
              <a:t>satisfacer las necesidades de</a:t>
            </a:r>
            <a:r>
              <a:rPr lang="es-ES" b="0" i="0">
                <a:effectLst/>
                <a:latin typeface="gant_modernregular"/>
              </a:rPr>
              <a:t> nuestros</a:t>
            </a:r>
            <a:r>
              <a:rPr lang="es-US" b="0" i="0">
                <a:effectLst/>
                <a:latin typeface="gant_modernregular"/>
              </a:rPr>
              <a:t> </a:t>
            </a:r>
            <a:r>
              <a:rPr lang="es-ES" b="0" i="0">
                <a:effectLst/>
                <a:latin typeface="gant_modernregular"/>
              </a:rPr>
              <a:t>clientes</a:t>
            </a:r>
            <a:r>
              <a:rPr lang="es-US" b="0" i="0">
                <a:effectLst/>
                <a:latin typeface="gant_modernregular"/>
              </a:rPr>
              <a:t>.</a:t>
            </a:r>
            <a:endParaRPr lang="es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289656-F2EA-C947-B903-46EEEE54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844" y="595313"/>
            <a:ext cx="5131594" cy="1452561"/>
          </a:xfrm>
        </p:spPr>
        <p:txBody>
          <a:bodyPr/>
          <a:lstStyle/>
          <a:p>
            <a:pPr algn="ctr"/>
            <a:r>
              <a:rPr lang="es-ES" b="1" dirty="0" err="1"/>
              <a:t>Vision</a:t>
            </a:r>
            <a:endParaRPr lang="es-US" b="1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0332574-8C9B-A34C-BC1A-20823162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6" y="2047873"/>
            <a:ext cx="4029074" cy="3649133"/>
          </a:xfrm>
        </p:spPr>
        <p:txBody>
          <a:bodyPr/>
          <a:lstStyle/>
          <a:p>
            <a:r>
              <a:rPr lang="es-US" b="0" i="0">
                <a:effectLst/>
                <a:latin typeface="gant_modernregular"/>
              </a:rPr>
              <a:t>En </a:t>
            </a:r>
            <a:r>
              <a:rPr lang="es-ES" b="0" i="0">
                <a:effectLst/>
                <a:latin typeface="gant_modernregular"/>
              </a:rPr>
              <a:t>2025</a:t>
            </a:r>
            <a:r>
              <a:rPr lang="es-US" b="0" i="0">
                <a:effectLst/>
                <a:latin typeface="gant_modernregular"/>
              </a:rPr>
              <a:t> ser </a:t>
            </a:r>
            <a:r>
              <a:rPr lang="es-ES" b="0" i="0">
                <a:effectLst/>
                <a:latin typeface="gant_modernregular"/>
              </a:rPr>
              <a:t>un</a:t>
            </a:r>
            <a:r>
              <a:rPr lang="es-US" b="0" i="0">
                <a:effectLst/>
                <a:latin typeface="gant_modernregular"/>
              </a:rPr>
              <a:t>a empresa líder en el sector automotriz, </a:t>
            </a:r>
            <a:r>
              <a:rPr lang="es-ES" b="0" i="0">
                <a:effectLst/>
                <a:latin typeface="gant_modernregular"/>
              </a:rPr>
              <a:t>consolidada como una de las mejores opciones para adquirir el primer vehículo</a:t>
            </a:r>
            <a:r>
              <a:rPr lang="es-US" b="0" i="0">
                <a:effectLst/>
                <a:latin typeface="gant_modernregular"/>
              </a:rPr>
              <a:t> de nuestros clientes.</a:t>
            </a: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8981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70AB8-11F4-6F4A-8B81-957ADB5E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Resultados de la observación y encuesta</a:t>
            </a:r>
            <a:r>
              <a:rPr lang="es-ES" dirty="0"/>
              <a:t>: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89462A-DC22-8A43-BDE6-40EA9C0F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97" y="1805050"/>
            <a:ext cx="10131426" cy="4826732"/>
          </a:xfrm>
        </p:spPr>
        <p:txBody>
          <a:bodyPr anchor="t">
            <a:normAutofit/>
          </a:bodyPr>
          <a:lstStyle/>
          <a:p>
            <a:pPr algn="just"/>
            <a:endParaRPr lang="es-ES" dirty="0"/>
          </a:p>
          <a:p>
            <a:pPr algn="just"/>
            <a:r>
              <a:rPr lang="es-ES" dirty="0"/>
              <a:t>Estas dos técnicas de recolección de información fueron las manejadas para extraer información necesaria, y así poder realizar una pequeña estadística con referencia a la implementación de una aplicación de manejo de inventarios y facturación: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Observación</a:t>
            </a:r>
            <a:r>
              <a:rPr lang="es-ES" dirty="0"/>
              <a:t>: Fue mas fácil hacer uso de esta ya que no implica que se sienta comprometidos a entregar información confidencial, principalmente por que quien atiende al publico son empleados, quienes no tienen la autorización de brindar mayor información.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Entrevista</a:t>
            </a:r>
            <a:r>
              <a:rPr lang="es-ES" dirty="0"/>
              <a:t>: Ante la insistencia, fua posible adquirir realizar una breve encuesta, con preguntas que no involucraran mucho información confidencial y que no afectara su función con empleado.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  <a:p>
            <a:pPr algn="just"/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23178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452A8-621F-4CC5-B446-55334C3E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66057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Observación: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7A0D29-E8FA-4EF0-ABA4-54440504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09600"/>
            <a:ext cx="10131425" cy="3649133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/>
              <a:t>Mediante esta técnica, fueron pocos datos los posibles a adquirir, sin embargo lo que se logro identificar es el proceso o flujo que maneja este negocio, tres actores son los principales en esto:</a:t>
            </a:r>
          </a:p>
          <a:p>
            <a:pPr lvl="0" algn="just"/>
            <a:r>
              <a:rPr lang="es-CO" dirty="0"/>
              <a:t> </a:t>
            </a:r>
            <a:r>
              <a:rPr lang="es-CO" b="1" dirty="0"/>
              <a:t>Vendedor: </a:t>
            </a:r>
            <a:r>
              <a:rPr lang="es-CO" dirty="0"/>
              <a:t>Quien oferta un vehículo usado o lo utiliza como parte de pago para adquirir otro.</a:t>
            </a:r>
          </a:p>
          <a:p>
            <a:pPr lvl="0" algn="just"/>
            <a:r>
              <a:rPr lang="es-CO" b="1" dirty="0"/>
              <a:t>Cliente: </a:t>
            </a:r>
            <a:r>
              <a:rPr lang="es-CO" dirty="0"/>
              <a:t>Quien realiza la compra de un vehículo.</a:t>
            </a:r>
          </a:p>
          <a:p>
            <a:pPr lvl="0" algn="just"/>
            <a:r>
              <a:rPr lang="es-CO" b="1" dirty="0"/>
              <a:t>Negocio: </a:t>
            </a:r>
            <a:r>
              <a:rPr lang="es-CO" dirty="0"/>
              <a:t> Quien intermedia para que un cliente pueda adquirir un vehículo de segunda mano o pueda actualizarlo.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24B306-EA84-4CE7-B880-E3F9792E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14" y="3587344"/>
            <a:ext cx="3198231" cy="19346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BB1233-8FFC-4AF1-9166-28FD6307E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789" y="3587344"/>
            <a:ext cx="2406733" cy="19476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22E02C6-C00B-4C9F-8770-C59B6B101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266" y="3610196"/>
            <a:ext cx="2730960" cy="19248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F2F41C-6861-4BE0-822A-41AEA6FD7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6714" y="3600326"/>
            <a:ext cx="2134439" cy="193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70A2E-0685-44EC-A07C-7A753BFF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09600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ENCUESTA:</a:t>
            </a:r>
          </a:p>
        </p:txBody>
      </p:sp>
      <p:graphicFrame>
        <p:nvGraphicFramePr>
          <p:cNvPr id="16" name="Marcador de contenido 15">
            <a:extLst>
              <a:ext uri="{FF2B5EF4-FFF2-40B4-BE49-F238E27FC236}">
                <a16:creationId xmlns:a16="http://schemas.microsoft.com/office/drawing/2014/main" id="{BDBFEE01-F2AB-4282-A7CD-680E489F9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208733"/>
              </p:ext>
            </p:extLst>
          </p:nvPr>
        </p:nvGraphicFramePr>
        <p:xfrm>
          <a:off x="685801" y="1219200"/>
          <a:ext cx="4651373" cy="243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4E176F1C-7B5E-4198-9E04-DFF7B6CD25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646251"/>
              </p:ext>
            </p:extLst>
          </p:nvPr>
        </p:nvGraphicFramePr>
        <p:xfrm>
          <a:off x="5337174" y="914400"/>
          <a:ext cx="2740026" cy="2743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C62AFDD9-1B6E-4543-B660-127C0D2C1A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553740"/>
              </p:ext>
            </p:extLst>
          </p:nvPr>
        </p:nvGraphicFramePr>
        <p:xfrm>
          <a:off x="8531226" y="914401"/>
          <a:ext cx="27400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ADACF3EC-F802-47DB-920D-6884DF6B3E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483618"/>
              </p:ext>
            </p:extLst>
          </p:nvPr>
        </p:nvGraphicFramePr>
        <p:xfrm>
          <a:off x="1190626" y="3962398"/>
          <a:ext cx="3914774" cy="218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7AD9570F-B5F1-47C7-A5D0-DBC7E5B1E8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062606"/>
              </p:ext>
            </p:extLst>
          </p:nvPr>
        </p:nvGraphicFramePr>
        <p:xfrm>
          <a:off x="5337174" y="3962398"/>
          <a:ext cx="5422900" cy="2501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6708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4BFD2-99BE-324D-B2E1-8CF4487B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Para una compañía como un concesionario es más que necesario, contar con un sistema de inventario:</a:t>
            </a:r>
            <a:endParaRPr lang="es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879E75-943E-1440-9C64-2E34C36FA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9267"/>
            <a:ext cx="10131425" cy="364913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Se realizaron visitas a varios de los concesionarios a nivel Bogotá, (Casa toro, KIA Plaza, JAC, </a:t>
            </a:r>
            <a:r>
              <a:rPr lang="es-ES" dirty="0" err="1"/>
              <a:t>mazda</a:t>
            </a:r>
            <a:r>
              <a:rPr lang="es-ES" dirty="0"/>
              <a:t>) en los cuales de entrada, este tipo de sitios son muy exclusivos y prevenidos en la información que brindan por el tipo de producto que ofrecen. </a:t>
            </a:r>
          </a:p>
          <a:p>
            <a:pPr algn="just"/>
            <a:r>
              <a:rPr lang="es-ES" dirty="0"/>
              <a:t>Se encontró que la mayoría de los establecimientos visitados, cuentan ya con programas para el manejo de inventarios como los son: </a:t>
            </a:r>
            <a:r>
              <a:rPr lang="es-ES" dirty="0" err="1"/>
              <a:t>incadea</a:t>
            </a:r>
            <a:r>
              <a:rPr lang="es-ES" dirty="0"/>
              <a:t>, </a:t>
            </a:r>
            <a:r>
              <a:rPr lang="es-ES" dirty="0" err="1"/>
              <a:t>spiga</a:t>
            </a:r>
            <a:r>
              <a:rPr lang="es-ES" dirty="0"/>
              <a:t>, </a:t>
            </a:r>
            <a:r>
              <a:rPr lang="es-ES" dirty="0" err="1"/>
              <a:t>ecas</a:t>
            </a:r>
            <a:r>
              <a:rPr lang="es-ES" dirty="0"/>
              <a:t>, entre otros. </a:t>
            </a:r>
          </a:p>
          <a:p>
            <a:pPr algn="just"/>
            <a:r>
              <a:rPr lang="es-ES" dirty="0"/>
              <a:t>Por tal motivo se toma la decisión de realizar el proyecto en base a una compañía (</a:t>
            </a:r>
            <a:r>
              <a:rPr lang="es-ES" dirty="0" err="1"/>
              <a:t>carmax</a:t>
            </a:r>
            <a:r>
              <a:rPr lang="es-ES" dirty="0"/>
              <a:t>). Compañía la cual brinda información abiertamente, pero es mas llevadero y con menos protocolos de seguridad. </a:t>
            </a:r>
          </a:p>
          <a:p>
            <a:pPr algn="just"/>
            <a:r>
              <a:rPr lang="es-ES" dirty="0"/>
              <a:t>Dicha compañía ofrece un servicio de compra y venta de vehículos usados. </a:t>
            </a:r>
          </a:p>
          <a:p>
            <a:pPr algn="just"/>
            <a:r>
              <a:rPr lang="es-ES" dirty="0"/>
              <a:t>Utilizando las técnica de recolección de información antes mencionadas, y con la colaboración de personas, como funcionarios y clientes fue posible llevar a cabo el proyecto.</a:t>
            </a:r>
          </a:p>
          <a:p>
            <a:pPr algn="just"/>
            <a:r>
              <a:rPr lang="es-ES" dirty="0"/>
              <a:t>Se visita la página web en la que se encuentra en detalle, lo ofrecido por parte de esta compañía. </a:t>
            </a:r>
          </a:p>
          <a:p>
            <a:pPr algn="just"/>
            <a:endParaRPr lang="es-ES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372682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572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Gabriola</vt:lpstr>
      <vt:lpstr>gant_modernregular</vt:lpstr>
      <vt:lpstr>Celestial</vt:lpstr>
      <vt:lpstr>Comcar</vt:lpstr>
      <vt:lpstr>Presentación de PowerPoint</vt:lpstr>
      <vt:lpstr>Mision</vt:lpstr>
      <vt:lpstr>Resultados de la observación y encuesta:</vt:lpstr>
      <vt:lpstr>Observación:</vt:lpstr>
      <vt:lpstr>ENCUESTA:</vt:lpstr>
      <vt:lpstr>Para una compañía como un concesionario es más que necesario, contar con un sistema de inventario: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Comcar</dc:title>
  <dc:creator>Usuario desconocido</dc:creator>
  <cp:lastModifiedBy>Home</cp:lastModifiedBy>
  <cp:revision>17</cp:revision>
  <dcterms:created xsi:type="dcterms:W3CDTF">2019-08-20T02:31:58Z</dcterms:created>
  <dcterms:modified xsi:type="dcterms:W3CDTF">2019-09-09T04:50:40Z</dcterms:modified>
</cp:coreProperties>
</file>