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0" r:id="rId3"/>
    <p:sldId id="272" r:id="rId4"/>
    <p:sldId id="269" r:id="rId5"/>
    <p:sldId id="273" r:id="rId6"/>
    <p:sldId id="271" r:id="rId7"/>
    <p:sldId id="274" r:id="rId8"/>
    <p:sldId id="275" r:id="rId9"/>
    <p:sldId id="276" r:id="rId10"/>
    <p:sldId id="277" r:id="rId11"/>
    <p:sldId id="280" r:id="rId12"/>
    <p:sldId id="281" r:id="rId13"/>
    <p:sldId id="257" r:id="rId14"/>
    <p:sldId id="258" r:id="rId15"/>
    <p:sldId id="259" r:id="rId16"/>
    <p:sldId id="266" r:id="rId17"/>
    <p:sldId id="263" r:id="rId18"/>
    <p:sldId id="282" r:id="rId19"/>
    <p:sldId id="268" r:id="rId20"/>
    <p:sldId id="284" r:id="rId21"/>
    <p:sldId id="285" r:id="rId22"/>
    <p:sldId id="286" r:id="rId23"/>
    <p:sldId id="287" r:id="rId24"/>
    <p:sldId id="283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AA01A-F105-4BDF-BADB-737BF78A28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0329E9-981D-4CCE-BC6D-90820D2BB7C4}">
      <dgm:prSet custT="1"/>
      <dgm:spPr/>
      <dgm:t>
        <a:bodyPr/>
        <a:lstStyle/>
        <a:p>
          <a:pPr>
            <a:defRPr cap="all"/>
          </a:pPr>
          <a:r>
            <a:rPr lang="he-IL" sz="2000" dirty="0"/>
            <a:t>השנייה – הוספת חלון סימולציה לשכבת התצוגה, הכולל </a:t>
          </a:r>
          <a:r>
            <a:rPr lang="he-IL" sz="2000" dirty="0" err="1"/>
            <a:t>תהליכון</a:t>
          </a:r>
          <a:endParaRPr lang="en-US" sz="2000" dirty="0"/>
        </a:p>
      </dgm:t>
    </dgm:pt>
    <dgm:pt modelId="{DFDFE115-9D46-4ABA-A9F7-DEC34F936D8E}" type="parTrans" cxnId="{0D4AEEEF-A2AF-48E1-9299-1284694A96CC}">
      <dgm:prSet/>
      <dgm:spPr/>
      <dgm:t>
        <a:bodyPr/>
        <a:lstStyle/>
        <a:p>
          <a:endParaRPr lang="en-US"/>
        </a:p>
      </dgm:t>
    </dgm:pt>
    <dgm:pt modelId="{B6E91D22-0BC9-48A6-A234-833BF73CFB9E}" type="sibTrans" cxnId="{0D4AEEEF-A2AF-48E1-9299-1284694A96CC}">
      <dgm:prSet/>
      <dgm:spPr/>
      <dgm:t>
        <a:bodyPr/>
        <a:lstStyle/>
        <a:p>
          <a:endParaRPr lang="en-US"/>
        </a:p>
      </dgm:t>
    </dgm:pt>
    <dgm:pt modelId="{6D3DC196-544F-4999-BBE3-047F67F53764}">
      <dgm:prSet custT="1"/>
      <dgm:spPr/>
      <dgm:t>
        <a:bodyPr/>
        <a:lstStyle/>
        <a:p>
          <a:pPr algn="ctr" rtl="1">
            <a:defRPr cap="all"/>
          </a:pPr>
          <a:r>
            <a:rPr lang="he-IL" sz="2000" dirty="0"/>
            <a:t>הראשונה – שינוי שכבת ה</a:t>
          </a:r>
          <a:r>
            <a:rPr lang="en-US" sz="2000" dirty="0"/>
            <a:t>DAL</a:t>
          </a:r>
          <a:r>
            <a:rPr lang="he-IL" sz="2000" dirty="0"/>
            <a:t>, כך שהעבודה תתבצע מול מערכת קבצי </a:t>
          </a:r>
          <a:r>
            <a:rPr lang="en-US" sz="2000" dirty="0"/>
            <a:t>XML</a:t>
          </a:r>
          <a:r>
            <a:rPr lang="he-IL" sz="2000" dirty="0"/>
            <a:t>, ולא מול רשימות</a:t>
          </a:r>
          <a:endParaRPr lang="en-US" sz="2000" dirty="0"/>
        </a:p>
      </dgm:t>
    </dgm:pt>
    <dgm:pt modelId="{51D95E2B-59D7-4500-BB18-C88191A2B4AB}" type="parTrans" cxnId="{657D430A-2520-4786-8B0E-945EDA739231}">
      <dgm:prSet/>
      <dgm:spPr/>
      <dgm:t>
        <a:bodyPr/>
        <a:lstStyle/>
        <a:p>
          <a:endParaRPr lang="en-US"/>
        </a:p>
      </dgm:t>
    </dgm:pt>
    <dgm:pt modelId="{95802487-8B40-4DD1-B10F-7DA62178F18B}" type="sibTrans" cxnId="{657D430A-2520-4786-8B0E-945EDA739231}">
      <dgm:prSet/>
      <dgm:spPr/>
      <dgm:t>
        <a:bodyPr/>
        <a:lstStyle/>
        <a:p>
          <a:endParaRPr lang="en-US"/>
        </a:p>
      </dgm:t>
    </dgm:pt>
    <dgm:pt modelId="{98F4A442-A840-4417-9F97-EA032C99DC2F}" type="pres">
      <dgm:prSet presAssocID="{D59AA01A-F105-4BDF-BADB-737BF78A28A8}" presName="root" presStyleCnt="0">
        <dgm:presLayoutVars>
          <dgm:dir/>
          <dgm:resizeHandles val="exact"/>
        </dgm:presLayoutVars>
      </dgm:prSet>
      <dgm:spPr/>
    </dgm:pt>
    <dgm:pt modelId="{76E32CC9-88B4-49A4-AAF1-EB4B691BA0FE}" type="pres">
      <dgm:prSet presAssocID="{070329E9-981D-4CCE-BC6D-90820D2BB7C4}" presName="compNode" presStyleCnt="0"/>
      <dgm:spPr/>
    </dgm:pt>
    <dgm:pt modelId="{7E1FBBEE-14D1-4F10-B063-ED982E012F62}" type="pres">
      <dgm:prSet presAssocID="{070329E9-981D-4CCE-BC6D-90820D2BB7C4}" presName="iconBgRect" presStyleLbl="bgShp" presStyleIdx="0" presStyleCnt="2"/>
      <dgm:spPr/>
    </dgm:pt>
    <dgm:pt modelId="{04BA1F94-078C-4FB6-867E-FFD3FAD17ACA}" type="pres">
      <dgm:prSet presAssocID="{070329E9-981D-4CCE-BC6D-90820D2BB7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"/>
        </a:ext>
      </dgm:extLst>
    </dgm:pt>
    <dgm:pt modelId="{3FE6CCD8-04D4-46DD-B5D5-60314DC5833C}" type="pres">
      <dgm:prSet presAssocID="{070329E9-981D-4CCE-BC6D-90820D2BB7C4}" presName="spaceRect" presStyleCnt="0"/>
      <dgm:spPr/>
    </dgm:pt>
    <dgm:pt modelId="{CC6FAC00-36A5-4499-9437-10BFA5AB8122}" type="pres">
      <dgm:prSet presAssocID="{070329E9-981D-4CCE-BC6D-90820D2BB7C4}" presName="textRect" presStyleLbl="revTx" presStyleIdx="0" presStyleCnt="2">
        <dgm:presLayoutVars>
          <dgm:chMax val="1"/>
          <dgm:chPref val="1"/>
        </dgm:presLayoutVars>
      </dgm:prSet>
      <dgm:spPr/>
    </dgm:pt>
    <dgm:pt modelId="{3DB1FF7A-D2C5-426F-A3E2-48E4F18E80C8}" type="pres">
      <dgm:prSet presAssocID="{B6E91D22-0BC9-48A6-A234-833BF73CFB9E}" presName="sibTrans" presStyleCnt="0"/>
      <dgm:spPr/>
    </dgm:pt>
    <dgm:pt modelId="{5F7BFE81-B0B5-4463-9ADA-99A4F74ED9FE}" type="pres">
      <dgm:prSet presAssocID="{6D3DC196-544F-4999-BBE3-047F67F53764}" presName="compNode" presStyleCnt="0"/>
      <dgm:spPr/>
    </dgm:pt>
    <dgm:pt modelId="{6DBBE63F-CB24-45D7-AD55-EB415B1C67EB}" type="pres">
      <dgm:prSet presAssocID="{6D3DC196-544F-4999-BBE3-047F67F53764}" presName="iconBgRect" presStyleLbl="bgShp" presStyleIdx="1" presStyleCnt="2"/>
      <dgm:spPr/>
    </dgm:pt>
    <dgm:pt modelId="{B7E6C69D-5A4A-4A2F-B8E6-DFAB14923865}" type="pres">
      <dgm:prSet presAssocID="{6D3DC196-544F-4999-BBE3-047F67F537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5E7D739-09E7-4097-A640-828D2531D4E1}" type="pres">
      <dgm:prSet presAssocID="{6D3DC196-544F-4999-BBE3-047F67F53764}" presName="spaceRect" presStyleCnt="0"/>
      <dgm:spPr/>
    </dgm:pt>
    <dgm:pt modelId="{00982B92-25BE-4161-9A6D-0B92B364BC6A}" type="pres">
      <dgm:prSet presAssocID="{6D3DC196-544F-4999-BBE3-047F67F537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7D430A-2520-4786-8B0E-945EDA739231}" srcId="{D59AA01A-F105-4BDF-BADB-737BF78A28A8}" destId="{6D3DC196-544F-4999-BBE3-047F67F53764}" srcOrd="1" destOrd="0" parTransId="{51D95E2B-59D7-4500-BB18-C88191A2B4AB}" sibTransId="{95802487-8B40-4DD1-B10F-7DA62178F18B}"/>
    <dgm:cxn modelId="{75F1351C-D80E-42C4-ACA1-348D25698154}" type="presOf" srcId="{6D3DC196-544F-4999-BBE3-047F67F53764}" destId="{00982B92-25BE-4161-9A6D-0B92B364BC6A}" srcOrd="0" destOrd="0" presId="urn:microsoft.com/office/officeart/2018/5/layout/IconCircleLabelList"/>
    <dgm:cxn modelId="{35278BA9-E972-40C7-88F1-0E3FA4C9643C}" type="presOf" srcId="{D59AA01A-F105-4BDF-BADB-737BF78A28A8}" destId="{98F4A442-A840-4417-9F97-EA032C99DC2F}" srcOrd="0" destOrd="0" presId="urn:microsoft.com/office/officeart/2018/5/layout/IconCircleLabelList"/>
    <dgm:cxn modelId="{0D4AEEEF-A2AF-48E1-9299-1284694A96CC}" srcId="{D59AA01A-F105-4BDF-BADB-737BF78A28A8}" destId="{070329E9-981D-4CCE-BC6D-90820D2BB7C4}" srcOrd="0" destOrd="0" parTransId="{DFDFE115-9D46-4ABA-A9F7-DEC34F936D8E}" sibTransId="{B6E91D22-0BC9-48A6-A234-833BF73CFB9E}"/>
    <dgm:cxn modelId="{E725F5F1-6DA9-4B3E-9E42-9AB702A9E32A}" type="presOf" srcId="{070329E9-981D-4CCE-BC6D-90820D2BB7C4}" destId="{CC6FAC00-36A5-4499-9437-10BFA5AB8122}" srcOrd="0" destOrd="0" presId="urn:microsoft.com/office/officeart/2018/5/layout/IconCircleLabelList"/>
    <dgm:cxn modelId="{7075B70E-12C7-4C37-8108-7B304232D4A8}" type="presParOf" srcId="{98F4A442-A840-4417-9F97-EA032C99DC2F}" destId="{76E32CC9-88B4-49A4-AAF1-EB4B691BA0FE}" srcOrd="0" destOrd="0" presId="urn:microsoft.com/office/officeart/2018/5/layout/IconCircleLabelList"/>
    <dgm:cxn modelId="{40A25753-30D1-4780-ACB2-28EBD1B7FC0C}" type="presParOf" srcId="{76E32CC9-88B4-49A4-AAF1-EB4B691BA0FE}" destId="{7E1FBBEE-14D1-4F10-B063-ED982E012F62}" srcOrd="0" destOrd="0" presId="urn:microsoft.com/office/officeart/2018/5/layout/IconCircleLabelList"/>
    <dgm:cxn modelId="{FFFF581F-7198-40B8-981C-51972D794D66}" type="presParOf" srcId="{76E32CC9-88B4-49A4-AAF1-EB4B691BA0FE}" destId="{04BA1F94-078C-4FB6-867E-FFD3FAD17ACA}" srcOrd="1" destOrd="0" presId="urn:microsoft.com/office/officeart/2018/5/layout/IconCircleLabelList"/>
    <dgm:cxn modelId="{EE8EA798-CDFC-4F97-9C84-CE5C8A476A57}" type="presParOf" srcId="{76E32CC9-88B4-49A4-AAF1-EB4B691BA0FE}" destId="{3FE6CCD8-04D4-46DD-B5D5-60314DC5833C}" srcOrd="2" destOrd="0" presId="urn:microsoft.com/office/officeart/2018/5/layout/IconCircleLabelList"/>
    <dgm:cxn modelId="{F510DB8A-BC7D-4868-8FAA-017C1A0512C3}" type="presParOf" srcId="{76E32CC9-88B4-49A4-AAF1-EB4B691BA0FE}" destId="{CC6FAC00-36A5-4499-9437-10BFA5AB8122}" srcOrd="3" destOrd="0" presId="urn:microsoft.com/office/officeart/2018/5/layout/IconCircleLabelList"/>
    <dgm:cxn modelId="{08AEC41E-AFCC-4275-BA58-91F501A7C7DA}" type="presParOf" srcId="{98F4A442-A840-4417-9F97-EA032C99DC2F}" destId="{3DB1FF7A-D2C5-426F-A3E2-48E4F18E80C8}" srcOrd="1" destOrd="0" presId="urn:microsoft.com/office/officeart/2018/5/layout/IconCircleLabelList"/>
    <dgm:cxn modelId="{B59B0552-C522-40DB-9285-F47601B8F969}" type="presParOf" srcId="{98F4A442-A840-4417-9F97-EA032C99DC2F}" destId="{5F7BFE81-B0B5-4463-9ADA-99A4F74ED9FE}" srcOrd="2" destOrd="0" presId="urn:microsoft.com/office/officeart/2018/5/layout/IconCircleLabelList"/>
    <dgm:cxn modelId="{5A98C6BE-3D52-4DE2-9CBE-4B2FAE3AA668}" type="presParOf" srcId="{5F7BFE81-B0B5-4463-9ADA-99A4F74ED9FE}" destId="{6DBBE63F-CB24-45D7-AD55-EB415B1C67EB}" srcOrd="0" destOrd="0" presId="urn:microsoft.com/office/officeart/2018/5/layout/IconCircleLabelList"/>
    <dgm:cxn modelId="{B8823443-CE37-4048-A840-5A9463B34F1B}" type="presParOf" srcId="{5F7BFE81-B0B5-4463-9ADA-99A4F74ED9FE}" destId="{B7E6C69D-5A4A-4A2F-B8E6-DFAB14923865}" srcOrd="1" destOrd="0" presId="urn:microsoft.com/office/officeart/2018/5/layout/IconCircleLabelList"/>
    <dgm:cxn modelId="{2ABC6891-B5DE-4706-9D5B-D217CA533A3B}" type="presParOf" srcId="{5F7BFE81-B0B5-4463-9ADA-99A4F74ED9FE}" destId="{85E7D739-09E7-4097-A640-828D2531D4E1}" srcOrd="2" destOrd="0" presId="urn:microsoft.com/office/officeart/2018/5/layout/IconCircleLabelList"/>
    <dgm:cxn modelId="{3004393E-87DB-4721-90D6-9F89B6F5AD6E}" type="presParOf" srcId="{5F7BFE81-B0B5-4463-9ADA-99A4F74ED9FE}" destId="{00982B92-25BE-4161-9A6D-0B92B364BC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BBEE-14D1-4F10-B063-ED982E012F62}">
      <dsp:nvSpPr>
        <dsp:cNvPr id="0" name=""/>
        <dsp:cNvSpPr/>
      </dsp:nvSpPr>
      <dsp:spPr>
        <a:xfrm>
          <a:off x="1732530" y="1501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A1F94-078C-4FB6-867E-FFD3FAD17ACA}">
      <dsp:nvSpPr>
        <dsp:cNvPr id="0" name=""/>
        <dsp:cNvSpPr/>
      </dsp:nvSpPr>
      <dsp:spPr>
        <a:xfrm>
          <a:off x="2134717" y="41720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FAC00-36A5-4499-9437-10BFA5AB8122}">
      <dsp:nvSpPr>
        <dsp:cNvPr id="0" name=""/>
        <dsp:cNvSpPr/>
      </dsp:nvSpPr>
      <dsp:spPr>
        <a:xfrm>
          <a:off x="1129248" y="2490017"/>
          <a:ext cx="3093750" cy="114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000" kern="1200" dirty="0"/>
            <a:t>השנייה – הוספת חלון סימולציה לשכבת התצוגה, הכולל </a:t>
          </a:r>
          <a:r>
            <a:rPr lang="he-IL" sz="2000" kern="1200" dirty="0" err="1"/>
            <a:t>תהליכון</a:t>
          </a:r>
          <a:endParaRPr lang="en-US" sz="2000" kern="1200" dirty="0"/>
        </a:p>
      </dsp:txBody>
      <dsp:txXfrm>
        <a:off x="1129248" y="2490017"/>
        <a:ext cx="3093750" cy="1148906"/>
      </dsp:txXfrm>
    </dsp:sp>
    <dsp:sp modelId="{6DBBE63F-CB24-45D7-AD55-EB415B1C67EB}">
      <dsp:nvSpPr>
        <dsp:cNvPr id="0" name=""/>
        <dsp:cNvSpPr/>
      </dsp:nvSpPr>
      <dsp:spPr>
        <a:xfrm>
          <a:off x="5367686" y="1501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C69D-5A4A-4A2F-B8E6-DFAB14923865}">
      <dsp:nvSpPr>
        <dsp:cNvPr id="0" name=""/>
        <dsp:cNvSpPr/>
      </dsp:nvSpPr>
      <dsp:spPr>
        <a:xfrm>
          <a:off x="5769873" y="41720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82B92-25BE-4161-9A6D-0B92B364BC6A}">
      <dsp:nvSpPr>
        <dsp:cNvPr id="0" name=""/>
        <dsp:cNvSpPr/>
      </dsp:nvSpPr>
      <dsp:spPr>
        <a:xfrm>
          <a:off x="4764405" y="2490017"/>
          <a:ext cx="3093750" cy="114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000" kern="1200" dirty="0"/>
            <a:t>הראשונה – שינוי שכבת ה</a:t>
          </a:r>
          <a:r>
            <a:rPr lang="en-US" sz="2000" kern="1200" dirty="0"/>
            <a:t>DAL</a:t>
          </a:r>
          <a:r>
            <a:rPr lang="he-IL" sz="2000" kern="1200" dirty="0"/>
            <a:t>, כך שהעבודה תתבצע מול מערכת קבצי </a:t>
          </a:r>
          <a:r>
            <a:rPr lang="en-US" sz="2000" kern="1200" dirty="0"/>
            <a:t>XML</a:t>
          </a:r>
          <a:r>
            <a:rPr lang="he-IL" sz="2000" kern="1200" dirty="0"/>
            <a:t>, ולא מול רשימות</a:t>
          </a:r>
          <a:endParaRPr lang="en-US" sz="2000" kern="1200" dirty="0"/>
        </a:p>
      </dsp:txBody>
      <dsp:txXfrm>
        <a:off x="4764405" y="2490017"/>
        <a:ext cx="3093750" cy="114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85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9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19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2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3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2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666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7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01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8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71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2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55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0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43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2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0A5E-A969-4A19-9518-B9C719CBFC32}" type="datetimeFigureOut">
              <a:rPr lang="he-IL" smtClean="0"/>
              <a:t>כ"ז/טבת/תשפ"א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D618FF-9E65-45B0-A990-E0CCF39A63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62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BC48330-6FFF-409B-AC2B-30A7092D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he-IL" sz="4800" b="1" dirty="0"/>
              <a:t>פרויקט תשפ"א – חלק 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FA3435D-FF42-4E4C-B567-CDAC8640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he-IL" sz="2800" dirty="0"/>
              <a:t>ניהול מערכת היסעים 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396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2969A303-2784-487C-A47E-A3E611F7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he-IL" sz="6000" dirty="0"/>
              <a:t>הוספת סימולציה לתצוגה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0F074CD-AA0E-4F54-94A3-49DAE5411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כולל </a:t>
            </a:r>
            <a:r>
              <a:rPr lang="he-IL" dirty="0" err="1">
                <a:solidFill>
                  <a:schemeClr val="bg1"/>
                </a:solidFill>
              </a:rPr>
              <a:t>תהליכון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982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864AFB-14BC-4AB8-ADBD-5F5B613C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EC6171-7319-4E87-9B20-7B4E0D0B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אנו מעוניינים ליצור תצוגה מתעדכנת של הקווים הצפויים להגיע לתחנה מסוימת.</a:t>
            </a:r>
          </a:p>
          <a:p>
            <a:r>
              <a:rPr lang="he-IL" dirty="0"/>
              <a:t>להלן הדגמה (פרימיטיבית) לתצוגה הנדרשת: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BE6234-06DC-40E0-A159-C97BC8B1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91" y="2926083"/>
            <a:ext cx="5872231" cy="3307807"/>
          </a:xfrm>
          <a:prstGeom prst="rect">
            <a:avLst/>
          </a:prstGeom>
        </p:spPr>
      </p:pic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61C9551A-DEF6-43DE-9062-5374AA16AD0E}"/>
              </a:ext>
            </a:extLst>
          </p:cNvPr>
          <p:cNvSpPr/>
          <p:nvPr/>
        </p:nvSpPr>
        <p:spPr>
          <a:xfrm rot="1631857">
            <a:off x="3436691" y="3691728"/>
            <a:ext cx="1491123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התחנה</a:t>
            </a:r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99AA0620-BC14-4FFC-9559-F758892AF911}"/>
              </a:ext>
            </a:extLst>
          </p:cNvPr>
          <p:cNvSpPr/>
          <p:nvPr/>
        </p:nvSpPr>
        <p:spPr>
          <a:xfrm rot="20655242">
            <a:off x="3335382" y="4608020"/>
            <a:ext cx="1491123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התחנה</a:t>
            </a:r>
          </a:p>
        </p:txBody>
      </p:sp>
      <p:sp>
        <p:nvSpPr>
          <p:cNvPr id="7" name="חץ: שמאלה 6">
            <a:extLst>
              <a:ext uri="{FF2B5EF4-FFF2-40B4-BE49-F238E27FC236}">
                <a16:creationId xmlns:a16="http://schemas.microsoft.com/office/drawing/2014/main" id="{80D1C0EE-05ED-446E-8178-CF9B3B1F0195}"/>
              </a:ext>
            </a:extLst>
          </p:cNvPr>
          <p:cNvSpPr/>
          <p:nvPr/>
        </p:nvSpPr>
        <p:spPr>
          <a:xfrm>
            <a:off x="8138733" y="3141457"/>
            <a:ext cx="1143000" cy="695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שעון</a:t>
            </a:r>
          </a:p>
        </p:txBody>
      </p:sp>
      <p:sp>
        <p:nvSpPr>
          <p:cNvPr id="8" name="חץ: שמאלה 7">
            <a:extLst>
              <a:ext uri="{FF2B5EF4-FFF2-40B4-BE49-F238E27FC236}">
                <a16:creationId xmlns:a16="http://schemas.microsoft.com/office/drawing/2014/main" id="{78541A49-ECB3-411E-B8F1-8916D9E00DDC}"/>
              </a:ext>
            </a:extLst>
          </p:cNvPr>
          <p:cNvSpPr/>
          <p:nvPr/>
        </p:nvSpPr>
        <p:spPr>
          <a:xfrm>
            <a:off x="8875642" y="3967995"/>
            <a:ext cx="3184277" cy="19049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 זמנים הכולל את רשימת כל הקווים שאמורים להגיע לתחנה </a:t>
            </a:r>
          </a:p>
        </p:txBody>
      </p:sp>
      <p:sp>
        <p:nvSpPr>
          <p:cNvPr id="9" name="בועת מחשבה: ענן 8">
            <a:extLst>
              <a:ext uri="{FF2B5EF4-FFF2-40B4-BE49-F238E27FC236}">
                <a16:creationId xmlns:a16="http://schemas.microsoft.com/office/drawing/2014/main" id="{B2AEBD40-2126-4AA4-B462-448DBE0631C5}"/>
              </a:ext>
            </a:extLst>
          </p:cNvPr>
          <p:cNvSpPr/>
          <p:nvPr/>
        </p:nvSpPr>
        <p:spPr>
          <a:xfrm>
            <a:off x="2728470" y="5276007"/>
            <a:ext cx="4248852" cy="1385308"/>
          </a:xfrm>
          <a:prstGeom prst="cloudCallout">
            <a:avLst>
              <a:gd name="adj1" fmla="val 58792"/>
              <a:gd name="adj2" fmla="val -85892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מוצגים לכל הפחות: </a:t>
            </a:r>
          </a:p>
          <a:p>
            <a:pPr algn="ctr"/>
            <a:r>
              <a:rPr lang="he-IL" dirty="0"/>
              <a:t>מספר הקו, זמן היציאה שלו, עוד כמה זמן יגיע, תחנת היעד של הקו</a:t>
            </a:r>
          </a:p>
        </p:txBody>
      </p:sp>
    </p:spTree>
    <p:extLst>
      <p:ext uri="{BB962C8B-B14F-4D97-AF65-F5344CB8AC3E}">
        <p14:creationId xmlns:p14="http://schemas.microsoft.com/office/powerpoint/2010/main" val="20696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5E250E-0721-4CAD-9A5B-79A4D209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הדרך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CAB1C0-AC67-46EA-B178-9EA78FD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הוספת ישות יציאת קו ל</a:t>
            </a:r>
            <a:r>
              <a:rPr lang="en-US" dirty="0"/>
              <a:t>DO</a:t>
            </a:r>
            <a:endParaRPr lang="he-IL" dirty="0"/>
          </a:p>
          <a:p>
            <a:pPr lvl="1"/>
            <a:r>
              <a:rPr lang="he-IL" dirty="0"/>
              <a:t>כמובן עם </a:t>
            </a:r>
            <a:r>
              <a:rPr lang="en-US" dirty="0"/>
              <a:t>crud</a:t>
            </a:r>
            <a:endParaRPr lang="he-IL" dirty="0"/>
          </a:p>
          <a:p>
            <a:r>
              <a:rPr lang="he-IL" dirty="0"/>
              <a:t>הוספת ישות נסיעת קו ל</a:t>
            </a:r>
            <a:r>
              <a:rPr lang="en-US" dirty="0"/>
              <a:t>BO</a:t>
            </a:r>
            <a:endParaRPr lang="he-IL" dirty="0"/>
          </a:p>
          <a:p>
            <a:pPr lvl="1"/>
            <a:r>
              <a:rPr lang="he-IL" dirty="0"/>
              <a:t>כמובן עם </a:t>
            </a:r>
            <a:r>
              <a:rPr lang="en-US" dirty="0"/>
              <a:t>crud</a:t>
            </a:r>
            <a:endParaRPr lang="he-IL" dirty="0"/>
          </a:p>
          <a:p>
            <a:r>
              <a:rPr lang="he-IL" dirty="0"/>
              <a:t>הוספת </a:t>
            </a:r>
            <a:r>
              <a:rPr lang="he-IL" dirty="0" err="1"/>
              <a:t>שאילתא</a:t>
            </a:r>
            <a:r>
              <a:rPr lang="he-IL" dirty="0"/>
              <a:t> ב</a:t>
            </a:r>
            <a:r>
              <a:rPr lang="en-US" dirty="0"/>
              <a:t>BL</a:t>
            </a:r>
            <a:r>
              <a:rPr lang="he-IL" dirty="0"/>
              <a:t> המאפשרת לקבל בהתאם לשעה ולקו את רשימת נסיעות קו הרלוונטיות</a:t>
            </a:r>
          </a:p>
          <a:p>
            <a:r>
              <a:rPr lang="he-IL" dirty="0"/>
              <a:t>הוספת </a:t>
            </a:r>
            <a:r>
              <a:rPr lang="he-IL" dirty="0" err="1"/>
              <a:t>תהליכון</a:t>
            </a:r>
            <a:r>
              <a:rPr lang="he-IL" dirty="0"/>
              <a:t>, הפותח חלון – ובו מתעדכנת בכל העת השעה ולוח הזמנים לפי הפעלת </a:t>
            </a:r>
            <a:r>
              <a:rPr lang="he-IL" dirty="0" err="1"/>
              <a:t>השאילתא</a:t>
            </a:r>
            <a:r>
              <a:rPr lang="he-IL" dirty="0"/>
              <a:t> שוב ושוב. (נקרא לחלון בהמשך המצגת – לוח אלקטרוני)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731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B12658-C565-4424-B929-80F74C47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ישות יציאת קו ב</a:t>
            </a:r>
            <a:r>
              <a:rPr lang="en-US" dirty="0"/>
              <a:t>DO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42FF48-8740-4DE0-9AB1-4FDC6649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ישות יציאת קו נועדה ליצור בעצם את לוח הזמנים של האוטובוס.</a:t>
            </a:r>
          </a:p>
          <a:p>
            <a:r>
              <a:rPr lang="he-IL" dirty="0"/>
              <a:t>ניתן להציג אותה בשתי צורות:</a:t>
            </a:r>
          </a:p>
          <a:p>
            <a:r>
              <a:rPr lang="he-IL" dirty="0"/>
              <a:t>אפשרות א (בונוס)</a:t>
            </a:r>
          </a:p>
          <a:p>
            <a:pPr lvl="1" fontAlgn="base"/>
            <a:r>
              <a:rPr lang="he-IL" dirty="0"/>
              <a:t>מזהה קו אוטובוס (מפתח הישות - חלק 1)</a:t>
            </a:r>
          </a:p>
          <a:p>
            <a:pPr lvl="1" fontAlgn="base"/>
            <a:r>
              <a:rPr lang="he-IL" dirty="0"/>
              <a:t>זמן התחלת טווח זמנים (מפתח הישות - חלק 2)</a:t>
            </a:r>
          </a:p>
          <a:p>
            <a:pPr lvl="1" fontAlgn="base"/>
            <a:r>
              <a:rPr lang="he-IL" dirty="0"/>
              <a:t>תדירות (אם 0 - יציאה בודדת) - כל כמה זמן יוצא אוטובוס לקו / כמה </a:t>
            </a:r>
            <a:r>
              <a:rPr lang="he-IL" dirty="0" err="1"/>
              <a:t>יצאות</a:t>
            </a:r>
            <a:r>
              <a:rPr lang="he-IL" dirty="0"/>
              <a:t> יש בטווח הזמנים הזה</a:t>
            </a:r>
          </a:p>
          <a:p>
            <a:pPr lvl="1" fontAlgn="base"/>
            <a:r>
              <a:rPr lang="he-IL" dirty="0"/>
              <a:t>זמן סיום (רק אם תדירות גדולה מ-0)  </a:t>
            </a:r>
          </a:p>
          <a:p>
            <a:pPr lvl="1" fontAlgn="base"/>
            <a:r>
              <a:rPr lang="he-IL" i="1" dirty="0"/>
              <a:t>מידע אופציונלי נוסף כרצונכם</a:t>
            </a:r>
          </a:p>
          <a:p>
            <a:r>
              <a:rPr lang="he-IL" dirty="0"/>
              <a:t>אפשרות ב</a:t>
            </a:r>
          </a:p>
          <a:p>
            <a:pPr lvl="1" fontAlgn="base"/>
            <a:r>
              <a:rPr lang="he-IL" dirty="0"/>
              <a:t>מזהה קו אוטובוס (מפתח הישות - חלק 1)</a:t>
            </a:r>
          </a:p>
          <a:p>
            <a:pPr lvl="1" fontAlgn="base"/>
            <a:r>
              <a:rPr lang="he-IL" dirty="0"/>
              <a:t>שעת היציאה (מפתח הישות - חלק 2)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471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8876FC-1741-4819-833C-2A28203A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ישות יציאת קו - הדגמה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7AFAD-A298-46E8-876F-AEA0224B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שימו לב,  שבד"כ ישנן יציאות מרובות לכל קו. האוסף שלהן יוצר את לוח הזמנים של הקו</a:t>
            </a:r>
          </a:p>
          <a:p>
            <a:pPr lvl="1"/>
            <a:r>
              <a:rPr lang="he-IL" dirty="0"/>
              <a:t>ייתכנו מספר מופעים כי התדירות משתנה בפרקי זמן היממה השונים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אפשרות א – דוגמא</a:t>
            </a:r>
          </a:p>
          <a:p>
            <a:pPr lvl="1"/>
            <a:r>
              <a:rPr lang="he-IL" dirty="0"/>
              <a:t>קו 5, יוצא בין 9 ל- 11 בבוקר, בכל 5 דקות (או יוצא 24 פעמים בשעתיים אלו)</a:t>
            </a:r>
          </a:p>
          <a:p>
            <a:pPr lvl="1"/>
            <a:r>
              <a:rPr lang="he-IL" dirty="0"/>
              <a:t>קו 5, יוצא בין 11 ל-5 </a:t>
            </a:r>
            <a:r>
              <a:rPr lang="he-IL" dirty="0" err="1"/>
              <a:t>אחהצ</a:t>
            </a:r>
            <a:r>
              <a:rPr lang="he-IL" dirty="0"/>
              <a:t>, בכל חצי שעה....</a:t>
            </a:r>
          </a:p>
          <a:p>
            <a:r>
              <a:rPr lang="he-IL" dirty="0"/>
              <a:t>אפשרות ב – דוגמא</a:t>
            </a:r>
          </a:p>
          <a:p>
            <a:pPr lvl="1"/>
            <a:r>
              <a:rPr lang="he-IL" dirty="0"/>
              <a:t>קו 5, יוצא ב9:00</a:t>
            </a:r>
          </a:p>
          <a:p>
            <a:pPr lvl="1"/>
            <a:r>
              <a:rPr lang="he-IL" dirty="0"/>
              <a:t>קו 5, יוצא ב9:05</a:t>
            </a:r>
          </a:p>
          <a:p>
            <a:pPr lvl="1"/>
            <a:r>
              <a:rPr lang="he-IL" dirty="0"/>
              <a:t>קו 5 יוצא ב9:10....</a:t>
            </a:r>
          </a:p>
          <a:p>
            <a:endParaRPr lang="he-IL" dirty="0"/>
          </a:p>
          <a:p>
            <a:r>
              <a:rPr lang="he-IL" dirty="0"/>
              <a:t>המידע זהה בשתי האפשרויות, אך אפשרות א היא לבונוס – כי צריך לחשב ממנה את היציאות, והן לא ישירות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106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7086CC-AFDE-4057-9156-2BADED07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ישות נסיעת קו - ב</a:t>
            </a:r>
            <a:r>
              <a:rPr lang="en-US" dirty="0"/>
              <a:t>BO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E3C299-F534-4B93-B036-2F26DE87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היישות</a:t>
            </a:r>
            <a:r>
              <a:rPr lang="he-IL" dirty="0"/>
              <a:t> הזו נתונה לשיקול דעתכן.</a:t>
            </a:r>
          </a:p>
          <a:p>
            <a:r>
              <a:rPr lang="he-IL" dirty="0"/>
              <a:t>המטרה היא שבאמצעותה נוכל לקבל את המידע על הקווים העתידים להגיע לתחנה.</a:t>
            </a:r>
          </a:p>
          <a:p>
            <a:r>
              <a:rPr lang="he-IL" dirty="0"/>
              <a:t>אוסף של כל נסיעות הקו של קו מסוים, הוא לוח הזמנים של הקו הזה.</a:t>
            </a:r>
          </a:p>
          <a:p>
            <a:r>
              <a:rPr lang="he-IL" dirty="0"/>
              <a:t>נתונים אפשריים:</a:t>
            </a:r>
          </a:p>
          <a:p>
            <a:pPr lvl="1" fontAlgn="base"/>
            <a:r>
              <a:rPr lang="he-IL" dirty="0"/>
              <a:t>מזהה ייחודי של נסיעת הקו (אם תרצו להוסיף כמזהה. אך אינו נחוץ בהכרח)</a:t>
            </a:r>
          </a:p>
          <a:p>
            <a:pPr lvl="1" fontAlgn="base"/>
            <a:r>
              <a:rPr lang="he-IL" dirty="0"/>
              <a:t>מספר הקו (המוצג בלוח אלקטרוני של התחנה)</a:t>
            </a:r>
          </a:p>
          <a:p>
            <a:pPr lvl="1" fontAlgn="base"/>
            <a:r>
              <a:rPr lang="he-IL" dirty="0"/>
              <a:t>זמן תחילת הנסיעה (מהתחנה הראשונה של הקו) </a:t>
            </a:r>
          </a:p>
          <a:p>
            <a:pPr lvl="1" fontAlgn="base"/>
            <a:r>
              <a:rPr lang="he-IL" b="1" u="sng" dirty="0"/>
              <a:t>שם</a:t>
            </a:r>
            <a:r>
              <a:rPr lang="he-IL" dirty="0"/>
              <a:t> התחנה האחרונה בקו (המוצג בלוח אלקטרוני של התחנה)</a:t>
            </a:r>
          </a:p>
          <a:p>
            <a:pPr lvl="1" fontAlgn="base"/>
            <a:r>
              <a:rPr lang="he-IL" dirty="0"/>
              <a:t>שעת הגעה לתחנה הרצויה (התחנה עבורה אנו יוצרים  לוח אלקטרוני) </a:t>
            </a:r>
          </a:p>
          <a:p>
            <a:pPr lvl="2" fontAlgn="base"/>
            <a:r>
              <a:rPr lang="he-IL" dirty="0"/>
              <a:t>לחילופין – ניתן לשמור את משך הנסיעה עד לתחנה זו – או לחשב את שעת ההגעה ומשך הנסיעה בהמשך.</a:t>
            </a:r>
          </a:p>
        </p:txBody>
      </p:sp>
    </p:spTree>
    <p:extLst>
      <p:ext uri="{BB962C8B-B14F-4D97-AF65-F5344CB8AC3E}">
        <p14:creationId xmlns:p14="http://schemas.microsoft.com/office/powerpoint/2010/main" val="287149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B97B04-81D1-4175-99F1-A2B4A185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הערות....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20E7D5-4DBB-49E6-AD48-BC9C1EBE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 לב שיש נתונים שאתם נזקקים להם לצורך חישוב הקווים </a:t>
            </a:r>
            <a:r>
              <a:rPr lang="he-IL" dirty="0" err="1"/>
              <a:t>הרלוונטים</a:t>
            </a:r>
            <a:r>
              <a:rPr lang="he-IL" dirty="0"/>
              <a:t> להצגה כעת, ויש שנזקקים רק לצורך התצוגה.</a:t>
            </a:r>
          </a:p>
          <a:p>
            <a:r>
              <a:rPr lang="he-IL" dirty="0"/>
              <a:t>ניתן ליצור ב</a:t>
            </a:r>
            <a:r>
              <a:rPr lang="en-US" dirty="0"/>
              <a:t>PO</a:t>
            </a:r>
            <a:r>
              <a:rPr lang="he-IL" dirty="0"/>
              <a:t> (במידת הצורך כמובן) ישות נוספת שמכילה רק את הנתונים אותם רוצים להציג בלוח.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0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6BE67C-E648-4FA2-AB4B-F1DD9DCF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כמובן ....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8BE72-17CA-42EA-B4DD-6A49C6FA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צריך לעשות, כמו לכל ישות:</a:t>
            </a:r>
          </a:p>
          <a:p>
            <a:pPr lvl="1"/>
            <a:r>
              <a:rPr lang="en-US" dirty="0"/>
              <a:t>CRUD</a:t>
            </a:r>
            <a:r>
              <a:rPr lang="he-IL" dirty="0"/>
              <a:t> עבור ישות </a:t>
            </a:r>
            <a:r>
              <a:rPr lang="en-US" dirty="0"/>
              <a:t>DO</a:t>
            </a:r>
            <a:r>
              <a:rPr lang="he-IL" dirty="0"/>
              <a:t> בשכבת ה</a:t>
            </a:r>
            <a:r>
              <a:rPr lang="en-US" dirty="0"/>
              <a:t>DAL</a:t>
            </a:r>
            <a:endParaRPr lang="he-IL" dirty="0"/>
          </a:p>
          <a:p>
            <a:pPr lvl="1"/>
            <a:r>
              <a:rPr lang="en-US" dirty="0"/>
              <a:t>CRUD</a:t>
            </a:r>
            <a:r>
              <a:rPr lang="he-IL" dirty="0"/>
              <a:t> עבור ישות </a:t>
            </a:r>
            <a:r>
              <a:rPr lang="en-US" dirty="0"/>
              <a:t>DO</a:t>
            </a:r>
            <a:r>
              <a:rPr lang="he-IL" dirty="0"/>
              <a:t> בשכבת ה</a:t>
            </a:r>
            <a:r>
              <a:rPr lang="en-US" dirty="0"/>
              <a:t>DAL</a:t>
            </a:r>
            <a:endParaRPr lang="he-IL" dirty="0"/>
          </a:p>
          <a:p>
            <a:pPr lvl="1"/>
            <a:r>
              <a:rPr lang="he-IL" dirty="0"/>
              <a:t>יש לעדכן את ה</a:t>
            </a:r>
            <a:r>
              <a:rPr lang="en-US" dirty="0"/>
              <a:t>IDAL</a:t>
            </a:r>
            <a:r>
              <a:rPr lang="he-IL" dirty="0"/>
              <a:t> ואת ה</a:t>
            </a:r>
            <a:r>
              <a:rPr lang="en-US" dirty="0"/>
              <a:t>IBL</a:t>
            </a:r>
            <a:r>
              <a:rPr lang="he-IL" dirty="0"/>
              <a:t> בהתאם</a:t>
            </a:r>
          </a:p>
          <a:p>
            <a:pPr lvl="1"/>
            <a:r>
              <a:rPr lang="he-IL" dirty="0" err="1"/>
              <a:t>איתחול</a:t>
            </a:r>
            <a:r>
              <a:rPr lang="he-IL" dirty="0"/>
              <a:t> של נתונים במקור הנתונים (מי שרוצה – אפשר לעשות ב</a:t>
            </a:r>
            <a:r>
              <a:rPr lang="en-US" dirty="0"/>
              <a:t>DS</a:t>
            </a:r>
            <a:r>
              <a:rPr lang="he-IL" dirty="0"/>
              <a:t>, וגם ב</a:t>
            </a:r>
            <a:r>
              <a:rPr lang="en-US" dirty="0"/>
              <a:t>XML</a:t>
            </a:r>
            <a:r>
              <a:rPr lang="he-IL" dirty="0"/>
              <a:t>, אבל בהחלט ניתן לעבוד רק מול ה</a:t>
            </a:r>
            <a:r>
              <a:rPr lang="en-US" dirty="0"/>
              <a:t>XML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64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3B59E3-12E2-4FD8-8491-5F6D0E1B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לב העניין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034E01-6666-4188-9BD8-8ADE5A7D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 להוסיף לשכבת ה</a:t>
            </a:r>
            <a:r>
              <a:rPr lang="en-US" dirty="0"/>
              <a:t>BL</a:t>
            </a:r>
            <a:r>
              <a:rPr lang="he-IL" dirty="0"/>
              <a:t> מתודות שיתמכו בתצוגה הנדרשת, למשל:</a:t>
            </a:r>
          </a:p>
          <a:p>
            <a:r>
              <a:rPr lang="he-IL" dirty="0"/>
              <a:t>חישוב משך הנסיעה בין תחנת המוצא לתחנה מסוימת עבור קו מסוים.</a:t>
            </a:r>
          </a:p>
          <a:p>
            <a:r>
              <a:rPr lang="he-IL" dirty="0"/>
              <a:t>יצירת אוסף של כל נסיעות הקו הרלוונטיות  - לפי שעה ותחנה רצויה (כבר יצאו לדרך, ועדיין לא הגיעו לתחנה) </a:t>
            </a:r>
          </a:p>
          <a:p>
            <a:pPr lvl="1"/>
            <a:r>
              <a:rPr lang="he-IL" dirty="0"/>
              <a:t>שימו לב: ייתכן שקו מסוים יופיע מספר פעמים באוסף.</a:t>
            </a:r>
          </a:p>
          <a:p>
            <a:r>
              <a:rPr lang="he-IL" dirty="0"/>
              <a:t>וכמובן לעדכן את ה</a:t>
            </a:r>
            <a:r>
              <a:rPr lang="en-US" dirty="0"/>
              <a:t>IBL</a:t>
            </a:r>
            <a:r>
              <a:rPr lang="he-IL" dirty="0"/>
              <a:t> בהתאם</a:t>
            </a:r>
          </a:p>
        </p:txBody>
      </p:sp>
    </p:spTree>
    <p:extLst>
      <p:ext uri="{BB962C8B-B14F-4D97-AF65-F5344CB8AC3E}">
        <p14:creationId xmlns:p14="http://schemas.microsoft.com/office/powerpoint/2010/main" val="141917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2EBE81-1BA9-4D7F-8A5A-1EB5CE18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ובתצוגה....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D45A6D-760F-4C11-BB9E-1183B7AC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ניצור חלון שבו ניתן לבחור תחנה  - נוסיף כפתור לתחילת הסימולציה</a:t>
            </a:r>
          </a:p>
          <a:p>
            <a:r>
              <a:rPr lang="he-IL" dirty="0"/>
              <a:t>ניצור </a:t>
            </a:r>
            <a:r>
              <a:rPr lang="he-IL" dirty="0" err="1"/>
              <a:t>תהליכון</a:t>
            </a:r>
            <a:r>
              <a:rPr lang="he-IL" dirty="0"/>
              <a:t> שמציג שעון (דומה מאד לדוגמא שהראנו בכיתה עם </a:t>
            </a:r>
            <a:r>
              <a:rPr lang="en-US" dirty="0" err="1"/>
              <a:t>backgroundworker</a:t>
            </a:r>
            <a:r>
              <a:rPr lang="he-IL" dirty="0"/>
              <a:t>) </a:t>
            </a:r>
          </a:p>
          <a:p>
            <a:pPr lvl="1"/>
            <a:r>
              <a:rPr lang="he-IL" dirty="0"/>
              <a:t>ניתן להוריד את כפתורי ה</a:t>
            </a:r>
            <a:r>
              <a:rPr lang="en-US" dirty="0"/>
              <a:t>start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n-US" dirty="0"/>
              <a:t>stop</a:t>
            </a:r>
            <a:r>
              <a:rPr lang="he-IL" dirty="0"/>
              <a:t> כי </a:t>
            </a:r>
            <a:r>
              <a:rPr lang="he-IL" dirty="0" err="1"/>
              <a:t>התהליכון</a:t>
            </a:r>
            <a:r>
              <a:rPr lang="he-IL" dirty="0"/>
              <a:t> יופעל בעת לחיצה על כפתור.</a:t>
            </a:r>
          </a:p>
          <a:p>
            <a:pPr lvl="1"/>
            <a:r>
              <a:rPr lang="he-IL" dirty="0"/>
              <a:t>תצוגת השעון תהיה של השעה הנוכחית</a:t>
            </a:r>
          </a:p>
          <a:p>
            <a:pPr lvl="1"/>
            <a:r>
              <a:rPr lang="he-IL" dirty="0"/>
              <a:t>והעיקר – </a:t>
            </a:r>
            <a:r>
              <a:rPr lang="he-IL" dirty="0" err="1"/>
              <a:t>התהליכון</a:t>
            </a:r>
            <a:r>
              <a:rPr lang="he-IL" dirty="0"/>
              <a:t> מזמן את המתודה של </a:t>
            </a:r>
            <a:r>
              <a:rPr lang="en-US" dirty="0"/>
              <a:t>BL</a:t>
            </a:r>
            <a:r>
              <a:rPr lang="he-IL" dirty="0"/>
              <a:t> שמחשבת ומחזירה אוסף של קווים שהזמן הגעה שלהם רלוונטי – ומציג אותם בפקד מתאים בחלון.</a:t>
            </a:r>
          </a:p>
          <a:p>
            <a:r>
              <a:rPr lang="he-IL" dirty="0"/>
              <a:t>הפעלת </a:t>
            </a:r>
            <a:r>
              <a:rPr lang="he-IL" dirty="0" err="1"/>
              <a:t>התהליכון</a:t>
            </a:r>
            <a:r>
              <a:rPr lang="he-IL" dirty="0"/>
              <a:t> תתבצע בחלון חדש שנפתח עם לחיצת הכפתור, אך ניתן גם להציג את הלוח האלקטרוני באותו חלון.</a:t>
            </a:r>
          </a:p>
          <a:p>
            <a:endParaRPr lang="he-IL" dirty="0"/>
          </a:p>
          <a:p>
            <a:r>
              <a:rPr lang="he-IL" dirty="0" err="1"/>
              <a:t>התהליכון</a:t>
            </a:r>
            <a:r>
              <a:rPr lang="he-IL" dirty="0"/>
              <a:t> מתעדכן כל כמה שניות ומעדכן את תצוגת הקווים (בלולאה, ע"י </a:t>
            </a:r>
            <a:r>
              <a:rPr lang="en-US" dirty="0"/>
              <a:t>sleep</a:t>
            </a:r>
            <a:r>
              <a:rPr lang="he-IL" dirty="0"/>
              <a:t>)</a:t>
            </a:r>
          </a:p>
          <a:p>
            <a:r>
              <a:rPr lang="he-IL" dirty="0"/>
              <a:t>משך הזמן עד להגעה יוצג עם שניות, כדי שנראה שאכן הזמנים מתעדכנים</a:t>
            </a:r>
          </a:p>
        </p:txBody>
      </p:sp>
    </p:spTree>
    <p:extLst>
      <p:ext uri="{BB962C8B-B14F-4D97-AF65-F5344CB8AC3E}">
        <p14:creationId xmlns:p14="http://schemas.microsoft.com/office/powerpoint/2010/main" val="167106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6A1E96-FEBD-49F0-9DEA-20E22B77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he-IL" dirty="0"/>
              <a:t>חלק זה כולל שתי מטרות עיקריות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8738F35-DA0E-467C-83E8-97BDDBC1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3410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0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68C64-E36B-4D80-AD88-3064F36B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בסיס אפשרי למתודות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2C3A36-962B-417F-839E-B26DD23B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פתיחת חלון חדש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4B5FD22-F718-41CF-ADD4-1E4D79F9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50" y="2889830"/>
            <a:ext cx="6394779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F88A9-F32F-496E-92D9-8DE4D7E8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בסיס אפשרי למתודות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233C3-AF2A-40C3-8BD9-CC660C7E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בנאי של חלון הסימולציה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33F3931-3B34-405B-AF71-E3557A7B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955348" cy="3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E2063D-DE82-491F-8345-E4485D30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בסיס אפשרי למתודות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3E10-6880-48E4-A280-52EE789B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המתודות שמופעלות ע"י ה</a:t>
            </a:r>
            <a:r>
              <a:rPr lang="en-US" dirty="0" err="1"/>
              <a:t>backgroundworker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C6D742-7274-4B9F-A85D-F263CDDD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10" y="2654220"/>
            <a:ext cx="8590470" cy="35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3E4B90-CD3E-40C5-B8AC-B93ED15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תצוגת החלון המפעיל את הסימולציה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DC2233-AA54-4327-837A-2EA2BE46D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e-IL" b="1" dirty="0"/>
              <a:t>אפשרות שניה – </a:t>
            </a:r>
            <a:r>
              <a:rPr lang="he-IL" dirty="0"/>
              <a:t>תצוגת הסימולציה (לוח אלקטרוני) באותו חלון.</a:t>
            </a:r>
          </a:p>
          <a:p>
            <a:r>
              <a:rPr lang="he-IL" dirty="0"/>
              <a:t>בחלון המפעיל תתאפשר בחירת תחנה רצויה, ועבורה יוצגו כל הקווים העוברים התחנה. לחיצה על הכפתור תעדכן את הפקד המתאים, באותו החלון</a:t>
            </a:r>
          </a:p>
          <a:p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49FCEA0D-C2B9-49E0-B097-A20951376D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b="1" dirty="0"/>
              <a:t>אפשרות ראשונה – </a:t>
            </a:r>
            <a:r>
              <a:rPr lang="he-IL" dirty="0"/>
              <a:t>תצוגת הסימולציה (לוח אלקטרוני) בחלון נפרד.</a:t>
            </a:r>
          </a:p>
          <a:p>
            <a:r>
              <a:rPr lang="he-IL" dirty="0"/>
              <a:t>בחלון המפעיל תתאפשר בחירת תחנה רצויה, ועבורה יוצגו כל הקווים העוברים התחנה. לחיצה על הכפתור תפתח את חלון הסימולציה (מתחילת המצגת)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FC5E75-ECCE-44B1-A318-A5B6C681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957" y="4136092"/>
            <a:ext cx="2585163" cy="235113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6C3FB4E-1DA9-4105-92D1-288B75FB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17" y="3999794"/>
            <a:ext cx="6528135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B4A1B1-0FF1-4961-96C0-DB70316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בונוסים אפשריים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26ED28-E8F3-4101-9100-9416D50B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בונוסים:</a:t>
            </a:r>
          </a:p>
          <a:p>
            <a:r>
              <a:rPr lang="he-IL" dirty="0"/>
              <a:t>ניתן ליצור </a:t>
            </a:r>
            <a:r>
              <a:rPr lang="he-IL" dirty="0" err="1"/>
              <a:t>שאילתא</a:t>
            </a:r>
            <a:r>
              <a:rPr lang="he-IL" dirty="0"/>
              <a:t> שתבדוק עבור כל קו  העובר בתחנה אם מגיע לתחנה הרצויה (לא רק עובר בתחנה, אלא גם מגיע לתחנה שהנוסע מבקש) – ולהציג רק את הקווים </a:t>
            </a:r>
            <a:r>
              <a:rPr lang="he-IL" dirty="0" err="1"/>
              <a:t>הרלוונטים</a:t>
            </a:r>
            <a:r>
              <a:rPr lang="he-IL" dirty="0"/>
              <a:t>, ואת משך ההגעה עד לתחנה הרצויה.</a:t>
            </a:r>
          </a:p>
          <a:p>
            <a:r>
              <a:rPr lang="he-IL" dirty="0"/>
              <a:t>בחלון הסימולציה ניתן לשנות את מספר הקו, והתצוגה תשתנה בהתאם.</a:t>
            </a:r>
          </a:p>
          <a:p>
            <a:r>
              <a:rPr lang="he-IL" dirty="0"/>
              <a:t>לאפשר שינוי של קצב השעון (לא שעה נוכחית, אלא שעון שמופעל משעה קבועה </a:t>
            </a:r>
            <a:r>
              <a:rPr lang="he-IL" dirty="0" err="1"/>
              <a:t>מסויימת</a:t>
            </a:r>
            <a:r>
              <a:rPr lang="he-IL" dirty="0"/>
              <a:t>, ורץ בקצב מהיר יותר, כך שרואים את השינויים בתצוגה בצורה יותר משמעותית)</a:t>
            </a:r>
          </a:p>
          <a:p>
            <a:pPr lvl="1"/>
            <a:r>
              <a:rPr lang="he-IL" dirty="0"/>
              <a:t>בתוך זה אפשר גם לתת למשתמש לבחור את הקצב הרצוי (פי 60 – כל שניה = דקה, פי 240 – כל שניה – שווה 4 דקות וכן הלאה)</a:t>
            </a:r>
          </a:p>
          <a:p>
            <a:endParaRPr lang="he-IL" dirty="0"/>
          </a:p>
          <a:p>
            <a:r>
              <a:rPr lang="he-IL" dirty="0"/>
              <a:t>הערה:</a:t>
            </a:r>
          </a:p>
          <a:p>
            <a:r>
              <a:rPr lang="he-IL" dirty="0"/>
              <a:t>יש להציג את הקווים בלוח האלקטרוני ממוינים לפי הנתונים הרלוונטיים.</a:t>
            </a:r>
          </a:p>
          <a:p>
            <a:r>
              <a:rPr lang="he-IL" dirty="0"/>
              <a:t>ניתן להשתמש ב</a:t>
            </a:r>
            <a:r>
              <a:rPr lang="en-US" dirty="0"/>
              <a:t>grouping</a:t>
            </a:r>
            <a:r>
              <a:rPr lang="he-IL" dirty="0"/>
              <a:t> לצורך מיון התוצאות.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02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7DF4B30-7AA5-4D48-B48E-FD82F3F0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/>
            <a:r>
              <a:rPr lang="en-US" sz="5400" dirty="0" err="1"/>
              <a:t>לסיכום</a:t>
            </a:r>
            <a:r>
              <a:rPr lang="he-IL" sz="5400" dirty="0"/>
              <a:t>:</a:t>
            </a:r>
            <a:endParaRPr lang="en-US" sz="5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5FE608-0795-43AD-9EDE-7C2CC5B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1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גרפיקה 4" descr="תלתן">
            <a:extLst>
              <a:ext uri="{FF2B5EF4-FFF2-40B4-BE49-F238E27FC236}">
                <a16:creationId xmlns:a16="http://schemas.microsoft.com/office/drawing/2014/main" id="{290CA8F9-625C-4C96-9702-444D433D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40" y="2741374"/>
            <a:ext cx="1310839" cy="1310839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F17A1DD-0B1A-4D8C-A022-FDDB156D7844}"/>
              </a:ext>
            </a:extLst>
          </p:cNvPr>
          <p:cNvSpPr/>
          <p:nvPr/>
        </p:nvSpPr>
        <p:spPr>
          <a:xfrm>
            <a:off x="5327209" y="3116385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בהצלחה!!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91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2969A303-2784-487C-A47E-A3E611F7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he-IL" sz="6000"/>
              <a:t>החלפת שכבת ה</a:t>
            </a:r>
            <a:r>
              <a:rPr lang="en-US" sz="6000"/>
              <a:t>DAL</a:t>
            </a:r>
            <a:endParaRPr lang="he-IL" sz="6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0F074CD-AA0E-4F54-94A3-49DAE5411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מקור הנתונים - קבצי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103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8AEBAE-B653-45AE-A8BE-287B040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כיצד </a:t>
            </a:r>
            <a:r>
              <a:rPr lang="he-IL" dirty="0" err="1"/>
              <a:t>מתחילין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702365-AA7E-4128-994E-691B4DD0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נבנה מימוש חדש לשכבת ה</a:t>
            </a:r>
            <a:r>
              <a:rPr lang="en-US" dirty="0"/>
              <a:t>DAL</a:t>
            </a:r>
            <a:r>
              <a:rPr lang="he-IL" dirty="0"/>
              <a:t> (שכבת הטיפול בנתונים)</a:t>
            </a:r>
          </a:p>
          <a:p>
            <a:pPr lvl="1"/>
            <a:r>
              <a:rPr lang="he-IL" dirty="0"/>
              <a:t>ניצור פרויקט חדש. </a:t>
            </a:r>
          </a:p>
          <a:p>
            <a:pPr lvl="2"/>
            <a:r>
              <a:rPr lang="he-IL" dirty="0"/>
              <a:t>שימו לב לשם המימוש (תלוי בהגדרות שלכן. בד"כ </a:t>
            </a:r>
            <a:r>
              <a:rPr lang="en-US" dirty="0"/>
              <a:t>DLXML</a:t>
            </a:r>
            <a:r>
              <a:rPr lang="he-IL" dirty="0"/>
              <a:t> או </a:t>
            </a:r>
            <a:r>
              <a:rPr lang="en-US" dirty="0" err="1"/>
              <a:t>DalXML</a:t>
            </a:r>
            <a:r>
              <a:rPr lang="he-IL" dirty="0"/>
              <a:t>)</a:t>
            </a:r>
          </a:p>
          <a:p>
            <a:pPr lvl="2"/>
            <a:r>
              <a:rPr lang="he-IL" dirty="0"/>
              <a:t>שם הקובץ הפנימי ובו מימוש המחלקה יהיה זהה</a:t>
            </a:r>
          </a:p>
          <a:p>
            <a:pPr lvl="2"/>
            <a:r>
              <a:rPr lang="he-IL" dirty="0"/>
              <a:t>בקובץ ה</a:t>
            </a:r>
            <a:r>
              <a:rPr lang="en-US" dirty="0"/>
              <a:t>config</a:t>
            </a:r>
            <a:r>
              <a:rPr lang="he-IL" dirty="0"/>
              <a:t> נוודא שהשם הרשום שם עבור מימוש </a:t>
            </a:r>
            <a:r>
              <a:rPr lang="en-US" dirty="0"/>
              <a:t>XML</a:t>
            </a:r>
            <a:r>
              <a:rPr lang="he-IL" dirty="0"/>
              <a:t> זהה</a:t>
            </a:r>
          </a:p>
          <a:p>
            <a:pPr lvl="2"/>
            <a:r>
              <a:rPr lang="he-IL" dirty="0"/>
              <a:t>שם ה</a:t>
            </a:r>
            <a:r>
              <a:rPr lang="en-US" dirty="0"/>
              <a:t>namespace</a:t>
            </a:r>
            <a:r>
              <a:rPr lang="he-IL" dirty="0"/>
              <a:t> יהיה </a:t>
            </a:r>
            <a:r>
              <a:rPr lang="en-US" dirty="0"/>
              <a:t>DL</a:t>
            </a:r>
            <a:r>
              <a:rPr lang="he-IL" dirty="0"/>
              <a:t> (לפי השם שקבעת לשכבה זו)</a:t>
            </a:r>
          </a:p>
          <a:p>
            <a:pPr lvl="2"/>
            <a:r>
              <a:rPr lang="he-IL" dirty="0"/>
              <a:t>לא לשכוח ליצור הפניות ל</a:t>
            </a:r>
            <a:r>
              <a:rPr lang="en-US" dirty="0"/>
              <a:t>DALAPI</a:t>
            </a:r>
            <a:r>
              <a:rPr lang="he-IL" dirty="0"/>
              <a:t> </a:t>
            </a:r>
          </a:p>
          <a:p>
            <a:pPr lvl="2"/>
            <a:r>
              <a:rPr lang="he-IL" dirty="0"/>
              <a:t>לשנות את ההגדרות כך שהשמירה של קובץ ה</a:t>
            </a:r>
            <a:r>
              <a:rPr lang="en-US" dirty="0" err="1"/>
              <a:t>dll</a:t>
            </a:r>
            <a:r>
              <a:rPr lang="en-US" dirty="0"/>
              <a:t> -</a:t>
            </a:r>
            <a:r>
              <a:rPr lang="he-IL" dirty="0"/>
              <a:t> </a:t>
            </a:r>
            <a:r>
              <a:rPr lang="he-IL" dirty="0" err="1"/>
              <a:t>שיווצר</a:t>
            </a:r>
            <a:r>
              <a:rPr lang="he-IL" dirty="0"/>
              <a:t> במהלך בניית הפרויקט יופנה לתיקיית </a:t>
            </a:r>
            <a:r>
              <a:rPr lang="en-US" dirty="0"/>
              <a:t>bin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המלצה: נוסיף לתיקיית פרויקט זו את הקובץ של </a:t>
            </a:r>
            <a:r>
              <a:rPr lang="en-US" dirty="0"/>
              <a:t>XMLTOOLS</a:t>
            </a:r>
            <a:r>
              <a:rPr lang="he-IL" dirty="0"/>
              <a:t> (ניתן למצוא בדוגמא של אפרת)</a:t>
            </a:r>
          </a:p>
        </p:txBody>
      </p:sp>
    </p:spTree>
    <p:extLst>
      <p:ext uri="{BB962C8B-B14F-4D97-AF65-F5344CB8AC3E}">
        <p14:creationId xmlns:p14="http://schemas.microsoft.com/office/powerpoint/2010/main" val="175132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38B24B-647C-4A64-8359-4613E45C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 הערות טכניות לגבי קבצי ה</a:t>
            </a:r>
            <a:r>
              <a:rPr lang="en-US" dirty="0"/>
              <a:t>XML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2E4606-64A5-4A30-8ADC-DE18D289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1124"/>
            <a:ext cx="8915400" cy="4370098"/>
          </a:xfrm>
        </p:spPr>
        <p:txBody>
          <a:bodyPr>
            <a:normAutofit fontScale="92500" lnSpcReduction="10000"/>
          </a:bodyPr>
          <a:lstStyle/>
          <a:p>
            <a:r>
              <a:rPr lang="he-IL" sz="2000" dirty="0"/>
              <a:t>יש ליצור תיקיה פנימית בתוך תיקיית ה</a:t>
            </a:r>
            <a:r>
              <a:rPr lang="en-US" sz="2000" dirty="0"/>
              <a:t>bin</a:t>
            </a:r>
            <a:r>
              <a:rPr lang="he-IL" sz="2000" dirty="0"/>
              <a:t> שתכיל את כל קבצי ה</a:t>
            </a:r>
            <a:r>
              <a:rPr lang="en-US" sz="2000" dirty="0"/>
              <a:t>xml</a:t>
            </a:r>
            <a:r>
              <a:rPr lang="he-IL" sz="2000" dirty="0"/>
              <a:t> של הנתונים</a:t>
            </a:r>
          </a:p>
          <a:p>
            <a:pPr lvl="1"/>
            <a:r>
              <a:rPr lang="he-IL" sz="1800" dirty="0"/>
              <a:t>ליצור אותה פיזית בתיקיית הקבצים</a:t>
            </a:r>
          </a:p>
          <a:p>
            <a:pPr lvl="1"/>
            <a:r>
              <a:rPr lang="he-IL" sz="1800" dirty="0"/>
              <a:t>יש לזכור שזה חלק מהמסלול, בכל פניה לקובץ.</a:t>
            </a:r>
          </a:p>
          <a:p>
            <a:r>
              <a:rPr lang="he-IL" sz="2000" dirty="0"/>
              <a:t>קבצי </a:t>
            </a:r>
            <a:r>
              <a:rPr lang="en-US" sz="2000" dirty="0"/>
              <a:t>XML</a:t>
            </a:r>
            <a:r>
              <a:rPr lang="he-IL" sz="2000" dirty="0"/>
              <a:t> מועברים ל</a:t>
            </a:r>
            <a:r>
              <a:rPr lang="en-US" sz="2000" dirty="0"/>
              <a:t>GIT</a:t>
            </a:r>
            <a:r>
              <a:rPr lang="he-IL" sz="2000" dirty="0"/>
              <a:t> רק בדרישה מפורשת</a:t>
            </a:r>
          </a:p>
          <a:p>
            <a:pPr lvl="1"/>
            <a:r>
              <a:rPr lang="he-IL" sz="1800" dirty="0"/>
              <a:t>צרו תיקיה ב</a:t>
            </a:r>
            <a:r>
              <a:rPr lang="en-US" sz="1800" dirty="0"/>
              <a:t>solution</a:t>
            </a:r>
            <a:r>
              <a:rPr lang="he-IL" sz="1800" dirty="0"/>
              <a:t> שתכיל את כל קבצי ה</a:t>
            </a:r>
            <a:r>
              <a:rPr lang="en-US" sz="1800" dirty="0"/>
              <a:t>XML</a:t>
            </a:r>
            <a:r>
              <a:rPr lang="he-IL" sz="1800" dirty="0"/>
              <a:t> שלכם (קובץ עבור כל ישות, וקבצי קונפיגורציה)</a:t>
            </a:r>
          </a:p>
          <a:p>
            <a:pPr lvl="1"/>
            <a:r>
              <a:rPr lang="he-IL" sz="1800" dirty="0"/>
              <a:t>בפעם הראשונה כנראה שיופיע עיגול אדום בתצוגה – זה סימן שהקובץ לא מועבר ל</a:t>
            </a:r>
            <a:r>
              <a:rPr lang="en-US" sz="1800" dirty="0"/>
              <a:t>GIT</a:t>
            </a:r>
            <a:endParaRPr lang="he-IL" sz="1800" dirty="0"/>
          </a:p>
          <a:p>
            <a:pPr lvl="1"/>
            <a:r>
              <a:rPr lang="he-IL" sz="1800" dirty="0"/>
              <a:t>יש ללחוץ בקליק ימני על הקובץ, ולבחור</a:t>
            </a:r>
          </a:p>
          <a:p>
            <a:pPr lvl="1"/>
            <a:r>
              <a:rPr lang="he-IL" sz="1800" dirty="0"/>
              <a:t>כעת:</a:t>
            </a:r>
          </a:p>
          <a:p>
            <a:pPr lvl="2"/>
            <a:r>
              <a:rPr lang="he-IL" sz="1600" dirty="0"/>
              <a:t>קובץ שהועלה </a:t>
            </a:r>
            <a:r>
              <a:rPr lang="he-IL" sz="1600" dirty="0" err="1"/>
              <a:t>לגיט</a:t>
            </a:r>
            <a:r>
              <a:rPr lang="he-IL" sz="1600" dirty="0"/>
              <a:t> יסומן</a:t>
            </a:r>
          </a:p>
          <a:p>
            <a:pPr lvl="2"/>
            <a:r>
              <a:rPr lang="he-IL" sz="1600" dirty="0"/>
              <a:t>קובץ שמועמד לעלות ל</a:t>
            </a:r>
            <a:r>
              <a:rPr lang="en-US" sz="1600" dirty="0"/>
              <a:t>GIT</a:t>
            </a:r>
            <a:r>
              <a:rPr lang="he-IL" sz="1600" dirty="0"/>
              <a:t> (יש ללחוץ על סימן ה+ כדי להעלותו)</a:t>
            </a:r>
          </a:p>
          <a:p>
            <a:pPr lvl="2"/>
            <a:r>
              <a:rPr lang="he-IL" sz="1600" dirty="0"/>
              <a:t>קובץ שהיה ב</a:t>
            </a:r>
            <a:r>
              <a:rPr lang="en-US" sz="1600" dirty="0"/>
              <a:t>GIT</a:t>
            </a:r>
            <a:r>
              <a:rPr lang="he-IL" sz="1600" dirty="0"/>
              <a:t> ועבר שינויים שטרם סונכרנו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A3C4C11-BCDB-4859-B3E2-26CA6EC5C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34"/>
          <a:stretch/>
        </p:blipFill>
        <p:spPr>
          <a:xfrm>
            <a:off x="1903377" y="3574240"/>
            <a:ext cx="1371670" cy="303865"/>
          </a:xfrm>
          <a:prstGeom prst="rect">
            <a:avLst/>
          </a:prstGeom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EF8514C-A43A-45EA-9F38-06BB61A65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72"/>
          <a:stretch/>
        </p:blipFill>
        <p:spPr>
          <a:xfrm>
            <a:off x="1415308" y="4109663"/>
            <a:ext cx="5734345" cy="22761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302398C-A416-4E53-9F02-50137DC88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96"/>
          <a:stretch/>
        </p:blipFill>
        <p:spPr>
          <a:xfrm>
            <a:off x="5690039" y="5435949"/>
            <a:ext cx="1035103" cy="17931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2DA1C09-68FA-4555-ADCD-0F35F26E59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67" b="47297"/>
          <a:stretch/>
        </p:blipFill>
        <p:spPr>
          <a:xfrm>
            <a:off x="6725142" y="4772806"/>
            <a:ext cx="1378021" cy="22761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D2425A9-764C-4DBD-8D7A-13B1C5B8AA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977" b="15864"/>
          <a:stretch/>
        </p:blipFill>
        <p:spPr>
          <a:xfrm>
            <a:off x="3954134" y="5164629"/>
            <a:ext cx="1378021" cy="1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1D8A42-2136-4D34-957F-FE74221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כתיבת המימוש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16A0AA-D297-4314-B1BA-82DF8B79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ישות אחת יש להשתמש בשיטת </a:t>
            </a:r>
            <a:r>
              <a:rPr lang="en-US" dirty="0" err="1"/>
              <a:t>XElement</a:t>
            </a:r>
            <a:endParaRPr lang="he-IL" dirty="0"/>
          </a:p>
          <a:p>
            <a:r>
              <a:rPr lang="he-IL" dirty="0"/>
              <a:t>עבור שאר הישויות (לעצלנים...) – ניתן להשתמש </a:t>
            </a:r>
            <a:r>
              <a:rPr lang="he-IL" dirty="0" err="1"/>
              <a:t>בסריאליזציה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בקובץ </a:t>
            </a:r>
            <a:r>
              <a:rPr lang="en-US" dirty="0"/>
              <a:t>XMLTOOLS</a:t>
            </a:r>
            <a:r>
              <a:rPr lang="he-IL" dirty="0"/>
              <a:t> ישנן 4 מתודות:</a:t>
            </a:r>
          </a:p>
          <a:p>
            <a:pPr lvl="1"/>
            <a:r>
              <a:rPr lang="en-US" dirty="0" err="1"/>
              <a:t>SaveListToXMLElement</a:t>
            </a:r>
            <a:endParaRPr lang="he-IL" dirty="0"/>
          </a:p>
          <a:p>
            <a:pPr lvl="1"/>
            <a:r>
              <a:rPr lang="en-US" dirty="0" err="1"/>
              <a:t>LoadListFromXMLElement</a:t>
            </a:r>
            <a:endParaRPr lang="he-IL" dirty="0"/>
          </a:p>
          <a:p>
            <a:pPr lvl="1"/>
            <a:endParaRPr lang="he-IL" dirty="0"/>
          </a:p>
          <a:p>
            <a:pPr lvl="1"/>
            <a:r>
              <a:rPr lang="en-US" dirty="0" err="1"/>
              <a:t>SaveListToXMLSerializer</a:t>
            </a:r>
            <a:r>
              <a:rPr lang="en-US" dirty="0"/>
              <a:t>&lt;T&gt;</a:t>
            </a:r>
            <a:endParaRPr lang="he-IL" dirty="0"/>
          </a:p>
          <a:p>
            <a:pPr lvl="1"/>
            <a:r>
              <a:rPr lang="en-US" dirty="0" err="1"/>
              <a:t>LoadListFromXMLSerializer</a:t>
            </a:r>
            <a:r>
              <a:rPr lang="en-US" dirty="0"/>
              <a:t>&lt;T&gt;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201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D80F12-249C-4151-8110-6B76304E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ביצוע </a:t>
            </a:r>
            <a:r>
              <a:rPr lang="en-US" dirty="0"/>
              <a:t>CRUD</a:t>
            </a:r>
            <a:r>
              <a:rPr lang="he-IL" dirty="0"/>
              <a:t> - </a:t>
            </a:r>
            <a:r>
              <a:rPr lang="he-IL" dirty="0" err="1"/>
              <a:t>שאילתא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1FB0E7-C0FF-4E46-8FB1-C777C98F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שליפה של ישות בודדת:</a:t>
            </a:r>
          </a:p>
          <a:p>
            <a:pPr lvl="1"/>
            <a:r>
              <a:rPr lang="he-IL" dirty="0"/>
              <a:t>שליפת השורש מהקובץ ע"י </a:t>
            </a:r>
            <a:r>
              <a:rPr lang="en-US" dirty="0" err="1"/>
              <a:t>LoadListFromXMLElement</a:t>
            </a:r>
            <a:endParaRPr lang="he-IL" dirty="0"/>
          </a:p>
          <a:p>
            <a:pPr lvl="1"/>
            <a:r>
              <a:rPr lang="he-IL" dirty="0" err="1"/>
              <a:t>שאילתא</a:t>
            </a:r>
            <a:r>
              <a:rPr lang="he-IL" dirty="0"/>
              <a:t> לחיפוש הישות בתוך ה</a:t>
            </a:r>
            <a:r>
              <a:rPr lang="en-US" dirty="0"/>
              <a:t>Elements</a:t>
            </a:r>
            <a:r>
              <a:rPr lang="he-IL" dirty="0"/>
              <a:t> של השורש, לפי תנאי / מפתח</a:t>
            </a:r>
          </a:p>
          <a:p>
            <a:pPr lvl="1"/>
            <a:r>
              <a:rPr lang="he-IL" dirty="0"/>
              <a:t>יצירה בתוך </a:t>
            </a:r>
            <a:r>
              <a:rPr lang="he-IL" dirty="0" err="1"/>
              <a:t>השאילתא</a:t>
            </a:r>
            <a:r>
              <a:rPr lang="he-IL" dirty="0"/>
              <a:t> של </a:t>
            </a:r>
            <a:r>
              <a:rPr lang="he-IL" dirty="0" err="1"/>
              <a:t>היישות</a:t>
            </a:r>
            <a:r>
              <a:rPr lang="he-IL" dirty="0"/>
              <a:t> הרצויה, ע"י המרה של האלמנטים מ</a:t>
            </a:r>
            <a:r>
              <a:rPr lang="en-US" dirty="0"/>
              <a:t>string</a:t>
            </a:r>
            <a:r>
              <a:rPr lang="he-IL" dirty="0"/>
              <a:t> לשדות הרצויים</a:t>
            </a:r>
          </a:p>
          <a:p>
            <a:pPr lvl="1"/>
            <a:r>
              <a:rPr lang="he-IL" dirty="0"/>
              <a:t>הפיכה </a:t>
            </a:r>
            <a:r>
              <a:rPr lang="he-IL" dirty="0" err="1"/>
              <a:t>ליישות</a:t>
            </a:r>
            <a:r>
              <a:rPr lang="he-IL" dirty="0"/>
              <a:t> בודדת ע"י </a:t>
            </a:r>
            <a:r>
              <a:rPr lang="en-US" dirty="0" err="1"/>
              <a:t>FirstOrDefault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שליפה של אוסף כל הישויות:</a:t>
            </a:r>
          </a:p>
          <a:p>
            <a:pPr lvl="1"/>
            <a:r>
              <a:rPr lang="he-IL" dirty="0"/>
              <a:t>שליפת השורש מהקובץ ע"י </a:t>
            </a:r>
            <a:r>
              <a:rPr lang="en-US" dirty="0" err="1"/>
              <a:t>LoadListFromXMLElement</a:t>
            </a:r>
            <a:endParaRPr lang="he-IL" dirty="0"/>
          </a:p>
          <a:p>
            <a:pPr lvl="1"/>
            <a:r>
              <a:rPr lang="he-IL" dirty="0"/>
              <a:t>יצירה בתוך </a:t>
            </a:r>
            <a:r>
              <a:rPr lang="he-IL" dirty="0" err="1"/>
              <a:t>השאילתא</a:t>
            </a:r>
            <a:r>
              <a:rPr lang="he-IL" dirty="0"/>
              <a:t> של </a:t>
            </a:r>
            <a:r>
              <a:rPr lang="he-IL" dirty="0" err="1"/>
              <a:t>היישות</a:t>
            </a:r>
            <a:r>
              <a:rPr lang="he-IL" dirty="0"/>
              <a:t> הרצויה, ע"י המרה של האלמנטים מ</a:t>
            </a:r>
            <a:r>
              <a:rPr lang="en-US" dirty="0"/>
              <a:t>string</a:t>
            </a:r>
            <a:r>
              <a:rPr lang="he-IL" dirty="0"/>
              <a:t> לשדות הרצויים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86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5B4B6-56DC-4244-ABBD-62C1C9D4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ביצוע </a:t>
            </a:r>
            <a:r>
              <a:rPr lang="en-US" dirty="0"/>
              <a:t>CRUD</a:t>
            </a:r>
            <a:r>
              <a:rPr lang="he-IL" dirty="0"/>
              <a:t> - הוספה מחיקה ועדכון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484424-5D40-4D0C-9E7A-798C8514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הוספה</a:t>
            </a:r>
          </a:p>
          <a:p>
            <a:pPr lvl="1"/>
            <a:r>
              <a:rPr lang="he-IL" dirty="0"/>
              <a:t>שליפת השורש מהקובץ ע"י </a:t>
            </a:r>
            <a:r>
              <a:rPr lang="en-US" dirty="0" err="1"/>
              <a:t>LoadListFromXMLElement</a:t>
            </a:r>
            <a:endParaRPr lang="he-IL" dirty="0"/>
          </a:p>
          <a:p>
            <a:pPr lvl="1"/>
            <a:r>
              <a:rPr lang="he-IL" dirty="0" err="1"/>
              <a:t>שאילתא</a:t>
            </a:r>
            <a:r>
              <a:rPr lang="he-IL" dirty="0"/>
              <a:t> לחיפוש הישות בתוך ה</a:t>
            </a:r>
            <a:r>
              <a:rPr lang="en-US" dirty="0"/>
              <a:t>Elements</a:t>
            </a:r>
            <a:r>
              <a:rPr lang="he-IL" dirty="0"/>
              <a:t> של השורש, לפי מפתח  - כדי לוודא שאין כבר ישות כזו</a:t>
            </a:r>
          </a:p>
          <a:p>
            <a:pPr lvl="1"/>
            <a:r>
              <a:rPr lang="he-IL" dirty="0"/>
              <a:t>יצירת </a:t>
            </a:r>
            <a:r>
              <a:rPr lang="en-US" dirty="0" err="1"/>
              <a:t>Xelement</a:t>
            </a:r>
            <a:r>
              <a:rPr lang="he-IL" dirty="0"/>
              <a:t> חדש, ובו כל השדות, כשהם מקוננים בצורה הנכונה</a:t>
            </a:r>
          </a:p>
          <a:p>
            <a:pPr lvl="1"/>
            <a:r>
              <a:rPr lang="he-IL" dirty="0"/>
              <a:t>פעולת </a:t>
            </a:r>
            <a:r>
              <a:rPr lang="en-US" dirty="0"/>
              <a:t>add</a:t>
            </a:r>
            <a:r>
              <a:rPr lang="he-IL" dirty="0"/>
              <a:t> על השורש, להוספת האלמנט החדש</a:t>
            </a:r>
          </a:p>
          <a:p>
            <a:pPr lvl="1"/>
            <a:r>
              <a:rPr lang="he-IL" dirty="0"/>
              <a:t>שמירה של השורש המעודכן לקובץ ע"י </a:t>
            </a:r>
            <a:r>
              <a:rPr lang="en-US" dirty="0" err="1"/>
              <a:t>SaveListToXMLElement</a:t>
            </a:r>
            <a:endParaRPr lang="he-IL" dirty="0"/>
          </a:p>
          <a:p>
            <a:r>
              <a:rPr lang="he-IL" dirty="0"/>
              <a:t>מחיקה</a:t>
            </a:r>
          </a:p>
          <a:p>
            <a:pPr lvl="1"/>
            <a:r>
              <a:rPr lang="he-IL" dirty="0"/>
              <a:t>כנ"ל, אך עם שימוש ב</a:t>
            </a:r>
            <a:r>
              <a:rPr lang="en-US" dirty="0"/>
              <a:t>remove</a:t>
            </a:r>
            <a:endParaRPr lang="he-IL" dirty="0"/>
          </a:p>
          <a:p>
            <a:r>
              <a:rPr lang="he-IL" dirty="0"/>
              <a:t>עדכון – שילוב של מחיקה והוספה (או עדכון של שדה מסוים)</a:t>
            </a:r>
          </a:p>
        </p:txBody>
      </p:sp>
    </p:spTree>
    <p:extLst>
      <p:ext uri="{BB962C8B-B14F-4D97-AF65-F5344CB8AC3E}">
        <p14:creationId xmlns:p14="http://schemas.microsoft.com/office/powerpoint/2010/main" val="122058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2DB84B-6C72-46CD-8B30-516EED7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סריאליזציה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85342D-F716-4F6A-A6B2-E998454A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 לבצע את ה</a:t>
            </a:r>
            <a:r>
              <a:rPr lang="en-US" dirty="0"/>
              <a:t>CRUD</a:t>
            </a:r>
            <a:r>
              <a:rPr lang="he-IL" dirty="0"/>
              <a:t> בדיוק כפי שבוצע ב</a:t>
            </a:r>
            <a:r>
              <a:rPr lang="en-US" dirty="0" err="1"/>
              <a:t>DLObject</a:t>
            </a:r>
            <a:r>
              <a:rPr lang="he-IL" dirty="0"/>
              <a:t>, אלא ש...</a:t>
            </a:r>
          </a:p>
          <a:p>
            <a:r>
              <a:rPr lang="he-IL" dirty="0"/>
              <a:t>במקום לגשת לרשימות שב</a:t>
            </a:r>
            <a:r>
              <a:rPr lang="en-US" dirty="0"/>
              <a:t>DS</a:t>
            </a:r>
            <a:r>
              <a:rPr lang="he-IL" dirty="0"/>
              <a:t>, </a:t>
            </a:r>
          </a:p>
          <a:p>
            <a:r>
              <a:rPr lang="he-IL" dirty="0"/>
              <a:t>יש לשלוף אותן מהקובץ ולהפוך אותן לרשימה ע"י </a:t>
            </a:r>
            <a:r>
              <a:rPr lang="en-US" dirty="0" err="1"/>
              <a:t>LoadListFromXMLSerializer</a:t>
            </a:r>
            <a:endParaRPr lang="he-IL" dirty="0"/>
          </a:p>
          <a:p>
            <a:r>
              <a:rPr lang="he-IL" dirty="0"/>
              <a:t>וכאשר נעשה שינוי על רשימות אלו, יש לשמור את הרשימה המעודכנת בקובץ ע"י </a:t>
            </a:r>
            <a:r>
              <a:rPr lang="en-US" dirty="0" err="1"/>
              <a:t>SaveListToXMLSerializer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הערה: בכל מקרה, אין צורך בשימוש ב</a:t>
            </a:r>
            <a:r>
              <a:rPr lang="en-US" dirty="0"/>
              <a:t>clone</a:t>
            </a:r>
            <a:r>
              <a:rPr lang="he-IL" dirty="0"/>
              <a:t> כאשר עובדים עם קבצים – כי לא ניתן לגשת ישירות לנתונים שבקובץ, וממילא עובדים על עותק בלבד!!!</a:t>
            </a:r>
          </a:p>
        </p:txBody>
      </p:sp>
    </p:spTree>
    <p:extLst>
      <p:ext uri="{BB962C8B-B14F-4D97-AF65-F5344CB8AC3E}">
        <p14:creationId xmlns:p14="http://schemas.microsoft.com/office/powerpoint/2010/main" val="224295949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1525</Words>
  <Application>Microsoft Office PowerPoint</Application>
  <PresentationFormat>מסך רחב</PresentationFormat>
  <Paragraphs>169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עשן מתפתל</vt:lpstr>
      <vt:lpstr>פרויקט תשפ"א – חלק ב</vt:lpstr>
      <vt:lpstr>חלק זה כולל שתי מטרות עיקריות</vt:lpstr>
      <vt:lpstr>החלפת שכבת הDAL</vt:lpstr>
      <vt:lpstr>כיצד מתחילין?</vt:lpstr>
      <vt:lpstr>2 הערות טכניות לגבי קבצי הXML</vt:lpstr>
      <vt:lpstr>כתיבת המימוש</vt:lpstr>
      <vt:lpstr>ביצוע CRUD - שאילתא</vt:lpstr>
      <vt:lpstr> ביצוע CRUD - הוספה מחיקה ועדכון </vt:lpstr>
      <vt:lpstr>סריאליזציה</vt:lpstr>
      <vt:lpstr>הוספת סימולציה לתצוגה</vt:lpstr>
      <vt:lpstr>המטרה</vt:lpstr>
      <vt:lpstr>הדרך</vt:lpstr>
      <vt:lpstr>ישות יציאת קו בDO</vt:lpstr>
      <vt:lpstr>ישות יציאת קו - הדגמה</vt:lpstr>
      <vt:lpstr>ישות נסיעת קו - בBO</vt:lpstr>
      <vt:lpstr>הערות....</vt:lpstr>
      <vt:lpstr>כמובן ....</vt:lpstr>
      <vt:lpstr>לב העניין</vt:lpstr>
      <vt:lpstr>ובתצוגה....</vt:lpstr>
      <vt:lpstr>בסיס אפשרי למתודות</vt:lpstr>
      <vt:lpstr>בסיס אפשרי למתודות</vt:lpstr>
      <vt:lpstr>בסיס אפשרי למתודות</vt:lpstr>
      <vt:lpstr>תצוגת החלון המפעיל את הסימולציה</vt:lpstr>
      <vt:lpstr>בונוסים אפשריים</vt:lpstr>
      <vt:lpstr>לסיכום: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תשפ"א – חלק ב</dc:title>
  <dc:creator>Yigal Shafran</dc:creator>
  <cp:lastModifiedBy>Yigal Shafran</cp:lastModifiedBy>
  <cp:revision>1</cp:revision>
  <dcterms:created xsi:type="dcterms:W3CDTF">2021-01-11T18:04:43Z</dcterms:created>
  <dcterms:modified xsi:type="dcterms:W3CDTF">2021-01-11T18:08:15Z</dcterms:modified>
</cp:coreProperties>
</file>