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4400213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5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F4914-BCA8-49EF-B5C8-F3C5FA72A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09DE69E-745E-4D39-A4EC-FDDC98FD005F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LM Roman 10" panose="00000500000000000000" pitchFamily="50" charset="0"/>
            </a:rPr>
            <a:t>Propagate Magnetic Geometry</a:t>
          </a:r>
          <a:endParaRPr lang="en-US" sz="1400" dirty="0">
            <a:solidFill>
              <a:schemeClr val="tx1"/>
            </a:solidFill>
            <a:latin typeface="LM Roman 10" panose="00000500000000000000" pitchFamily="50" charset="0"/>
          </a:endParaRPr>
        </a:p>
      </dgm:t>
    </dgm:pt>
    <dgm:pt modelId="{30B5C26D-3CE7-431B-B76C-0F73DED1DAFE}" type="parTrans" cxnId="{02AD1997-D99E-48B1-8D5F-CB73C602FD4B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LM Roman 10" panose="00000500000000000000" pitchFamily="50" charset="0"/>
          </a:endParaRPr>
        </a:p>
      </dgm:t>
    </dgm:pt>
    <dgm:pt modelId="{CE141674-3627-49AA-A2D9-3E16AE56F6D1}" type="sibTrans" cxnId="{02AD1997-D99E-48B1-8D5F-CB73C602FD4B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LM Roman 10" panose="00000500000000000000" pitchFamily="50" charset="0"/>
          </a:endParaRPr>
        </a:p>
      </dgm:t>
    </dgm:pt>
    <dgm:pt modelId="{ADC3ECDE-632E-41A0-8400-8C2273106015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LM Roman 10" panose="00000500000000000000" pitchFamily="50" charset="0"/>
            </a:rPr>
            <a:t>Solve the Fluid Problem (Interpolation)</a:t>
          </a:r>
          <a:endParaRPr lang="en-US" sz="1400" dirty="0">
            <a:solidFill>
              <a:schemeClr val="tx1"/>
            </a:solidFill>
            <a:latin typeface="LM Roman 10" panose="00000500000000000000" pitchFamily="50" charset="0"/>
          </a:endParaRPr>
        </a:p>
      </dgm:t>
    </dgm:pt>
    <dgm:pt modelId="{71E1E8DE-08DB-4BAA-BBDF-78BD836388CC}" type="parTrans" cxnId="{43A6290C-9D43-4B38-99F8-D864D88657DD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LM Roman 10" panose="00000500000000000000" pitchFamily="50" charset="0"/>
          </a:endParaRPr>
        </a:p>
      </dgm:t>
    </dgm:pt>
    <dgm:pt modelId="{E75FA0E2-8DD1-4A2B-B24C-9C9F084BE54A}" type="sibTrans" cxnId="{43A6290C-9D43-4B38-99F8-D864D88657DD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LM Roman 10" panose="00000500000000000000" pitchFamily="50" charset="0"/>
          </a:endParaRPr>
        </a:p>
      </dgm:t>
    </dgm:pt>
    <dgm:pt modelId="{5893E201-4E3D-459C-AC7D-38C35A96AB4C}" type="pres">
      <dgm:prSet presAssocID="{153F4914-BCA8-49EF-B5C8-F3C5FA72A278}" presName="Name0" presStyleCnt="0">
        <dgm:presLayoutVars>
          <dgm:dir/>
          <dgm:animLvl val="lvl"/>
          <dgm:resizeHandles val="exact"/>
        </dgm:presLayoutVars>
      </dgm:prSet>
      <dgm:spPr/>
    </dgm:pt>
    <dgm:pt modelId="{4B33B114-07FB-42CD-83E1-E8C4A78F4ADB}" type="pres">
      <dgm:prSet presAssocID="{609DE69E-745E-4D39-A4EC-FDDC98FD005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5421C-8D23-4D2D-A5B5-C4A19A7906ED}" type="pres">
      <dgm:prSet presAssocID="{CE141674-3627-49AA-A2D9-3E16AE56F6D1}" presName="parTxOnlySpace" presStyleCnt="0"/>
      <dgm:spPr/>
    </dgm:pt>
    <dgm:pt modelId="{5D301CF5-950B-41FC-B0C9-01D098135FC5}" type="pres">
      <dgm:prSet presAssocID="{ADC3ECDE-632E-41A0-8400-8C227310601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B4BDE1-1138-4F5E-A762-C6F115BF8FA9}" type="presOf" srcId="{153F4914-BCA8-49EF-B5C8-F3C5FA72A278}" destId="{5893E201-4E3D-459C-AC7D-38C35A96AB4C}" srcOrd="0" destOrd="0" presId="urn:microsoft.com/office/officeart/2005/8/layout/chevron1"/>
    <dgm:cxn modelId="{1B3A42DF-BCA6-4F2B-B8B5-CECFBD914B65}" type="presOf" srcId="{ADC3ECDE-632E-41A0-8400-8C2273106015}" destId="{5D301CF5-950B-41FC-B0C9-01D098135FC5}" srcOrd="0" destOrd="0" presId="urn:microsoft.com/office/officeart/2005/8/layout/chevron1"/>
    <dgm:cxn modelId="{43A6290C-9D43-4B38-99F8-D864D88657DD}" srcId="{153F4914-BCA8-49EF-B5C8-F3C5FA72A278}" destId="{ADC3ECDE-632E-41A0-8400-8C2273106015}" srcOrd="1" destOrd="0" parTransId="{71E1E8DE-08DB-4BAA-BBDF-78BD836388CC}" sibTransId="{E75FA0E2-8DD1-4A2B-B24C-9C9F084BE54A}"/>
    <dgm:cxn modelId="{02AD1997-D99E-48B1-8D5F-CB73C602FD4B}" srcId="{153F4914-BCA8-49EF-B5C8-F3C5FA72A278}" destId="{609DE69E-745E-4D39-A4EC-FDDC98FD005F}" srcOrd="0" destOrd="0" parTransId="{30B5C26D-3CE7-431B-B76C-0F73DED1DAFE}" sibTransId="{CE141674-3627-49AA-A2D9-3E16AE56F6D1}"/>
    <dgm:cxn modelId="{2E73461E-EC1A-450C-BD1C-C639088E2D6C}" type="presOf" srcId="{609DE69E-745E-4D39-A4EC-FDDC98FD005F}" destId="{4B33B114-07FB-42CD-83E1-E8C4A78F4ADB}" srcOrd="0" destOrd="0" presId="urn:microsoft.com/office/officeart/2005/8/layout/chevron1"/>
    <dgm:cxn modelId="{97BA9A11-23DA-4196-9A97-4453DBA4370C}" type="presParOf" srcId="{5893E201-4E3D-459C-AC7D-38C35A96AB4C}" destId="{4B33B114-07FB-42CD-83E1-E8C4A78F4ADB}" srcOrd="0" destOrd="0" presId="urn:microsoft.com/office/officeart/2005/8/layout/chevron1"/>
    <dgm:cxn modelId="{C6323757-6CE1-4E1B-9482-557A3AFDD52F}" type="presParOf" srcId="{5893E201-4E3D-459C-AC7D-38C35A96AB4C}" destId="{29B5421C-8D23-4D2D-A5B5-C4A19A7906ED}" srcOrd="1" destOrd="0" presId="urn:microsoft.com/office/officeart/2005/8/layout/chevron1"/>
    <dgm:cxn modelId="{A1217BF2-AC73-4928-94E6-9CA8908E8EA6}" type="presParOf" srcId="{5893E201-4E3D-459C-AC7D-38C35A96AB4C}" destId="{5D301CF5-950B-41FC-B0C9-01D098135FC5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F4914-BCA8-49EF-B5C8-F3C5FA72A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09DE69E-745E-4D39-A4EC-FDDC98FD005F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LM Roman 10" panose="00000500000000000000" pitchFamily="50" charset="0"/>
            </a:rPr>
            <a:t>Propagate Magnetic Geometry</a:t>
          </a:r>
          <a:endParaRPr lang="en-US" sz="1400" dirty="0">
            <a:solidFill>
              <a:schemeClr val="tx1"/>
            </a:solidFill>
            <a:latin typeface="LM Roman 10" panose="00000500000000000000" pitchFamily="50" charset="0"/>
          </a:endParaRPr>
        </a:p>
      </dgm:t>
    </dgm:pt>
    <dgm:pt modelId="{30B5C26D-3CE7-431B-B76C-0F73DED1DAFE}" type="parTrans" cxnId="{02AD1997-D99E-48B1-8D5F-CB73C602FD4B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LM Roman 10" panose="00000500000000000000" pitchFamily="50" charset="0"/>
          </a:endParaRPr>
        </a:p>
      </dgm:t>
    </dgm:pt>
    <dgm:pt modelId="{CE141674-3627-49AA-A2D9-3E16AE56F6D1}" type="sibTrans" cxnId="{02AD1997-D99E-48B1-8D5F-CB73C602FD4B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LM Roman 10" panose="00000500000000000000" pitchFamily="50" charset="0"/>
          </a:endParaRPr>
        </a:p>
      </dgm:t>
    </dgm:pt>
    <dgm:pt modelId="{ADC3ECDE-632E-41A0-8400-8C2273106015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LM Roman 10" panose="00000500000000000000" pitchFamily="50" charset="0"/>
            </a:rPr>
            <a:t>Solve the Kinetic Problem (Interpolation)</a:t>
          </a:r>
          <a:endParaRPr lang="en-US" sz="1400" dirty="0">
            <a:solidFill>
              <a:schemeClr val="tx1"/>
            </a:solidFill>
            <a:latin typeface="LM Roman 10" panose="00000500000000000000" pitchFamily="50" charset="0"/>
          </a:endParaRPr>
        </a:p>
      </dgm:t>
    </dgm:pt>
    <dgm:pt modelId="{71E1E8DE-08DB-4BAA-BBDF-78BD836388CC}" type="parTrans" cxnId="{43A6290C-9D43-4B38-99F8-D864D88657DD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LM Roman 10" panose="00000500000000000000" pitchFamily="50" charset="0"/>
          </a:endParaRPr>
        </a:p>
      </dgm:t>
    </dgm:pt>
    <dgm:pt modelId="{E75FA0E2-8DD1-4A2B-B24C-9C9F084BE54A}" type="sibTrans" cxnId="{43A6290C-9D43-4B38-99F8-D864D88657DD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LM Roman 10" panose="00000500000000000000" pitchFamily="50" charset="0"/>
          </a:endParaRPr>
        </a:p>
      </dgm:t>
    </dgm:pt>
    <dgm:pt modelId="{5893E201-4E3D-459C-AC7D-38C35A96AB4C}" type="pres">
      <dgm:prSet presAssocID="{153F4914-BCA8-49EF-B5C8-F3C5FA72A278}" presName="Name0" presStyleCnt="0">
        <dgm:presLayoutVars>
          <dgm:dir/>
          <dgm:animLvl val="lvl"/>
          <dgm:resizeHandles val="exact"/>
        </dgm:presLayoutVars>
      </dgm:prSet>
      <dgm:spPr/>
    </dgm:pt>
    <dgm:pt modelId="{4B33B114-07FB-42CD-83E1-E8C4A78F4ADB}" type="pres">
      <dgm:prSet presAssocID="{609DE69E-745E-4D39-A4EC-FDDC98FD005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5421C-8D23-4D2D-A5B5-C4A19A7906ED}" type="pres">
      <dgm:prSet presAssocID="{CE141674-3627-49AA-A2D9-3E16AE56F6D1}" presName="parTxOnlySpace" presStyleCnt="0"/>
      <dgm:spPr/>
    </dgm:pt>
    <dgm:pt modelId="{5D301CF5-950B-41FC-B0C9-01D098135FC5}" type="pres">
      <dgm:prSet presAssocID="{ADC3ECDE-632E-41A0-8400-8C227310601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B4BDE1-1138-4F5E-A762-C6F115BF8FA9}" type="presOf" srcId="{153F4914-BCA8-49EF-B5C8-F3C5FA72A278}" destId="{5893E201-4E3D-459C-AC7D-38C35A96AB4C}" srcOrd="0" destOrd="0" presId="urn:microsoft.com/office/officeart/2005/8/layout/chevron1"/>
    <dgm:cxn modelId="{1B3A42DF-BCA6-4F2B-B8B5-CECFBD914B65}" type="presOf" srcId="{ADC3ECDE-632E-41A0-8400-8C2273106015}" destId="{5D301CF5-950B-41FC-B0C9-01D098135FC5}" srcOrd="0" destOrd="0" presId="urn:microsoft.com/office/officeart/2005/8/layout/chevron1"/>
    <dgm:cxn modelId="{43A6290C-9D43-4B38-99F8-D864D88657DD}" srcId="{153F4914-BCA8-49EF-B5C8-F3C5FA72A278}" destId="{ADC3ECDE-632E-41A0-8400-8C2273106015}" srcOrd="1" destOrd="0" parTransId="{71E1E8DE-08DB-4BAA-BBDF-78BD836388CC}" sibTransId="{E75FA0E2-8DD1-4A2B-B24C-9C9F084BE54A}"/>
    <dgm:cxn modelId="{02AD1997-D99E-48B1-8D5F-CB73C602FD4B}" srcId="{153F4914-BCA8-49EF-B5C8-F3C5FA72A278}" destId="{609DE69E-745E-4D39-A4EC-FDDC98FD005F}" srcOrd="0" destOrd="0" parTransId="{30B5C26D-3CE7-431B-B76C-0F73DED1DAFE}" sibTransId="{CE141674-3627-49AA-A2D9-3E16AE56F6D1}"/>
    <dgm:cxn modelId="{2E73461E-EC1A-450C-BD1C-C639088E2D6C}" type="presOf" srcId="{609DE69E-745E-4D39-A4EC-FDDC98FD005F}" destId="{4B33B114-07FB-42CD-83E1-E8C4A78F4ADB}" srcOrd="0" destOrd="0" presId="urn:microsoft.com/office/officeart/2005/8/layout/chevron1"/>
    <dgm:cxn modelId="{97BA9A11-23DA-4196-9A97-4453DBA4370C}" type="presParOf" srcId="{5893E201-4E3D-459C-AC7D-38C35A96AB4C}" destId="{4B33B114-07FB-42CD-83E1-E8C4A78F4ADB}" srcOrd="0" destOrd="0" presId="urn:microsoft.com/office/officeart/2005/8/layout/chevron1"/>
    <dgm:cxn modelId="{C6323757-6CE1-4E1B-9482-557A3AFDD52F}" type="presParOf" srcId="{5893E201-4E3D-459C-AC7D-38C35A96AB4C}" destId="{29B5421C-8D23-4D2D-A5B5-C4A19A7906ED}" srcOrd="1" destOrd="0" presId="urn:microsoft.com/office/officeart/2005/8/layout/chevron1"/>
    <dgm:cxn modelId="{A1217BF2-AC73-4928-94E6-9CA8908E8EA6}" type="presParOf" srcId="{5893E201-4E3D-459C-AC7D-38C35A96AB4C}" destId="{5D301CF5-950B-41FC-B0C9-01D098135FC5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3B114-07FB-42CD-83E1-E8C4A78F4ADB}">
      <dsp:nvSpPr>
        <dsp:cNvPr id="0" name=""/>
        <dsp:cNvSpPr/>
      </dsp:nvSpPr>
      <dsp:spPr>
        <a:xfrm>
          <a:off x="10547" y="0"/>
          <a:ext cx="6304781" cy="315014"/>
        </a:xfrm>
        <a:prstGeom prst="chevron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LM Roman 10" panose="00000500000000000000" pitchFamily="50" charset="0"/>
            </a:rPr>
            <a:t>Propagate Magnetic Geometry</a:t>
          </a:r>
          <a:endParaRPr lang="en-US" sz="1400" kern="1200" dirty="0">
            <a:solidFill>
              <a:schemeClr val="tx1"/>
            </a:solidFill>
            <a:latin typeface="LM Roman 10" panose="00000500000000000000" pitchFamily="50" charset="0"/>
          </a:endParaRPr>
        </a:p>
      </dsp:txBody>
      <dsp:txXfrm>
        <a:off x="168054" y="0"/>
        <a:ext cx="5989767" cy="315014"/>
      </dsp:txXfrm>
    </dsp:sp>
    <dsp:sp modelId="{5D301CF5-950B-41FC-B0C9-01D098135FC5}">
      <dsp:nvSpPr>
        <dsp:cNvPr id="0" name=""/>
        <dsp:cNvSpPr/>
      </dsp:nvSpPr>
      <dsp:spPr>
        <a:xfrm>
          <a:off x="5684849" y="0"/>
          <a:ext cx="6304781" cy="31501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LM Roman 10" panose="00000500000000000000" pitchFamily="50" charset="0"/>
            </a:rPr>
            <a:t>Solve the Fluid Problem (Interpolation)</a:t>
          </a:r>
          <a:endParaRPr lang="en-US" sz="1400" kern="1200" dirty="0">
            <a:solidFill>
              <a:schemeClr val="tx1"/>
            </a:solidFill>
            <a:latin typeface="LM Roman 10" panose="00000500000000000000" pitchFamily="50" charset="0"/>
          </a:endParaRPr>
        </a:p>
      </dsp:txBody>
      <dsp:txXfrm>
        <a:off x="5842356" y="0"/>
        <a:ext cx="5989767" cy="315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3B114-07FB-42CD-83E1-E8C4A78F4ADB}">
      <dsp:nvSpPr>
        <dsp:cNvPr id="0" name=""/>
        <dsp:cNvSpPr/>
      </dsp:nvSpPr>
      <dsp:spPr>
        <a:xfrm>
          <a:off x="10547" y="0"/>
          <a:ext cx="6304781" cy="315014"/>
        </a:xfrm>
        <a:prstGeom prst="chevron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LM Roman 10" panose="00000500000000000000" pitchFamily="50" charset="0"/>
            </a:rPr>
            <a:t>Propagate Magnetic Geometry</a:t>
          </a:r>
          <a:endParaRPr lang="en-US" sz="1400" kern="1200" dirty="0">
            <a:solidFill>
              <a:schemeClr val="tx1"/>
            </a:solidFill>
            <a:latin typeface="LM Roman 10" panose="00000500000000000000" pitchFamily="50" charset="0"/>
          </a:endParaRPr>
        </a:p>
      </dsp:txBody>
      <dsp:txXfrm>
        <a:off x="168054" y="0"/>
        <a:ext cx="5989767" cy="315014"/>
      </dsp:txXfrm>
    </dsp:sp>
    <dsp:sp modelId="{5D301CF5-950B-41FC-B0C9-01D098135FC5}">
      <dsp:nvSpPr>
        <dsp:cNvPr id="0" name=""/>
        <dsp:cNvSpPr/>
      </dsp:nvSpPr>
      <dsp:spPr>
        <a:xfrm>
          <a:off x="5684849" y="0"/>
          <a:ext cx="6304781" cy="31501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LM Roman 10" panose="00000500000000000000" pitchFamily="50" charset="0"/>
            </a:rPr>
            <a:t>Solve the Kinetic Problem (Interpolation)</a:t>
          </a:r>
          <a:endParaRPr lang="en-US" sz="1400" kern="1200" dirty="0">
            <a:solidFill>
              <a:schemeClr val="tx1"/>
            </a:solidFill>
            <a:latin typeface="LM Roman 10" panose="00000500000000000000" pitchFamily="50" charset="0"/>
          </a:endParaRPr>
        </a:p>
      </dsp:txBody>
      <dsp:txXfrm>
        <a:off x="5842356" y="0"/>
        <a:ext cx="5989767" cy="315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079E-2487-4217-87DE-0155FA7B821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F05D-4CAD-44CA-85F4-BD13CAD8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0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079E-2487-4217-87DE-0155FA7B821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F05D-4CAD-44CA-85F4-BD13CAD8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079E-2487-4217-87DE-0155FA7B821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F05D-4CAD-44CA-85F4-BD13CAD8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079E-2487-4217-87DE-0155FA7B821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F05D-4CAD-44CA-85F4-BD13CAD8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4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079E-2487-4217-87DE-0155FA7B821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F05D-4CAD-44CA-85F4-BD13CAD8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079E-2487-4217-87DE-0155FA7B821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F05D-4CAD-44CA-85F4-BD13CAD8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079E-2487-4217-87DE-0155FA7B821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F05D-4CAD-44CA-85F4-BD13CAD8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1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079E-2487-4217-87DE-0155FA7B821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F05D-4CAD-44CA-85F4-BD13CAD8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079E-2487-4217-87DE-0155FA7B821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F05D-4CAD-44CA-85F4-BD13CAD8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2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079E-2487-4217-87DE-0155FA7B821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F05D-4CAD-44CA-85F4-BD13CAD8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079E-2487-4217-87DE-0155FA7B821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F05D-4CAD-44CA-85F4-BD13CAD8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D079E-2487-4217-87DE-0155FA7B821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5F05D-4CAD-44CA-85F4-BD13CAD8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/>
          <p:cNvSpPr/>
          <p:nvPr/>
        </p:nvSpPr>
        <p:spPr>
          <a:xfrm>
            <a:off x="7610383" y="220732"/>
            <a:ext cx="4332235" cy="5921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M Roman 10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0111" y="3299862"/>
            <a:ext cx="1780577" cy="576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Solve the plume expansion</a:t>
            </a:r>
          </a:p>
        </p:txBody>
      </p:sp>
      <p:sp>
        <p:nvSpPr>
          <p:cNvPr id="31" name="Trapezoid 30"/>
          <p:cNvSpPr/>
          <p:nvPr/>
        </p:nvSpPr>
        <p:spPr>
          <a:xfrm>
            <a:off x="689359" y="465700"/>
            <a:ext cx="861372" cy="342379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field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4310" y="851155"/>
            <a:ext cx="1864797" cy="51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Create field object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4312" y="2495984"/>
            <a:ext cx="1864796" cy="53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Define X0, Y0 arrays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9420" y="2056907"/>
            <a:ext cx="60367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Y0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34493" y="205690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X0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66552" y="1658549"/>
            <a:ext cx="2046984" cy="5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Compute X,Y,Z,B,B0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13081" y="2230201"/>
            <a:ext cx="2112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M Roman 10" panose="00000500000000000000" pitchFamily="50" charset="0"/>
              </a:rPr>
              <a:t>Use function </a:t>
            </a:r>
            <a:r>
              <a:rPr lang="en-US" sz="1000" dirty="0" smtClean="0">
                <a:latin typeface="LM Roman 10" panose="00000500000000000000" pitchFamily="50" charset="0"/>
              </a:rPr>
              <a:t>x0y0_direct.m to solve magnetic field streamlines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cxnSp>
        <p:nvCxnSpPr>
          <p:cNvPr id="50" name="Elbow Connector 49"/>
          <p:cNvCxnSpPr>
            <a:stCxn id="32" idx="3"/>
            <a:endCxn id="40" idx="1"/>
          </p:cNvCxnSpPr>
          <p:nvPr/>
        </p:nvCxnSpPr>
        <p:spPr>
          <a:xfrm>
            <a:off x="2059107" y="1106906"/>
            <a:ext cx="1007445" cy="826726"/>
          </a:xfrm>
          <a:prstGeom prst="bentConnector3">
            <a:avLst>
              <a:gd name="adj1" fmla="val 133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4" idx="3"/>
            <a:endCxn id="40" idx="1"/>
          </p:cNvCxnSpPr>
          <p:nvPr/>
        </p:nvCxnSpPr>
        <p:spPr>
          <a:xfrm flipV="1">
            <a:off x="2059108" y="1933632"/>
            <a:ext cx="1007444" cy="829861"/>
          </a:xfrm>
          <a:prstGeom prst="bentConnector3">
            <a:avLst>
              <a:gd name="adj1" fmla="val 133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54083" y="3306685"/>
            <a:ext cx="2054888" cy="57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Create plasma object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9982" y="1369829"/>
            <a:ext cx="1676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M Roman 10" panose="00000500000000000000" pitchFamily="50" charset="0"/>
              </a:rPr>
              <a:t>Use </a:t>
            </a:r>
            <a:r>
              <a:rPr lang="en-US" sz="1000" dirty="0" err="1">
                <a:latin typeface="LM Roman 10" panose="00000500000000000000" pitchFamily="50" charset="0"/>
              </a:rPr>
              <a:t>magnetic_field</a:t>
            </a:r>
            <a:r>
              <a:rPr lang="en-US" sz="1000" dirty="0">
                <a:latin typeface="LM Roman 10" panose="00000500000000000000" pitchFamily="50" charset="0"/>
              </a:rPr>
              <a:t> classes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01803" y="3897158"/>
            <a:ext cx="1910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LM Roman 10" panose="00000500000000000000" pitchFamily="50" charset="0"/>
              </a:rPr>
              <a:t>Use </a:t>
            </a:r>
            <a:r>
              <a:rPr lang="en-US" sz="1000" dirty="0" err="1" smtClean="0">
                <a:latin typeface="LM Roman 10" panose="00000500000000000000" pitchFamily="50" charset="0"/>
              </a:rPr>
              <a:t>fluid_plasma.plasma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cxnSp>
        <p:nvCxnSpPr>
          <p:cNvPr id="73" name="Elbow Connector 72"/>
          <p:cNvCxnSpPr>
            <a:stCxn id="40" idx="3"/>
            <a:endCxn id="6" idx="1"/>
          </p:cNvCxnSpPr>
          <p:nvPr/>
        </p:nvCxnSpPr>
        <p:spPr>
          <a:xfrm>
            <a:off x="5113536" y="1933632"/>
            <a:ext cx="326575" cy="165465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054083" y="5455182"/>
            <a:ext cx="2054888" cy="5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Prepare initial conditions functions</a:t>
            </a:r>
          </a:p>
        </p:txBody>
      </p:sp>
      <p:sp>
        <p:nvSpPr>
          <p:cNvPr id="86" name="Pentagon 85"/>
          <p:cNvSpPr/>
          <p:nvPr/>
        </p:nvSpPr>
        <p:spPr>
          <a:xfrm>
            <a:off x="3165953" y="4289860"/>
            <a:ext cx="630649" cy="330069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phi0</a:t>
            </a:r>
          </a:p>
        </p:txBody>
      </p:sp>
      <p:sp>
        <p:nvSpPr>
          <p:cNvPr id="87" name="Pentagon 86"/>
          <p:cNvSpPr/>
          <p:nvPr/>
        </p:nvSpPr>
        <p:spPr>
          <a:xfrm>
            <a:off x="3841111" y="5070717"/>
            <a:ext cx="676871" cy="329074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ue0</a:t>
            </a:r>
          </a:p>
        </p:txBody>
      </p:sp>
      <p:sp>
        <p:nvSpPr>
          <p:cNvPr id="88" name="Pentagon 87"/>
          <p:cNvSpPr/>
          <p:nvPr/>
        </p:nvSpPr>
        <p:spPr>
          <a:xfrm>
            <a:off x="3841111" y="4682807"/>
            <a:ext cx="663105" cy="33489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ne0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508041" y="427139"/>
            <a:ext cx="2528857" cy="56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Create the interpolation library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508042" y="1810157"/>
            <a:ext cx="2528857" cy="60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Interpolate the solution for each magnetic line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508042" y="5166870"/>
            <a:ext cx="2528857" cy="56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LM Roman 10" panose="00000500000000000000" pitchFamily="50" charset="0"/>
              </a:rPr>
              <a:t>Postprocess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51056" y="3941527"/>
            <a:ext cx="163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M Roman 10" panose="00000500000000000000" pitchFamily="50" charset="0"/>
              </a:rPr>
              <a:t>Use </a:t>
            </a:r>
            <a:r>
              <a:rPr lang="en-US" sz="1000" dirty="0" err="1">
                <a:latin typeface="LM Roman 10" panose="00000500000000000000" pitchFamily="50" charset="0"/>
              </a:rPr>
              <a:t>flow_solver.m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sp>
        <p:nvSpPr>
          <p:cNvPr id="101" name="Left Brace 100"/>
          <p:cNvSpPr/>
          <p:nvPr/>
        </p:nvSpPr>
        <p:spPr>
          <a:xfrm>
            <a:off x="8080324" y="555597"/>
            <a:ext cx="326588" cy="5509757"/>
          </a:xfrm>
          <a:prstGeom prst="leftBrac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>
              <a:latin typeface="LM Roman 10" panose="00000500000000000000" pitchFamily="50" charset="0"/>
            </a:endParaRPr>
          </a:p>
        </p:txBody>
      </p:sp>
      <p:cxnSp>
        <p:nvCxnSpPr>
          <p:cNvPr id="103" name="Elbow Connector 102"/>
          <p:cNvCxnSpPr>
            <a:stCxn id="99" idx="2"/>
          </p:cNvCxnSpPr>
          <p:nvPr/>
        </p:nvCxnSpPr>
        <p:spPr>
          <a:xfrm rot="16200000" flipH="1">
            <a:off x="10821493" y="4683471"/>
            <a:ext cx="192176" cy="229022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6" idx="3"/>
            <a:endCxn id="94" idx="1"/>
          </p:cNvCxnSpPr>
          <p:nvPr/>
        </p:nvCxnSpPr>
        <p:spPr>
          <a:xfrm flipV="1">
            <a:off x="7220688" y="710666"/>
            <a:ext cx="1287353" cy="28776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" idx="3"/>
            <a:endCxn id="98" idx="1"/>
          </p:cNvCxnSpPr>
          <p:nvPr/>
        </p:nvCxnSpPr>
        <p:spPr>
          <a:xfrm flipV="1">
            <a:off x="7220688" y="2112023"/>
            <a:ext cx="1287354" cy="1476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4" idx="2"/>
            <a:endCxn id="98" idx="0"/>
          </p:cNvCxnSpPr>
          <p:nvPr/>
        </p:nvCxnSpPr>
        <p:spPr>
          <a:xfrm>
            <a:off x="9772470" y="994193"/>
            <a:ext cx="1" cy="815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8" idx="2"/>
            <a:endCxn id="99" idx="0"/>
          </p:cNvCxnSpPr>
          <p:nvPr/>
        </p:nvCxnSpPr>
        <p:spPr>
          <a:xfrm>
            <a:off x="9772471" y="2413888"/>
            <a:ext cx="0" cy="27529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79" idx="3"/>
            <a:endCxn id="6" idx="1"/>
          </p:cNvCxnSpPr>
          <p:nvPr/>
        </p:nvCxnSpPr>
        <p:spPr>
          <a:xfrm flipV="1">
            <a:off x="5108971" y="3588282"/>
            <a:ext cx="331140" cy="21633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56" idx="3"/>
            <a:endCxn id="6" idx="1"/>
          </p:cNvCxnSpPr>
          <p:nvPr/>
        </p:nvCxnSpPr>
        <p:spPr>
          <a:xfrm flipV="1">
            <a:off x="5108971" y="3588282"/>
            <a:ext cx="331140" cy="34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rapezoid 255"/>
          <p:cNvSpPr/>
          <p:nvPr/>
        </p:nvSpPr>
        <p:spPr>
          <a:xfrm>
            <a:off x="689359" y="4623902"/>
            <a:ext cx="675198" cy="231473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LM Roman 10" panose="00000500000000000000" pitchFamily="50" charset="0"/>
              </a:rPr>
              <a:t>object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714683" y="4937967"/>
            <a:ext cx="649874" cy="275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LM Roman 10" panose="00000500000000000000" pitchFamily="50" charset="0"/>
              </a:rPr>
              <a:t>array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714683" y="5295760"/>
            <a:ext cx="649874" cy="275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LM Roman 10" panose="00000500000000000000" pitchFamily="50" charset="0"/>
              </a:rPr>
              <a:t>structure</a:t>
            </a:r>
          </a:p>
        </p:txBody>
      </p:sp>
      <p:sp>
        <p:nvSpPr>
          <p:cNvPr id="259" name="Pentagon 258"/>
          <p:cNvSpPr/>
          <p:nvPr/>
        </p:nvSpPr>
        <p:spPr>
          <a:xfrm>
            <a:off x="721371" y="5644782"/>
            <a:ext cx="643187" cy="28561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LM Roman 10" panose="00000500000000000000" pitchFamily="50" charset="0"/>
              </a:rPr>
              <a:t>i.c</a:t>
            </a:r>
            <a:r>
              <a:rPr lang="en-US" sz="900" dirty="0">
                <a:latin typeface="LM Roman 10" panose="00000500000000000000" pitchFamily="50" charset="0"/>
              </a:rPr>
              <a:t>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69799" y="983794"/>
            <a:ext cx="2112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M Roman 10" panose="00000500000000000000" pitchFamily="50" charset="0"/>
              </a:rPr>
              <a:t>Use function </a:t>
            </a:r>
            <a:r>
              <a:rPr lang="en-US" sz="1000" dirty="0" err="1" smtClean="0">
                <a:latin typeface="LM Roman 10" panose="00000500000000000000" pitchFamily="50" charset="0"/>
              </a:rPr>
              <a:t>fluid_library.m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726401" y="2390299"/>
            <a:ext cx="2112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M Roman 10" panose="00000500000000000000" pitchFamily="50" charset="0"/>
              </a:rPr>
              <a:t>Use function </a:t>
            </a:r>
            <a:r>
              <a:rPr lang="en-US" sz="1000" dirty="0" err="1" smtClean="0">
                <a:latin typeface="LM Roman 10" panose="00000500000000000000" pitchFamily="50" charset="0"/>
              </a:rPr>
              <a:t>fluid_interp.m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graphicFrame>
        <p:nvGraphicFramePr>
          <p:cNvPr id="230" name="Diagram 229"/>
          <p:cNvGraphicFramePr/>
          <p:nvPr>
            <p:extLst>
              <p:ext uri="{D42A27DB-BD31-4B8C-83A1-F6EECF244321}">
                <p14:modId xmlns:p14="http://schemas.microsoft.com/office/powerpoint/2010/main" val="3612832915"/>
              </p:ext>
            </p:extLst>
          </p:nvPr>
        </p:nvGraphicFramePr>
        <p:xfrm>
          <a:off x="194310" y="6315852"/>
          <a:ext cx="12000178" cy="315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Rectangle 101"/>
          <p:cNvSpPr/>
          <p:nvPr/>
        </p:nvSpPr>
        <p:spPr>
          <a:xfrm>
            <a:off x="2330637" y="1474148"/>
            <a:ext cx="603673" cy="38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O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071699" y="120433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X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770620" y="120433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Y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469541" y="120433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Z</a:t>
            </a:r>
          </a:p>
        </p:txBody>
      </p:sp>
      <p:sp>
        <p:nvSpPr>
          <p:cNvPr id="109" name="Trapezoid 108"/>
          <p:cNvSpPr/>
          <p:nvPr/>
        </p:nvSpPr>
        <p:spPr>
          <a:xfrm>
            <a:off x="3665188" y="2903360"/>
            <a:ext cx="861372" cy="342379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plasma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80925" y="75761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B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079846" y="75761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B0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23" name="Pentagon 122"/>
          <p:cNvSpPr/>
          <p:nvPr/>
        </p:nvSpPr>
        <p:spPr>
          <a:xfrm>
            <a:off x="3170531" y="4680061"/>
            <a:ext cx="630649" cy="330069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n</a:t>
            </a:r>
            <a:r>
              <a:rPr lang="en-US" sz="1400" dirty="0" smtClean="0">
                <a:latin typeface="LM Roman 10" panose="00000500000000000000" pitchFamily="50" charset="0"/>
              </a:rPr>
              <a:t>i0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24" name="Pentagon 123"/>
          <p:cNvSpPr/>
          <p:nvPr/>
        </p:nvSpPr>
        <p:spPr>
          <a:xfrm>
            <a:off x="3165952" y="5062155"/>
            <a:ext cx="630649" cy="330069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ui0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284242" y="3647280"/>
            <a:ext cx="603673" cy="38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I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1200841" y="5348544"/>
            <a:ext cx="603673" cy="38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Of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513346" y="3424141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GI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513346" y="3856933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NI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513347" y="4299881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UI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8513346" y="4742829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PHI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513346" y="2989330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HI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9726205" y="4720438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GE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9726205" y="428562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HE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0423884" y="4720438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UE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0423884" y="428562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NE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9860561" y="1289042"/>
            <a:ext cx="603673" cy="38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LIB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9860561" y="2679972"/>
            <a:ext cx="603673" cy="38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OI</a:t>
            </a:r>
            <a:endParaRPr lang="en-US" sz="14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/>
          <p:cNvSpPr/>
          <p:nvPr/>
        </p:nvSpPr>
        <p:spPr>
          <a:xfrm>
            <a:off x="8062343" y="390272"/>
            <a:ext cx="3909920" cy="5850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017303" y="371572"/>
            <a:ext cx="843040" cy="2875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LM Roman 10" panose="00000500000000000000" pitchFamily="50" charset="0"/>
              </a:rPr>
              <a:t>userdata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842724" y="745965"/>
            <a:ext cx="2225320" cy="57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Create the interpolation </a:t>
            </a:r>
            <a:r>
              <a:rPr lang="en-US" sz="1400" dirty="0" smtClean="0">
                <a:latin typeface="LM Roman 10" panose="00000500000000000000" pitchFamily="50" charset="0"/>
              </a:rPr>
              <a:t>library (akiles2d)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842724" y="3596269"/>
            <a:ext cx="2258230" cy="62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Interpolate the solution for each magnetic line</a:t>
            </a:r>
          </a:p>
        </p:txBody>
      </p:sp>
      <p:cxnSp>
        <p:nvCxnSpPr>
          <p:cNvPr id="69" name="Straight Arrow Connector 68"/>
          <p:cNvCxnSpPr>
            <a:stCxn id="66" idx="2"/>
            <a:endCxn id="67" idx="0"/>
          </p:cNvCxnSpPr>
          <p:nvPr/>
        </p:nvCxnSpPr>
        <p:spPr>
          <a:xfrm>
            <a:off x="9955384" y="1318688"/>
            <a:ext cx="16455" cy="2277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862426" y="1341286"/>
            <a:ext cx="2112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M Roman 10" panose="00000500000000000000" pitchFamily="50" charset="0"/>
              </a:rPr>
              <a:t>Use </a:t>
            </a:r>
            <a:r>
              <a:rPr lang="en-US" sz="1000" dirty="0" err="1" smtClean="0">
                <a:latin typeface="LM Roman 10" panose="00000500000000000000" pitchFamily="50" charset="0"/>
              </a:rPr>
              <a:t>kinetic_library.m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008134" y="1589130"/>
            <a:ext cx="872302" cy="295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LM Roman 10" panose="00000500000000000000" pitchFamily="50" charset="0"/>
              </a:rPr>
              <a:t>solution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030598" y="4533472"/>
            <a:ext cx="1306616" cy="3495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LM Roman 10" panose="00000500000000000000" pitchFamily="50" charset="0"/>
              </a:rPr>
              <a:t>K</a:t>
            </a:r>
            <a:r>
              <a:rPr lang="en-US" sz="1000" dirty="0" err="1" smtClean="0">
                <a:latin typeface="LM Roman 10" panose="00000500000000000000" pitchFamily="50" charset="0"/>
              </a:rPr>
              <a:t>inetic_solution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68246" y="2609882"/>
            <a:ext cx="482765" cy="371872"/>
            <a:chOff x="9477985" y="985190"/>
            <a:chExt cx="482765" cy="371872"/>
          </a:xfrm>
        </p:grpSpPr>
        <p:sp>
          <p:nvSpPr>
            <p:cNvPr id="110" name="Rectangle 109"/>
            <p:cNvSpPr/>
            <p:nvPr/>
          </p:nvSpPr>
          <p:spPr>
            <a:xfrm>
              <a:off x="9560152" y="985190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528737" y="1018602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503361" y="1048450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477985" y="1081862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56418" y="2609882"/>
            <a:ext cx="482765" cy="371872"/>
            <a:chOff x="8849513" y="985190"/>
            <a:chExt cx="482765" cy="371872"/>
          </a:xfrm>
        </p:grpSpPr>
        <p:sp>
          <p:nvSpPr>
            <p:cNvPr id="112" name="Rectangle 111"/>
            <p:cNvSpPr/>
            <p:nvPr/>
          </p:nvSpPr>
          <p:spPr>
            <a:xfrm>
              <a:off x="8931680" y="985190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900265" y="1018602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874889" y="1048450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849513" y="1081862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ui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56418" y="3050627"/>
            <a:ext cx="482765" cy="371872"/>
            <a:chOff x="8849513" y="1440565"/>
            <a:chExt cx="482765" cy="371872"/>
          </a:xfrm>
        </p:grpSpPr>
        <p:sp>
          <p:nvSpPr>
            <p:cNvPr id="116" name="Rectangle 115"/>
            <p:cNvSpPr/>
            <p:nvPr/>
          </p:nvSpPr>
          <p:spPr>
            <a:xfrm>
              <a:off x="8931680" y="1440565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900265" y="1473977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874889" y="1503825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849513" y="1537237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Ti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68246" y="3050627"/>
            <a:ext cx="482765" cy="371872"/>
            <a:chOff x="9468572" y="1449194"/>
            <a:chExt cx="482765" cy="371872"/>
          </a:xfrm>
        </p:grpSpPr>
        <p:sp>
          <p:nvSpPr>
            <p:cNvPr id="120" name="Rectangle 119"/>
            <p:cNvSpPr/>
            <p:nvPr/>
          </p:nvSpPr>
          <p:spPr>
            <a:xfrm>
              <a:off x="9550739" y="1449194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519324" y="1482606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493948" y="1512454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9468572" y="1545866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LM Roman 10" panose="00000500000000000000" pitchFamily="50" charset="0"/>
                </a:rPr>
                <a:t>qi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377914" y="1715620"/>
            <a:ext cx="482765" cy="371872"/>
            <a:chOff x="9477985" y="985190"/>
            <a:chExt cx="482765" cy="371872"/>
          </a:xfrm>
        </p:grpSpPr>
        <p:sp>
          <p:nvSpPr>
            <p:cNvPr id="125" name="Rectangle 124"/>
            <p:cNvSpPr/>
            <p:nvPr/>
          </p:nvSpPr>
          <p:spPr>
            <a:xfrm>
              <a:off x="9560152" y="985190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528737" y="1018602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503361" y="1048450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477985" y="1081862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LM Roman 10" panose="00000500000000000000" pitchFamily="50" charset="0"/>
                </a:rPr>
                <a:t>ne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866086" y="1715620"/>
            <a:ext cx="482765" cy="371872"/>
            <a:chOff x="8849513" y="985190"/>
            <a:chExt cx="482765" cy="371872"/>
          </a:xfrm>
        </p:grpSpPr>
        <p:sp>
          <p:nvSpPr>
            <p:cNvPr id="132" name="Rectangle 131"/>
            <p:cNvSpPr/>
            <p:nvPr/>
          </p:nvSpPr>
          <p:spPr>
            <a:xfrm>
              <a:off x="8931680" y="985190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900265" y="1018602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874889" y="1048450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849513" y="1081862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ue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866086" y="2156365"/>
            <a:ext cx="482765" cy="371872"/>
            <a:chOff x="8849513" y="1440565"/>
            <a:chExt cx="482765" cy="371872"/>
          </a:xfrm>
        </p:grpSpPr>
        <p:sp>
          <p:nvSpPr>
            <p:cNvPr id="144" name="Rectangle 143"/>
            <p:cNvSpPr/>
            <p:nvPr/>
          </p:nvSpPr>
          <p:spPr>
            <a:xfrm>
              <a:off x="8931680" y="1440565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900265" y="1473977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874889" y="1503825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8849513" y="1537237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Te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9377914" y="2156365"/>
            <a:ext cx="482765" cy="371872"/>
            <a:chOff x="9468572" y="1449194"/>
            <a:chExt cx="482765" cy="371872"/>
          </a:xfrm>
        </p:grpSpPr>
        <p:sp>
          <p:nvSpPr>
            <p:cNvPr id="153" name="Rectangle 152"/>
            <p:cNvSpPr/>
            <p:nvPr/>
          </p:nvSpPr>
          <p:spPr>
            <a:xfrm>
              <a:off x="9550739" y="1449194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9519324" y="1482606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93948" y="1512454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ni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468572" y="1545866"/>
              <a:ext cx="400598" cy="27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LM Roman 10" panose="00000500000000000000" pitchFamily="50" charset="0"/>
                </a:rPr>
                <a:t>qe</a:t>
              </a:r>
              <a:endParaRPr lang="en-US" sz="1000" dirty="0">
                <a:latin typeface="LM Roman 10" panose="00000500000000000000" pitchFamily="50" charset="0"/>
              </a:endParaRPr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10177826" y="3031002"/>
            <a:ext cx="521994" cy="391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LM Roman 10" panose="00000500000000000000" pitchFamily="50" charset="0"/>
              </a:rPr>
              <a:t>phi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cxnSp>
        <p:nvCxnSpPr>
          <p:cNvPr id="231" name="Straight Arrow Connector 230"/>
          <p:cNvCxnSpPr>
            <a:stCxn id="67" idx="2"/>
            <a:endCxn id="204" idx="0"/>
          </p:cNvCxnSpPr>
          <p:nvPr/>
        </p:nvCxnSpPr>
        <p:spPr>
          <a:xfrm>
            <a:off x="9971839" y="4223777"/>
            <a:ext cx="1905" cy="118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8846534" y="5408776"/>
            <a:ext cx="2254420" cy="60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LM Roman 10" panose="00000500000000000000" pitchFamily="50" charset="0"/>
              </a:rPr>
              <a:t>Postprocess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866086" y="4197452"/>
            <a:ext cx="2112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M Roman 10" panose="00000500000000000000" pitchFamily="50" charset="0"/>
              </a:rPr>
              <a:t>Use </a:t>
            </a:r>
            <a:r>
              <a:rPr lang="en-US" sz="1000" dirty="0" err="1" smtClean="0">
                <a:latin typeface="LM Roman 10" panose="00000500000000000000" pitchFamily="50" charset="0"/>
              </a:rPr>
              <a:t>kinetic_interp.m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cxnSp>
        <p:nvCxnSpPr>
          <p:cNvPr id="237" name="Straight Arrow Connector 236"/>
          <p:cNvCxnSpPr>
            <a:endCxn id="66" idx="0"/>
          </p:cNvCxnSpPr>
          <p:nvPr/>
        </p:nvCxnSpPr>
        <p:spPr>
          <a:xfrm>
            <a:off x="9950046" y="0"/>
            <a:ext cx="5338" cy="74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4" name="Picture 2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790" y="6240780"/>
            <a:ext cx="1232368" cy="488114"/>
          </a:xfrm>
          <a:prstGeom prst="rect">
            <a:avLst/>
          </a:prstGeom>
        </p:spPr>
      </p:pic>
      <p:sp>
        <p:nvSpPr>
          <p:cNvPr id="95" name="Trapezoid 94"/>
          <p:cNvSpPr/>
          <p:nvPr/>
        </p:nvSpPr>
        <p:spPr>
          <a:xfrm>
            <a:off x="689359" y="465700"/>
            <a:ext cx="861372" cy="342379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field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94310" y="851155"/>
            <a:ext cx="1864797" cy="51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Create field object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94312" y="2495984"/>
            <a:ext cx="1864796" cy="53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Define X0, Y0 arrays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149420" y="2056907"/>
            <a:ext cx="60367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Y0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34493" y="205690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X0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066552" y="1658549"/>
            <a:ext cx="2046984" cy="5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Compute X,Y,Z,B,B0</a:t>
            </a:r>
          </a:p>
        </p:txBody>
      </p:sp>
      <p:cxnSp>
        <p:nvCxnSpPr>
          <p:cNvPr id="105" name="Elbow Connector 104"/>
          <p:cNvCxnSpPr>
            <a:stCxn id="96" idx="3"/>
            <a:endCxn id="102" idx="1"/>
          </p:cNvCxnSpPr>
          <p:nvPr/>
        </p:nvCxnSpPr>
        <p:spPr>
          <a:xfrm>
            <a:off x="2059107" y="1106906"/>
            <a:ext cx="1007445" cy="826726"/>
          </a:xfrm>
          <a:prstGeom prst="bentConnector3">
            <a:avLst>
              <a:gd name="adj1" fmla="val 133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8" idx="3"/>
            <a:endCxn id="102" idx="1"/>
          </p:cNvCxnSpPr>
          <p:nvPr/>
        </p:nvCxnSpPr>
        <p:spPr>
          <a:xfrm flipV="1">
            <a:off x="2059108" y="1933632"/>
            <a:ext cx="1007444" cy="829861"/>
          </a:xfrm>
          <a:prstGeom prst="bentConnector3">
            <a:avLst>
              <a:gd name="adj1" fmla="val 133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09982" y="1369829"/>
            <a:ext cx="1676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M Roman 10" panose="00000500000000000000" pitchFamily="50" charset="0"/>
              </a:rPr>
              <a:t>Use </a:t>
            </a:r>
            <a:r>
              <a:rPr lang="en-US" sz="1000" dirty="0" err="1">
                <a:latin typeface="LM Roman 10" panose="00000500000000000000" pitchFamily="50" charset="0"/>
              </a:rPr>
              <a:t>magnetic_field</a:t>
            </a:r>
            <a:r>
              <a:rPr lang="en-US" sz="1000" dirty="0">
                <a:latin typeface="LM Roman 10" panose="00000500000000000000" pitchFamily="50" charset="0"/>
              </a:rPr>
              <a:t> classes</a:t>
            </a:r>
          </a:p>
        </p:txBody>
      </p:sp>
      <p:cxnSp>
        <p:nvCxnSpPr>
          <p:cNvPr id="133" name="Elbow Connector 132"/>
          <p:cNvCxnSpPr>
            <a:stCxn id="102" idx="3"/>
            <a:endCxn id="170" idx="1"/>
          </p:cNvCxnSpPr>
          <p:nvPr/>
        </p:nvCxnSpPr>
        <p:spPr>
          <a:xfrm>
            <a:off x="5113536" y="1933632"/>
            <a:ext cx="448982" cy="198909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3071005" y="5503232"/>
            <a:ext cx="2054888" cy="5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Prepare initial conditions functions</a:t>
            </a:r>
          </a:p>
        </p:txBody>
      </p:sp>
      <p:sp>
        <p:nvSpPr>
          <p:cNvPr id="136" name="Pentagon 135"/>
          <p:cNvSpPr/>
          <p:nvPr/>
        </p:nvSpPr>
        <p:spPr>
          <a:xfrm>
            <a:off x="3182875" y="4337910"/>
            <a:ext cx="630649" cy="330069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phi0</a:t>
            </a:r>
          </a:p>
        </p:txBody>
      </p:sp>
      <p:sp>
        <p:nvSpPr>
          <p:cNvPr id="137" name="Pentagon 136"/>
          <p:cNvSpPr/>
          <p:nvPr/>
        </p:nvSpPr>
        <p:spPr>
          <a:xfrm>
            <a:off x="3858033" y="5118767"/>
            <a:ext cx="676871" cy="329074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ue0</a:t>
            </a:r>
          </a:p>
        </p:txBody>
      </p:sp>
      <p:sp>
        <p:nvSpPr>
          <p:cNvPr id="138" name="Pentagon 137"/>
          <p:cNvSpPr/>
          <p:nvPr/>
        </p:nvSpPr>
        <p:spPr>
          <a:xfrm>
            <a:off x="3858033" y="4730857"/>
            <a:ext cx="663105" cy="33489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ne0</a:t>
            </a:r>
          </a:p>
        </p:txBody>
      </p:sp>
      <p:sp>
        <p:nvSpPr>
          <p:cNvPr id="149" name="Trapezoid 148"/>
          <p:cNvSpPr/>
          <p:nvPr/>
        </p:nvSpPr>
        <p:spPr>
          <a:xfrm>
            <a:off x="689359" y="4623902"/>
            <a:ext cx="675198" cy="231473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LM Roman 10" panose="00000500000000000000" pitchFamily="50" charset="0"/>
              </a:rPr>
              <a:t>object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14683" y="4937967"/>
            <a:ext cx="649874" cy="275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LM Roman 10" panose="00000500000000000000" pitchFamily="50" charset="0"/>
              </a:rPr>
              <a:t>array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14683" y="5295760"/>
            <a:ext cx="649874" cy="275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LM Roman 10" panose="00000500000000000000" pitchFamily="50" charset="0"/>
              </a:rPr>
              <a:t>structure</a:t>
            </a:r>
          </a:p>
        </p:txBody>
      </p:sp>
      <p:sp>
        <p:nvSpPr>
          <p:cNvPr id="157" name="Pentagon 156"/>
          <p:cNvSpPr/>
          <p:nvPr/>
        </p:nvSpPr>
        <p:spPr>
          <a:xfrm>
            <a:off x="721371" y="5644782"/>
            <a:ext cx="643187" cy="28561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LM Roman 10" panose="00000500000000000000" pitchFamily="50" charset="0"/>
              </a:rPr>
              <a:t>i.c</a:t>
            </a:r>
            <a:r>
              <a:rPr lang="en-US" sz="900" dirty="0">
                <a:latin typeface="LM Roman 10" panose="00000500000000000000" pitchFamily="50" charset="0"/>
              </a:rPr>
              <a:t>.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330637" y="1474148"/>
            <a:ext cx="603673" cy="38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O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071699" y="120433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X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770620" y="120433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Y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469541" y="120433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Z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380925" y="75761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B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079846" y="757617"/>
            <a:ext cx="618453" cy="38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B0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66" name="Pentagon 165"/>
          <p:cNvSpPr/>
          <p:nvPr/>
        </p:nvSpPr>
        <p:spPr>
          <a:xfrm>
            <a:off x="3187453" y="4728111"/>
            <a:ext cx="630649" cy="330069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n</a:t>
            </a:r>
            <a:r>
              <a:rPr lang="en-US" sz="1400" dirty="0" smtClean="0">
                <a:latin typeface="LM Roman 10" panose="00000500000000000000" pitchFamily="50" charset="0"/>
              </a:rPr>
              <a:t>i0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67" name="Pentagon 166"/>
          <p:cNvSpPr/>
          <p:nvPr/>
        </p:nvSpPr>
        <p:spPr>
          <a:xfrm>
            <a:off x="3182874" y="5110205"/>
            <a:ext cx="630649" cy="330069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ui0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013081" y="2230201"/>
            <a:ext cx="2112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M Roman 10" panose="00000500000000000000" pitchFamily="50" charset="0"/>
              </a:rPr>
              <a:t>Use function </a:t>
            </a:r>
            <a:r>
              <a:rPr lang="en-US" sz="1000" dirty="0" smtClean="0">
                <a:latin typeface="LM Roman 10" panose="00000500000000000000" pitchFamily="50" charset="0"/>
              </a:rPr>
              <a:t>x0y0_direct.m to solve magnetic field streamlines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562518" y="3621668"/>
            <a:ext cx="2254420" cy="60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M Roman 10" panose="00000500000000000000" pitchFamily="50" charset="0"/>
              </a:rPr>
              <a:t>Solve the expansion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graphicFrame>
        <p:nvGraphicFramePr>
          <p:cNvPr id="171" name="Diagram 170"/>
          <p:cNvGraphicFramePr/>
          <p:nvPr>
            <p:extLst>
              <p:ext uri="{D42A27DB-BD31-4B8C-83A1-F6EECF244321}">
                <p14:modId xmlns:p14="http://schemas.microsoft.com/office/powerpoint/2010/main" val="616276147"/>
              </p:ext>
            </p:extLst>
          </p:nvPr>
        </p:nvGraphicFramePr>
        <p:xfrm>
          <a:off x="194310" y="6315852"/>
          <a:ext cx="12000178" cy="315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32" name="Elbow Connector 231"/>
          <p:cNvCxnSpPr>
            <a:stCxn id="135" idx="3"/>
            <a:endCxn id="170" idx="1"/>
          </p:cNvCxnSpPr>
          <p:nvPr/>
        </p:nvCxnSpPr>
        <p:spPr>
          <a:xfrm flipV="1">
            <a:off x="5125893" y="3922723"/>
            <a:ext cx="436625" cy="1876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599874" y="4267505"/>
            <a:ext cx="2112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M Roman 10" panose="00000500000000000000" pitchFamily="50" charset="0"/>
              </a:rPr>
              <a:t>Use function </a:t>
            </a:r>
            <a:r>
              <a:rPr lang="en-US" sz="1000" dirty="0" err="1" smtClean="0">
                <a:latin typeface="LM Roman 10" panose="00000500000000000000" pitchFamily="50" charset="0"/>
              </a:rPr>
              <a:t>kinetic_solver.m</a:t>
            </a:r>
            <a:endParaRPr lang="en-US" sz="1000" dirty="0">
              <a:latin typeface="LM Roman 10" panose="00000500000000000000" pitchFamily="50" charset="0"/>
            </a:endParaRPr>
          </a:p>
        </p:txBody>
      </p:sp>
      <p:sp>
        <p:nvSpPr>
          <p:cNvPr id="234" name="Left Brace 233"/>
          <p:cNvSpPr/>
          <p:nvPr/>
        </p:nvSpPr>
        <p:spPr>
          <a:xfrm>
            <a:off x="8303025" y="427796"/>
            <a:ext cx="138546" cy="5775080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Arrow Connector 242"/>
          <p:cNvCxnSpPr>
            <a:stCxn id="170" idx="3"/>
          </p:cNvCxnSpPr>
          <p:nvPr/>
        </p:nvCxnSpPr>
        <p:spPr>
          <a:xfrm>
            <a:off x="7816938" y="3922723"/>
            <a:ext cx="1025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4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212</Words>
  <Application>Microsoft Office PowerPoint</Application>
  <PresentationFormat>Custom</PresentationFormat>
  <Paragraphs>118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LM Roman 10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Judit Nuez</dc:creator>
  <cp:lastModifiedBy>Judit Nuez</cp:lastModifiedBy>
  <cp:revision>22</cp:revision>
  <dcterms:created xsi:type="dcterms:W3CDTF">2018-10-20T13:57:56Z</dcterms:created>
  <dcterms:modified xsi:type="dcterms:W3CDTF">2018-10-28T22:03:58Z</dcterms:modified>
</cp:coreProperties>
</file>