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14" r:id="rId4"/>
    <p:sldId id="301" r:id="rId5"/>
    <p:sldId id="310" r:id="rId6"/>
    <p:sldId id="286" r:id="rId7"/>
    <p:sldId id="287" r:id="rId8"/>
    <p:sldId id="322" r:id="rId9"/>
    <p:sldId id="28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ibk.ac.at/zid/systeme/hpc-systeme/common/tutorials/sge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ze.com/post/how-to-use-linux-scre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195512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8DA0-28C4-4187-B36A-D8981EFA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- requesting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D411-F8B9-47A4-B6F7-B1328178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-q </a:t>
            </a:r>
            <a:r>
              <a:rPr lang="en-GB" dirty="0" err="1"/>
              <a:t>highmem.q</a:t>
            </a:r>
            <a:endParaRPr lang="en-GB" dirty="0"/>
          </a:p>
          <a:p>
            <a:r>
              <a:rPr lang="en-GB" dirty="0"/>
              <a:t>-l </a:t>
            </a:r>
            <a:r>
              <a:rPr lang="en-GB" dirty="0" err="1"/>
              <a:t>h_vmem</a:t>
            </a:r>
            <a:r>
              <a:rPr lang="en-GB" dirty="0"/>
              <a:t>=memory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This is per-core memory, so 10 cores of 1Gb is a total of 10Gb. Worth noting that as if you want 500Gb total, and request 500Gb, you're actually requesting 5000Gb (with 10 cores).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9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</a:t>
            </a:r>
            <a:r>
              <a:rPr lang="en-GB" sz="2000" dirty="0">
                <a:hlinkClick r:id="rId2"/>
              </a:rPr>
              <a:t>https://www.uibk.ac.at/zid/systeme/hpc-systeme/common/tutorials/sge-howto.html</a:t>
            </a:r>
            <a:endParaRPr lang="en-GB" sz="20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qsub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multi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To ask for multicore job, e.g. </a:t>
            </a:r>
            <a:r>
              <a:rPr lang="en-GB" u="sng" dirty="0"/>
              <a:t>4</a:t>
            </a:r>
            <a:r>
              <a:rPr lang="en-GB" dirty="0"/>
              <a:t> cores: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    </a:t>
            </a:r>
            <a:r>
              <a:rPr lang="en-GB" dirty="0"/>
              <a:t>(</a:t>
            </a:r>
            <a:r>
              <a:rPr lang="en-GB" u="sng" dirty="0">
                <a:solidFill>
                  <a:srgbClr val="0070C0"/>
                </a:solidFill>
              </a:rPr>
              <a:t>multi</a:t>
            </a:r>
            <a:r>
              <a:rPr lang="en-GB" dirty="0"/>
              <a:t>, you may read </a:t>
            </a:r>
            <a:r>
              <a:rPr lang="en-GB" dirty="0" err="1">
                <a:solidFill>
                  <a:srgbClr val="FF0000"/>
                </a:solidFill>
              </a:rPr>
              <a:t>smp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elsewhere)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see the available queues for the cluster type </a:t>
            </a:r>
            <a:r>
              <a:rPr lang="en-GB" dirty="0">
                <a:solidFill>
                  <a:srgbClr val="0070C0"/>
                </a:solidFill>
              </a:rPr>
              <a:t>seeq.pl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memory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</a:t>
            </a:r>
            <a:r>
              <a:rPr lang="en-GB" dirty="0" err="1">
                <a:solidFill>
                  <a:schemeClr val="accent1"/>
                </a:solidFill>
              </a:rPr>
              <a:t>highmemory.q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Is it running? – type: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qstat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E03B3-C923-447F-A5AA-B0DB3C2CB89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754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" y="-225653"/>
            <a:ext cx="11921672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Special commands at the top of shell </a:t>
            </a:r>
            <a:r>
              <a:rPr lang="en-GB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-q </a:t>
            </a:r>
            <a:r>
              <a:rPr lang="en-GB" dirty="0" err="1"/>
              <a:t>highmemory.q</a:t>
            </a:r>
            <a:r>
              <a:rPr lang="en-GB" dirty="0"/>
              <a:t>                     # queue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44C-A097-44C5-B163-92770AF4C237}"/>
              </a:ext>
            </a:extLst>
          </p:cNvPr>
          <p:cNvSpPr/>
          <p:nvPr/>
        </p:nvSpPr>
        <p:spPr>
          <a:xfrm>
            <a:off x="0" y="3674310"/>
            <a:ext cx="9013372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A0-1B15-443D-A49C-8FA9E0B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-13691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3D79-97E0-4CDE-A780-19C59BFF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0" y="1247949"/>
            <a:ext cx="8890000" cy="43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BED35-3B29-4052-9D69-0805F4232291}"/>
              </a:ext>
            </a:extLst>
          </p:cNvPr>
          <p:cNvSpPr txBox="1"/>
          <p:nvPr/>
        </p:nvSpPr>
        <p:spPr>
          <a:xfrm>
            <a:off x="8788400" y="28529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FF0000"/>
                </a:solidFill>
              </a:rPr>
              <a:t>Num</a:t>
            </a:r>
            <a:r>
              <a:rPr lang="en-GB" sz="2000" b="1" dirty="0">
                <a:solidFill>
                  <a:srgbClr val="FF0000"/>
                </a:solidFill>
              </a:rPr>
              <a:t>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298D5-3FBF-4267-A214-46A892D01F22}"/>
              </a:ext>
            </a:extLst>
          </p:cNvPr>
          <p:cNvSpPr txBox="1"/>
          <p:nvPr/>
        </p:nvSpPr>
        <p:spPr>
          <a:xfrm>
            <a:off x="88900" y="4852558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 queue waiting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2BA6B-FE65-490D-BA33-AF8DAC97FB67}"/>
              </a:ext>
            </a:extLst>
          </p:cNvPr>
          <p:cNvCxnSpPr/>
          <p:nvPr/>
        </p:nvCxnSpPr>
        <p:spPr>
          <a:xfrm>
            <a:off x="1155700" y="506845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855F4-D267-4066-8E45-C44C3565A6BD}"/>
              </a:ext>
            </a:extLst>
          </p:cNvPr>
          <p:cNvCxnSpPr>
            <a:cxnSpLocks/>
          </p:cNvCxnSpPr>
          <p:nvPr/>
        </p:nvCxnSpPr>
        <p:spPr>
          <a:xfrm>
            <a:off x="935355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EB0EC-C74B-45F2-93B3-B2E351FFA472}"/>
              </a:ext>
            </a:extLst>
          </p:cNvPr>
          <p:cNvSpPr txBox="1"/>
          <p:nvPr/>
        </p:nvSpPr>
        <p:spPr>
          <a:xfrm>
            <a:off x="1562100" y="34005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Job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12AA-4846-40B8-8134-7652E16BED6F}"/>
              </a:ext>
            </a:extLst>
          </p:cNvPr>
          <p:cNvCxnSpPr>
            <a:cxnSpLocks/>
          </p:cNvCxnSpPr>
          <p:nvPr/>
        </p:nvCxnSpPr>
        <p:spPr>
          <a:xfrm>
            <a:off x="201930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16462-6D15-4115-8973-09596DCB7883}"/>
              </a:ext>
            </a:extLst>
          </p:cNvPr>
          <p:cNvSpPr txBox="1"/>
          <p:nvPr/>
        </p:nvSpPr>
        <p:spPr>
          <a:xfrm>
            <a:off x="10452100" y="27978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C2111-A664-4FE2-9EB8-796496440F43}"/>
              </a:ext>
            </a:extLst>
          </p:cNvPr>
          <p:cNvSpPr/>
          <p:nvPr/>
        </p:nvSpPr>
        <p:spPr>
          <a:xfrm>
            <a:off x="2151783" y="63332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waiting: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which are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28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FC52-8EFC-4D85-89FB-65726FCE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More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r>
              <a:rPr lang="en-GB" dirty="0">
                <a:solidFill>
                  <a:srgbClr val="7030A0"/>
                </a:solidFill>
              </a:rPr>
              <a:t>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AB9E-0C02-4B68-8EBF-0D5194CE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061080"/>
            <a:ext cx="10515600" cy="4351338"/>
          </a:xfrm>
        </p:spPr>
        <p:txBody>
          <a:bodyPr/>
          <a:lstStyle/>
          <a:p>
            <a:r>
              <a:rPr lang="en-GB" dirty="0"/>
              <a:t>To delete a job: </a:t>
            </a:r>
            <a:r>
              <a:rPr lang="en-GB" dirty="0" err="1">
                <a:solidFill>
                  <a:srgbClr val="0070C0"/>
                </a:solidFill>
              </a:rPr>
              <a:t>qdel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job_ID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(you can only delete you own)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</a:rPr>
              <a:t>qstat</a:t>
            </a:r>
            <a:r>
              <a:rPr lang="en-GB" dirty="0">
                <a:solidFill>
                  <a:srgbClr val="0070C0"/>
                </a:solidFill>
              </a:rPr>
              <a:t> -f  </a:t>
            </a:r>
            <a:r>
              <a:rPr lang="en-GB" dirty="0"/>
              <a:t>give a full </a:t>
            </a:r>
            <a:r>
              <a:rPr lang="en-GB" dirty="0" err="1"/>
              <a:t>qstat</a:t>
            </a:r>
            <a:r>
              <a:rPr lang="en-GB" dirty="0"/>
              <a:t> output. 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</a:rPr>
              <a:t>qhost</a:t>
            </a:r>
            <a:r>
              <a:rPr lang="en-GB" dirty="0"/>
              <a:t>   give you the status of the servers to see if there is anything </a:t>
            </a:r>
            <a:r>
              <a:rPr lang="en-GB" i="1" dirty="0"/>
              <a:t>wrong</a:t>
            </a:r>
            <a:endParaRPr lang="en-GB" dirty="0"/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7C58AB02-BD9C-45F3-ACBA-EB2E2EFE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56" y="3962400"/>
            <a:ext cx="4250644" cy="30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2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.o</a:t>
            </a:r>
            <a:r>
              <a:rPr lang="en-GB" dirty="0"/>
              <a:t> files have normal </a:t>
            </a:r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dirty="0"/>
              <a:t> from whatever tool is being used.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.e </a:t>
            </a:r>
            <a:r>
              <a:rPr lang="en-GB" dirty="0"/>
              <a:t>are errors or </a:t>
            </a:r>
            <a:r>
              <a:rPr lang="en-GB" dirty="0">
                <a:solidFill>
                  <a:srgbClr val="FF0000"/>
                </a:solidFill>
              </a:rPr>
              <a:t>warnings</a:t>
            </a:r>
            <a:r>
              <a:rPr lang="en-GB" dirty="0"/>
              <a:t>. This is useful to track errors and find out why your tool is not working. </a:t>
            </a:r>
          </a:p>
          <a:p>
            <a:r>
              <a:rPr lang="en-GB" dirty="0"/>
              <a:t>TRUST me this will </a:t>
            </a:r>
            <a:r>
              <a:rPr lang="en-GB"/>
              <a:t>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0FB7-106E-4BA6-9906-CCA751DD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23966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- interactive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2606-AF34-40B0-93DE-6564CCBE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86" y="869105"/>
            <a:ext cx="10515600" cy="55657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Log in to a node so you can work at the command line. </a:t>
            </a:r>
          </a:p>
          <a:p>
            <a:r>
              <a:rPr lang="en-GB" dirty="0"/>
              <a:t>This is the official way: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To get to a specific node: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-l hostname=“node3”</a:t>
            </a:r>
          </a:p>
          <a:p>
            <a:pPr marL="0" indent="0">
              <a:buNone/>
            </a:pPr>
            <a:r>
              <a:rPr lang="en-GB" dirty="0"/>
              <a:t>Multi core </a:t>
            </a:r>
            <a:r>
              <a:rPr lang="en-GB" dirty="0" err="1"/>
              <a:t>qrsh</a:t>
            </a:r>
            <a:r>
              <a:rPr lang="en-GB" dirty="0"/>
              <a:t> job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logout   </a:t>
            </a:r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Ctrl+d</a:t>
            </a:r>
            <a:r>
              <a:rPr lang="en-GB" dirty="0">
                <a:solidFill>
                  <a:srgbClr val="0070C0"/>
                </a:solidFill>
              </a:rPr>
              <a:t>   </a:t>
            </a:r>
            <a:r>
              <a:rPr lang="en-GB" dirty="0"/>
              <a:t>(to log out)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really long jobs, you should use  </a:t>
            </a:r>
            <a:r>
              <a:rPr lang="en-GB" dirty="0">
                <a:solidFill>
                  <a:srgbClr val="0070C0"/>
                </a:solidFill>
              </a:rPr>
              <a:t>screen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hlinkClick r:id="rId2"/>
              </a:rPr>
              <a:t>https://linuxize.com/post/how-to-use-linux-screen/</a:t>
            </a: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is beyond a beginners course.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92268-DD8C-410A-A310-795BB07158A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29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526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5) qsub: This is the official way to submit jobs</vt:lpstr>
      <vt:lpstr>5) qsub: lets qsub it so we don’t break the head node. </vt:lpstr>
      <vt:lpstr>5) qsub: What is qsub doing?</vt:lpstr>
      <vt:lpstr>5) qsub: qsub multi cores</vt:lpstr>
      <vt:lpstr>5) qsub: Special commands at the top of shell #$</vt:lpstr>
      <vt:lpstr> 5) qsub: qstat</vt:lpstr>
      <vt:lpstr>5) qsub: More qsub/ qstat stuff</vt:lpstr>
      <vt:lpstr>5) qsub: qsub output files .o and .e files</vt:lpstr>
      <vt:lpstr>5) qsub: qrsh - interactive qsub</vt:lpstr>
      <vt:lpstr>qsub - requesting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27</cp:revision>
  <dcterms:created xsi:type="dcterms:W3CDTF">2018-11-12T12:03:14Z</dcterms:created>
  <dcterms:modified xsi:type="dcterms:W3CDTF">2018-12-04T12:58:22Z</dcterms:modified>
</cp:coreProperties>
</file>