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258" r:id="rId4"/>
    <p:sldId id="290" r:id="rId5"/>
    <p:sldId id="309" r:id="rId6"/>
    <p:sldId id="257" r:id="rId7"/>
    <p:sldId id="279" r:id="rId8"/>
    <p:sldId id="280" r:id="rId9"/>
    <p:sldId id="331" r:id="rId10"/>
    <p:sldId id="323" r:id="rId11"/>
    <p:sldId id="324" r:id="rId12"/>
    <p:sldId id="274" r:id="rId13"/>
    <p:sldId id="325" r:id="rId14"/>
    <p:sldId id="322" r:id="rId15"/>
    <p:sldId id="281" r:id="rId16"/>
    <p:sldId id="302" r:id="rId17"/>
    <p:sldId id="335" r:id="rId18"/>
    <p:sldId id="289" r:id="rId19"/>
    <p:sldId id="338" r:id="rId20"/>
    <p:sldId id="339" r:id="rId21"/>
    <p:sldId id="307" r:id="rId22"/>
    <p:sldId id="308" r:id="rId23"/>
    <p:sldId id="311" r:id="rId24"/>
    <p:sldId id="313" r:id="rId25"/>
    <p:sldId id="333" r:id="rId26"/>
    <p:sldId id="337" r:id="rId27"/>
    <p:sldId id="312" r:id="rId28"/>
    <p:sldId id="334" r:id="rId29"/>
    <p:sldId id="336" r:id="rId30"/>
    <p:sldId id="318" r:id="rId31"/>
    <p:sldId id="340" r:id="rId32"/>
    <p:sldId id="269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18222" y="1977230"/>
            <a:ext cx="8984678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2" y="-1124508"/>
            <a:ext cx="12110977" cy="2513469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Data analysis on the cluster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88961"/>
            <a:ext cx="12191999" cy="1655762"/>
          </a:xfrm>
        </p:spPr>
        <p:txBody>
          <a:bodyPr/>
          <a:lstStyle/>
          <a:p>
            <a:r>
              <a:rPr lang="en-GB" dirty="0"/>
              <a:t>NGS and third generation sequence analysis</a:t>
            </a:r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  <a:p>
            <a:r>
              <a:rPr lang="en-GB" dirty="0"/>
              <a:t>Joe has written an extended tutorial for you all, which you will download shortly called:  unixCourse_latest.zip. This is mainly for you to do in your own time, or here if you are fast.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to talk to the computer 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genomes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Now we have run several job. Have a look at the .o and .e files. </a:t>
            </a:r>
          </a:p>
          <a:p>
            <a:r>
              <a:rPr lang="en-GB" dirty="0"/>
              <a:t>.o files have normal output from whatever tool is being used. </a:t>
            </a:r>
          </a:p>
          <a:p>
            <a:r>
              <a:rPr lang="en-GB" dirty="0"/>
              <a:t>.e are errors or warnings. This is useful to track errors and find out why your tool is not working. </a:t>
            </a:r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21F3-AEE9-4F57-87AC-D5B04A15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55116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 and decompressing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9A64-E3A2-48DB-9CE3-872A1FC3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6" y="1568951"/>
            <a:ext cx="111773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wget</a:t>
            </a:r>
            <a:r>
              <a:rPr lang="en-GB" dirty="0">
                <a:solidFill>
                  <a:srgbClr val="0070C0"/>
                </a:solidFill>
              </a:rPr>
              <a:t> web-</a:t>
            </a:r>
            <a:r>
              <a:rPr lang="en-GB" dirty="0" err="1">
                <a:solidFill>
                  <a:srgbClr val="0070C0"/>
                </a:solidFill>
              </a:rPr>
              <a:t>link_to_data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Decompress. Depends on the type of compression. Google is your friend.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unzip folder.zip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tar -</a:t>
            </a:r>
            <a:r>
              <a:rPr lang="en-GB" dirty="0" err="1">
                <a:solidFill>
                  <a:srgbClr val="0070C0"/>
                </a:solidFill>
              </a:rPr>
              <a:t>zxvf</a:t>
            </a:r>
            <a:r>
              <a:rPr lang="en-GB" dirty="0">
                <a:solidFill>
                  <a:srgbClr val="0070C0"/>
                </a:solidFill>
              </a:rPr>
              <a:t> folder.tar.gz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gunzip</a:t>
            </a:r>
            <a:r>
              <a:rPr lang="en-GB" dirty="0">
                <a:solidFill>
                  <a:srgbClr val="0070C0"/>
                </a:solidFill>
              </a:rPr>
              <a:t> file.gz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-d file.gz</a:t>
            </a:r>
          </a:p>
        </p:txBody>
      </p:sp>
    </p:spTree>
    <p:extLst>
      <p:ext uri="{BB962C8B-B14F-4D97-AF65-F5344CB8AC3E}">
        <p14:creationId xmlns:p14="http://schemas.microsoft.com/office/powerpoint/2010/main" val="361298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200-D936-4B2B-95C7-0A8A6A9B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compressing: Storage is very limited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41E6-AACC-4A9E-9C00-FA00CBB9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10" y="1050121"/>
            <a:ext cx="10515600" cy="49571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regularly come to a near disaster of the storage being FULL!!!</a:t>
            </a:r>
          </a:p>
          <a:p>
            <a:endParaRPr lang="en-GB" dirty="0"/>
          </a:p>
          <a:p>
            <a:r>
              <a:rPr lang="en-GB" dirty="0"/>
              <a:t>You must compress your files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filename       </a:t>
            </a:r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gzip</a:t>
            </a:r>
            <a:r>
              <a:rPr lang="en-GB" dirty="0">
                <a:solidFill>
                  <a:srgbClr val="0070C0"/>
                </a:solidFill>
              </a:rPr>
              <a:t> filename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a * wildcard for all </a:t>
            </a:r>
            <a:r>
              <a:rPr lang="en-GB" dirty="0" err="1"/>
              <a:t>fastq</a:t>
            </a:r>
            <a:r>
              <a:rPr lang="en-GB" dirty="0"/>
              <a:t> files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-p 4 *.</a:t>
            </a:r>
            <a:r>
              <a:rPr lang="en-GB" dirty="0" err="1">
                <a:solidFill>
                  <a:srgbClr val="0070C0"/>
                </a:solidFill>
              </a:rPr>
              <a:t>fastq</a:t>
            </a:r>
            <a:r>
              <a:rPr lang="en-GB" dirty="0">
                <a:solidFill>
                  <a:srgbClr val="0070C0"/>
                </a:solidFill>
              </a:rPr>
              <a:t>       </a:t>
            </a:r>
            <a:r>
              <a:rPr lang="en-GB" dirty="0"/>
              <a:t>(use 4 cores)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Please do not keep .</a:t>
            </a:r>
            <a:r>
              <a:rPr lang="en-GB" dirty="0" err="1"/>
              <a:t>sam</a:t>
            </a:r>
            <a:r>
              <a:rPr lang="en-GB" dirty="0"/>
              <a:t> files. Convert these to bam files. They are easily regenerated!</a:t>
            </a:r>
          </a:p>
        </p:txBody>
      </p:sp>
    </p:spTree>
    <p:extLst>
      <p:ext uri="{BB962C8B-B14F-4D97-AF65-F5344CB8AC3E}">
        <p14:creationId xmlns:p14="http://schemas.microsoft.com/office/powerpoint/2010/main" val="122552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200-D936-4B2B-95C7-0A8A6A9B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decompressing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41E6-AACC-4A9E-9C00-FA00CBB9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10" y="1050120"/>
            <a:ext cx="10515600" cy="542687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Some tool cannot work with compressed files. Usually mapping tools</a:t>
            </a:r>
          </a:p>
          <a:p>
            <a:r>
              <a:rPr lang="en-GB" dirty="0"/>
              <a:t>To decompress file: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-d filename    </a:t>
            </a:r>
            <a:r>
              <a:rPr lang="en-GB" dirty="0"/>
              <a:t>or   </a:t>
            </a:r>
            <a:r>
              <a:rPr lang="en-GB" dirty="0" err="1">
                <a:solidFill>
                  <a:srgbClr val="0070C0"/>
                </a:solidFill>
              </a:rPr>
              <a:t>gunzip</a:t>
            </a:r>
            <a:r>
              <a:rPr lang="en-GB" dirty="0">
                <a:solidFill>
                  <a:srgbClr val="0070C0"/>
                </a:solidFill>
              </a:rPr>
              <a:t> filename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To unzip a zipped folder: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folder_name.zip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To unzip a </a:t>
            </a:r>
            <a:r>
              <a:rPr lang="en-GB" dirty="0" err="1"/>
              <a:t>tarball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>
                <a:solidFill>
                  <a:srgbClr val="0070C0"/>
                </a:solidFill>
              </a:rPr>
              <a:t>tar -</a:t>
            </a:r>
            <a:r>
              <a:rPr lang="en-GB" dirty="0" err="1">
                <a:solidFill>
                  <a:srgbClr val="0070C0"/>
                </a:solidFill>
              </a:rPr>
              <a:t>zxvf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Google the rest ……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94" y="3011432"/>
            <a:ext cx="41148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3611105" y="4440262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40F1-E9F6-4A59-AF6B-4F862E83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</a:rPr>
              <a:t>Hand outs?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2B2B-62C3-455B-9CC8-E25F0E3A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9688"/>
            <a:ext cx="11493500" cy="4351338"/>
          </a:xfrm>
        </p:spPr>
        <p:txBody>
          <a:bodyPr/>
          <a:lstStyle/>
          <a:p>
            <a:r>
              <a:rPr lang="en-GB" dirty="0"/>
              <a:t>Please think twice about printing. (you cant copy and paste from paper)</a:t>
            </a:r>
          </a:p>
          <a:p>
            <a:r>
              <a:rPr lang="en-GB" dirty="0"/>
              <a:t>Save the planet/ kill the planet less fast</a:t>
            </a:r>
          </a:p>
          <a:p>
            <a:r>
              <a:rPr lang="en-GB" dirty="0"/>
              <a:t>We will be downloading this presentation very soon ..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C337D-F3E0-4D32-B9F1-97D8130E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71" y="4702983"/>
            <a:ext cx="8065707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2996-A617-4290-811B-A289873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-1555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Task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D6B1-0165-4277-AF37-CF82A728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012824"/>
            <a:ext cx="11252200" cy="4638675"/>
          </a:xfrm>
        </p:spPr>
        <p:txBody>
          <a:bodyPr/>
          <a:lstStyle/>
          <a:p>
            <a:r>
              <a:rPr lang="en-GB" dirty="0"/>
              <a:t>If you have many jobs to run on the cluster, you can run them as an array</a:t>
            </a:r>
          </a:p>
          <a:p>
            <a:r>
              <a:rPr lang="en-GB" dirty="0"/>
              <a:t>This is SGC_TASK_ID 1-20</a:t>
            </a:r>
          </a:p>
          <a:p>
            <a:r>
              <a:rPr lang="en-GB" dirty="0"/>
              <a:t>you would have shell_script_1.sh </a:t>
            </a:r>
          </a:p>
          <a:p>
            <a:pPr marL="0" indent="0">
              <a:buNone/>
            </a:pPr>
            <a:r>
              <a:rPr lang="en-GB" dirty="0"/>
              <a:t>up to 20 in your directory</a:t>
            </a:r>
          </a:p>
          <a:p>
            <a:r>
              <a:rPr lang="en-GB" dirty="0"/>
              <a:t>Max number of jobs to run at once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CAAED-01E1-4876-AC79-51647B35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1199" y="1993899"/>
            <a:ext cx="5130801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98E302-D5B5-448B-8C0B-640BE1559324}"/>
              </a:ext>
            </a:extLst>
          </p:cNvPr>
          <p:cNvCxnSpPr>
            <a:cxnSpLocks/>
          </p:cNvCxnSpPr>
          <p:nvPr/>
        </p:nvCxnSpPr>
        <p:spPr>
          <a:xfrm>
            <a:off x="5130802" y="1922462"/>
            <a:ext cx="1879598" cy="150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6D01CA-3460-49E8-8703-8FCC0B4E88DE}"/>
              </a:ext>
            </a:extLst>
          </p:cNvPr>
          <p:cNvCxnSpPr>
            <a:cxnSpLocks/>
          </p:cNvCxnSpPr>
          <p:nvPr/>
        </p:nvCxnSpPr>
        <p:spPr>
          <a:xfrm>
            <a:off x="5651500" y="3332161"/>
            <a:ext cx="1117600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Manual method; this is different from tool to tool. But as an example:</a:t>
            </a:r>
          </a:p>
          <a:p>
            <a:r>
              <a:rPr lang="en-GB" dirty="0"/>
              <a:t>Download: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wget</a:t>
            </a:r>
            <a:r>
              <a:rPr lang="en-GB" dirty="0">
                <a:solidFill>
                  <a:srgbClr val="0070C0"/>
                </a:solidFill>
              </a:rPr>
              <a:t> weblink</a:t>
            </a:r>
          </a:p>
          <a:p>
            <a:r>
              <a:rPr lang="en-GB" dirty="0"/>
              <a:t>Decompress: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tar -</a:t>
            </a:r>
            <a:r>
              <a:rPr lang="en-GB" dirty="0" err="1">
                <a:solidFill>
                  <a:srgbClr val="0070C0"/>
                </a:solidFill>
              </a:rPr>
              <a:t>zxvf</a:t>
            </a:r>
            <a:r>
              <a:rPr lang="en-GB" dirty="0">
                <a:solidFill>
                  <a:srgbClr val="0070C0"/>
                </a:solidFill>
              </a:rPr>
              <a:t> tool.tar.gz</a:t>
            </a:r>
          </a:p>
          <a:p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/>
              <a:t>into the folder (read the readme)</a:t>
            </a:r>
          </a:p>
          <a:p>
            <a:r>
              <a:rPr lang="en-GB" dirty="0"/>
              <a:t>Configure: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./configure CXX=/</a:t>
            </a:r>
            <a:r>
              <a:rPr lang="en-GB" dirty="0" err="1">
                <a:solidFill>
                  <a:srgbClr val="0070C0"/>
                </a:solidFill>
              </a:rPr>
              <a:t>usr</a:t>
            </a:r>
            <a:r>
              <a:rPr lang="en-GB" dirty="0">
                <a:solidFill>
                  <a:srgbClr val="0070C0"/>
                </a:solidFill>
              </a:rPr>
              <a:t>/local/Modules/</a:t>
            </a:r>
            <a:r>
              <a:rPr lang="en-GB" dirty="0" err="1">
                <a:solidFill>
                  <a:srgbClr val="0070C0"/>
                </a:solidFill>
              </a:rPr>
              <a:t>modulefiles</a:t>
            </a:r>
            <a:r>
              <a:rPr lang="en-GB" dirty="0">
                <a:solidFill>
                  <a:srgbClr val="0070C0"/>
                </a:solidFill>
              </a:rPr>
              <a:t>/tools/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/4.9.3/bin/g++   CPP='/</a:t>
            </a:r>
            <a:r>
              <a:rPr lang="en-GB" dirty="0" err="1">
                <a:solidFill>
                  <a:srgbClr val="0070C0"/>
                </a:solidFill>
              </a:rPr>
              <a:t>usr</a:t>
            </a:r>
            <a:r>
              <a:rPr lang="en-GB" dirty="0">
                <a:solidFill>
                  <a:srgbClr val="0070C0"/>
                </a:solidFill>
              </a:rPr>
              <a:t>/local/Modules/</a:t>
            </a:r>
            <a:r>
              <a:rPr lang="en-GB" dirty="0" err="1">
                <a:solidFill>
                  <a:srgbClr val="0070C0"/>
                </a:solidFill>
              </a:rPr>
              <a:t>modulefiles</a:t>
            </a:r>
            <a:r>
              <a:rPr lang="en-GB" dirty="0">
                <a:solidFill>
                  <a:srgbClr val="0070C0"/>
                </a:solidFill>
              </a:rPr>
              <a:t>/tools/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/4.9.3/bin/g++ -E' --prefix=/somewhere/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make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make install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above (g++) is a historical way the server was set up - sorry. This cannot be changed, unless we get the new server. </a:t>
            </a:r>
          </a:p>
        </p:txBody>
      </p:sp>
    </p:spTree>
    <p:extLst>
      <p:ext uri="{BB962C8B-B14F-4D97-AF65-F5344CB8AC3E}">
        <p14:creationId xmlns:p14="http://schemas.microsoft.com/office/powerpoint/2010/main" val="21949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In fact we have installed software. </a:t>
            </a:r>
            <a:r>
              <a:rPr lang="en-GB" dirty="0" err="1"/>
              <a:t>Trimmomatic</a:t>
            </a:r>
            <a:r>
              <a:rPr lang="en-GB" dirty="0"/>
              <a:t>. We ran this by giving the path to the executable file (binary).</a:t>
            </a:r>
          </a:p>
          <a:p>
            <a:r>
              <a:rPr lang="en-GB" dirty="0"/>
              <a:t>We installed via </a:t>
            </a:r>
            <a:r>
              <a:rPr lang="en-GB" dirty="0" err="1"/>
              <a:t>conda</a:t>
            </a:r>
            <a:r>
              <a:rPr lang="en-GB" dirty="0"/>
              <a:t>. Activated the </a:t>
            </a:r>
            <a:r>
              <a:rPr lang="en-GB" dirty="0" err="1"/>
              <a:t>env</a:t>
            </a:r>
            <a:r>
              <a:rPr lang="en-GB" dirty="0"/>
              <a:t> which the tool was in …</a:t>
            </a:r>
          </a:p>
          <a:p>
            <a:r>
              <a:rPr lang="en-GB" dirty="0"/>
              <a:t>We loaded a modules using module load.</a:t>
            </a:r>
          </a:p>
          <a:p>
            <a:r>
              <a:rPr lang="en-GB" dirty="0"/>
              <a:t>That is three different ways of running software. </a:t>
            </a:r>
          </a:p>
        </p:txBody>
      </p:sp>
    </p:spTree>
    <p:extLst>
      <p:ext uri="{BB962C8B-B14F-4D97-AF65-F5344CB8AC3E}">
        <p14:creationId xmlns:p14="http://schemas.microsoft.com/office/powerpoint/2010/main" val="370952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8" t="23947" r="72266" b="62018"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D7B0-DA13-493B-8269-7D200DE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56" y="-18506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Wrap up: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7538-B245-4BEE-B036-661EB49D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64" y="1321930"/>
            <a:ext cx="11420959" cy="4351338"/>
          </a:xfrm>
        </p:spPr>
        <p:txBody>
          <a:bodyPr/>
          <a:lstStyle/>
          <a:p>
            <a:r>
              <a:rPr lang="en-GB" dirty="0"/>
              <a:t>Storage is always an issue - everywhere you go! - Except here it is worse!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  <a:p>
            <a:r>
              <a:rPr lang="en-GB" dirty="0"/>
              <a:t>You will get a lot of data - I understand this. I may pester you to reduce your usage … How, you ask?</a:t>
            </a:r>
          </a:p>
          <a:p>
            <a:r>
              <a:rPr lang="en-GB" dirty="0"/>
              <a:t>Compress files, Always keep your raw data and your scripts!!! </a:t>
            </a:r>
          </a:p>
          <a:p>
            <a:r>
              <a:rPr lang="en-GB" dirty="0"/>
              <a:t>keep your shell scripts in logical places, well labelled and documented on what they do. (you will thank me when writing up the papers)</a:t>
            </a:r>
          </a:p>
          <a:p>
            <a:r>
              <a:rPr lang="en-GB" dirty="0"/>
              <a:t>you don’t always (rarely!!) need to keep intermediate files, especially if they can be easily regenerated. </a:t>
            </a:r>
          </a:p>
        </p:txBody>
      </p:sp>
    </p:spTree>
    <p:extLst>
      <p:ext uri="{BB962C8B-B14F-4D97-AF65-F5344CB8AC3E}">
        <p14:creationId xmlns:p14="http://schemas.microsoft.com/office/powerpoint/2010/main" val="175578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D7B0-DA13-493B-8269-7D200DE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56" y="-18506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Wrap up: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7538-B245-4BEE-B036-661EB49D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64" y="1321930"/>
            <a:ext cx="11420959" cy="4351338"/>
          </a:xfrm>
        </p:spPr>
        <p:txBody>
          <a:bodyPr/>
          <a:lstStyle/>
          <a:p>
            <a:r>
              <a:rPr lang="en-GB" dirty="0"/>
              <a:t>Keep your raw data in a folder called (example):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20181113_RNAseq_species_experiment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20181113_RNAseq_aphids_host_nonhost</a:t>
            </a:r>
          </a:p>
          <a:p>
            <a:r>
              <a:rPr lang="en-GB" dirty="0"/>
              <a:t>That is year/month/day, what the data is, species, experiment. </a:t>
            </a:r>
          </a:p>
          <a:p>
            <a:pPr marL="0" indent="0">
              <a:buNone/>
            </a:pPr>
            <a:r>
              <a:rPr lang="en-GB" dirty="0"/>
              <a:t>Keep your scripts in this master raw folder (in a new folder), so it can be reproduced, or taken over by anyone who continues the project after you. </a:t>
            </a:r>
          </a:p>
        </p:txBody>
      </p:sp>
    </p:spTree>
    <p:extLst>
      <p:ext uri="{BB962C8B-B14F-4D97-AF65-F5344CB8AC3E}">
        <p14:creationId xmlns:p14="http://schemas.microsoft.com/office/powerpoint/2010/main" val="1621681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D7B0-DA13-493B-8269-7D200DE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56" y="-18506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Wrap up: cluster 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7538-B245-4BEE-B036-661EB49D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64" y="1321930"/>
            <a:ext cx="11420959" cy="4351338"/>
          </a:xfrm>
        </p:spPr>
        <p:txBody>
          <a:bodyPr/>
          <a:lstStyle/>
          <a:p>
            <a:r>
              <a:rPr lang="en-GB" dirty="0" err="1"/>
              <a:t>shh</a:t>
            </a:r>
            <a:r>
              <a:rPr lang="en-GB" dirty="0"/>
              <a:t> directly into nodes will not be tolerated .. No punishment specified yet. Lets not get to that point.</a:t>
            </a:r>
          </a:p>
          <a:p>
            <a:r>
              <a:rPr lang="en-GB" dirty="0"/>
              <a:t>Please do not run multi-core jobs directly on the Marvin command line. Single core jobs which take less than 20 mins is ok. </a:t>
            </a:r>
          </a:p>
          <a:p>
            <a:r>
              <a:rPr lang="en-GB" dirty="0"/>
              <a:t>Jobs running on Marvin via the </a:t>
            </a:r>
            <a:r>
              <a:rPr lang="en-GB" dirty="0" err="1"/>
              <a:t>qsub</a:t>
            </a:r>
            <a:r>
              <a:rPr lang="en-GB" dirty="0"/>
              <a:t> system in ok. </a:t>
            </a:r>
          </a:p>
        </p:txBody>
      </p:sp>
    </p:spTree>
    <p:extLst>
      <p:ext uri="{BB962C8B-B14F-4D97-AF65-F5344CB8AC3E}">
        <p14:creationId xmlns:p14="http://schemas.microsoft.com/office/powerpoint/2010/main" val="88479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1FE4-4E34-4BD5-A429-90D200AF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808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F030-E0AA-437D-BD5B-1209ED64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450501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Cluster overview</a:t>
            </a:r>
          </a:p>
          <a:p>
            <a:r>
              <a:rPr lang="en-GB" dirty="0"/>
              <a:t>Getting connected</a:t>
            </a:r>
          </a:p>
          <a:p>
            <a:r>
              <a:rPr lang="en-GB" dirty="0"/>
              <a:t>Basic Unix</a:t>
            </a:r>
          </a:p>
          <a:p>
            <a:r>
              <a:rPr lang="en-GB" dirty="0"/>
              <a:t>Shell scripting (editing, running)</a:t>
            </a:r>
          </a:p>
          <a:p>
            <a:r>
              <a:rPr lang="en-GB" dirty="0" err="1"/>
              <a:t>qsub</a:t>
            </a:r>
            <a:r>
              <a:rPr lang="en-GB" dirty="0"/>
              <a:t>: Sun Grid Engine (monitoring status, submitting scripts)</a:t>
            </a:r>
          </a:p>
          <a:p>
            <a:r>
              <a:rPr lang="en-GB" dirty="0"/>
              <a:t>Assembly example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Downloading and compression</a:t>
            </a:r>
          </a:p>
          <a:p>
            <a:r>
              <a:rPr lang="en-GB" dirty="0"/>
              <a:t>Advanced section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THINGS IN THIS COLOUR ARE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4F76B-6CE2-4B32-A839-83C94C1FBBAD}"/>
              </a:ext>
            </a:extLst>
          </p:cNvPr>
          <p:cNvSpPr txBox="1"/>
          <p:nvPr/>
        </p:nvSpPr>
        <p:spPr>
          <a:xfrm>
            <a:off x="1308100" y="5491163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D2F2F-B0B0-4B9F-8A05-ED7E0A025788}"/>
              </a:ext>
            </a:extLst>
          </p:cNvPr>
          <p:cNvSpPr txBox="1"/>
          <p:nvPr/>
        </p:nvSpPr>
        <p:spPr>
          <a:xfrm>
            <a:off x="3086100" y="554734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is where you play on the computer!</a:t>
            </a:r>
          </a:p>
        </p:txBody>
      </p:sp>
    </p:spTree>
    <p:extLst>
      <p:ext uri="{BB962C8B-B14F-4D97-AF65-F5344CB8AC3E}">
        <p14:creationId xmlns:p14="http://schemas.microsoft.com/office/powerpoint/2010/main" val="3763263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D7B0-DA13-493B-8269-7D200DE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56" y="-18506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SNP calling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7538-B245-4BEE-B036-661EB49D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64" y="1321930"/>
            <a:ext cx="11420959" cy="4351338"/>
          </a:xfrm>
        </p:spPr>
        <p:txBody>
          <a:bodyPr/>
          <a:lstStyle/>
          <a:p>
            <a:r>
              <a:rPr lang="en-GB" dirty="0"/>
              <a:t>If we get to this bit. Well done. You were fast!</a:t>
            </a:r>
          </a:p>
          <a:p>
            <a:r>
              <a:rPr lang="en-GB" dirty="0"/>
              <a:t>Ok, so open </a:t>
            </a:r>
            <a:r>
              <a:rPr lang="en-GB" dirty="0">
                <a:solidFill>
                  <a:srgbClr val="0070C0"/>
                </a:solidFill>
              </a:rPr>
              <a:t>./shell_scripts/basic_SNP_calling.sh</a:t>
            </a:r>
          </a:p>
          <a:p>
            <a:r>
              <a:rPr lang="en-GB" dirty="0"/>
              <a:t>This has the basic workflow to call and characterise the effects of SNPs. </a:t>
            </a:r>
          </a:p>
          <a:p>
            <a:r>
              <a:rPr lang="en-GB" dirty="0"/>
              <a:t>Be careful, this will not work directly on your data… (ploidy, </a:t>
            </a:r>
            <a:r>
              <a:rPr lang="en-GB" dirty="0" err="1"/>
              <a:t>SNPeff</a:t>
            </a:r>
            <a:r>
              <a:rPr lang="en-GB" dirty="0"/>
              <a:t> database…)</a:t>
            </a:r>
          </a:p>
          <a:p>
            <a:r>
              <a:rPr lang="en-GB" dirty="0"/>
              <a:t>Read up on the tools and adjust </a:t>
            </a:r>
            <a:r>
              <a:rPr lang="en-GB"/>
              <a:t>as required.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692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/>
              <a:t>wget</a:t>
            </a:r>
            <a:r>
              <a:rPr lang="en-GB" dirty="0"/>
              <a:t> ftp://ftp.sra.ebi.ac.uk/vol1/fastq/DRR021/DRR021340/DRR021340_1.fastq.gzwget ftp://ftp.sra.ebi.ac.uk/vol1/fastq/DRR021/DRR021340/DRR021340_2.fastq.gzpigz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7EF9-CA83-4E00-9C7A-410825CF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B2C1-B5EB-4536-8BE1-814EF14A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325563"/>
            <a:ext cx="11572875" cy="4351338"/>
          </a:xfrm>
        </p:spPr>
        <p:txBody>
          <a:bodyPr/>
          <a:lstStyle/>
          <a:p>
            <a:r>
              <a:rPr lang="en-GB" dirty="0"/>
              <a:t>Obviously the documentation for the tool you are using </a:t>
            </a:r>
          </a:p>
          <a:p>
            <a:r>
              <a:rPr lang="en-GB" dirty="0"/>
              <a:t>Bioinformatics unit wiki - loads of useful Marvin stuff here</a:t>
            </a:r>
          </a:p>
          <a:p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6AA6C-0F07-4404-94FE-72E2EADF9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751" y="3228974"/>
            <a:ext cx="7546509" cy="3886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0C9EB-278E-419B-B61B-E42DD85E59FA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57029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0AFA-A796-4052-9119-3522B4A6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0"/>
            <a:ext cx="1125855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Why use the cluster?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CE3DEA-7B9B-4743-85A6-F1AC082D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465897"/>
            <a:ext cx="9134475" cy="4351338"/>
          </a:xfrm>
        </p:spPr>
        <p:txBody>
          <a:bodyPr/>
          <a:lstStyle/>
          <a:p>
            <a:pPr lvl="0"/>
            <a:r>
              <a:rPr lang="en-GB" dirty="0"/>
              <a:t>High grade CPUs means the jobs run faster. </a:t>
            </a:r>
            <a:endParaRPr lang="en-US" dirty="0"/>
          </a:p>
          <a:p>
            <a:pPr lvl="0"/>
            <a:r>
              <a:rPr lang="en-GB" dirty="0"/>
              <a:t>Access to 500GB of RAM on a single machine (node).</a:t>
            </a:r>
            <a:endParaRPr lang="en-US" dirty="0"/>
          </a:p>
          <a:p>
            <a:pPr lvl="0"/>
            <a:r>
              <a:rPr lang="en-GB" dirty="0"/>
              <a:t>Access to terabytes of storage for large datasets.</a:t>
            </a:r>
            <a:endParaRPr lang="en-US" dirty="0"/>
          </a:p>
          <a:p>
            <a:pPr lvl="0"/>
            <a:r>
              <a:rPr lang="en-GB" dirty="0"/>
              <a:t>Jobs run over many cores, run much faster than a desktop.</a:t>
            </a:r>
          </a:p>
          <a:p>
            <a:pPr lvl="0"/>
            <a:r>
              <a:rPr lang="en-GB" dirty="0"/>
              <a:t>Operating system: Linux.  </a:t>
            </a:r>
          </a:p>
          <a:p>
            <a:pPr marL="0" lvl="0" indent="0">
              <a:buNone/>
            </a:pPr>
            <a:r>
              <a:rPr lang="en-GB" dirty="0"/>
              <a:t>This will run lots of free software. </a:t>
            </a:r>
          </a:p>
          <a:p>
            <a:pPr marL="0" lvl="0" indent="0">
              <a:buNone/>
            </a:pPr>
            <a:r>
              <a:rPr lang="en-GB" dirty="0"/>
              <a:t>Most of which only work on Linux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790AC97-D887-4CB8-AF8D-757DE35D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57" y="1040765"/>
            <a:ext cx="3962743" cy="67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9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6ACD-13EE-4F25-BD78-B7E2CAE4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8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Marvin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803D-1206-42B3-B051-FA36CC31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944727"/>
            <a:ext cx="8839200" cy="13255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10 nodes. Biggest node has 500GB of RAM.</a:t>
            </a:r>
          </a:p>
          <a:p>
            <a:r>
              <a:rPr lang="en-GB" dirty="0"/>
              <a:t>Grant application = more CPUS and lots more RAM.</a:t>
            </a:r>
          </a:p>
          <a:p>
            <a:r>
              <a:rPr lang="en-GB" dirty="0"/>
              <a:t>Also a node with 4 graphics cards for deep learning and image analysis.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D5A6A-7066-4675-B258-56A720D6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70947"/>
              </p:ext>
            </p:extLst>
          </p:nvPr>
        </p:nvGraphicFramePr>
        <p:xfrm>
          <a:off x="6849836" y="2518228"/>
          <a:ext cx="4800598" cy="3986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384">
                  <a:extLst>
                    <a:ext uri="{9D8B030D-6E8A-4147-A177-3AD203B41FA5}">
                      <a16:colId xmlns:a16="http://schemas.microsoft.com/office/drawing/2014/main" val="966532075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659192450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1678895285"/>
                    </a:ext>
                  </a:extLst>
                </a:gridCol>
              </a:tblGrid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HOSTNAME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CPUs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Memory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400290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marvin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504.8G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1936217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node1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126.0G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5200419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node10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252.3G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636350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node2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110.2G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5649009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node3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126.0G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810529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node4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126.0G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156491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node5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126.0G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223590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node6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126.0G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5342932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node7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126.0G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905121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node8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126.0G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7263267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node9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504.7G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6001221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TOTAL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192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2254G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07599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E7471E7-84A1-4362-BAB8-63B97C07718D}"/>
              </a:ext>
            </a:extLst>
          </p:cNvPr>
          <p:cNvSpPr/>
          <p:nvPr/>
        </p:nvSpPr>
        <p:spPr>
          <a:xfrm>
            <a:off x="2343150" y="3228975"/>
            <a:ext cx="104775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7E8C0D-B88A-4045-B1C2-7201343A4FA9}"/>
              </a:ext>
            </a:extLst>
          </p:cNvPr>
          <p:cNvSpPr/>
          <p:nvPr/>
        </p:nvSpPr>
        <p:spPr>
          <a:xfrm>
            <a:off x="5639635" y="3228975"/>
            <a:ext cx="104775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9CEB80C2-2DDF-4A28-891F-8170C9758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5" y="2385267"/>
            <a:ext cx="1658256" cy="4011516"/>
          </a:xfrm>
          <a:prstGeom prst="rect">
            <a:avLst/>
          </a:prstGeom>
        </p:spPr>
      </p:pic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D665E78-D61B-4FFE-8D8D-BF043513B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98" y="2322903"/>
            <a:ext cx="1956986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EFB9-3C29-4638-8171-90411DFA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931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Expansion proposal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F48D0-C0C9-46CC-876A-397E712E72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71" y="747485"/>
            <a:ext cx="7271658" cy="61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point. The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1995</Words>
  <Application>Microsoft Office PowerPoint</Application>
  <PresentationFormat>Widescreen</PresentationFormat>
  <Paragraphs>232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Data analysis on the cluster</vt:lpstr>
      <vt:lpstr>Hand outs? </vt:lpstr>
      <vt:lpstr>Overview</vt:lpstr>
      <vt:lpstr>1) Cluster overview: Documentation</vt:lpstr>
      <vt:lpstr>1) Cluster overview: Getting help</vt:lpstr>
      <vt:lpstr>1) Cluster overview: Why use the cluster?</vt:lpstr>
      <vt:lpstr>1) Cluster overview: Marvin overview</vt:lpstr>
      <vt:lpstr>1) Cluster overview: Expansion proposal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5) qsub: qsub output files .o and .e files</vt:lpstr>
      <vt:lpstr>8) Downloading and decompressing</vt:lpstr>
      <vt:lpstr>8) compressing: Storage is very limited</vt:lpstr>
      <vt:lpstr>8) decompressing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Task array</vt:lpstr>
      <vt:lpstr>9) Advanced: Installing software: </vt:lpstr>
      <vt:lpstr>9) Advanced: Installing software: </vt:lpstr>
      <vt:lpstr>9) Advanced: Installing software</vt:lpstr>
      <vt:lpstr>Connecting off site</vt:lpstr>
      <vt:lpstr>Wrap up: Data management</vt:lpstr>
      <vt:lpstr>Wrap up: Data management</vt:lpstr>
      <vt:lpstr>Wrap up: cluster etiquette</vt:lpstr>
      <vt:lpstr>The end</vt:lpstr>
      <vt:lpstr>SNP calling example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439</cp:revision>
  <dcterms:created xsi:type="dcterms:W3CDTF">2018-10-24T10:39:39Z</dcterms:created>
  <dcterms:modified xsi:type="dcterms:W3CDTF">2018-12-03T15:24:44Z</dcterms:modified>
</cp:coreProperties>
</file>