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A1820-252A-314A-BB34-FF653D65FE45}" type="datetimeFigureOut">
              <a:rPr lang="en-US" smtClean="0"/>
              <a:t>6/14/25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16E80-8E72-EA43-9F4D-116D00E53A20}" type="slidenum">
              <a:rPr lang="en-US" smtClean="0"/>
              <a:t>‹#›</a:t>
            </a:fld>
            <a:endParaRPr lang="en-US"/>
          </a:p>
        </p:txBody>
      </p:sp>
    </p:spTree>
    <p:extLst>
      <p:ext uri="{BB962C8B-B14F-4D97-AF65-F5344CB8AC3E}">
        <p14:creationId xmlns:p14="http://schemas.microsoft.com/office/powerpoint/2010/main" val="94476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a:t>
            </a:r>
          </a:p>
        </p:txBody>
      </p:sp>
      <p:sp>
        <p:nvSpPr>
          <p:cNvPr id="4" name="Slide Number Placeholder 3"/>
          <p:cNvSpPr>
            <a:spLocks noGrp="1"/>
          </p:cNvSpPr>
          <p:nvPr>
            <p:ph type="sldNum" sz="quarter" idx="5"/>
          </p:nvPr>
        </p:nvSpPr>
        <p:spPr/>
        <p:txBody>
          <a:bodyPr/>
          <a:lstStyle/>
          <a:p>
            <a:fld id="{C9116E80-8E72-EA43-9F4D-116D00E53A20}" type="slidenum">
              <a:rPr lang="en-US" smtClean="0"/>
              <a:t>1</a:t>
            </a:fld>
            <a:endParaRPr lang="en-US"/>
          </a:p>
        </p:txBody>
      </p:sp>
    </p:spTree>
    <p:extLst>
      <p:ext uri="{BB962C8B-B14F-4D97-AF65-F5344CB8AC3E}">
        <p14:creationId xmlns:p14="http://schemas.microsoft.com/office/powerpoint/2010/main" val="202005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be comparing TensorFlow and PyTorch, two of the most widely used deep learning frameworks in the industry and academia. They each offer powerful tools for building, training, and deploying machine learning models. We will examine their background, features, use cases, and how they compare in real world performance and usability.</a:t>
            </a:r>
          </a:p>
        </p:txBody>
      </p:sp>
      <p:sp>
        <p:nvSpPr>
          <p:cNvPr id="4" name="Slide Number Placeholder 3"/>
          <p:cNvSpPr>
            <a:spLocks noGrp="1"/>
          </p:cNvSpPr>
          <p:nvPr>
            <p:ph type="sldNum" sz="quarter" idx="5"/>
          </p:nvPr>
        </p:nvSpPr>
        <p:spPr/>
        <p:txBody>
          <a:bodyPr/>
          <a:lstStyle/>
          <a:p>
            <a:fld id="{C9116E80-8E72-EA43-9F4D-116D00E53A20}" type="slidenum">
              <a:rPr lang="en-US" smtClean="0"/>
              <a:t>2</a:t>
            </a:fld>
            <a:endParaRPr lang="en-US"/>
          </a:p>
        </p:txBody>
      </p:sp>
    </p:spTree>
    <p:extLst>
      <p:ext uri="{BB962C8B-B14F-4D97-AF65-F5344CB8AC3E}">
        <p14:creationId xmlns:p14="http://schemas.microsoft.com/office/powerpoint/2010/main" val="393006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116E80-8E72-EA43-9F4D-116D00E53A20}" type="slidenum">
              <a:rPr lang="en-US" smtClean="0"/>
              <a:t>3</a:t>
            </a:fld>
            <a:endParaRPr lang="en-US"/>
          </a:p>
        </p:txBody>
      </p:sp>
    </p:spTree>
    <p:extLst>
      <p:ext uri="{BB962C8B-B14F-4D97-AF65-F5344CB8AC3E}">
        <p14:creationId xmlns:p14="http://schemas.microsoft.com/office/powerpoint/2010/main" val="795030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FB4AF-AC57-9D94-DBE5-A70DA83BC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323715-6E9A-E848-67D9-1066EAA3A1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A05B5F-F851-275B-4827-EC59D38D5256}"/>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DBB9744F-CF60-FE67-DBEC-A71B7261C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3374D-FC08-49AC-ADE8-F399C96584C4}"/>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329569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A4A08-0C98-3884-9BB2-EDCCB5D42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BDBBD1-2D4A-A22E-5E8C-FBE62796A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2AC58-139B-35DD-30CE-E1CF659D1B21}"/>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44530E8C-DA67-F087-E862-2AEA7C674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0717B-5724-E90E-E706-9CC7D42C24EC}"/>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17223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419EA-7947-B829-A9D2-9CE5C8353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68B0B-74B1-20FB-6ECF-E2B19FA86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B21320-8162-550A-C592-415FDA4E7833}"/>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1E3BA66E-7743-9A2E-67D7-C7C865F19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8062C-0B75-E4CE-7F9C-1E18DDBD97BC}"/>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5777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1FF4-B37B-21F3-849D-0856E6DFC1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13668C-0184-E377-599B-5703A1A62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B380B-7DBD-DB27-BF4A-B657BE74BE7E}"/>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79CC160E-AEAA-2735-1481-5FA2CE9FD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1D0CB-08FF-2DEB-427A-2A3F3C1C5079}"/>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288096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C0C4-B195-82D4-0C1F-ADEAAC3BE0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F791E4-7B93-30ED-C147-C57AE3367A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FC5CE-0CE5-D214-9CC1-797ADD2FCAB9}"/>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5FED29CD-D800-7961-257F-DF04B51C4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F45B1-520F-311E-0F0D-C09F64518860}"/>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4114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3ABFA-7557-9587-E787-96EE59D75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C49E6-6403-1E14-50D4-EBFF243873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0D0DE-3503-C7DE-03B8-DB4D51B1F2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C41DAD-7054-C31D-6915-7090A2E8EA9C}"/>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6" name="Footer Placeholder 5">
            <a:extLst>
              <a:ext uri="{FF2B5EF4-FFF2-40B4-BE49-F238E27FC236}">
                <a16:creationId xmlns:a16="http://schemas.microsoft.com/office/drawing/2014/main" id="{53D69D60-88B9-D9FF-D5E6-1F029B881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E1537-CC5C-C20F-B95E-D506DB709567}"/>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294642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509E8-55CB-6087-5EAE-99FCD3AB90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E263BE-A0DE-F1DE-4685-36054DE1A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4377B-C787-945C-FA8D-E5BC03865F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99ADFB-3006-30A6-9C70-EE61C4851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78B8D-B867-F291-65C4-5282BF87F8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AC9F83-33DC-EBEA-A341-37753A735836}"/>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8" name="Footer Placeholder 7">
            <a:extLst>
              <a:ext uri="{FF2B5EF4-FFF2-40B4-BE49-F238E27FC236}">
                <a16:creationId xmlns:a16="http://schemas.microsoft.com/office/drawing/2014/main" id="{B3BD08C5-7E2F-72BB-6995-B089719F16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39039E-E61D-0F9F-2422-07DCCBFE030E}"/>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264770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D2A4-54B2-B74E-BF88-140D051DD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578D6-85FE-5455-8E4C-51CBD0B70650}"/>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4" name="Footer Placeholder 3">
            <a:extLst>
              <a:ext uri="{FF2B5EF4-FFF2-40B4-BE49-F238E27FC236}">
                <a16:creationId xmlns:a16="http://schemas.microsoft.com/office/drawing/2014/main" id="{0713FD5A-3CC6-2BF8-41A0-FA1B6F4A5D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3CFD6-99C2-AA16-E4F2-D95A0584F8CF}"/>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424021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FE465-AE7D-EE08-05FB-4944E497E83B}"/>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3" name="Footer Placeholder 2">
            <a:extLst>
              <a:ext uri="{FF2B5EF4-FFF2-40B4-BE49-F238E27FC236}">
                <a16:creationId xmlns:a16="http://schemas.microsoft.com/office/drawing/2014/main" id="{2DC219CB-01A7-F063-2167-3FC62A931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F0EF0E-B227-919C-FD57-4968332104C9}"/>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35167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EB93-1DDD-DAEF-2B6B-62D39A090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12E772-1BA4-0CDE-94B5-04308D116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D8E942-B6FA-73D7-7D14-3820F81D22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DBC0D-E248-C45C-E4A9-1A0F10794DF4}"/>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6" name="Footer Placeholder 5">
            <a:extLst>
              <a:ext uri="{FF2B5EF4-FFF2-40B4-BE49-F238E27FC236}">
                <a16:creationId xmlns:a16="http://schemas.microsoft.com/office/drawing/2014/main" id="{0FB01E18-4450-4186-D730-8D967FD5AF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CA51D-13E7-A357-ADD4-EAE5C39A776D}"/>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281908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9CD7-ADC7-6D0F-ACB2-6F526A5A9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EE3AAC-FF89-1192-BA71-9BB296AA2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64A870-B28C-DE8F-F1CE-1C41CFF45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47929-1FBB-4FBD-A8D0-2FE9F58D319E}"/>
              </a:ext>
            </a:extLst>
          </p:cNvPr>
          <p:cNvSpPr>
            <a:spLocks noGrp="1"/>
          </p:cNvSpPr>
          <p:nvPr>
            <p:ph type="dt" sz="half" idx="10"/>
          </p:nvPr>
        </p:nvSpPr>
        <p:spPr/>
        <p:txBody>
          <a:bodyPr/>
          <a:lstStyle/>
          <a:p>
            <a:fld id="{B695D545-260B-4248-A1D5-47DA0BE83901}" type="datetimeFigureOut">
              <a:rPr lang="en-US" smtClean="0"/>
              <a:t>6/14/25</a:t>
            </a:fld>
            <a:endParaRPr lang="en-US"/>
          </a:p>
        </p:txBody>
      </p:sp>
      <p:sp>
        <p:nvSpPr>
          <p:cNvPr id="6" name="Footer Placeholder 5">
            <a:extLst>
              <a:ext uri="{FF2B5EF4-FFF2-40B4-BE49-F238E27FC236}">
                <a16:creationId xmlns:a16="http://schemas.microsoft.com/office/drawing/2014/main" id="{3FADF6AD-6BA3-55AA-29C6-9677742C8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2C8C1-D814-C486-9C15-CA298CEC033F}"/>
              </a:ext>
            </a:extLst>
          </p:cNvPr>
          <p:cNvSpPr>
            <a:spLocks noGrp="1"/>
          </p:cNvSpPr>
          <p:nvPr>
            <p:ph type="sldNum" sz="quarter" idx="12"/>
          </p:nvPr>
        </p:nvSpPr>
        <p:spPr/>
        <p:txBody>
          <a:bodyPr/>
          <a:lstStyle/>
          <a:p>
            <a:fld id="{EBE14427-ABF5-4C48-9325-D15AA2011902}" type="slidenum">
              <a:rPr lang="en-US" smtClean="0"/>
              <a:t>‹#›</a:t>
            </a:fld>
            <a:endParaRPr lang="en-US"/>
          </a:p>
        </p:txBody>
      </p:sp>
    </p:spTree>
    <p:extLst>
      <p:ext uri="{BB962C8B-B14F-4D97-AF65-F5344CB8AC3E}">
        <p14:creationId xmlns:p14="http://schemas.microsoft.com/office/powerpoint/2010/main" val="119386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AD0B8-EE27-6D8B-DEA0-3F6F461264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204363-D68C-3BD7-AD75-9B0EB79CE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2E5DA-D48D-9921-ED55-AD5B9A051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5D545-260B-4248-A1D5-47DA0BE83901}" type="datetimeFigureOut">
              <a:rPr lang="en-US" smtClean="0"/>
              <a:t>6/14/25</a:t>
            </a:fld>
            <a:endParaRPr lang="en-US"/>
          </a:p>
        </p:txBody>
      </p:sp>
      <p:sp>
        <p:nvSpPr>
          <p:cNvPr id="5" name="Footer Placeholder 4">
            <a:extLst>
              <a:ext uri="{FF2B5EF4-FFF2-40B4-BE49-F238E27FC236}">
                <a16:creationId xmlns:a16="http://schemas.microsoft.com/office/drawing/2014/main" id="{68103158-2222-FEAF-EA66-4242F6013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AE4CE2-C177-91BF-B659-96C6E95609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14427-ABF5-4C48-9325-D15AA2011902}" type="slidenum">
              <a:rPr lang="en-US" smtClean="0"/>
              <a:t>‹#›</a:t>
            </a:fld>
            <a:endParaRPr lang="en-US"/>
          </a:p>
        </p:txBody>
      </p:sp>
    </p:spTree>
    <p:extLst>
      <p:ext uri="{BB962C8B-B14F-4D97-AF65-F5344CB8AC3E}">
        <p14:creationId xmlns:p14="http://schemas.microsoft.com/office/powerpoint/2010/main" val="1098664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rustradius.com/compare-products/jupyter-notebook-vs-pytorch#:~:text=Pytorch%20is%20very%2C%20very%20simple,around%20with%20the%20loss%20function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docs.rafay.co/blog/2024/09/16/pytorch-vs-tensorflow-a-comprehensive-comparison-in-2024/" TargetMode="External"/><Relationship Id="rId4" Type="http://schemas.openxmlformats.org/officeDocument/2006/relationships/hyperlink" Target="https://www.assemblyai.com/blog/pytorch-vs-tensorflow-in-202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6986-F465-064D-531F-B8AB5D6B073C}"/>
              </a:ext>
            </a:extLst>
          </p:cNvPr>
          <p:cNvSpPr>
            <a:spLocks noGrp="1"/>
          </p:cNvSpPr>
          <p:nvPr>
            <p:ph type="ctrTitle"/>
          </p:nvPr>
        </p:nvSpPr>
        <p:spPr>
          <a:xfrm>
            <a:off x="1524000" y="498476"/>
            <a:ext cx="9144000" cy="2387600"/>
          </a:xfrm>
        </p:spPr>
        <p:txBody>
          <a:bodyPr/>
          <a:lstStyle/>
          <a:p>
            <a:r>
              <a:rPr lang="en-US" dirty="0"/>
              <a:t>Deep Learning Frameworks: TensorFlow vs PyTorch </a:t>
            </a:r>
          </a:p>
        </p:txBody>
      </p:sp>
      <p:sp>
        <p:nvSpPr>
          <p:cNvPr id="3" name="Subtitle 2">
            <a:extLst>
              <a:ext uri="{FF2B5EF4-FFF2-40B4-BE49-F238E27FC236}">
                <a16:creationId xmlns:a16="http://schemas.microsoft.com/office/drawing/2014/main" id="{CF19869B-0D56-5EDD-2230-732943AF61DD}"/>
              </a:ext>
            </a:extLst>
          </p:cNvPr>
          <p:cNvSpPr>
            <a:spLocks noGrp="1"/>
          </p:cNvSpPr>
          <p:nvPr>
            <p:ph type="subTitle" idx="1"/>
          </p:nvPr>
        </p:nvSpPr>
        <p:spPr>
          <a:xfrm rot="10800000" flipV="1">
            <a:off x="1524000" y="3971925"/>
            <a:ext cx="9144000" cy="673601"/>
          </a:xfrm>
        </p:spPr>
        <p:txBody>
          <a:bodyPr>
            <a:noAutofit/>
          </a:bodyPr>
          <a:lstStyle/>
          <a:p>
            <a:r>
              <a:rPr lang="en-US" sz="3200" dirty="0"/>
              <a:t>By Judith Barrios</a:t>
            </a:r>
          </a:p>
        </p:txBody>
      </p:sp>
    </p:spTree>
    <p:extLst>
      <p:ext uri="{BB962C8B-B14F-4D97-AF65-F5344CB8AC3E}">
        <p14:creationId xmlns:p14="http://schemas.microsoft.com/office/powerpoint/2010/main" val="161902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98FDC-4B3B-A51B-B347-CF5FC37F3C6B}"/>
              </a:ext>
            </a:extLst>
          </p:cNvPr>
          <p:cNvSpPr>
            <a:spLocks noGrp="1"/>
          </p:cNvSpPr>
          <p:nvPr>
            <p:ph type="title"/>
          </p:nvPr>
        </p:nvSpPr>
        <p:spPr/>
        <p:txBody>
          <a:bodyPr/>
          <a:lstStyle/>
          <a:p>
            <a:r>
              <a:rPr lang="en-US" dirty="0"/>
              <a:t>Introducing TensorFlow and PyTorch  </a:t>
            </a:r>
          </a:p>
        </p:txBody>
      </p:sp>
      <p:sp>
        <p:nvSpPr>
          <p:cNvPr id="3" name="Content Placeholder 2">
            <a:extLst>
              <a:ext uri="{FF2B5EF4-FFF2-40B4-BE49-F238E27FC236}">
                <a16:creationId xmlns:a16="http://schemas.microsoft.com/office/drawing/2014/main" id="{08124973-658E-2A4F-AF62-0638653A2525}"/>
              </a:ext>
            </a:extLst>
          </p:cNvPr>
          <p:cNvSpPr>
            <a:spLocks noGrp="1"/>
          </p:cNvSpPr>
          <p:nvPr>
            <p:ph idx="1"/>
          </p:nvPr>
        </p:nvSpPr>
        <p:spPr>
          <a:xfrm>
            <a:off x="784726" y="2727241"/>
            <a:ext cx="10515600" cy="4351338"/>
          </a:xfrm>
        </p:spPr>
        <p:txBody>
          <a:bodyPr/>
          <a:lstStyle/>
          <a:p>
            <a:r>
              <a:rPr lang="en-US" sz="3200" dirty="0"/>
              <a:t>Introduction to two leading machine learning frameworks </a:t>
            </a:r>
          </a:p>
          <a:p>
            <a:r>
              <a:rPr lang="en-US" sz="3200" dirty="0"/>
              <a:t>Explain why they matter in AI development </a:t>
            </a:r>
          </a:p>
          <a:p>
            <a:r>
              <a:rPr lang="en-US" sz="3200" dirty="0"/>
              <a:t>Overview of key areas of comparison</a:t>
            </a:r>
            <a:r>
              <a:rPr lang="en-US" dirty="0"/>
              <a:t> </a:t>
            </a:r>
          </a:p>
        </p:txBody>
      </p:sp>
      <p:pic>
        <p:nvPicPr>
          <p:cNvPr id="5" name="Picture 4">
            <a:extLst>
              <a:ext uri="{FF2B5EF4-FFF2-40B4-BE49-F238E27FC236}">
                <a16:creationId xmlns:a16="http://schemas.microsoft.com/office/drawing/2014/main" id="{5569EE47-810C-0439-5198-A0725C596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887" y="4349479"/>
            <a:ext cx="4640113" cy="2508521"/>
          </a:xfrm>
          <a:prstGeom prst="rect">
            <a:avLst/>
          </a:prstGeom>
        </p:spPr>
      </p:pic>
    </p:spTree>
    <p:extLst>
      <p:ext uri="{BB962C8B-B14F-4D97-AF65-F5344CB8AC3E}">
        <p14:creationId xmlns:p14="http://schemas.microsoft.com/office/powerpoint/2010/main" val="183744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6EDA-FDE9-94A9-D390-FE173A3365EB}"/>
              </a:ext>
            </a:extLst>
          </p:cNvPr>
          <p:cNvSpPr>
            <a:spLocks noGrp="1"/>
          </p:cNvSpPr>
          <p:nvPr>
            <p:ph type="title"/>
          </p:nvPr>
        </p:nvSpPr>
        <p:spPr/>
        <p:txBody>
          <a:bodyPr/>
          <a:lstStyle/>
          <a:p>
            <a:r>
              <a:rPr lang="en-US" dirty="0"/>
              <a:t>TensorFlow </a:t>
            </a:r>
          </a:p>
        </p:txBody>
      </p:sp>
      <p:sp>
        <p:nvSpPr>
          <p:cNvPr id="3" name="Content Placeholder 2">
            <a:extLst>
              <a:ext uri="{FF2B5EF4-FFF2-40B4-BE49-F238E27FC236}">
                <a16:creationId xmlns:a16="http://schemas.microsoft.com/office/drawing/2014/main" id="{7364DF68-D3F8-22E0-5823-5921EE7536CD}"/>
              </a:ext>
            </a:extLst>
          </p:cNvPr>
          <p:cNvSpPr>
            <a:spLocks noGrp="1"/>
          </p:cNvSpPr>
          <p:nvPr>
            <p:ph idx="1"/>
          </p:nvPr>
        </p:nvSpPr>
        <p:spPr>
          <a:xfrm>
            <a:off x="838200" y="1825625"/>
            <a:ext cx="7650747" cy="4351338"/>
          </a:xfrm>
        </p:spPr>
        <p:txBody>
          <a:bodyPr>
            <a:normAutofit fontScale="92500" lnSpcReduction="10000"/>
          </a:bodyPr>
          <a:lstStyle/>
          <a:p>
            <a:pPr marL="0" indent="0">
              <a:buNone/>
            </a:pPr>
            <a:r>
              <a:rPr lang="en-US" dirty="0"/>
              <a:t>TensorFlow </a:t>
            </a:r>
          </a:p>
          <a:p>
            <a:r>
              <a:rPr lang="en-US" dirty="0"/>
              <a:t>Created by Google Brain in 2015</a:t>
            </a:r>
          </a:p>
          <a:p>
            <a:r>
              <a:rPr lang="en-US" dirty="0"/>
              <a:t>Built for scalable machine learning and development </a:t>
            </a:r>
          </a:p>
          <a:p>
            <a:r>
              <a:rPr lang="en-US" dirty="0"/>
              <a:t>Originally used static graphs (evolved in TF 2.x)</a:t>
            </a:r>
          </a:p>
          <a:p>
            <a:endParaRPr lang="en-US" dirty="0"/>
          </a:p>
          <a:p>
            <a:pPr marL="0" indent="0">
              <a:buNone/>
            </a:pPr>
            <a:r>
              <a:rPr lang="en-US" dirty="0"/>
              <a:t>PyTorch</a:t>
            </a:r>
          </a:p>
          <a:p>
            <a:r>
              <a:rPr lang="en-US" dirty="0"/>
              <a:t>Released by Facebooks AI Research in 2016</a:t>
            </a:r>
          </a:p>
          <a:p>
            <a:r>
              <a:rPr lang="en-US" dirty="0"/>
              <a:t>Focuses on research flexibility and dynamic computation </a:t>
            </a:r>
          </a:p>
          <a:p>
            <a:r>
              <a:rPr lang="en-US" dirty="0"/>
              <a:t>Built for easy prototyping with Python</a:t>
            </a:r>
          </a:p>
        </p:txBody>
      </p:sp>
      <p:pic>
        <p:nvPicPr>
          <p:cNvPr id="4" name="Picture 3">
            <a:extLst>
              <a:ext uri="{FF2B5EF4-FFF2-40B4-BE49-F238E27FC236}">
                <a16:creationId xmlns:a16="http://schemas.microsoft.com/office/drawing/2014/main" id="{40FC3164-706C-88A6-19C6-7479162858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7414" y="0"/>
            <a:ext cx="4854586" cy="2974474"/>
          </a:xfrm>
          <a:prstGeom prst="rect">
            <a:avLst/>
          </a:prstGeom>
        </p:spPr>
      </p:pic>
    </p:spTree>
    <p:extLst>
      <p:ext uri="{BB962C8B-B14F-4D97-AF65-F5344CB8AC3E}">
        <p14:creationId xmlns:p14="http://schemas.microsoft.com/office/powerpoint/2010/main" val="4098456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3DF5-1EF0-1512-9DEA-A3656141F203}"/>
              </a:ext>
            </a:extLst>
          </p:cNvPr>
          <p:cNvSpPr>
            <a:spLocks noGrp="1"/>
          </p:cNvSpPr>
          <p:nvPr>
            <p:ph type="title"/>
          </p:nvPr>
        </p:nvSpPr>
        <p:spPr>
          <a:xfrm>
            <a:off x="263358" y="-297657"/>
            <a:ext cx="10515600" cy="1325563"/>
          </a:xfrm>
        </p:spPr>
        <p:txBody>
          <a:bodyPr/>
          <a:lstStyle/>
          <a:p>
            <a:r>
              <a:rPr lang="en-US" dirty="0"/>
              <a:t>Key Features </a:t>
            </a:r>
          </a:p>
        </p:txBody>
      </p:sp>
      <p:sp>
        <p:nvSpPr>
          <p:cNvPr id="3" name="Content Placeholder 2">
            <a:extLst>
              <a:ext uri="{FF2B5EF4-FFF2-40B4-BE49-F238E27FC236}">
                <a16:creationId xmlns:a16="http://schemas.microsoft.com/office/drawing/2014/main" id="{6371F5B7-30DD-FAB8-FEC0-3D6117F80753}"/>
              </a:ext>
            </a:extLst>
          </p:cNvPr>
          <p:cNvSpPr>
            <a:spLocks noGrp="1"/>
          </p:cNvSpPr>
          <p:nvPr>
            <p:ph idx="1"/>
          </p:nvPr>
        </p:nvSpPr>
        <p:spPr>
          <a:xfrm>
            <a:off x="263358" y="1027906"/>
            <a:ext cx="11928642" cy="4351338"/>
          </a:xfrm>
        </p:spPr>
        <p:txBody>
          <a:bodyPr>
            <a:noAutofit/>
          </a:bodyPr>
          <a:lstStyle/>
          <a:p>
            <a:pPr marL="0" indent="0">
              <a:buNone/>
            </a:pPr>
            <a:r>
              <a:rPr lang="en-US" sz="2400" dirty="0"/>
              <a:t>TensorFlow </a:t>
            </a:r>
          </a:p>
          <a:p>
            <a:r>
              <a:rPr lang="en-US" sz="2400" dirty="0"/>
              <a:t>Static graphs (dynamic support in v2.x)</a:t>
            </a:r>
          </a:p>
          <a:p>
            <a:r>
              <a:rPr lang="en-US" sz="2400" dirty="0" err="1"/>
              <a:t>Keras</a:t>
            </a:r>
            <a:r>
              <a:rPr lang="en-US" sz="2400" dirty="0"/>
              <a:t> API for high level model building </a:t>
            </a:r>
          </a:p>
          <a:p>
            <a:r>
              <a:rPr lang="en-US" sz="2400" dirty="0"/>
              <a:t>TensorBoard for training visualization </a:t>
            </a:r>
          </a:p>
          <a:p>
            <a:r>
              <a:rPr lang="en-US" sz="2400" dirty="0"/>
              <a:t>Broad deployment options: Lite, JS, Serving</a:t>
            </a:r>
          </a:p>
          <a:p>
            <a:r>
              <a:rPr lang="en-US" sz="2400" dirty="0"/>
              <a:t>Multi language support: Python, C++, JS</a:t>
            </a:r>
          </a:p>
          <a:p>
            <a:endParaRPr lang="en-US" sz="2400" dirty="0"/>
          </a:p>
          <a:p>
            <a:pPr marL="0" indent="0">
              <a:buNone/>
            </a:pPr>
            <a:r>
              <a:rPr lang="en-US" sz="2400" dirty="0"/>
              <a:t>PyTorch</a:t>
            </a:r>
          </a:p>
          <a:p>
            <a:r>
              <a:rPr lang="en-US" sz="2400" dirty="0"/>
              <a:t>Dynamic graphs (eager execution)</a:t>
            </a:r>
          </a:p>
          <a:p>
            <a:r>
              <a:rPr lang="en-US" sz="2400" dirty="0"/>
              <a:t>Pythonic, easy to read syntax </a:t>
            </a:r>
          </a:p>
          <a:p>
            <a:r>
              <a:rPr lang="en-US" sz="2400" dirty="0"/>
              <a:t>Can integrate visualization tools like Weights and Biases</a:t>
            </a:r>
          </a:p>
          <a:p>
            <a:r>
              <a:rPr lang="en-US" sz="2400" dirty="0"/>
              <a:t>Deployable with TorchServe or ONNX</a:t>
            </a:r>
          </a:p>
          <a:p>
            <a:r>
              <a:rPr lang="en-US" sz="2400" dirty="0"/>
              <a:t>Supports fast debugging and flexible experimentation </a:t>
            </a:r>
          </a:p>
        </p:txBody>
      </p:sp>
      <p:pic>
        <p:nvPicPr>
          <p:cNvPr id="4" name="Picture 3">
            <a:extLst>
              <a:ext uri="{FF2B5EF4-FFF2-40B4-BE49-F238E27FC236}">
                <a16:creationId xmlns:a16="http://schemas.microsoft.com/office/drawing/2014/main" id="{8BD8B596-E150-D257-7E11-B7AB43377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9071" y="-25191"/>
            <a:ext cx="4642929" cy="2798477"/>
          </a:xfrm>
          <a:prstGeom prst="rect">
            <a:avLst/>
          </a:prstGeom>
        </p:spPr>
      </p:pic>
    </p:spTree>
    <p:extLst>
      <p:ext uri="{BB962C8B-B14F-4D97-AF65-F5344CB8AC3E}">
        <p14:creationId xmlns:p14="http://schemas.microsoft.com/office/powerpoint/2010/main" val="410933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BEC1F-2B78-1DA4-EBDE-E86FC90D3C49}"/>
              </a:ext>
            </a:extLst>
          </p:cNvPr>
          <p:cNvSpPr>
            <a:spLocks noGrp="1"/>
          </p:cNvSpPr>
          <p:nvPr>
            <p:ph type="title"/>
          </p:nvPr>
        </p:nvSpPr>
        <p:spPr/>
        <p:txBody>
          <a:bodyPr/>
          <a:lstStyle/>
          <a:p>
            <a:r>
              <a:rPr lang="en-US" dirty="0"/>
              <a:t>Real world applications </a:t>
            </a:r>
          </a:p>
        </p:txBody>
      </p:sp>
      <p:sp>
        <p:nvSpPr>
          <p:cNvPr id="3" name="Content Placeholder 2">
            <a:extLst>
              <a:ext uri="{FF2B5EF4-FFF2-40B4-BE49-F238E27FC236}">
                <a16:creationId xmlns:a16="http://schemas.microsoft.com/office/drawing/2014/main" id="{783F372E-06B9-AD1D-8ABB-07C4E6A5BFFF}"/>
              </a:ext>
            </a:extLst>
          </p:cNvPr>
          <p:cNvSpPr>
            <a:spLocks noGrp="1"/>
          </p:cNvSpPr>
          <p:nvPr>
            <p:ph idx="1"/>
          </p:nvPr>
        </p:nvSpPr>
        <p:spPr>
          <a:xfrm>
            <a:off x="336885" y="2055813"/>
            <a:ext cx="10515600" cy="4351338"/>
          </a:xfrm>
        </p:spPr>
        <p:txBody>
          <a:bodyPr>
            <a:normAutofit lnSpcReduction="10000"/>
          </a:bodyPr>
          <a:lstStyle/>
          <a:p>
            <a:pPr marL="0" indent="0">
              <a:buNone/>
            </a:pPr>
            <a:r>
              <a:rPr lang="en-US" dirty="0"/>
              <a:t>TensorFlow </a:t>
            </a:r>
          </a:p>
          <a:p>
            <a:r>
              <a:rPr lang="en-US" dirty="0"/>
              <a:t>Google Translate for real time multilingual NLP</a:t>
            </a:r>
          </a:p>
          <a:p>
            <a:r>
              <a:rPr lang="en-US" dirty="0"/>
              <a:t>Airbnb uses it for dynamic price prediction </a:t>
            </a:r>
          </a:p>
          <a:p>
            <a:r>
              <a:rPr lang="en-US" dirty="0"/>
              <a:t>Are put into mobile apps using </a:t>
            </a:r>
            <a:r>
              <a:rPr lang="en-US" dirty="0" err="1"/>
              <a:t>Tensorflow</a:t>
            </a:r>
            <a:r>
              <a:rPr lang="en-US" dirty="0"/>
              <a:t> Lite</a:t>
            </a:r>
          </a:p>
          <a:p>
            <a:endParaRPr lang="en-US" dirty="0"/>
          </a:p>
          <a:p>
            <a:pPr marL="0" indent="0">
              <a:buNone/>
            </a:pPr>
            <a:r>
              <a:rPr lang="en-US" dirty="0"/>
              <a:t>PyTorch </a:t>
            </a:r>
          </a:p>
          <a:p>
            <a:r>
              <a:rPr lang="en-US" dirty="0"/>
              <a:t>Tesla Autopilot vision systems </a:t>
            </a:r>
          </a:p>
          <a:p>
            <a:r>
              <a:rPr lang="en-US" dirty="0"/>
              <a:t>Ubers Pyro probabilistic programming </a:t>
            </a:r>
          </a:p>
          <a:p>
            <a:r>
              <a:rPr lang="en-US" dirty="0"/>
              <a:t>Used in BERT, GPT-style models in NLP research</a:t>
            </a:r>
          </a:p>
        </p:txBody>
      </p:sp>
      <p:pic>
        <p:nvPicPr>
          <p:cNvPr id="4" name="Picture 3">
            <a:extLst>
              <a:ext uri="{FF2B5EF4-FFF2-40B4-BE49-F238E27FC236}">
                <a16:creationId xmlns:a16="http://schemas.microsoft.com/office/drawing/2014/main" id="{2BA36F9F-1959-0186-9E48-291C734F6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36" y="0"/>
            <a:ext cx="5848364" cy="2079419"/>
          </a:xfrm>
          <a:prstGeom prst="rect">
            <a:avLst/>
          </a:prstGeom>
        </p:spPr>
      </p:pic>
    </p:spTree>
    <p:extLst>
      <p:ext uri="{BB962C8B-B14F-4D97-AF65-F5344CB8AC3E}">
        <p14:creationId xmlns:p14="http://schemas.microsoft.com/office/powerpoint/2010/main" val="1918599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11EF-BF35-FCD4-56A8-ECC8C53173A2}"/>
              </a:ext>
            </a:extLst>
          </p:cNvPr>
          <p:cNvSpPr>
            <a:spLocks noGrp="1"/>
          </p:cNvSpPr>
          <p:nvPr>
            <p:ph type="title"/>
          </p:nvPr>
        </p:nvSpPr>
        <p:spPr>
          <a:xfrm>
            <a:off x="0" y="-297657"/>
            <a:ext cx="10515600" cy="1325563"/>
          </a:xfrm>
        </p:spPr>
        <p:txBody>
          <a:bodyPr/>
          <a:lstStyle/>
          <a:p>
            <a:r>
              <a:rPr lang="en-US" dirty="0"/>
              <a:t>Comparative Perspective </a:t>
            </a:r>
          </a:p>
        </p:txBody>
      </p:sp>
      <p:sp>
        <p:nvSpPr>
          <p:cNvPr id="3" name="Content Placeholder 2">
            <a:extLst>
              <a:ext uri="{FF2B5EF4-FFF2-40B4-BE49-F238E27FC236}">
                <a16:creationId xmlns:a16="http://schemas.microsoft.com/office/drawing/2014/main" id="{1CE599CD-452C-721A-0E61-FEB513F3E08A}"/>
              </a:ext>
            </a:extLst>
          </p:cNvPr>
          <p:cNvSpPr>
            <a:spLocks noGrp="1"/>
          </p:cNvSpPr>
          <p:nvPr>
            <p:ph idx="1"/>
          </p:nvPr>
        </p:nvSpPr>
        <p:spPr>
          <a:xfrm>
            <a:off x="0" y="671011"/>
            <a:ext cx="12897853" cy="4351338"/>
          </a:xfrm>
        </p:spPr>
        <p:txBody>
          <a:bodyPr>
            <a:noAutofit/>
          </a:bodyPr>
          <a:lstStyle/>
          <a:p>
            <a:pPr marL="0" indent="0">
              <a:buNone/>
            </a:pPr>
            <a:r>
              <a:rPr lang="en-US" sz="2000" dirty="0"/>
              <a:t>Usability </a:t>
            </a:r>
          </a:p>
          <a:p>
            <a:r>
              <a:rPr lang="en-US" sz="2000" dirty="0"/>
              <a:t>TensorFlow: Steeper learning curve early on, simplified by </a:t>
            </a:r>
            <a:r>
              <a:rPr lang="en-US" sz="2000" dirty="0" err="1"/>
              <a:t>Keras</a:t>
            </a:r>
            <a:r>
              <a:rPr lang="en-US" sz="2000" dirty="0"/>
              <a:t> in v2.</a:t>
            </a:r>
          </a:p>
          <a:p>
            <a:r>
              <a:rPr lang="en-US" sz="2000" dirty="0"/>
              <a:t>PyTorch: Intuitive for Python users, minimal boilerplate code</a:t>
            </a:r>
          </a:p>
          <a:p>
            <a:endParaRPr lang="en-US" sz="2000" dirty="0"/>
          </a:p>
          <a:p>
            <a:pPr marL="0" indent="0">
              <a:buNone/>
            </a:pPr>
            <a:r>
              <a:rPr lang="en-US" sz="2000" dirty="0"/>
              <a:t>Performance</a:t>
            </a:r>
          </a:p>
          <a:p>
            <a:r>
              <a:rPr lang="en-US" sz="2000" dirty="0"/>
              <a:t>TensorFlow: Fast and works well on big systems </a:t>
            </a:r>
          </a:p>
          <a:p>
            <a:r>
              <a:rPr lang="en-US" sz="2000" dirty="0"/>
              <a:t>PyTorch: Fast too, and easier to debug</a:t>
            </a:r>
          </a:p>
          <a:p>
            <a:endParaRPr lang="en-US" sz="2000" dirty="0"/>
          </a:p>
          <a:p>
            <a:pPr marL="0" indent="0">
              <a:buNone/>
            </a:pPr>
            <a:r>
              <a:rPr lang="en-US" sz="2000" dirty="0"/>
              <a:t>Community and Help</a:t>
            </a:r>
          </a:p>
          <a:p>
            <a:r>
              <a:rPr lang="en-US" sz="2000" dirty="0"/>
              <a:t>TensorFlow: Lots of guides, backed by Google</a:t>
            </a:r>
          </a:p>
          <a:p>
            <a:r>
              <a:rPr lang="en-US" sz="2000" dirty="0"/>
              <a:t>PyTorch: Loved by students, teachers, and researchers </a:t>
            </a:r>
          </a:p>
          <a:p>
            <a:endParaRPr lang="en-US" sz="2000" dirty="0"/>
          </a:p>
          <a:p>
            <a:pPr marL="0" indent="0">
              <a:buNone/>
            </a:pPr>
            <a:r>
              <a:rPr lang="en-US" sz="2000" dirty="0"/>
              <a:t>Scalability </a:t>
            </a:r>
          </a:p>
          <a:p>
            <a:pPr marL="0" indent="0">
              <a:buNone/>
            </a:pPr>
            <a:r>
              <a:rPr lang="en-US" sz="2000" dirty="0"/>
              <a:t>TensorFlow: Works great in the cloud and on many devices </a:t>
            </a:r>
          </a:p>
          <a:p>
            <a:pPr marL="0" indent="0">
              <a:buNone/>
            </a:pPr>
            <a:r>
              <a:rPr lang="en-US" sz="2000" dirty="0"/>
              <a:t>PyTorch: Good for small or big projects, flexible setup</a:t>
            </a:r>
          </a:p>
        </p:txBody>
      </p:sp>
      <p:pic>
        <p:nvPicPr>
          <p:cNvPr id="5" name="Picture 4">
            <a:extLst>
              <a:ext uri="{FF2B5EF4-FFF2-40B4-BE49-F238E27FC236}">
                <a16:creationId xmlns:a16="http://schemas.microsoft.com/office/drawing/2014/main" id="{6EEF53F7-90FA-A5B0-07F9-B3AEFAC55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815" y="3006069"/>
            <a:ext cx="4355185" cy="4032559"/>
          </a:xfrm>
          <a:prstGeom prst="rect">
            <a:avLst/>
          </a:prstGeom>
        </p:spPr>
      </p:pic>
    </p:spTree>
    <p:extLst>
      <p:ext uri="{BB962C8B-B14F-4D97-AF65-F5344CB8AC3E}">
        <p14:creationId xmlns:p14="http://schemas.microsoft.com/office/powerpoint/2010/main" val="13992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522E-5CDB-C3C1-5C3E-50F92A520E8D}"/>
              </a:ext>
            </a:extLst>
          </p:cNvPr>
          <p:cNvSpPr>
            <a:spLocks noGrp="1"/>
          </p:cNvSpPr>
          <p:nvPr>
            <p:ph type="title"/>
          </p:nvPr>
        </p:nvSpPr>
        <p:spPr/>
        <p:txBody>
          <a:bodyPr/>
          <a:lstStyle/>
          <a:p>
            <a:r>
              <a:rPr lang="en-US" dirty="0"/>
              <a:t>Final Thoughts </a:t>
            </a:r>
          </a:p>
        </p:txBody>
      </p:sp>
      <p:sp>
        <p:nvSpPr>
          <p:cNvPr id="3" name="Content Placeholder 2">
            <a:extLst>
              <a:ext uri="{FF2B5EF4-FFF2-40B4-BE49-F238E27FC236}">
                <a16:creationId xmlns:a16="http://schemas.microsoft.com/office/drawing/2014/main" id="{E6FF37C1-9A85-6197-4672-BD9FFA1EF4A6}"/>
              </a:ext>
            </a:extLst>
          </p:cNvPr>
          <p:cNvSpPr>
            <a:spLocks noGrp="1"/>
          </p:cNvSpPr>
          <p:nvPr>
            <p:ph idx="1"/>
          </p:nvPr>
        </p:nvSpPr>
        <p:spPr>
          <a:xfrm>
            <a:off x="604252" y="2727241"/>
            <a:ext cx="10515600" cy="4351338"/>
          </a:xfrm>
        </p:spPr>
        <p:txBody>
          <a:bodyPr/>
          <a:lstStyle/>
          <a:p>
            <a:r>
              <a:rPr lang="en-US" dirty="0"/>
              <a:t>TensorFlow is best for apps that need to run at scale</a:t>
            </a:r>
          </a:p>
          <a:p>
            <a:r>
              <a:rPr lang="en-US" dirty="0"/>
              <a:t>PyTorch is better for fast testing and research work</a:t>
            </a:r>
          </a:p>
          <a:p>
            <a:r>
              <a:rPr lang="en-US" dirty="0"/>
              <a:t>Use what fits your project best </a:t>
            </a:r>
          </a:p>
        </p:txBody>
      </p:sp>
      <p:pic>
        <p:nvPicPr>
          <p:cNvPr id="4" name="Picture 3">
            <a:extLst>
              <a:ext uri="{FF2B5EF4-FFF2-40B4-BE49-F238E27FC236}">
                <a16:creationId xmlns:a16="http://schemas.microsoft.com/office/drawing/2014/main" id="{A9D152B6-348C-3343-7727-956B40D93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203" y="3664938"/>
            <a:ext cx="4801597" cy="3193062"/>
          </a:xfrm>
          <a:prstGeom prst="rect">
            <a:avLst/>
          </a:prstGeom>
        </p:spPr>
      </p:pic>
    </p:spTree>
    <p:extLst>
      <p:ext uri="{BB962C8B-B14F-4D97-AF65-F5344CB8AC3E}">
        <p14:creationId xmlns:p14="http://schemas.microsoft.com/office/powerpoint/2010/main" val="47234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1B37-2929-A359-0DDF-84CEECFA0717}"/>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6CB8D7B1-D397-52CA-83E3-5A78855FC87F}"/>
              </a:ext>
            </a:extLst>
          </p:cNvPr>
          <p:cNvSpPr>
            <a:spLocks noGrp="1"/>
          </p:cNvSpPr>
          <p:nvPr>
            <p:ph idx="1"/>
          </p:nvPr>
        </p:nvSpPr>
        <p:spPr/>
        <p:txBody>
          <a:bodyPr/>
          <a:lstStyle/>
          <a:p>
            <a:r>
              <a:rPr lang="en-US" dirty="0">
                <a:hlinkClick r:id="rId3"/>
              </a:rPr>
              <a:t>https://</a:t>
            </a:r>
            <a:r>
              <a:rPr lang="en-US" dirty="0" err="1">
                <a:hlinkClick r:id="rId3"/>
              </a:rPr>
              <a:t>www.trustradius.com</a:t>
            </a:r>
            <a:r>
              <a:rPr lang="en-US" dirty="0">
                <a:hlinkClick r:id="rId3"/>
              </a:rPr>
              <a:t>/compare-products/</a:t>
            </a:r>
            <a:r>
              <a:rPr lang="en-US" dirty="0" err="1">
                <a:hlinkClick r:id="rId3"/>
              </a:rPr>
              <a:t>jupyter-notebook-vs</a:t>
            </a:r>
            <a:r>
              <a:rPr lang="en-US" dirty="0">
                <a:hlinkClick r:id="rId3"/>
              </a:rPr>
              <a:t>-</a:t>
            </a:r>
            <a:r>
              <a:rPr lang="en-US" dirty="0" err="1">
                <a:hlinkClick r:id="rId3"/>
              </a:rPr>
              <a:t>pytorch</a:t>
            </a:r>
            <a:r>
              <a:rPr lang="en-US" dirty="0">
                <a:hlinkClick r:id="rId3"/>
              </a:rPr>
              <a:t>#:~:text=</a:t>
            </a:r>
            <a:r>
              <a:rPr lang="en-US" dirty="0" err="1">
                <a:hlinkClick r:id="rId3"/>
              </a:rPr>
              <a:t>Pytorch</a:t>
            </a:r>
            <a:r>
              <a:rPr lang="en-US" dirty="0">
                <a:hlinkClick r:id="rId3"/>
              </a:rPr>
              <a:t>%20is%20very%2C%20very%</a:t>
            </a:r>
            <a:r>
              <a:rPr lang="en-US" dirty="0" err="1">
                <a:hlinkClick r:id="rId3"/>
              </a:rPr>
              <a:t>20simple,around</a:t>
            </a:r>
            <a:r>
              <a:rPr lang="en-US" dirty="0">
                <a:hlinkClick r:id="rId3"/>
              </a:rPr>
              <a:t>%20with%20the%20loss%20functions</a:t>
            </a:r>
            <a:r>
              <a:rPr lang="en-US" dirty="0"/>
              <a:t>.</a:t>
            </a:r>
          </a:p>
          <a:p>
            <a:r>
              <a:rPr lang="en-US" dirty="0">
                <a:hlinkClick r:id="rId4"/>
              </a:rPr>
              <a:t>https://</a:t>
            </a:r>
            <a:r>
              <a:rPr lang="en-US" dirty="0" err="1">
                <a:hlinkClick r:id="rId4"/>
              </a:rPr>
              <a:t>www.assemblyai.com</a:t>
            </a:r>
            <a:r>
              <a:rPr lang="en-US" dirty="0">
                <a:hlinkClick r:id="rId4"/>
              </a:rPr>
              <a:t>/blog/pytorch-vs-tensorflow-in-2023</a:t>
            </a:r>
            <a:endParaRPr lang="en-US" dirty="0"/>
          </a:p>
          <a:p>
            <a:r>
              <a:rPr lang="en-US" dirty="0">
                <a:hlinkClick r:id="rId5"/>
              </a:rPr>
              <a:t>https://</a:t>
            </a:r>
            <a:r>
              <a:rPr lang="en-US" dirty="0" err="1">
                <a:hlinkClick r:id="rId5"/>
              </a:rPr>
              <a:t>docs.rafay.co</a:t>
            </a:r>
            <a:r>
              <a:rPr lang="en-US" dirty="0">
                <a:hlinkClick r:id="rId5"/>
              </a:rPr>
              <a:t>/blog/2024/09/16/</a:t>
            </a:r>
            <a:r>
              <a:rPr lang="en-US" dirty="0" err="1">
                <a:hlinkClick r:id="rId5"/>
              </a:rPr>
              <a:t>pytorch-vs-tensorflow-a</a:t>
            </a:r>
            <a:r>
              <a:rPr lang="en-US" dirty="0">
                <a:hlinkClick r:id="rId5"/>
              </a:rPr>
              <a:t>-comprehensive-comparison-in-2024/</a:t>
            </a:r>
            <a:endParaRPr lang="en-US" dirty="0"/>
          </a:p>
          <a:p>
            <a:endParaRPr lang="en-US" dirty="0"/>
          </a:p>
        </p:txBody>
      </p:sp>
    </p:spTree>
    <p:extLst>
      <p:ext uri="{BB962C8B-B14F-4D97-AF65-F5344CB8AC3E}">
        <p14:creationId xmlns:p14="http://schemas.microsoft.com/office/powerpoint/2010/main" val="359699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3</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Deep Learning Frameworks: TensorFlow vs PyTorch </vt:lpstr>
      <vt:lpstr>Introducing TensorFlow and PyTorch  </vt:lpstr>
      <vt:lpstr>TensorFlow </vt:lpstr>
      <vt:lpstr>Key Features </vt:lpstr>
      <vt:lpstr>Real world applications </vt:lpstr>
      <vt:lpstr>Comparative Perspective </vt:lpstr>
      <vt:lpstr>Final Thoughts </vt:lpstr>
      <vt:lpstr>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Frameworks: TensorFlow vs PyTorch </dc:title>
  <dc:creator>Judith Barrios</dc:creator>
  <cp:lastModifiedBy>Judith Barrios</cp:lastModifiedBy>
  <cp:revision>4</cp:revision>
  <dcterms:created xsi:type="dcterms:W3CDTF">2025-06-14T19:40:05Z</dcterms:created>
  <dcterms:modified xsi:type="dcterms:W3CDTF">2025-06-14T22:07:49Z</dcterms:modified>
</cp:coreProperties>
</file>