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4041AE-BF18-448C-8C6A-BE6843B707DA}">
  <a:tblStyle styleId="{B54041AE-BF18-448C-8C6A-BE6843B707DA}" styleName="Table_0">
    <a:wholeTbl>
      <a:tcTxStyle b="off" i="off">
        <a:font>
          <a:latin typeface="Arial"/>
          <a:ea typeface="Arial"/>
          <a:cs typeface="Arial"/>
        </a:font>
        <a:schemeClr val="lt1"/>
      </a:tcTxStyle>
      <a:tcStyle>
        <a:tcBdr>
          <a:left>
            <a:ln cap="flat" cmpd="sng" w="9525">
              <a:solidFill>
                <a:srgbClr val="BFC8E4"/>
              </a:solidFill>
              <a:prstDash val="solid"/>
              <a:round/>
              <a:headEnd len="sm" w="sm" type="none"/>
              <a:tailEnd len="sm" w="sm" type="none"/>
            </a:ln>
          </a:left>
          <a:right>
            <a:ln cap="flat" cmpd="sng" w="9525">
              <a:solidFill>
                <a:srgbClr val="BFC8E4"/>
              </a:solidFill>
              <a:prstDash val="solid"/>
              <a:round/>
              <a:headEnd len="sm" w="sm" type="none"/>
              <a:tailEnd len="sm" w="sm" type="none"/>
            </a:ln>
          </a:right>
          <a:top>
            <a:ln cap="flat" cmpd="sng" w="9525">
              <a:solidFill>
                <a:srgbClr val="BFC8E4"/>
              </a:solidFill>
              <a:prstDash val="solid"/>
              <a:round/>
              <a:headEnd len="sm" w="sm" type="none"/>
              <a:tailEnd len="sm" w="sm" type="none"/>
            </a:ln>
          </a:top>
          <a:bottom>
            <a:ln cap="flat" cmpd="sng" w="9525">
              <a:solidFill>
                <a:srgbClr val="BFC8E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 styleId="{0C6B51C0-8B3F-4F6E-A6BD-C992069A55BD}" styleName="Table_1">
    <a:wholeTbl>
      <a:tcTxStyle b="off" i="off">
        <a:font>
          <a:latin typeface="Arial"/>
          <a:ea typeface="Arial"/>
          <a:cs typeface="Arial"/>
        </a:font>
        <a:schemeClr val="lt1"/>
      </a:tcTxStyle>
      <a:tcStyle>
        <a:tcBdr>
          <a:left>
            <a:ln cap="flat" cmpd="sng" w="9525">
              <a:solidFill>
                <a:srgbClr val="C3D4EB"/>
              </a:solidFill>
              <a:prstDash val="solid"/>
              <a:round/>
              <a:headEnd len="sm" w="sm" type="none"/>
              <a:tailEnd len="sm" w="sm" type="none"/>
            </a:ln>
          </a:left>
          <a:right>
            <a:ln cap="flat" cmpd="sng" w="9525">
              <a:solidFill>
                <a:srgbClr val="C3D4EB"/>
              </a:solidFill>
              <a:prstDash val="solid"/>
              <a:round/>
              <a:headEnd len="sm" w="sm" type="none"/>
              <a:tailEnd len="sm" w="sm" type="none"/>
            </a:ln>
          </a:right>
          <a:top>
            <a:ln cap="flat" cmpd="sng" w="9525">
              <a:solidFill>
                <a:srgbClr val="C3D4EB"/>
              </a:solidFill>
              <a:prstDash val="solid"/>
              <a:round/>
              <a:headEnd len="sm" w="sm" type="none"/>
              <a:tailEnd len="sm" w="sm" type="none"/>
            </a:ln>
          </a:top>
          <a:bottom>
            <a:ln cap="flat" cmpd="sng" w="9525">
              <a:solidFill>
                <a:srgbClr val="C3D4EB"/>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rialBlack-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8f999cb2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g1208f999cb2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08f999cb2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208f999cb2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208f999cb2_0_2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08f999cb2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208f999cb2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1208f999cb2_0_2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8f999cb2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1208f999cb2_0_2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1208f999cb2_0_2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08f999cb2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g1208f999cb2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g1208f999cb2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08f999cb2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g1208f999cb2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g1208f999cb2_0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08f999cb2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1208f999cb2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1208f999cb2_0_1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08f999cb2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208f999cb2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208f999cb2_0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8f999cb2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1208f999cb2_0_2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1208f999cb2_0_2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08f999cb2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1208f999cb2_0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1208f999cb2_0_2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08f999cb2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1208f999cb2_0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1208f999cb2_0_2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08f999cb2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1208f999cb2_0_2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1208f999cb2_0_2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 y="11090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a:t>
            </a:r>
            <a:r>
              <a:rPr b="1" lang="es" sz="4500"/>
              <a:t>7</a:t>
            </a:r>
            <a:endParaRPr/>
          </a:p>
        </p:txBody>
      </p:sp>
      <p:sp>
        <p:nvSpPr>
          <p:cNvPr id="61" name="Google Shape;61;p14"/>
          <p:cNvSpPr txBox="1"/>
          <p:nvPr/>
        </p:nvSpPr>
        <p:spPr>
          <a:xfrm>
            <a:off x="0" y="18117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CSS Parte </a:t>
            </a:r>
            <a:r>
              <a:rPr lang="es" sz="2100">
                <a:solidFill>
                  <a:schemeClr val="dk1"/>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rotWithShape="1">
          <a:blip r:embed="rId3">
            <a:alphaModFix/>
          </a:blip>
          <a:srcRect b="0" l="65595" r="0" t="18526"/>
          <a:stretch/>
        </p:blipFill>
        <p:spPr>
          <a:xfrm>
            <a:off x="3911453" y="2204150"/>
            <a:ext cx="1321093" cy="18303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178904" y="1023425"/>
            <a:ext cx="8816100" cy="4119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700" u="none" cap="none" strike="noStrike">
                <a:solidFill>
                  <a:schemeClr val="dk1"/>
                </a:solidFill>
                <a:latin typeface="Arial"/>
                <a:ea typeface="Arial"/>
                <a:cs typeface="Arial"/>
                <a:sym typeface="Arial"/>
              </a:rPr>
              <a:t>La unidades relativas, a diferencia de las absolutas, no están completamente definidas, ya que su valor siempre está referenciado respecto a otro valor. </a:t>
            </a:r>
            <a:endParaRPr sz="1100"/>
          </a:p>
          <a:p>
            <a:pPr indent="0" lvl="0" marL="0" marR="0" rtl="0" algn="l">
              <a:lnSpc>
                <a:spcPct val="90000"/>
              </a:lnSpc>
              <a:spcBef>
                <a:spcPts val="800"/>
              </a:spcBef>
              <a:spcAft>
                <a:spcPts val="0"/>
              </a:spcAft>
              <a:buClr>
                <a:schemeClr val="dk1"/>
              </a:buClr>
              <a:buSzPts val="1400"/>
              <a:buFont typeface="Arial"/>
              <a:buNone/>
            </a:pPr>
            <a:r>
              <a:rPr b="0" i="0" lang="es" sz="2700" u="none" cap="none" strike="noStrike">
                <a:solidFill>
                  <a:schemeClr val="dk1"/>
                </a:solidFill>
                <a:latin typeface="Arial"/>
                <a:ea typeface="Arial"/>
                <a:cs typeface="Arial"/>
                <a:sym typeface="Arial"/>
              </a:rPr>
              <a:t>Son las más utilizadas por la flexibilidad con la que se adaptan a los diferentes medios.</a:t>
            </a:r>
            <a:endParaRPr sz="1100"/>
          </a:p>
        </p:txBody>
      </p:sp>
      <p:sp>
        <p:nvSpPr>
          <p:cNvPr id="126" name="Google Shape;126;p2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  </a:t>
            </a:r>
            <a:r>
              <a:rPr b="1" i="0" lang="es" sz="3300" u="none" cap="none" strike="noStrike">
                <a:solidFill>
                  <a:srgbClr val="CC0099"/>
                </a:solidFill>
                <a:latin typeface="Arial"/>
                <a:ea typeface="Arial"/>
                <a:cs typeface="Arial"/>
                <a:sym typeface="Arial"/>
              </a:rPr>
              <a:t>Medidas Relativas</a:t>
            </a:r>
            <a:endParaRPr b="1" i="0" sz="1100" u="none" cap="none" strike="noStrike">
              <a:solidFill>
                <a:srgbClr val="CC009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nvSpPr>
        <p:spPr>
          <a:xfrm>
            <a:off x="178904" y="1023425"/>
            <a:ext cx="8796300" cy="4119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em: </a:t>
            </a:r>
            <a:r>
              <a:rPr lang="es" sz="2400">
                <a:solidFill>
                  <a:schemeClr val="dk1"/>
                </a:solidFill>
              </a:rPr>
              <a:t>relativa al tamaño de fuente de cualquier etiqueta padre en su jerarquía de etiquetas. Si ninguna etiqueta anterior posee un valor definido entonces toma el valor del elemento raíz del documento (etiqueta &lt;html&gt;) el cual define por defecto el navegador en 16px.</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rem: </a:t>
            </a:r>
            <a:r>
              <a:rPr b="0" i="0" lang="es" sz="2400" u="none" cap="none" strike="noStrike">
                <a:solidFill>
                  <a:schemeClr val="dk1"/>
                </a:solidFill>
                <a:latin typeface="Arial"/>
                <a:ea typeface="Arial"/>
                <a:cs typeface="Arial"/>
                <a:sym typeface="Arial"/>
              </a:rPr>
              <a:t>similar a </a:t>
            </a:r>
            <a:r>
              <a:rPr b="1" i="0" lang="es" sz="2400" u="none" cap="none" strike="noStrike">
                <a:solidFill>
                  <a:schemeClr val="dk1"/>
                </a:solidFill>
              </a:rPr>
              <a:t>em </a:t>
            </a:r>
            <a:r>
              <a:rPr b="0" i="0" lang="es" sz="2400" u="none" cap="none" strike="noStrike">
                <a:solidFill>
                  <a:schemeClr val="dk1"/>
                </a:solidFill>
                <a:latin typeface="Arial"/>
                <a:ea typeface="Arial"/>
                <a:cs typeface="Arial"/>
                <a:sym typeface="Arial"/>
              </a:rPr>
              <a:t>con la diferencia de que no depende del elemento padre sino del elemento raíz del documento</a:t>
            </a:r>
            <a:r>
              <a:rPr lang="es" sz="2400">
                <a:solidFill>
                  <a:schemeClr val="dk1"/>
                </a:solidFill>
              </a:rPr>
              <a:t>.</a:t>
            </a:r>
            <a:r>
              <a:rPr b="0" i="0" lang="es" sz="2400" u="none" cap="none" strike="noStrike">
                <a:solidFill>
                  <a:schemeClr val="dk1"/>
                </a:solidFill>
                <a:latin typeface="Arial"/>
                <a:ea typeface="Arial"/>
                <a:cs typeface="Arial"/>
                <a:sym typeface="Arial"/>
              </a:rPr>
              <a:t> Si cambiamos el font-size del &lt;html&gt; </a:t>
            </a:r>
            <a:r>
              <a:rPr lang="es" sz="2400">
                <a:solidFill>
                  <a:schemeClr val="dk1"/>
                </a:solidFill>
              </a:rPr>
              <a:t>a </a:t>
            </a:r>
            <a:r>
              <a:rPr b="0" i="0" lang="es" sz="2400" u="none" cap="none" strike="noStrike">
                <a:solidFill>
                  <a:schemeClr val="dk1"/>
                </a:solidFill>
                <a:latin typeface="Arial"/>
                <a:ea typeface="Arial"/>
                <a:cs typeface="Arial"/>
                <a:sym typeface="Arial"/>
              </a:rPr>
              <a:t>1</a:t>
            </a:r>
            <a:r>
              <a:rPr lang="es" sz="2400">
                <a:solidFill>
                  <a:schemeClr val="dk1"/>
                </a:solidFill>
              </a:rPr>
              <a:t>0</a:t>
            </a:r>
            <a:r>
              <a:rPr b="0" i="0" lang="es" sz="2400" u="none" cap="none" strike="noStrike">
                <a:solidFill>
                  <a:schemeClr val="dk1"/>
                </a:solidFill>
                <a:latin typeface="Arial"/>
                <a:ea typeface="Arial"/>
                <a:cs typeface="Arial"/>
                <a:sym typeface="Arial"/>
              </a:rPr>
              <a:t>px, 1rem sería igual a 1</a:t>
            </a:r>
            <a:r>
              <a:rPr lang="es" sz="2400">
                <a:solidFill>
                  <a:schemeClr val="dk1"/>
                </a:solidFill>
              </a:rPr>
              <a:t>0</a:t>
            </a:r>
            <a:r>
              <a:rPr b="0" i="0" lang="es" sz="2400" u="none" cap="none" strike="noStrike">
                <a:solidFill>
                  <a:schemeClr val="dk1"/>
                </a:solidFill>
                <a:latin typeface="Arial"/>
                <a:ea typeface="Arial"/>
                <a:cs typeface="Arial"/>
                <a:sym typeface="Arial"/>
              </a:rPr>
              <a:t>px en cualquier parte del documento.</a:t>
            </a:r>
            <a:endParaRPr sz="1100"/>
          </a:p>
        </p:txBody>
      </p:sp>
      <p:sp>
        <p:nvSpPr>
          <p:cNvPr id="133" name="Google Shape;133;p2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  </a:t>
            </a:r>
            <a:r>
              <a:rPr b="1" i="0" lang="es" sz="3300" u="none" cap="none" strike="noStrike">
                <a:solidFill>
                  <a:srgbClr val="CC0099"/>
                </a:solidFill>
                <a:latin typeface="Arial"/>
                <a:ea typeface="Arial"/>
                <a:cs typeface="Arial"/>
                <a:sym typeface="Arial"/>
              </a:rPr>
              <a:t>Medidas Relativas</a:t>
            </a:r>
            <a:endParaRPr b="1" i="0" sz="1100" u="none" cap="none" strike="noStrike">
              <a:solidFill>
                <a:srgbClr val="CC009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nvSpPr>
        <p:spPr>
          <a:xfrm>
            <a:off x="178904" y="1023425"/>
            <a:ext cx="8816100" cy="4119900"/>
          </a:xfrm>
          <a:prstGeom prst="rect">
            <a:avLst/>
          </a:prstGeom>
          <a:noFill/>
          <a:ln>
            <a:noFill/>
          </a:ln>
        </p:spPr>
        <p:txBody>
          <a:bodyPr anchorCtr="0" anchor="t" bIns="34275" lIns="68575" spcFirstLastPara="1" rIns="68575" wrap="square" tIns="34275">
            <a:normAutofit lnSpcReduction="10000"/>
          </a:bodyPr>
          <a:lstStyle/>
          <a:p>
            <a:pPr indent="0" lvl="0" marL="0" marR="0" rtl="0" algn="l">
              <a:lnSpc>
                <a:spcPct val="90000"/>
              </a:lnSpc>
              <a:spcBef>
                <a:spcPts val="800"/>
              </a:spcBef>
              <a:spcAft>
                <a:spcPts val="0"/>
              </a:spcAft>
              <a:buClr>
                <a:schemeClr val="dk1"/>
              </a:buClr>
              <a:buSzPts val="1400"/>
              <a:buFont typeface="Arial"/>
              <a:buNone/>
            </a:pPr>
            <a:r>
              <a:rPr b="0" i="0" lang="es" sz="2400" u="none" cap="none" strike="noStrike">
                <a:solidFill>
                  <a:schemeClr val="dk1"/>
                </a:solidFill>
                <a:latin typeface="Arial"/>
                <a:ea typeface="Arial"/>
                <a:cs typeface="Arial"/>
                <a:sym typeface="Arial"/>
              </a:rPr>
              <a:t>La unidades flexibles, son todas relativas a las dimensiones tanto del ancho o alto del viewport en el que se visualice nuestra página, ya sea un dispositivo móvil o de escritorio.</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vw: </a:t>
            </a:r>
            <a:r>
              <a:rPr b="0" i="0" lang="es" sz="2400" u="none" cap="none" strike="noStrike">
                <a:solidFill>
                  <a:schemeClr val="dk1"/>
                </a:solidFill>
                <a:latin typeface="Arial"/>
                <a:ea typeface="Arial"/>
                <a:cs typeface="Arial"/>
                <a:sym typeface="Arial"/>
              </a:rPr>
              <a:t>viewport width, esta medida es relativa al 100% del viewport. Lo que quiere decir que si decimos que un div debe medir </a:t>
            </a:r>
            <a:r>
              <a:rPr b="1" i="0" lang="es" sz="2400" u="none" cap="none" strike="noStrike">
                <a:solidFill>
                  <a:schemeClr val="dk1"/>
                </a:solidFill>
              </a:rPr>
              <a:t>50vw</a:t>
            </a:r>
            <a:r>
              <a:rPr b="0" i="0" lang="es" sz="2400" u="none" cap="none" strike="noStrike">
                <a:solidFill>
                  <a:schemeClr val="dk1"/>
                </a:solidFill>
                <a:latin typeface="Arial"/>
                <a:ea typeface="Arial"/>
                <a:cs typeface="Arial"/>
                <a:sym typeface="Arial"/>
              </a:rPr>
              <a:t>, es equivalente al 50% del ancho total del viewport.</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vh: </a:t>
            </a:r>
            <a:r>
              <a:rPr b="0" i="0" lang="es" sz="2400" u="none" cap="none" strike="noStrike">
                <a:solidFill>
                  <a:schemeClr val="dk1"/>
                </a:solidFill>
                <a:latin typeface="Arial"/>
                <a:ea typeface="Arial"/>
                <a:cs typeface="Arial"/>
                <a:sym typeface="Arial"/>
              </a:rPr>
              <a:t>viewport height, va a ser un porcentaje relativo a la altura total del viewport. Entonces, si definimos qué un div mide </a:t>
            </a:r>
            <a:r>
              <a:rPr b="1" i="0" lang="es" sz="2400" u="none" cap="none" strike="noStrike">
                <a:solidFill>
                  <a:schemeClr val="dk1"/>
                </a:solidFill>
              </a:rPr>
              <a:t>50vh</a:t>
            </a:r>
            <a:r>
              <a:rPr b="0" i="0" lang="es" sz="2400" u="none" cap="none" strike="noStrike">
                <a:solidFill>
                  <a:schemeClr val="dk1"/>
                </a:solidFill>
                <a:latin typeface="Arial"/>
                <a:ea typeface="Arial"/>
                <a:cs typeface="Arial"/>
                <a:sym typeface="Arial"/>
              </a:rPr>
              <a:t> y el alto del viewport es 800px, nuestro div medirá 400px.</a:t>
            </a:r>
            <a:endParaRPr sz="1100"/>
          </a:p>
          <a:p>
            <a:pPr indent="0" lvl="0" marL="0" marR="0" rtl="0" algn="l">
              <a:lnSpc>
                <a:spcPct val="90000"/>
              </a:lnSpc>
              <a:spcBef>
                <a:spcPts val="800"/>
              </a:spcBef>
              <a:spcAft>
                <a:spcPts val="0"/>
              </a:spcAft>
              <a:buClr>
                <a:schemeClr val="dk1"/>
              </a:buClr>
              <a:buSzPts val="1400"/>
              <a:buFont typeface="Arial"/>
              <a:buNone/>
            </a:pPr>
            <a:r>
              <a:t/>
            </a:r>
            <a:endParaRPr b="0" i="0" sz="2400" u="none" cap="none" strike="noStrike">
              <a:solidFill>
                <a:schemeClr val="dk1"/>
              </a:solidFill>
              <a:latin typeface="Arial"/>
              <a:ea typeface="Arial"/>
              <a:cs typeface="Arial"/>
              <a:sym typeface="Arial"/>
            </a:endParaRPr>
          </a:p>
        </p:txBody>
      </p:sp>
      <p:sp>
        <p:nvSpPr>
          <p:cNvPr id="140" name="Google Shape;140;p2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  </a:t>
            </a:r>
            <a:r>
              <a:rPr b="1" i="0" lang="es" sz="3300" u="none" cap="none" strike="noStrike">
                <a:solidFill>
                  <a:srgbClr val="93C47D"/>
                </a:solidFill>
                <a:latin typeface="Arial"/>
                <a:ea typeface="Arial"/>
                <a:cs typeface="Arial"/>
                <a:sym typeface="Arial"/>
              </a:rPr>
              <a:t>Medidas Flexibles</a:t>
            </a:r>
            <a:endParaRPr b="1" i="0" sz="1100" u="none" cap="none" strike="noStrike">
              <a:solidFill>
                <a:srgbClr val="93C47D"/>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271875" y="978473"/>
            <a:ext cx="8767800" cy="27771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t/>
            </a:r>
            <a:endParaRPr b="0"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0" i="0" lang="es" sz="2700" u="none" cap="none" strike="noStrike">
                <a:solidFill>
                  <a:schemeClr val="dk1"/>
                </a:solidFill>
                <a:latin typeface="Arial"/>
                <a:ea typeface="Arial"/>
                <a:cs typeface="Arial"/>
                <a:sym typeface="Arial"/>
              </a:rPr>
              <a:t>La especificidad hace referencia a la relevancia que tiene un estilo sobre un elemento de la página al cual le están afectando varios estilos de CSS al mismo tiempo. Es decir, hace referencia al grado de importancia de un estilo sobre otro.</a:t>
            </a:r>
            <a:endParaRPr b="0" i="0" sz="3600" u="none" cap="none" strike="noStrike">
              <a:solidFill>
                <a:schemeClr val="dk1"/>
              </a:solidFill>
              <a:latin typeface="Arial"/>
              <a:ea typeface="Arial"/>
              <a:cs typeface="Arial"/>
              <a:sym typeface="Arial"/>
            </a:endParaRPr>
          </a:p>
        </p:txBody>
      </p:sp>
      <p:sp>
        <p:nvSpPr>
          <p:cNvPr id="69" name="Google Shape;69;p1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Especificidad</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Especificidad</a:t>
            </a:r>
            <a:endParaRPr b="1" i="0" sz="1200" u="none" cap="none" strike="noStrike">
              <a:solidFill>
                <a:srgbClr val="000000"/>
              </a:solidFill>
              <a:latin typeface="Arial"/>
              <a:ea typeface="Arial"/>
              <a:cs typeface="Arial"/>
              <a:sym typeface="Arial"/>
            </a:endParaRPr>
          </a:p>
        </p:txBody>
      </p:sp>
      <p:graphicFrame>
        <p:nvGraphicFramePr>
          <p:cNvPr id="76" name="Google Shape;76;p16"/>
          <p:cNvGraphicFramePr/>
          <p:nvPr/>
        </p:nvGraphicFramePr>
        <p:xfrm>
          <a:off x="1103243" y="1530626"/>
          <a:ext cx="3000000" cy="3000000"/>
        </p:xfrm>
        <a:graphic>
          <a:graphicData uri="http://schemas.openxmlformats.org/drawingml/2006/table">
            <a:tbl>
              <a:tblPr bandRow="1" firstRow="1">
                <a:gradFill>
                  <a:gsLst>
                    <a:gs pos="0">
                      <a:srgbClr val="306CD7"/>
                    </a:gs>
                    <a:gs pos="100000">
                      <a:srgbClr val="90B0FF"/>
                    </a:gs>
                  </a:gsLst>
                  <a:lin ang="16200038" scaled="0"/>
                </a:gradFill>
                <a:tableStyleId>{B54041AE-BF18-448C-8C6A-BE6843B707DA}</a:tableStyleId>
              </a:tblPr>
              <a:tblGrid>
                <a:gridCol w="4083250"/>
                <a:gridCol w="3231950"/>
              </a:tblGrid>
              <a:tr h="648575">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!important</a:t>
                      </a:r>
                      <a:endParaRPr b="0" sz="1800" u="none" cap="none" strike="noStrike">
                        <a:latin typeface="Arial Black"/>
                        <a:ea typeface="Arial Black"/>
                        <a:cs typeface="Arial Black"/>
                        <a:sym typeface="Arial Black"/>
                      </a:endParaRPr>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 0, 0</a:t>
                      </a:r>
                      <a:endParaRPr sz="1100"/>
                    </a:p>
                  </a:txBody>
                  <a:tcPr marT="34300" marB="34300" marR="68600" marL="68600"/>
                </a:tc>
              </a:tr>
              <a:tr h="661950">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Estilos inline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 0</a:t>
                      </a:r>
                      <a:endParaRPr sz="1100"/>
                    </a:p>
                  </a:txBody>
                  <a:tcPr marT="34300" marB="34300" marR="68600" marL="68600"/>
                </a:tc>
              </a:tr>
              <a:tr h="661950">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ID</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a:t>
                      </a:r>
                      <a:endParaRPr sz="1100"/>
                    </a:p>
                  </a:txBody>
                  <a:tcPr marT="34300" marB="34300" marR="68600" marL="68600"/>
                </a:tc>
              </a:tr>
              <a:tr h="661950">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Clases y pseudoclases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a:t>
                      </a:r>
                      <a:endParaRPr sz="1100"/>
                    </a:p>
                  </a:txBody>
                  <a:tcPr marT="34300" marB="34300" marR="68600" marL="68600"/>
                </a:tc>
              </a:tr>
              <a:tr h="661950">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Etiquetas y pseudoelementos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0, 0, 0, 0, </a:t>
                      </a:r>
                      <a:r>
                        <a:rPr b="0" lang="es" sz="1800" u="none" cap="none" strike="noStrike">
                          <a:solidFill>
                            <a:schemeClr val="dk2"/>
                          </a:solidFill>
                          <a:latin typeface="Arial Black"/>
                          <a:ea typeface="Arial Black"/>
                          <a:cs typeface="Arial Black"/>
                          <a:sym typeface="Arial Black"/>
                        </a:rPr>
                        <a:t>1</a:t>
                      </a:r>
                      <a:endParaRPr sz="1100"/>
                    </a:p>
                  </a:txBody>
                  <a:tcPr marT="34300" marB="34300" marR="68600" marL="686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Especificidad</a:t>
            </a:r>
            <a:endParaRPr b="1" i="0" sz="1200" u="none" cap="none" strike="noStrike">
              <a:solidFill>
                <a:srgbClr val="000000"/>
              </a:solidFill>
              <a:latin typeface="Arial"/>
              <a:ea typeface="Arial"/>
              <a:cs typeface="Arial"/>
              <a:sym typeface="Arial"/>
            </a:endParaRPr>
          </a:p>
        </p:txBody>
      </p:sp>
      <p:graphicFrame>
        <p:nvGraphicFramePr>
          <p:cNvPr id="83" name="Google Shape;83;p17"/>
          <p:cNvGraphicFramePr/>
          <p:nvPr/>
        </p:nvGraphicFramePr>
        <p:xfrm>
          <a:off x="1113181" y="1540565"/>
          <a:ext cx="3000000" cy="3000000"/>
        </p:xfrm>
        <a:graphic>
          <a:graphicData uri="http://schemas.openxmlformats.org/drawingml/2006/table">
            <a:tbl>
              <a:tblPr bandRow="1" firstRow="1">
                <a:gradFill>
                  <a:gsLst>
                    <a:gs pos="0">
                      <a:srgbClr val="489BE7"/>
                    </a:gs>
                    <a:gs pos="100000">
                      <a:srgbClr val="91CCFF"/>
                    </a:gs>
                  </a:gsLst>
                  <a:lin ang="16200038" scaled="0"/>
                </a:gradFill>
                <a:tableStyleId>{0C6B51C0-8B3F-4F6E-A6BD-C992069A55BD}</a:tableStyleId>
              </a:tblPr>
              <a:tblGrid>
                <a:gridCol w="4066600"/>
                <a:gridCol w="3218775"/>
              </a:tblGrid>
              <a:tr h="648575">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cualquier-selector { color: #FF0000!important;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 0, 0</a:t>
                      </a:r>
                      <a:endParaRPr sz="1100"/>
                    </a:p>
                  </a:txBody>
                  <a:tcPr marT="34300" marB="34300" marR="68600" marL="68600"/>
                </a:tc>
              </a:tr>
              <a:tr h="661950">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&lt;p style=“color:#FF0000;”&gt;Lorem Ipsum&lt;/p&gt;</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 0</a:t>
                      </a:r>
                      <a:endParaRPr sz="1100"/>
                    </a:p>
                  </a:txBody>
                  <a:tcPr marT="34300" marB="34300" marR="68600" marL="68600"/>
                </a:tc>
              </a:tr>
              <a:tr h="661950">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#parrafo { color: #FF0000;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a:t>
                      </a:r>
                      <a:endParaRPr sz="1100"/>
                    </a:p>
                  </a:txBody>
                  <a:tcPr marT="34300" marB="34300" marR="68600" marL="68600"/>
                </a:tc>
              </a:tr>
              <a:tr h="661950">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.parrafo { color: #FF0000;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a:t>
                      </a:r>
                      <a:endParaRPr sz="1100"/>
                    </a:p>
                  </a:txBody>
                  <a:tcPr marT="34300" marB="34300" marR="68600" marL="68600"/>
                </a:tc>
              </a:tr>
              <a:tr h="661950">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p { color: #FF0000;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0, 0, 0, 0, </a:t>
                      </a:r>
                      <a:r>
                        <a:rPr b="0" lang="es" sz="1800" u="none" cap="none" strike="noStrike">
                          <a:solidFill>
                            <a:schemeClr val="dk2"/>
                          </a:solidFill>
                          <a:latin typeface="Arial Black"/>
                          <a:ea typeface="Arial Black"/>
                          <a:cs typeface="Arial Black"/>
                          <a:sym typeface="Arial Black"/>
                        </a:rPr>
                        <a:t>1</a:t>
                      </a:r>
                      <a:endParaRPr sz="1100"/>
                    </a:p>
                  </a:txBody>
                  <a:tcPr marT="34300" marB="34300" marR="68600" marL="686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200465" y="1202788"/>
            <a:ext cx="3612000" cy="3830100"/>
          </a:xfrm>
          <a:prstGeom prst="rect">
            <a:avLst/>
          </a:prstGeom>
          <a:noFill/>
          <a:ln>
            <a:noFill/>
          </a:ln>
        </p:spPr>
        <p:txBody>
          <a:bodyPr anchorCtr="0" anchor="t" bIns="34275" lIns="68575" spcFirstLastPara="1" rIns="68575" wrap="square" tIns="34275">
            <a:normAutofit/>
          </a:bodyPr>
          <a:lstStyle/>
          <a:p>
            <a:pPr indent="-254000" lvl="0" marL="254000" marR="0" rtl="0" algn="l">
              <a:lnSpc>
                <a:spcPct val="90000"/>
              </a:lnSpc>
              <a:spcBef>
                <a:spcPts val="800"/>
              </a:spcBef>
              <a:spcAft>
                <a:spcPts val="0"/>
              </a:spcAft>
              <a:buClr>
                <a:schemeClr val="dk1"/>
              </a:buClr>
              <a:buSzPts val="1400"/>
              <a:buFont typeface="Noto Sans Symbols"/>
              <a:buChar char="❑"/>
            </a:pPr>
            <a:r>
              <a:rPr b="1" i="0" lang="es" sz="1800" u="none" cap="none" strike="noStrike">
                <a:solidFill>
                  <a:schemeClr val="lt1"/>
                </a:solidFill>
                <a:highlight>
                  <a:srgbClr val="000000"/>
                </a:highlight>
                <a:latin typeface="Arial Black"/>
                <a:ea typeface="Arial Black"/>
                <a:cs typeface="Arial Black"/>
                <a:sym typeface="Arial Black"/>
              </a:rPr>
              <a:t>selector descendiente:</a:t>
            </a:r>
            <a:r>
              <a:rPr b="1" i="0" lang="es" sz="1800" u="none" cap="none" strike="noStrike">
                <a:solidFill>
                  <a:schemeClr val="lt1"/>
                </a:solidFill>
                <a:latin typeface="Arial Black"/>
                <a:ea typeface="Arial Black"/>
                <a:cs typeface="Arial Black"/>
                <a:sym typeface="Arial Black"/>
              </a:rPr>
              <a:t> </a:t>
            </a:r>
            <a:r>
              <a:rPr b="0" i="0" lang="es" sz="1800" u="none" cap="none" strike="noStrike">
                <a:solidFill>
                  <a:schemeClr val="dk1"/>
                </a:solidFill>
                <a:latin typeface="Arial"/>
                <a:ea typeface="Arial"/>
                <a:cs typeface="Arial"/>
                <a:sym typeface="Arial"/>
              </a:rPr>
              <a:t>Se aplican en los elementos que tienen una relación padre-hijo, es decir las etiquetas que están dentro de otras etiquetas. En el siguiente ejemplo es más fácil agregar un selector descendiente que aplicar un clase a cada elemento &lt;p&gt;</a:t>
            </a:r>
            <a:endParaRPr sz="1100"/>
          </a:p>
          <a:p>
            <a:pPr indent="-165100" lvl="0" marL="254000" marR="0" rtl="0" algn="l">
              <a:lnSpc>
                <a:spcPct val="90000"/>
              </a:lnSpc>
              <a:spcBef>
                <a:spcPts val="800"/>
              </a:spcBef>
              <a:spcAft>
                <a:spcPts val="0"/>
              </a:spcAft>
              <a:buClr>
                <a:schemeClr val="dk1"/>
              </a:buClr>
              <a:buSzPts val="1400"/>
              <a:buFont typeface="Noto Sans Symbols"/>
              <a:buNone/>
            </a:pPr>
            <a:r>
              <a:t/>
            </a:r>
            <a:endParaRPr b="0" i="0" sz="1800" u="none" cap="none" strike="noStrike">
              <a:solidFill>
                <a:schemeClr val="dk1"/>
              </a:solidFill>
              <a:latin typeface="Arial"/>
              <a:ea typeface="Arial"/>
              <a:cs typeface="Arial"/>
              <a:sym typeface="Arial"/>
            </a:endParaRPr>
          </a:p>
          <a:p>
            <a:pPr indent="-165100" lvl="0" marL="254000" marR="0" rtl="0" algn="l">
              <a:lnSpc>
                <a:spcPct val="90000"/>
              </a:lnSpc>
              <a:spcBef>
                <a:spcPts val="800"/>
              </a:spcBef>
              <a:spcAft>
                <a:spcPts val="0"/>
              </a:spcAft>
              <a:buClr>
                <a:schemeClr val="dk1"/>
              </a:buClr>
              <a:buSzPts val="1400"/>
              <a:buFont typeface="Noto Sans Symbols"/>
              <a:buNone/>
            </a:pPr>
            <a:r>
              <a:t/>
            </a:r>
            <a:endParaRPr b="0" i="0" sz="1500" u="none" cap="none" strike="noStrike">
              <a:solidFill>
                <a:schemeClr val="dk1"/>
              </a:solidFill>
              <a:latin typeface="Arial"/>
              <a:ea typeface="Arial"/>
              <a:cs typeface="Arial"/>
              <a:sym typeface="Arial"/>
            </a:endParaRPr>
          </a:p>
        </p:txBody>
      </p:sp>
      <p:sp>
        <p:nvSpPr>
          <p:cNvPr id="90" name="Google Shape;90;p1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Selectores</a:t>
            </a:r>
            <a:endParaRPr b="1" i="0" sz="1100" u="none" cap="none" strike="noStrike">
              <a:solidFill>
                <a:srgbClr val="000000"/>
              </a:solidFill>
              <a:latin typeface="Arial"/>
              <a:ea typeface="Arial"/>
              <a:cs typeface="Arial"/>
              <a:sym typeface="Arial"/>
            </a:endParaRPr>
          </a:p>
        </p:txBody>
      </p:sp>
      <p:sp>
        <p:nvSpPr>
          <p:cNvPr id="91" name="Google Shape;91;p18"/>
          <p:cNvSpPr txBox="1"/>
          <p:nvPr/>
        </p:nvSpPr>
        <p:spPr>
          <a:xfrm>
            <a:off x="3812323" y="1231801"/>
            <a:ext cx="5240400" cy="4163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200" u="none" cap="none" strike="noStrike">
                <a:solidFill>
                  <a:srgbClr val="CC0099"/>
                </a:solidFill>
                <a:latin typeface="Arial"/>
                <a:ea typeface="Arial"/>
                <a:cs typeface="Arial"/>
                <a:sym typeface="Arial"/>
              </a:rPr>
              <a:t>&lt;div&gt;</a:t>
            </a:r>
            <a:endParaRPr sz="1100"/>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a:t>
            </a:r>
            <a:r>
              <a:rPr b="1" i="0" lang="es" sz="1200" u="none" cap="none" strike="noStrike">
                <a:solidFill>
                  <a:srgbClr val="CC0099"/>
                </a:solidFill>
                <a:latin typeface="Arial"/>
                <a:ea typeface="Arial"/>
                <a:cs typeface="Arial"/>
                <a:sym typeface="Arial"/>
              </a:rPr>
              <a:t>&lt;p&gt; </a:t>
            </a:r>
            <a:r>
              <a:rPr b="0" i="1" lang="es" sz="1200" u="none" cap="none" strike="noStrike">
                <a:solidFill>
                  <a:srgbClr val="000000"/>
                </a:solidFill>
                <a:latin typeface="Arial"/>
                <a:ea typeface="Arial"/>
                <a:cs typeface="Arial"/>
                <a:sym typeface="Arial"/>
              </a:rPr>
              <a:t>Lorem ipsum dolor sit amet, consectetur adipisicing elit, sed do eiusmod</a:t>
            </a:r>
            <a:endParaRPr b="0"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 sz="1200" u="none" cap="none" strike="noStrike">
                <a:solidFill>
                  <a:srgbClr val="000000"/>
                </a:solidFill>
                <a:latin typeface="Arial"/>
                <a:ea typeface="Arial"/>
                <a:cs typeface="Arial"/>
                <a:sym typeface="Arial"/>
              </a:rPr>
              <a:t>    tempor incididunt ut labore et dolore magna aliqua. </a:t>
            </a:r>
            <a:r>
              <a:rPr b="1" i="0" lang="es" sz="1200" u="none" cap="none" strike="noStrike">
                <a:solidFill>
                  <a:srgbClr val="CC0099"/>
                </a:solidFill>
                <a:latin typeface="Arial"/>
                <a:ea typeface="Arial"/>
                <a:cs typeface="Arial"/>
                <a:sym typeface="Arial"/>
              </a:rPr>
              <a:t>&lt;/p&gt;</a:t>
            </a:r>
            <a:endParaRPr sz="1100"/>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a:t>
            </a:r>
            <a:r>
              <a:rPr b="1" i="0" lang="es" sz="1200" u="none" cap="none" strike="noStrike">
                <a:solidFill>
                  <a:srgbClr val="CC0099"/>
                </a:solidFill>
                <a:latin typeface="Arial"/>
                <a:ea typeface="Arial"/>
                <a:cs typeface="Arial"/>
                <a:sym typeface="Arial"/>
              </a:rPr>
              <a:t>&lt;p&gt; </a:t>
            </a:r>
            <a:r>
              <a:rPr b="0" i="1" lang="es" sz="1200" u="none" cap="none" strike="noStrike">
                <a:solidFill>
                  <a:srgbClr val="000000"/>
                </a:solidFill>
                <a:latin typeface="Arial"/>
                <a:ea typeface="Arial"/>
                <a:cs typeface="Arial"/>
                <a:sym typeface="Arial"/>
              </a:rPr>
              <a:t>Lorem ipsum dolor sit amet, consectetur adipisicing elit, sed do eiusmod</a:t>
            </a:r>
            <a:endParaRPr b="0"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 sz="1200" u="none" cap="none" strike="noStrike">
                <a:solidFill>
                  <a:srgbClr val="000000"/>
                </a:solidFill>
                <a:latin typeface="Arial"/>
                <a:ea typeface="Arial"/>
                <a:cs typeface="Arial"/>
                <a:sym typeface="Arial"/>
              </a:rPr>
              <a:t>    tempor incididunt ut labore et dolore magna aliqua. </a:t>
            </a:r>
            <a:r>
              <a:rPr b="1" i="0" lang="es" sz="1200" u="none" cap="none" strike="noStrike">
                <a:solidFill>
                  <a:srgbClr val="CC0099"/>
                </a:solidFill>
                <a:latin typeface="Arial"/>
                <a:ea typeface="Arial"/>
                <a:cs typeface="Arial"/>
                <a:sym typeface="Arial"/>
              </a:rPr>
              <a:t>&lt;/p&gt;</a:t>
            </a:r>
            <a:endParaRPr sz="1100"/>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a:t>
            </a:r>
            <a:r>
              <a:rPr b="1" i="0" lang="es" sz="1200" u="none" cap="none" strike="noStrike">
                <a:solidFill>
                  <a:srgbClr val="CC0099"/>
                </a:solidFill>
                <a:latin typeface="Arial"/>
                <a:ea typeface="Arial"/>
                <a:cs typeface="Arial"/>
                <a:sym typeface="Arial"/>
              </a:rPr>
              <a:t>&lt;p&gt; </a:t>
            </a:r>
            <a:r>
              <a:rPr b="0" i="1" lang="es" sz="1200" u="none" cap="none" strike="noStrike">
                <a:solidFill>
                  <a:srgbClr val="000000"/>
                </a:solidFill>
                <a:latin typeface="Arial"/>
                <a:ea typeface="Arial"/>
                <a:cs typeface="Arial"/>
                <a:sym typeface="Arial"/>
              </a:rPr>
              <a:t>Lorem ipsum dolor sit amet, consectetur adipisicing elit, sed do eiusmod</a:t>
            </a:r>
            <a:endParaRPr b="0"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 sz="1200" u="none" cap="none" strike="noStrike">
                <a:solidFill>
                  <a:srgbClr val="000000"/>
                </a:solidFill>
                <a:latin typeface="Arial"/>
                <a:ea typeface="Arial"/>
                <a:cs typeface="Arial"/>
                <a:sym typeface="Arial"/>
              </a:rPr>
              <a:t>    tempor incididunt ut labore et dolore magna aliqua. </a:t>
            </a:r>
            <a:r>
              <a:rPr b="1" i="0" lang="es" sz="1200" u="none" cap="none" strike="noStrike">
                <a:solidFill>
                  <a:srgbClr val="CC0099"/>
                </a:solidFill>
                <a:latin typeface="Arial"/>
                <a:ea typeface="Arial"/>
                <a:cs typeface="Arial"/>
                <a:sym typeface="Arial"/>
              </a:rPr>
              <a:t>&lt;/p&gt;</a:t>
            </a:r>
            <a:endParaRPr sz="1100"/>
          </a:p>
          <a:p>
            <a:pPr indent="0" lvl="0" marL="0" marR="0" rtl="0" algn="l">
              <a:lnSpc>
                <a:spcPct val="100000"/>
              </a:lnSpc>
              <a:spcBef>
                <a:spcPts val="0"/>
              </a:spcBef>
              <a:spcAft>
                <a:spcPts val="0"/>
              </a:spcAft>
              <a:buNone/>
            </a:pPr>
            <a:r>
              <a:rPr b="1" i="0" lang="es" sz="1200" u="none" cap="none" strike="noStrike">
                <a:solidFill>
                  <a:srgbClr val="CC0099"/>
                </a:solidFill>
                <a:latin typeface="Arial"/>
                <a:ea typeface="Arial"/>
                <a:cs typeface="Arial"/>
                <a:sym typeface="Arial"/>
              </a:rPr>
              <a:t>&lt;/div&gt;</a:t>
            </a:r>
            <a:endParaRPr sz="1100"/>
          </a:p>
          <a:p>
            <a:pPr indent="0" lvl="0" marL="0" marR="0" rtl="0" algn="l">
              <a:lnSpc>
                <a:spcPct val="100000"/>
              </a:lnSpc>
              <a:spcBef>
                <a:spcPts val="0"/>
              </a:spcBef>
              <a:spcAft>
                <a:spcPts val="0"/>
              </a:spcAft>
              <a:buNone/>
            </a:pPr>
            <a:r>
              <a:t/>
            </a:r>
            <a:endParaRPr b="1" i="0" sz="1100" u="none" cap="none" strike="noStrike">
              <a:solidFill>
                <a:srgbClr val="CC0099"/>
              </a:solidFill>
              <a:latin typeface="Arial"/>
              <a:ea typeface="Arial"/>
              <a:cs typeface="Arial"/>
              <a:sym typeface="Arial"/>
            </a:endParaRPr>
          </a:p>
          <a:p>
            <a:pPr indent="0" lvl="0" marL="0" marR="0" rtl="0" algn="l">
              <a:lnSpc>
                <a:spcPct val="100000"/>
              </a:lnSpc>
              <a:spcBef>
                <a:spcPts val="0"/>
              </a:spcBef>
              <a:spcAft>
                <a:spcPts val="0"/>
              </a:spcAft>
              <a:buNone/>
            </a:pPr>
            <a:r>
              <a:rPr b="1" i="0" lang="es" sz="1100" u="none" cap="none" strike="noStrike">
                <a:solidFill>
                  <a:srgbClr val="AEABAB"/>
                </a:solidFill>
                <a:latin typeface="Arial"/>
                <a:ea typeface="Arial"/>
                <a:cs typeface="Arial"/>
                <a:sym typeface="Arial"/>
              </a:rPr>
              <a:t>---------------------------------------------------------------------------------------------------------------</a:t>
            </a:r>
            <a:endParaRPr sz="1100"/>
          </a:p>
          <a:p>
            <a:pPr indent="0" lvl="0" marL="0" marR="0" rtl="0" algn="l">
              <a:lnSpc>
                <a:spcPct val="100000"/>
              </a:lnSpc>
              <a:spcBef>
                <a:spcPts val="0"/>
              </a:spcBef>
              <a:spcAft>
                <a:spcPts val="0"/>
              </a:spcAft>
              <a:buNone/>
            </a:pPr>
            <a:r>
              <a:t/>
            </a:r>
            <a:endParaRPr b="1" i="0" sz="1100" u="none" cap="none" strike="noStrike">
              <a:solidFill>
                <a:srgbClr val="CC0099"/>
              </a:solidFill>
              <a:latin typeface="Arial"/>
              <a:ea typeface="Arial"/>
              <a:cs typeface="Arial"/>
              <a:sym typeface="Arial"/>
            </a:endParaRPr>
          </a:p>
          <a:p>
            <a:pPr indent="0" lvl="0" marL="0" marR="0" rtl="0" algn="l">
              <a:lnSpc>
                <a:spcPct val="100000"/>
              </a:lnSpc>
              <a:spcBef>
                <a:spcPts val="0"/>
              </a:spcBef>
              <a:spcAft>
                <a:spcPts val="0"/>
              </a:spcAft>
              <a:buNone/>
            </a:pPr>
            <a:r>
              <a:rPr b="1" i="0" lang="es" sz="1800" u="none" cap="none" strike="noStrike">
                <a:solidFill>
                  <a:srgbClr val="CC0099"/>
                </a:solidFill>
                <a:latin typeface="Arial Black"/>
                <a:ea typeface="Arial Black"/>
                <a:cs typeface="Arial Black"/>
                <a:sym typeface="Arial Black"/>
              </a:rPr>
              <a:t>div p {</a:t>
            </a:r>
            <a:endParaRPr sz="1100"/>
          </a:p>
          <a:p>
            <a:pPr indent="0" lvl="0" marL="0" marR="0" rtl="0" algn="l">
              <a:lnSpc>
                <a:spcPct val="100000"/>
              </a:lnSpc>
              <a:spcBef>
                <a:spcPts val="0"/>
              </a:spcBef>
              <a:spcAft>
                <a:spcPts val="0"/>
              </a:spcAft>
              <a:buNone/>
            </a:pPr>
            <a:r>
              <a:rPr b="1" i="0" lang="es" sz="1800" u="none" cap="none" strike="noStrike">
                <a:solidFill>
                  <a:srgbClr val="CC0099"/>
                </a:solidFill>
                <a:latin typeface="Arial Black"/>
                <a:ea typeface="Arial Black"/>
                <a:cs typeface="Arial Black"/>
                <a:sym typeface="Arial Black"/>
              </a:rPr>
              <a:t>	</a:t>
            </a:r>
            <a:r>
              <a:rPr b="1" i="0" lang="es" sz="1800" u="none" cap="none" strike="noStrike">
                <a:solidFill>
                  <a:srgbClr val="00B0F0"/>
                </a:solidFill>
                <a:latin typeface="Arial Black"/>
                <a:ea typeface="Arial Black"/>
                <a:cs typeface="Arial Black"/>
                <a:sym typeface="Arial Black"/>
              </a:rPr>
              <a:t>color: </a:t>
            </a:r>
            <a:r>
              <a:rPr b="1" i="0" lang="es" sz="1800" u="none" cap="none" strike="noStrike">
                <a:solidFill>
                  <a:srgbClr val="00B050"/>
                </a:solidFill>
                <a:latin typeface="Arial Black"/>
                <a:ea typeface="Arial Black"/>
                <a:cs typeface="Arial Black"/>
                <a:sym typeface="Arial Black"/>
              </a:rPr>
              <a:t>green</a:t>
            </a:r>
            <a:r>
              <a:rPr b="1" i="0" lang="es" sz="1800" u="none" cap="none" strike="noStrike">
                <a:solidFill>
                  <a:srgbClr val="00B0F0"/>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800" u="none" cap="none" strike="noStrike">
                <a:solidFill>
                  <a:srgbClr val="00B0F0"/>
                </a:solidFill>
                <a:latin typeface="Arial Black"/>
                <a:ea typeface="Arial Black"/>
                <a:cs typeface="Arial Black"/>
                <a:sym typeface="Arial Black"/>
              </a:rPr>
              <a:t>	font-size: </a:t>
            </a:r>
            <a:r>
              <a:rPr b="1" i="0" lang="es" sz="1800" u="none" cap="none" strike="noStrike">
                <a:solidFill>
                  <a:srgbClr val="9900FF"/>
                </a:solidFill>
                <a:latin typeface="Arial Black"/>
                <a:ea typeface="Arial Black"/>
                <a:cs typeface="Arial Black"/>
                <a:sym typeface="Arial Black"/>
              </a:rPr>
              <a:t>20</a:t>
            </a:r>
            <a:r>
              <a:rPr b="1" i="0" lang="es" sz="1800" u="none" cap="none" strike="noStrike">
                <a:solidFill>
                  <a:srgbClr val="CC0099"/>
                </a:solidFill>
                <a:latin typeface="Arial Black"/>
                <a:ea typeface="Arial Black"/>
                <a:cs typeface="Arial Black"/>
                <a:sym typeface="Arial Black"/>
              </a:rPr>
              <a:t>px</a:t>
            </a:r>
            <a:r>
              <a:rPr b="1" i="0" lang="es" sz="1800" u="none" cap="none" strike="noStrike">
                <a:solidFill>
                  <a:srgbClr val="00B0F0"/>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800" u="none" cap="none" strike="noStrike">
                <a:solidFill>
                  <a:srgbClr val="00B0F0"/>
                </a:solidFill>
                <a:latin typeface="Arial Black"/>
                <a:ea typeface="Arial Black"/>
                <a:cs typeface="Arial Black"/>
                <a:sym typeface="Arial Black"/>
              </a:rPr>
              <a:t>	font-weight: bold;</a:t>
            </a:r>
            <a:endParaRPr sz="1100"/>
          </a:p>
          <a:p>
            <a:pPr indent="0" lvl="0" marL="0" marR="0" rtl="0" algn="l">
              <a:lnSpc>
                <a:spcPct val="100000"/>
              </a:lnSpc>
              <a:spcBef>
                <a:spcPts val="0"/>
              </a:spcBef>
              <a:spcAft>
                <a:spcPts val="0"/>
              </a:spcAft>
              <a:buNone/>
            </a:pPr>
            <a:r>
              <a:rPr b="1" i="0" lang="es" sz="1800" u="none" cap="none" strike="noStrike">
                <a:solidFill>
                  <a:srgbClr val="CC0099"/>
                </a:solidFill>
                <a:latin typeface="Arial Black"/>
                <a:ea typeface="Arial Black"/>
                <a:cs typeface="Arial Black"/>
                <a:sym typeface="Arial Black"/>
              </a:rPr>
              <a:t>}</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178904" y="1023425"/>
            <a:ext cx="8756400" cy="4119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400" u="none" cap="none" strike="noStrike">
                <a:solidFill>
                  <a:schemeClr val="dk1"/>
                </a:solidFill>
                <a:latin typeface="Arial"/>
                <a:ea typeface="Arial"/>
                <a:cs typeface="Arial"/>
                <a:sym typeface="Arial"/>
              </a:rPr>
              <a:t>Las medidas en CSS se emplean para definir la altura, el ancho, los márgenes de los elementos y para establecer el tamaño de letra del texto. </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rPr b="0" i="0" lang="es" sz="2400" u="none" cap="none" strike="noStrike">
                <a:solidFill>
                  <a:schemeClr val="dk1"/>
                </a:solidFill>
                <a:latin typeface="Arial"/>
                <a:ea typeface="Arial"/>
                <a:cs typeface="Arial"/>
                <a:sym typeface="Arial"/>
              </a:rPr>
              <a:t>Todas las medidas se indican como un valor numérico entero o decimal seguido de una unidad de medida (sin ningún espacio en blanco entre el número y la unidad de medida).</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rPr lang="es" sz="2400">
                <a:solidFill>
                  <a:schemeClr val="dk1"/>
                </a:solidFill>
              </a:rPr>
              <a:t>Las unidades de medida se dividen</a:t>
            </a:r>
            <a:r>
              <a:rPr b="0" i="0" lang="es" sz="2400" u="none" cap="none" strike="noStrike">
                <a:solidFill>
                  <a:schemeClr val="dk1"/>
                </a:solidFill>
                <a:latin typeface="Arial"/>
                <a:ea typeface="Arial"/>
                <a:cs typeface="Arial"/>
                <a:sym typeface="Arial"/>
              </a:rPr>
              <a:t> en dos grupos: </a:t>
            </a:r>
            <a:r>
              <a:rPr b="1" i="0" lang="es" sz="2400" u="none" cap="none" strike="noStrike">
                <a:solidFill>
                  <a:schemeClr val="dk1"/>
                </a:solidFill>
                <a:latin typeface="Arial"/>
                <a:ea typeface="Arial"/>
                <a:cs typeface="Arial"/>
                <a:sym typeface="Arial"/>
              </a:rPr>
              <a:t>absolutas</a:t>
            </a:r>
            <a:r>
              <a:rPr b="0" i="0" lang="es" sz="2400" u="none" cap="none" strike="noStrike">
                <a:solidFill>
                  <a:schemeClr val="dk1"/>
                </a:solidFill>
                <a:latin typeface="Arial"/>
                <a:ea typeface="Arial"/>
                <a:cs typeface="Arial"/>
                <a:sym typeface="Arial"/>
              </a:rPr>
              <a:t> y </a:t>
            </a:r>
            <a:r>
              <a:rPr b="1" i="0" lang="es" sz="2400" u="none" cap="none" strike="noStrike">
                <a:solidFill>
                  <a:schemeClr val="dk1"/>
                </a:solidFill>
                <a:latin typeface="Arial"/>
                <a:ea typeface="Arial"/>
                <a:cs typeface="Arial"/>
                <a:sym typeface="Arial"/>
              </a:rPr>
              <a:t>relativas</a:t>
            </a:r>
            <a:r>
              <a:rPr b="0" i="0" lang="es" sz="24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98" name="Google Shape;98;p1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Medidas</a:t>
            </a:r>
            <a:endParaRPr b="1" i="0" sz="1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178900" y="944275"/>
            <a:ext cx="8726700" cy="41991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rgbClr val="489BE7"/>
                </a:solidFill>
              </a:rPr>
              <a:t>Absolutas:</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Las unidades absolutas son medidas fijas, su valor real es directamente el valor indicado que se ve igual en todos los dispositivos.</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rgbClr val="CC0099"/>
                </a:solidFill>
                <a:latin typeface="Arial"/>
                <a:ea typeface="Arial"/>
                <a:cs typeface="Arial"/>
                <a:sym typeface="Arial"/>
              </a:rPr>
              <a:t>Relativas:</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Las medidas relativas definen su valor en relación con otra medida, por lo que para obtener su valor real, se debe realizar alguna operación con el valor indicado.</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t/>
            </a:r>
            <a:endParaRPr sz="2400">
              <a:solidFill>
                <a:schemeClr val="dk1"/>
              </a:solidFill>
            </a:endParaRPr>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rgbClr val="93C47D"/>
                </a:solidFill>
                <a:latin typeface="Arial"/>
                <a:ea typeface="Arial"/>
                <a:cs typeface="Arial"/>
                <a:sym typeface="Arial"/>
              </a:rPr>
              <a:t>Flexibles:</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dentro de las medidas relativas están las flexibles que son relativas al tamaño del viewport.</a:t>
            </a:r>
            <a:endParaRPr b="0" i="0" sz="2400" u="none" cap="none" strike="noStrike">
              <a:solidFill>
                <a:srgbClr val="262626"/>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0" i="0" sz="1500" u="none" cap="none" strike="noStrike">
              <a:solidFill>
                <a:schemeClr val="dk1"/>
              </a:solidFill>
              <a:latin typeface="Arial"/>
              <a:ea typeface="Arial"/>
              <a:cs typeface="Arial"/>
              <a:sym typeface="Arial"/>
            </a:endParaRPr>
          </a:p>
        </p:txBody>
      </p:sp>
      <p:sp>
        <p:nvSpPr>
          <p:cNvPr id="105" name="Google Shape;105;p20"/>
          <p:cNvSpPr txBox="1"/>
          <p:nvPr/>
        </p:nvSpPr>
        <p:spPr>
          <a:xfrm>
            <a:off x="-29749" y="309348"/>
            <a:ext cx="9144000" cy="592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400" u="none" cap="none" strike="noStrike">
                <a:solidFill>
                  <a:srgbClr val="000000"/>
                </a:solidFill>
                <a:latin typeface="Arial"/>
                <a:ea typeface="Arial"/>
                <a:cs typeface="Arial"/>
                <a:sym typeface="Arial"/>
              </a:rPr>
              <a:t>Medidas</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178904" y="1023425"/>
            <a:ext cx="8816100" cy="4119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700" u="none" cap="none" strike="noStrike">
                <a:solidFill>
                  <a:schemeClr val="dk1"/>
                </a:solidFill>
                <a:latin typeface="Arial"/>
                <a:ea typeface="Arial"/>
                <a:cs typeface="Arial"/>
                <a:sym typeface="Arial"/>
              </a:rPr>
              <a:t>La principal ventaja de las unidades absolutas es que su valor es directamente el valor que se debe utilizar, sin necesidad de realizar cálculos intermedios. Pero la desventaja es que son muy poco flexibles y no se adaptan fácilmente a los diferentes medios y por esto no suelen ser utilizadas. </a:t>
            </a:r>
            <a:endParaRPr sz="1100"/>
          </a:p>
          <a:p>
            <a:pPr indent="0" lvl="0" marL="0" marR="0" rtl="0" algn="l">
              <a:lnSpc>
                <a:spcPct val="90000"/>
              </a:lnSpc>
              <a:spcBef>
                <a:spcPts val="800"/>
              </a:spcBef>
              <a:spcAft>
                <a:spcPts val="0"/>
              </a:spcAft>
              <a:buClr>
                <a:schemeClr val="dk1"/>
              </a:buClr>
              <a:buSzPts val="1400"/>
              <a:buFont typeface="Arial"/>
              <a:buNone/>
            </a:pPr>
            <a:r>
              <a:rPr b="0" i="0" lang="es" sz="2700" u="none" cap="none" strike="noStrike">
                <a:solidFill>
                  <a:schemeClr val="dk1"/>
                </a:solidFill>
                <a:latin typeface="Arial"/>
                <a:ea typeface="Arial"/>
                <a:cs typeface="Arial"/>
                <a:sym typeface="Arial"/>
              </a:rPr>
              <a:t>De todas las medidas absolutas, la más utilizada es el pixel (px). </a:t>
            </a:r>
            <a:endParaRPr sz="1100"/>
          </a:p>
        </p:txBody>
      </p:sp>
      <p:sp>
        <p:nvSpPr>
          <p:cNvPr id="112" name="Google Shape;112;p2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  </a:t>
            </a:r>
            <a:r>
              <a:rPr b="1" i="0" lang="es" sz="3300" u="none" cap="none" strike="noStrike">
                <a:solidFill>
                  <a:srgbClr val="489BE7"/>
                </a:solidFill>
                <a:latin typeface="Arial"/>
                <a:ea typeface="Arial"/>
                <a:cs typeface="Arial"/>
                <a:sym typeface="Arial"/>
              </a:rPr>
              <a:t>Medidas Absolutas</a:t>
            </a:r>
            <a:endParaRPr b="1" i="0" sz="1100" u="none" cap="none" strike="noStrike">
              <a:solidFill>
                <a:srgbClr val="489BE7"/>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178904" y="1023425"/>
            <a:ext cx="8965200" cy="4119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400" u="none" cap="none" strike="noStrike">
                <a:solidFill>
                  <a:schemeClr val="dk1"/>
                </a:solidFill>
                <a:latin typeface="Arial"/>
                <a:ea typeface="Arial"/>
                <a:cs typeface="Arial"/>
                <a:sym typeface="Arial"/>
              </a:rPr>
              <a:t>Una medida indicada mediante unidades absolutas está completamente definida, ya que su valor no depende de otro valor de referencia. </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cm</a:t>
            </a:r>
            <a:r>
              <a:rPr b="0" i="0" lang="es" sz="2400" u="none" cap="none" strike="noStrike">
                <a:solidFill>
                  <a:schemeClr val="dk1"/>
                </a:solidFill>
                <a:latin typeface="Arial"/>
                <a:ea typeface="Arial"/>
                <a:cs typeface="Arial"/>
                <a:sym typeface="Arial"/>
              </a:rPr>
              <a:t>, centímetros.</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mm</a:t>
            </a:r>
            <a:r>
              <a:rPr b="0" i="0" lang="es" sz="2400" u="none" cap="none" strike="noStrike">
                <a:solidFill>
                  <a:schemeClr val="dk1"/>
                </a:solidFill>
                <a:latin typeface="Arial"/>
                <a:ea typeface="Arial"/>
                <a:cs typeface="Arial"/>
                <a:sym typeface="Arial"/>
              </a:rPr>
              <a:t>, milímetros.</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px</a:t>
            </a:r>
            <a:r>
              <a:rPr b="0" i="0" lang="es" sz="2400" u="none" cap="none" strike="noStrike">
                <a:solidFill>
                  <a:schemeClr val="dk1"/>
                </a:solidFill>
                <a:latin typeface="Arial"/>
                <a:ea typeface="Arial"/>
                <a:cs typeface="Arial"/>
                <a:sym typeface="Arial"/>
              </a:rPr>
              <a:t>, pixeles. Un pixel equivale a unos 0.26 milímetros.</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pt</a:t>
            </a:r>
            <a:r>
              <a:rPr b="0" i="0" lang="es" sz="2400" u="none" cap="none" strike="noStrike">
                <a:solidFill>
                  <a:schemeClr val="dk1"/>
                </a:solidFill>
                <a:latin typeface="Arial"/>
                <a:ea typeface="Arial"/>
                <a:cs typeface="Arial"/>
                <a:sym typeface="Arial"/>
              </a:rPr>
              <a:t>, puntos. Un punto equivale a unos 0.35 milímetros.</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in</a:t>
            </a:r>
            <a:r>
              <a:rPr b="0" i="0" lang="es" sz="2400" u="none" cap="none" strike="noStrike">
                <a:solidFill>
                  <a:schemeClr val="dk1"/>
                </a:solidFill>
                <a:latin typeface="Arial"/>
                <a:ea typeface="Arial"/>
                <a:cs typeface="Arial"/>
                <a:sym typeface="Arial"/>
              </a:rPr>
              <a:t>, pulgadas: Una pulgada equivale a 2.54 centímetros.</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latin typeface="Arial"/>
                <a:ea typeface="Arial"/>
                <a:cs typeface="Arial"/>
                <a:sym typeface="Arial"/>
              </a:rPr>
              <a:t>pc</a:t>
            </a:r>
            <a:r>
              <a:rPr b="0" i="0" lang="es" sz="2400" u="none" cap="none" strike="noStrike">
                <a:solidFill>
                  <a:schemeClr val="dk1"/>
                </a:solidFill>
                <a:latin typeface="Arial"/>
                <a:ea typeface="Arial"/>
                <a:cs typeface="Arial"/>
                <a:sym typeface="Arial"/>
              </a:rPr>
              <a:t>, picas. Una pica equivale a unos 4.23 milímetros.</a:t>
            </a:r>
            <a:endParaRPr b="0" i="0" sz="2400" u="none" cap="none" strike="noStrike">
              <a:solidFill>
                <a:srgbClr val="262626"/>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0" i="0" sz="1500" u="none" cap="none" strike="noStrike">
              <a:solidFill>
                <a:schemeClr val="dk1"/>
              </a:solidFill>
              <a:latin typeface="Arial"/>
              <a:ea typeface="Arial"/>
              <a:cs typeface="Arial"/>
              <a:sym typeface="Arial"/>
            </a:endParaRPr>
          </a:p>
        </p:txBody>
      </p:sp>
      <p:sp>
        <p:nvSpPr>
          <p:cNvPr id="119" name="Google Shape;119;p2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  </a:t>
            </a:r>
            <a:r>
              <a:rPr b="1" i="0" lang="es" sz="3300" u="none" cap="none" strike="noStrike">
                <a:solidFill>
                  <a:srgbClr val="489BE7"/>
                </a:solidFill>
                <a:latin typeface="Arial"/>
                <a:ea typeface="Arial"/>
                <a:cs typeface="Arial"/>
                <a:sym typeface="Arial"/>
              </a:rPr>
              <a:t>Medidas Absolutas</a:t>
            </a:r>
            <a:endParaRPr b="1" i="0" sz="1100" u="none" cap="none" strike="noStrike">
              <a:solidFill>
                <a:srgbClr val="489BE7"/>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