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  <p:sldMasterId id="2147483924" r:id="rId2"/>
    <p:sldMasterId id="2147483942" r:id="rId3"/>
    <p:sldMasterId id="2147483978" r:id="rId4"/>
  </p:sldMasterIdLst>
  <p:notesMasterIdLst>
    <p:notesMasterId r:id="rId23"/>
  </p:notesMasterIdLst>
  <p:sldIdLst>
    <p:sldId id="294" r:id="rId5"/>
    <p:sldId id="276" r:id="rId6"/>
    <p:sldId id="277" r:id="rId7"/>
    <p:sldId id="278" r:id="rId8"/>
    <p:sldId id="260" r:id="rId9"/>
    <p:sldId id="290" r:id="rId10"/>
    <p:sldId id="291" r:id="rId11"/>
    <p:sldId id="283" r:id="rId12"/>
    <p:sldId id="281" r:id="rId13"/>
    <p:sldId id="288" r:id="rId14"/>
    <p:sldId id="282" r:id="rId15"/>
    <p:sldId id="292" r:id="rId16"/>
    <p:sldId id="284" r:id="rId17"/>
    <p:sldId id="285" r:id="rId18"/>
    <p:sldId id="295" r:id="rId19"/>
    <p:sldId id="296" r:id="rId20"/>
    <p:sldId id="29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629D-E951-4039-B50C-4F1F8C59AF7F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FED9E-48AD-48E8-BC94-00C772928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518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3"/>
            <a:ext cx="8001000" cy="2971801"/>
          </a:xfrm>
        </p:spPr>
        <p:txBody>
          <a:bodyPr anchor="b">
            <a:normAutofit/>
          </a:bodyPr>
          <a:lstStyle>
            <a:lvl1pPr algn="l">
              <a:defRPr sz="85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84387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37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3" y="91549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9" y="32282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5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5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812562" indent="0">
              <a:buNone/>
              <a:defRPr sz="2800"/>
            </a:lvl2pPr>
            <a:lvl3pPr marL="1625122" indent="0">
              <a:buNone/>
              <a:defRPr sz="2800"/>
            </a:lvl3pPr>
            <a:lvl4pPr marL="2437684" indent="0">
              <a:buNone/>
              <a:defRPr sz="2800"/>
            </a:lvl4pPr>
            <a:lvl5pPr marL="3250245" indent="0">
              <a:buNone/>
              <a:defRPr sz="2800"/>
            </a:lvl5pPr>
            <a:lvl6pPr marL="4062806" indent="0">
              <a:buNone/>
              <a:defRPr sz="2800"/>
            </a:lvl6pPr>
            <a:lvl7pPr marL="4875367" indent="0">
              <a:buNone/>
              <a:defRPr sz="2800"/>
            </a:lvl7pPr>
            <a:lvl8pPr marL="5687928" indent="0">
              <a:buNone/>
              <a:defRPr sz="2800"/>
            </a:lvl8pPr>
            <a:lvl9pPr marL="6500489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800"/>
            </a:lvl1pPr>
            <a:lvl2pPr marL="812562" indent="0">
              <a:buFontTx/>
              <a:buNone/>
              <a:defRPr/>
            </a:lvl2pPr>
            <a:lvl3pPr marL="1625122" indent="0">
              <a:buFontTx/>
              <a:buNone/>
              <a:defRPr/>
            </a:lvl3pPr>
            <a:lvl4pPr marL="2437684" indent="0">
              <a:buFontTx/>
              <a:buNone/>
              <a:defRPr/>
            </a:lvl4pPr>
            <a:lvl5pPr marL="325024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4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5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57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0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57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3" y="3429000"/>
            <a:ext cx="8534401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812562" indent="0">
              <a:buFontTx/>
              <a:buNone/>
              <a:defRPr/>
            </a:lvl2pPr>
            <a:lvl3pPr marL="1625122" indent="0">
              <a:buFontTx/>
              <a:buNone/>
              <a:defRPr/>
            </a:lvl3pPr>
            <a:lvl4pPr marL="2437684" indent="0">
              <a:buFontTx/>
              <a:buNone/>
              <a:defRPr/>
            </a:lvl4pPr>
            <a:lvl5pPr marL="325024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4301071"/>
            <a:ext cx="8534401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3" y="812222"/>
            <a:ext cx="609600" cy="584776"/>
          </a:xfrm>
          <a:prstGeom prst="rect">
            <a:avLst/>
          </a:prstGeom>
        </p:spPr>
        <p:txBody>
          <a:bodyPr vert="horz" lIns="162519" tIns="81259" rIns="162519" bIns="81259" rtlCol="0" anchor="ctr">
            <a:noAutofit/>
          </a:bodyPr>
          <a:lstStyle/>
          <a:p>
            <a:pPr lvl="0"/>
            <a:r>
              <a:rPr lang="en-US" sz="14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3" y="2768601"/>
            <a:ext cx="609600" cy="584776"/>
          </a:xfrm>
          <a:prstGeom prst="rect">
            <a:avLst/>
          </a:prstGeom>
        </p:spPr>
        <p:txBody>
          <a:bodyPr vert="horz" lIns="162519" tIns="81259" rIns="162519" bIns="81259" rtlCol="0" anchor="ctr">
            <a:noAutofit/>
          </a:bodyPr>
          <a:lstStyle/>
          <a:p>
            <a:pPr lvl="0" algn="r"/>
            <a:r>
              <a:rPr lang="en-US" sz="14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72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429000"/>
            <a:ext cx="8534401" cy="1697400"/>
          </a:xfrm>
        </p:spPr>
        <p:txBody>
          <a:bodyPr anchor="b">
            <a:normAutofit/>
          </a:bodyPr>
          <a:lstStyle>
            <a:lvl1pPr algn="l">
              <a:defRPr sz="57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57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4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3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3" y="812222"/>
            <a:ext cx="609600" cy="584776"/>
          </a:xfrm>
          <a:prstGeom prst="rect">
            <a:avLst/>
          </a:prstGeom>
        </p:spPr>
        <p:txBody>
          <a:bodyPr vert="horz" lIns="162519" tIns="81259" rIns="162519" bIns="81259" rtlCol="0" anchor="ctr">
            <a:noAutofit/>
          </a:bodyPr>
          <a:lstStyle/>
          <a:p>
            <a:pPr lvl="0"/>
            <a:r>
              <a:rPr lang="en-US" sz="14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3" y="2768601"/>
            <a:ext cx="609600" cy="584776"/>
          </a:xfrm>
          <a:prstGeom prst="rect">
            <a:avLst/>
          </a:prstGeom>
        </p:spPr>
        <p:txBody>
          <a:bodyPr vert="horz" lIns="162519" tIns="81259" rIns="162519" bIns="81259" rtlCol="0" anchor="ctr">
            <a:noAutofit/>
          </a:bodyPr>
          <a:lstStyle/>
          <a:p>
            <a:pPr lvl="0" algn="r"/>
            <a:r>
              <a:rPr lang="en-US" sz="14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87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5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3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6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3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3"/>
            <a:ext cx="8001000" cy="2971801"/>
          </a:xfrm>
        </p:spPr>
        <p:txBody>
          <a:bodyPr anchor="b">
            <a:normAutofit/>
          </a:bodyPr>
          <a:lstStyle>
            <a:lvl1pPr algn="l">
              <a:defRPr sz="85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84387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37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3" y="91549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9" y="32282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5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3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6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64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4495800"/>
            <a:ext cx="8534401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6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4" y="685804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5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3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5000" b="0">
                <a:solidFill>
                  <a:schemeClr val="tx1"/>
                </a:solidFill>
              </a:defRPr>
            </a:lvl1pPr>
            <a:lvl2pPr marL="812562" indent="0">
              <a:buNone/>
              <a:defRPr sz="3600" b="1"/>
            </a:lvl2pPr>
            <a:lvl3pPr marL="1625122" indent="0">
              <a:buNone/>
              <a:defRPr sz="3200" b="1"/>
            </a:lvl3pPr>
            <a:lvl4pPr marL="2437684" indent="0">
              <a:buNone/>
              <a:defRPr sz="2800" b="1"/>
            </a:lvl4pPr>
            <a:lvl5pPr marL="3250245" indent="0">
              <a:buNone/>
              <a:defRPr sz="2800" b="1"/>
            </a:lvl5pPr>
            <a:lvl6pPr marL="4062806" indent="0">
              <a:buNone/>
              <a:defRPr sz="2800" b="1"/>
            </a:lvl6pPr>
            <a:lvl7pPr marL="4875367" indent="0">
              <a:buNone/>
              <a:defRPr sz="2800" b="1"/>
            </a:lvl7pPr>
            <a:lvl8pPr marL="5687928" indent="0">
              <a:buNone/>
              <a:defRPr sz="2800" b="1"/>
            </a:lvl8pPr>
            <a:lvl9pPr marL="6500489" indent="0">
              <a:buNone/>
              <a:defRPr sz="28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4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7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5000" b="0">
                <a:solidFill>
                  <a:schemeClr val="tx1"/>
                </a:solidFill>
              </a:defRPr>
            </a:lvl1pPr>
            <a:lvl2pPr marL="812562" indent="0">
              <a:buNone/>
              <a:defRPr sz="3600" b="1"/>
            </a:lvl2pPr>
            <a:lvl3pPr marL="1625122" indent="0">
              <a:buNone/>
              <a:defRPr sz="3200" b="1"/>
            </a:lvl3pPr>
            <a:lvl4pPr marL="2437684" indent="0">
              <a:buNone/>
              <a:defRPr sz="2800" b="1"/>
            </a:lvl4pPr>
            <a:lvl5pPr marL="3250245" indent="0">
              <a:buNone/>
              <a:defRPr sz="2800" b="1"/>
            </a:lvl5pPr>
            <a:lvl6pPr marL="4062806" indent="0">
              <a:buNone/>
              <a:defRPr sz="2800" b="1"/>
            </a:lvl6pPr>
            <a:lvl7pPr marL="4875367" indent="0">
              <a:buNone/>
              <a:defRPr sz="2800" b="1"/>
            </a:lvl7pPr>
            <a:lvl8pPr marL="5687928" indent="0">
              <a:buNone/>
              <a:defRPr sz="2800" b="1"/>
            </a:lvl8pPr>
            <a:lvl9pPr marL="6500489" indent="0">
              <a:buNone/>
              <a:defRPr sz="28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148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0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42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3" y="685800"/>
            <a:ext cx="3657601" cy="1371600"/>
          </a:xfrm>
        </p:spPr>
        <p:txBody>
          <a:bodyPr anchor="b">
            <a:normAutofit/>
          </a:bodyPr>
          <a:lstStyle>
            <a:lvl1pPr algn="l">
              <a:defRPr sz="43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4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3" y="2209803"/>
            <a:ext cx="3657601" cy="2091267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812562" indent="0">
              <a:buNone/>
              <a:defRPr sz="2100"/>
            </a:lvl2pPr>
            <a:lvl3pPr marL="1625122" indent="0">
              <a:buNone/>
              <a:defRPr sz="1800"/>
            </a:lvl3pPr>
            <a:lvl4pPr marL="2437684" indent="0">
              <a:buNone/>
              <a:defRPr sz="1600"/>
            </a:lvl4pPr>
            <a:lvl5pPr marL="3250245" indent="0">
              <a:buNone/>
              <a:defRPr sz="1600"/>
            </a:lvl5pPr>
            <a:lvl6pPr marL="4062806" indent="0">
              <a:buNone/>
              <a:defRPr sz="1600"/>
            </a:lvl6pPr>
            <a:lvl7pPr marL="4875367" indent="0">
              <a:buNone/>
              <a:defRPr sz="1600"/>
            </a:lvl7pPr>
            <a:lvl8pPr marL="5687928" indent="0">
              <a:buNone/>
              <a:defRPr sz="1600"/>
            </a:lvl8pPr>
            <a:lvl9pPr marL="6500489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6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50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812562" indent="0">
              <a:buNone/>
              <a:defRPr sz="2800"/>
            </a:lvl2pPr>
            <a:lvl3pPr marL="1625122" indent="0">
              <a:buNone/>
              <a:defRPr sz="2800"/>
            </a:lvl3pPr>
            <a:lvl4pPr marL="2437684" indent="0">
              <a:buNone/>
              <a:defRPr sz="2800"/>
            </a:lvl4pPr>
            <a:lvl5pPr marL="3250245" indent="0">
              <a:buNone/>
              <a:defRPr sz="2800"/>
            </a:lvl5pPr>
            <a:lvl6pPr marL="4062806" indent="0">
              <a:buNone/>
              <a:defRPr sz="2800"/>
            </a:lvl6pPr>
            <a:lvl7pPr marL="4875367" indent="0">
              <a:buNone/>
              <a:defRPr sz="2800"/>
            </a:lvl7pPr>
            <a:lvl8pPr marL="5687928" indent="0">
              <a:buNone/>
              <a:defRPr sz="2800"/>
            </a:lvl8pPr>
            <a:lvl9pPr marL="6500489" indent="0">
              <a:buNone/>
              <a:defRPr sz="28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562" indent="0">
              <a:buNone/>
              <a:defRPr sz="2100"/>
            </a:lvl2pPr>
            <a:lvl3pPr marL="1625122" indent="0">
              <a:buNone/>
              <a:defRPr sz="1800"/>
            </a:lvl3pPr>
            <a:lvl4pPr marL="2437684" indent="0">
              <a:buNone/>
              <a:defRPr sz="1600"/>
            </a:lvl4pPr>
            <a:lvl5pPr marL="3250245" indent="0">
              <a:buNone/>
              <a:defRPr sz="1600"/>
            </a:lvl5pPr>
            <a:lvl6pPr marL="4062806" indent="0">
              <a:buNone/>
              <a:defRPr sz="1600"/>
            </a:lvl6pPr>
            <a:lvl7pPr marL="4875367" indent="0">
              <a:buNone/>
              <a:defRPr sz="1600"/>
            </a:lvl7pPr>
            <a:lvl8pPr marL="5687928" indent="0">
              <a:buNone/>
              <a:defRPr sz="1600"/>
            </a:lvl8pPr>
            <a:lvl9pPr marL="6500489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75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812562" indent="0">
              <a:buNone/>
              <a:defRPr sz="2800"/>
            </a:lvl2pPr>
            <a:lvl3pPr marL="1625122" indent="0">
              <a:buNone/>
              <a:defRPr sz="2800"/>
            </a:lvl3pPr>
            <a:lvl4pPr marL="2437684" indent="0">
              <a:buNone/>
              <a:defRPr sz="2800"/>
            </a:lvl4pPr>
            <a:lvl5pPr marL="3250245" indent="0">
              <a:buNone/>
              <a:defRPr sz="2800"/>
            </a:lvl5pPr>
            <a:lvl6pPr marL="4062806" indent="0">
              <a:buNone/>
              <a:defRPr sz="2800"/>
            </a:lvl6pPr>
            <a:lvl7pPr marL="4875367" indent="0">
              <a:buNone/>
              <a:defRPr sz="2800"/>
            </a:lvl7pPr>
            <a:lvl8pPr marL="5687928" indent="0">
              <a:buNone/>
              <a:defRPr sz="2800"/>
            </a:lvl8pPr>
            <a:lvl9pPr marL="6500489" indent="0">
              <a:buNone/>
              <a:defRPr sz="28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800"/>
            </a:lvl1pPr>
            <a:lvl2pPr marL="812562" indent="0">
              <a:buFontTx/>
              <a:buNone/>
              <a:defRPr/>
            </a:lvl2pPr>
            <a:lvl3pPr marL="1625122" indent="0">
              <a:buFontTx/>
              <a:buNone/>
              <a:defRPr/>
            </a:lvl3pPr>
            <a:lvl4pPr marL="2437684" indent="0">
              <a:buFontTx/>
              <a:buNone/>
              <a:defRPr/>
            </a:lvl4pPr>
            <a:lvl5pPr marL="3250245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8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5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57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5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57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3" y="3429000"/>
            <a:ext cx="8534401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812562" indent="0">
              <a:buFontTx/>
              <a:buNone/>
              <a:defRPr/>
            </a:lvl2pPr>
            <a:lvl3pPr marL="1625122" indent="0">
              <a:buFontTx/>
              <a:buNone/>
              <a:defRPr/>
            </a:lvl3pPr>
            <a:lvl4pPr marL="2437684" indent="0">
              <a:buFontTx/>
              <a:buNone/>
              <a:defRPr/>
            </a:lvl4pPr>
            <a:lvl5pPr marL="3250245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4301071"/>
            <a:ext cx="8534401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3" y="812222"/>
            <a:ext cx="609600" cy="584776"/>
          </a:xfrm>
          <a:prstGeom prst="rect">
            <a:avLst/>
          </a:prstGeom>
        </p:spPr>
        <p:txBody>
          <a:bodyPr vert="horz" lIns="162519" tIns="81259" rIns="162519" bIns="81259" rtlCol="0" anchor="ctr">
            <a:noAutofit/>
          </a:bodyPr>
          <a:lstStyle/>
          <a:p>
            <a:pPr lvl="0"/>
            <a:r>
              <a:rPr lang="en-US" sz="14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3" y="2768601"/>
            <a:ext cx="609600" cy="584776"/>
          </a:xfrm>
          <a:prstGeom prst="rect">
            <a:avLst/>
          </a:prstGeom>
        </p:spPr>
        <p:txBody>
          <a:bodyPr vert="horz" lIns="162519" tIns="81259" rIns="162519" bIns="81259" rtlCol="0" anchor="ctr">
            <a:noAutofit/>
          </a:bodyPr>
          <a:lstStyle/>
          <a:p>
            <a:pPr lvl="0" algn="r"/>
            <a:r>
              <a:rPr lang="en-US" sz="14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9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64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4495800"/>
            <a:ext cx="8534401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5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429000"/>
            <a:ext cx="8534401" cy="1697400"/>
          </a:xfrm>
        </p:spPr>
        <p:txBody>
          <a:bodyPr anchor="b">
            <a:normAutofit/>
          </a:bodyPr>
          <a:lstStyle>
            <a:lvl1pPr algn="l">
              <a:defRPr sz="57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4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57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4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3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3" y="812222"/>
            <a:ext cx="609600" cy="584776"/>
          </a:xfrm>
          <a:prstGeom prst="rect">
            <a:avLst/>
          </a:prstGeom>
        </p:spPr>
        <p:txBody>
          <a:bodyPr vert="horz" lIns="162519" tIns="81259" rIns="162519" bIns="81259" rtlCol="0" anchor="ctr">
            <a:noAutofit/>
          </a:bodyPr>
          <a:lstStyle/>
          <a:p>
            <a:pPr lvl="0"/>
            <a:r>
              <a:rPr lang="en-US" sz="14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3" y="2768601"/>
            <a:ext cx="609600" cy="584776"/>
          </a:xfrm>
          <a:prstGeom prst="rect">
            <a:avLst/>
          </a:prstGeom>
        </p:spPr>
        <p:txBody>
          <a:bodyPr vert="horz" lIns="162519" tIns="81259" rIns="162519" bIns="81259" rtlCol="0" anchor="ctr">
            <a:noAutofit/>
          </a:bodyPr>
          <a:lstStyle/>
          <a:p>
            <a:pPr lvl="0" algn="r"/>
            <a:r>
              <a:rPr lang="en-US" sz="14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2488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5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3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6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 marL="8125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1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02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28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53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79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04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55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12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955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20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478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99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4" y="685804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5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54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43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39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6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2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1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55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24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1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76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7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159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57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5000" b="0">
                <a:solidFill>
                  <a:schemeClr val="tx1"/>
                </a:solidFill>
              </a:defRPr>
            </a:lvl1pPr>
            <a:lvl2pPr marL="812562" indent="0">
              <a:buNone/>
              <a:defRPr sz="3600" b="1"/>
            </a:lvl2pPr>
            <a:lvl3pPr marL="1625122" indent="0">
              <a:buNone/>
              <a:defRPr sz="3200" b="1"/>
            </a:lvl3pPr>
            <a:lvl4pPr marL="2437684" indent="0">
              <a:buNone/>
              <a:defRPr sz="2800" b="1"/>
            </a:lvl4pPr>
            <a:lvl5pPr marL="3250245" indent="0">
              <a:buNone/>
              <a:defRPr sz="2800" b="1"/>
            </a:lvl5pPr>
            <a:lvl6pPr marL="4062806" indent="0">
              <a:buNone/>
              <a:defRPr sz="2800" b="1"/>
            </a:lvl6pPr>
            <a:lvl7pPr marL="4875367" indent="0">
              <a:buNone/>
              <a:defRPr sz="2800" b="1"/>
            </a:lvl7pPr>
            <a:lvl8pPr marL="5687928" indent="0">
              <a:buNone/>
              <a:defRPr sz="2800" b="1"/>
            </a:lvl8pPr>
            <a:lvl9pPr marL="6500489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4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7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5000" b="0">
                <a:solidFill>
                  <a:schemeClr val="tx1"/>
                </a:solidFill>
              </a:defRPr>
            </a:lvl1pPr>
            <a:lvl2pPr marL="812562" indent="0">
              <a:buNone/>
              <a:defRPr sz="3600" b="1"/>
            </a:lvl2pPr>
            <a:lvl3pPr marL="1625122" indent="0">
              <a:buNone/>
              <a:defRPr sz="3200" b="1"/>
            </a:lvl3pPr>
            <a:lvl4pPr marL="2437684" indent="0">
              <a:buNone/>
              <a:defRPr sz="2800" b="1"/>
            </a:lvl4pPr>
            <a:lvl5pPr marL="3250245" indent="0">
              <a:buNone/>
              <a:defRPr sz="2800" b="1"/>
            </a:lvl5pPr>
            <a:lvl6pPr marL="4062806" indent="0">
              <a:buNone/>
              <a:defRPr sz="2800" b="1"/>
            </a:lvl6pPr>
            <a:lvl7pPr marL="4875367" indent="0">
              <a:buNone/>
              <a:defRPr sz="2800" b="1"/>
            </a:lvl7pPr>
            <a:lvl8pPr marL="5687928" indent="0">
              <a:buNone/>
              <a:defRPr sz="2800" b="1"/>
            </a:lvl8pPr>
            <a:lvl9pPr marL="6500489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26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93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867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97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81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19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32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3" y="685800"/>
            <a:ext cx="3657601" cy="1371600"/>
          </a:xfrm>
        </p:spPr>
        <p:txBody>
          <a:bodyPr anchor="b">
            <a:normAutofit/>
          </a:bodyPr>
          <a:lstStyle>
            <a:lvl1pPr algn="l">
              <a:defRPr sz="43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4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3" y="2209803"/>
            <a:ext cx="3657601" cy="2091267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812562" indent="0">
              <a:buNone/>
              <a:defRPr sz="2100"/>
            </a:lvl2pPr>
            <a:lvl3pPr marL="1625122" indent="0">
              <a:buNone/>
              <a:defRPr sz="1800"/>
            </a:lvl3pPr>
            <a:lvl4pPr marL="2437684" indent="0">
              <a:buNone/>
              <a:defRPr sz="1600"/>
            </a:lvl4pPr>
            <a:lvl5pPr marL="3250245" indent="0">
              <a:buNone/>
              <a:defRPr sz="1600"/>
            </a:lvl5pPr>
            <a:lvl6pPr marL="4062806" indent="0">
              <a:buNone/>
              <a:defRPr sz="1600"/>
            </a:lvl6pPr>
            <a:lvl7pPr marL="4875367" indent="0">
              <a:buNone/>
              <a:defRPr sz="1600"/>
            </a:lvl7pPr>
            <a:lvl8pPr marL="5687928" indent="0">
              <a:buNone/>
              <a:defRPr sz="1600"/>
            </a:lvl8pPr>
            <a:lvl9pPr marL="6500489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5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812562" indent="0">
              <a:buNone/>
              <a:defRPr sz="2800"/>
            </a:lvl2pPr>
            <a:lvl3pPr marL="1625122" indent="0">
              <a:buNone/>
              <a:defRPr sz="2800"/>
            </a:lvl3pPr>
            <a:lvl4pPr marL="2437684" indent="0">
              <a:buNone/>
              <a:defRPr sz="2800"/>
            </a:lvl4pPr>
            <a:lvl5pPr marL="3250245" indent="0">
              <a:buNone/>
              <a:defRPr sz="2800"/>
            </a:lvl5pPr>
            <a:lvl6pPr marL="4062806" indent="0">
              <a:buNone/>
              <a:defRPr sz="2800"/>
            </a:lvl6pPr>
            <a:lvl7pPr marL="4875367" indent="0">
              <a:buNone/>
              <a:defRPr sz="2800"/>
            </a:lvl7pPr>
            <a:lvl8pPr marL="5687928" indent="0">
              <a:buNone/>
              <a:defRPr sz="2800"/>
            </a:lvl8pPr>
            <a:lvl9pPr marL="6500489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562" indent="0">
              <a:buNone/>
              <a:defRPr sz="2100"/>
            </a:lvl2pPr>
            <a:lvl3pPr marL="1625122" indent="0">
              <a:buNone/>
              <a:defRPr sz="1800"/>
            </a:lvl3pPr>
            <a:lvl4pPr marL="2437684" indent="0">
              <a:buNone/>
              <a:defRPr sz="1600"/>
            </a:lvl4pPr>
            <a:lvl5pPr marL="3250245" indent="0">
              <a:buNone/>
              <a:defRPr sz="1600"/>
            </a:lvl5pPr>
            <a:lvl6pPr marL="4062806" indent="0">
              <a:buNone/>
              <a:defRPr sz="1600"/>
            </a:lvl6pPr>
            <a:lvl7pPr marL="4875367" indent="0">
              <a:buNone/>
              <a:defRPr sz="1600"/>
            </a:lvl7pPr>
            <a:lvl8pPr marL="5687928" indent="0">
              <a:buNone/>
              <a:defRPr sz="1600"/>
            </a:lvl8pPr>
            <a:lvl9pPr marL="6500489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7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3" y="4487336"/>
            <a:ext cx="853440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685804"/>
            <a:ext cx="8534401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3" y="617220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4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2" y="5578479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7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05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7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3" y="4487336"/>
            <a:ext cx="853440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685804"/>
            <a:ext cx="8534401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3" y="617220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4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2" y="5578479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7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35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3" y="998538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8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2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jp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2.jp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98805" y="5156758"/>
            <a:ext cx="5081081" cy="133947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Candidato: Giuditta Sigona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lt"/>
              <a:cs typeface="Calibri" panose="020F0502020204030204" pitchFamily="34" charset="0"/>
            </a:endParaRPr>
          </a:p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Relatore: Prof.ssa Chiara Foglietta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lt"/>
              <a:cs typeface="Calibri" panose="020F0502020204030204" pitchFamily="34" charset="0"/>
            </a:endParaRPr>
          </a:p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Correlatore: Ing. Dario Masucci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lt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3BAA5-E944-4094-A59F-C4F0A3462833}"/>
              </a:ext>
            </a:extLst>
          </p:cNvPr>
          <p:cNvSpPr txBox="1"/>
          <p:nvPr/>
        </p:nvSpPr>
        <p:spPr>
          <a:xfrm>
            <a:off x="1764837" y="669857"/>
            <a:ext cx="675803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</a:t>
            </a:r>
            <a:r>
              <a:rPr lang="it-IT" sz="20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à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DEGLI STUDI ROMA TRE​</a:t>
            </a:r>
          </a:p>
          <a:p>
            <a:pPr algn="ctr"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Dipartimento di Ingegneria​</a:t>
            </a:r>
          </a:p>
          <a:p>
            <a:pPr algn="ctr"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Corso di Laurea in Ingegneria Informatica 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9C3D49-73B2-4997-A6C2-6DA9B8B20B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05" y="608779"/>
            <a:ext cx="2238375" cy="1230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CA80515A-A2F3-4007-B635-7F6E4D73BB5F}"/>
              </a:ext>
            </a:extLst>
          </p:cNvPr>
          <p:cNvSpPr txBox="1">
            <a:spLocks/>
          </p:cNvSpPr>
          <p:nvPr/>
        </p:nvSpPr>
        <p:spPr>
          <a:xfrm>
            <a:off x="1764838" y="2755778"/>
            <a:ext cx="8856272" cy="1339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Ottimizzazione multicriterio per la produzione energetica in ambito Smart District</a:t>
            </a:r>
            <a:endParaRPr lang="it-IT"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10E49E0-4ECE-483B-812E-4760CC683D18}"/>
              </a:ext>
            </a:extLst>
          </p:cNvPr>
          <p:cNvCxnSpPr>
            <a:cxnSpLocks/>
          </p:cNvCxnSpPr>
          <p:nvPr/>
        </p:nvCxnSpPr>
        <p:spPr>
          <a:xfrm flipV="1">
            <a:off x="707186" y="4775200"/>
            <a:ext cx="0" cy="20828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3247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895EE41-4008-470D-AA70-D3B675FD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18" y="1468759"/>
            <a:ext cx="2527023" cy="167681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</p:pic>
      <p:pic>
        <p:nvPicPr>
          <p:cNvPr id="28" name="Immagine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10EFAE-FC8E-41A0-9D52-4A1A45158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30" y="4864020"/>
            <a:ext cx="3621702" cy="1584494"/>
          </a:xfrm>
          <a:prstGeom prst="rect">
            <a:avLst/>
          </a:prstGeom>
          <a:ln w="19050">
            <a:solidFill>
              <a:srgbClr val="FFFF00"/>
            </a:solidFill>
          </a:ln>
          <a:effectLst/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9F91E4A-3B3A-4F27-AF4D-05616224D25A}"/>
              </a:ext>
            </a:extLst>
          </p:cNvPr>
          <p:cNvCxnSpPr>
            <a:cxnSpLocks/>
          </p:cNvCxnSpPr>
          <p:nvPr/>
        </p:nvCxnSpPr>
        <p:spPr>
          <a:xfrm flipH="1">
            <a:off x="4872644" y="4673600"/>
            <a:ext cx="3012649" cy="10317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571777A3-CEB3-4902-AD07-670209AA89A3}"/>
              </a:ext>
            </a:extLst>
          </p:cNvPr>
          <p:cNvGrpSpPr/>
          <p:nvPr/>
        </p:nvGrpSpPr>
        <p:grpSpPr>
          <a:xfrm>
            <a:off x="5658679" y="78277"/>
            <a:ext cx="6400732" cy="6701445"/>
            <a:chOff x="0" y="0"/>
            <a:chExt cx="5807166" cy="6917168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29693187-95E9-4463-ADFC-BE713DC8929B}"/>
                </a:ext>
              </a:extLst>
            </p:cNvPr>
            <p:cNvGrpSpPr/>
            <p:nvPr/>
          </p:nvGrpSpPr>
          <p:grpSpPr>
            <a:xfrm>
              <a:off x="0" y="0"/>
              <a:ext cx="5638795" cy="6917168"/>
              <a:chOff x="-23719" y="0"/>
              <a:chExt cx="7020778" cy="8405824"/>
            </a:xfrm>
          </p:grpSpPr>
          <p:grpSp>
            <p:nvGrpSpPr>
              <p:cNvPr id="50" name="Gruppo 49">
                <a:extLst>
                  <a:ext uri="{FF2B5EF4-FFF2-40B4-BE49-F238E27FC236}">
                    <a16:creationId xmlns:a16="http://schemas.microsoft.com/office/drawing/2014/main" id="{BA1854F9-3E2E-4553-A898-528F74B5F648}"/>
                  </a:ext>
                </a:extLst>
              </p:cNvPr>
              <p:cNvGrpSpPr/>
              <p:nvPr/>
            </p:nvGrpSpPr>
            <p:grpSpPr>
              <a:xfrm>
                <a:off x="-23719" y="0"/>
                <a:ext cx="7020778" cy="8343900"/>
                <a:chOff x="-23719" y="0"/>
                <a:chExt cx="7020778" cy="8343900"/>
              </a:xfrm>
            </p:grpSpPr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58166CF7-2F65-4026-A1D3-A22D50DFEF4C}"/>
                    </a:ext>
                  </a:extLst>
                </p:cNvPr>
                <p:cNvGrpSpPr/>
                <p:nvPr/>
              </p:nvGrpSpPr>
              <p:grpSpPr>
                <a:xfrm>
                  <a:off x="495300" y="152401"/>
                  <a:ext cx="6501759" cy="8108331"/>
                  <a:chOff x="0" y="121186"/>
                  <a:chExt cx="6502172" cy="8108356"/>
                </a:xfrm>
              </p:grpSpPr>
              <p:cxnSp>
                <p:nvCxnSpPr>
                  <p:cNvPr id="54" name="Connettore 2 53">
                    <a:extLst>
                      <a:ext uri="{FF2B5EF4-FFF2-40B4-BE49-F238E27FC236}">
                        <a16:creationId xmlns:a16="http://schemas.microsoft.com/office/drawing/2014/main" id="{73EB3C98-66BF-4301-9A62-958C530EA7D4}"/>
                      </a:ext>
                    </a:extLst>
                  </p:cNvPr>
                  <p:cNvCxnSpPr/>
                  <p:nvPr/>
                </p:nvCxnSpPr>
                <p:spPr>
                  <a:xfrm>
                    <a:off x="4673600" y="3541486"/>
                    <a:ext cx="362464" cy="272363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uppo 54">
                    <a:extLst>
                      <a:ext uri="{FF2B5EF4-FFF2-40B4-BE49-F238E27FC236}">
                        <a16:creationId xmlns:a16="http://schemas.microsoft.com/office/drawing/2014/main" id="{C9818B95-C11E-4B9D-8471-D13553365FD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21186"/>
                    <a:ext cx="6502172" cy="8108356"/>
                    <a:chOff x="0" y="121186"/>
                    <a:chExt cx="6502172" cy="8108356"/>
                  </a:xfrm>
                </p:grpSpPr>
                <p:pic>
                  <p:nvPicPr>
                    <p:cNvPr id="56" name="Immagine 55">
                      <a:extLst>
                        <a:ext uri="{FF2B5EF4-FFF2-40B4-BE49-F238E27FC236}">
                          <a16:creationId xmlns:a16="http://schemas.microsoft.com/office/drawing/2014/main" id="{88D149A0-6CFE-4465-A78D-869FD0B0A1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711" y="2916547"/>
                      <a:ext cx="629285" cy="36322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57" name="Gruppo 56">
                      <a:extLst>
                        <a:ext uri="{FF2B5EF4-FFF2-40B4-BE49-F238E27FC236}">
                          <a16:creationId xmlns:a16="http://schemas.microsoft.com/office/drawing/2014/main" id="{5A188F9B-D852-4303-B46D-92E99DCB96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21186"/>
                      <a:ext cx="6502172" cy="8108356"/>
                      <a:chOff x="0" y="121186"/>
                      <a:chExt cx="6502172" cy="8108356"/>
                    </a:xfrm>
                  </p:grpSpPr>
                  <p:grpSp>
                    <p:nvGrpSpPr>
                      <p:cNvPr id="58" name="Gruppo 57">
                        <a:extLst>
                          <a:ext uri="{FF2B5EF4-FFF2-40B4-BE49-F238E27FC236}">
                            <a16:creationId xmlns:a16="http://schemas.microsoft.com/office/drawing/2014/main" id="{9DA59474-1A6E-4756-89C7-A68091F21B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21186"/>
                        <a:ext cx="6502172" cy="8108356"/>
                        <a:chOff x="0" y="121186"/>
                        <a:chExt cx="6502172" cy="8108356"/>
                      </a:xfrm>
                    </p:grpSpPr>
                    <p:grpSp>
                      <p:nvGrpSpPr>
                        <p:cNvPr id="60" name="Gruppo 59">
                          <a:extLst>
                            <a:ext uri="{FF2B5EF4-FFF2-40B4-BE49-F238E27FC236}">
                              <a16:creationId xmlns:a16="http://schemas.microsoft.com/office/drawing/2014/main" id="{D1143C2D-F9EB-4474-915C-70482C53A45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121186"/>
                          <a:ext cx="6502172" cy="8108356"/>
                          <a:chOff x="8238" y="121186"/>
                          <a:chExt cx="6502172" cy="8108356"/>
                        </a:xfrm>
                      </p:grpSpPr>
                      <p:grpSp>
                        <p:nvGrpSpPr>
                          <p:cNvPr id="64" name="Gruppo 63">
                            <a:extLst>
                              <a:ext uri="{FF2B5EF4-FFF2-40B4-BE49-F238E27FC236}">
                                <a16:creationId xmlns:a16="http://schemas.microsoft.com/office/drawing/2014/main" id="{20C80B99-BC54-4072-8999-F1330BE9B0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238" y="121186"/>
                            <a:ext cx="6502172" cy="8108356"/>
                            <a:chOff x="8238" y="121186"/>
                            <a:chExt cx="6502172" cy="8108356"/>
                          </a:xfrm>
                        </p:grpSpPr>
                        <p:pic>
                          <p:nvPicPr>
                            <p:cNvPr id="68" name="Immagine 67">
                              <a:extLst>
                                <a:ext uri="{FF2B5EF4-FFF2-40B4-BE49-F238E27FC236}">
                                  <a16:creationId xmlns:a16="http://schemas.microsoft.com/office/drawing/2014/main" id="{B92C1DD7-9D24-49CB-BAD8-621ABA555E1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2848" y="2302526"/>
                              <a:ext cx="1810385" cy="108966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9" name="Immagine 68">
                              <a:extLst>
                                <a:ext uri="{FF2B5EF4-FFF2-40B4-BE49-F238E27FC236}">
                                  <a16:creationId xmlns:a16="http://schemas.microsoft.com/office/drawing/2014/main" id="{A3B8D526-247C-45C3-B973-10C8C3735B6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6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t="10403"/>
                            <a:stretch/>
                          </p:blipFill>
                          <p:spPr bwMode="auto">
                            <a:xfrm>
                              <a:off x="8238" y="987294"/>
                              <a:ext cx="1810385" cy="97599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  <a:extLst>
                              <a:ext uri="{53640926-AAD7-44D8-BBD7-CCE9431645EC}">
                                <a14:shadowObscured xmlns:a14="http://schemas.microsoft.com/office/drawing/2010/main"/>
                              </a:ext>
                            </a:extLst>
                          </p:spPr>
                        </p:pic>
                        <p:sp>
                          <p:nvSpPr>
                            <p:cNvPr id="70" name="Casella di testo 80">
                              <a:extLst>
                                <a:ext uri="{FF2B5EF4-FFF2-40B4-BE49-F238E27FC236}">
                                  <a16:creationId xmlns:a16="http://schemas.microsoft.com/office/drawing/2014/main" id="{979AD793-1D83-401C-BE25-521A96C719A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567187" y="4306850"/>
                              <a:ext cx="1810353" cy="740267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it-IT" sz="1200">
                                  <a:solidFill>
                                    <a:srgbClr val="8496B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i=0       i=1      i=2</a:t>
                              </a:r>
                              <a:endParaRPr lang="it-IT" sz="1200"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pic>
                          <p:nvPicPr>
                            <p:cNvPr id="71" name="Immagine 70">
                              <a:extLst>
                                <a:ext uri="{FF2B5EF4-FFF2-40B4-BE49-F238E27FC236}">
                                  <a16:creationId xmlns:a16="http://schemas.microsoft.com/office/drawing/2014/main" id="{301009C9-2512-469F-A5E2-C11165BDD09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07595" y="121186"/>
                              <a:ext cx="2202815" cy="6026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  <p:pic>
                          <p:nvPicPr>
                            <p:cNvPr id="72" name="Immagine 71">
                              <a:extLst>
                                <a:ext uri="{FF2B5EF4-FFF2-40B4-BE49-F238E27FC236}">
                                  <a16:creationId xmlns:a16="http://schemas.microsoft.com/office/drawing/2014/main" id="{31A72465-CAE6-4CE9-95BE-84D68594889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7764" y="1057620"/>
                              <a:ext cx="1784350" cy="8870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  <p:pic>
                          <p:nvPicPr>
                            <p:cNvPr id="73" name="Immagine 72">
                              <a:extLst>
                                <a:ext uri="{FF2B5EF4-FFF2-40B4-BE49-F238E27FC236}">
                                  <a16:creationId xmlns:a16="http://schemas.microsoft.com/office/drawing/2014/main" id="{1A1806E6-E0B1-4BE6-9CD6-D5FA03A7CDB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9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5393" y="3966073"/>
                              <a:ext cx="2263775" cy="3289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  <p:pic>
                          <p:nvPicPr>
                            <p:cNvPr id="74" name="Immagine 73">
                              <a:extLst>
                                <a:ext uri="{FF2B5EF4-FFF2-40B4-BE49-F238E27FC236}">
                                  <a16:creationId xmlns:a16="http://schemas.microsoft.com/office/drawing/2014/main" id="{F287B286-59EB-4804-BBA8-EC08920B172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27084" y="5210979"/>
                              <a:ext cx="1530350" cy="338455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75" name="Connettore 2 74">
                              <a:extLst>
                                <a:ext uri="{FF2B5EF4-FFF2-40B4-BE49-F238E27FC236}">
                                  <a16:creationId xmlns:a16="http://schemas.microsoft.com/office/drawing/2014/main" id="{A61BED01-6EA4-4A3E-AD86-2377F4A6917D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4417764" y="4252511"/>
                              <a:ext cx="415637" cy="952185"/>
                            </a:xfrm>
                            <a:prstGeom prst="straightConnector1">
                              <a:avLst/>
                            </a:prstGeom>
                            <a:ln w="127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Connettore 2 75">
                              <a:extLst>
                                <a:ext uri="{FF2B5EF4-FFF2-40B4-BE49-F238E27FC236}">
                                  <a16:creationId xmlns:a16="http://schemas.microsoft.com/office/drawing/2014/main" id="{2B7C5206-0B1E-43E7-905D-36C677D8274F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4935556" y="4252511"/>
                              <a:ext cx="415637" cy="952185"/>
                            </a:xfrm>
                            <a:prstGeom prst="straightConnector1">
                              <a:avLst/>
                            </a:prstGeom>
                            <a:ln w="127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Connettore 2 76">
                              <a:extLst>
                                <a:ext uri="{FF2B5EF4-FFF2-40B4-BE49-F238E27FC236}">
                                  <a16:creationId xmlns:a16="http://schemas.microsoft.com/office/drawing/2014/main" id="{7D38599E-8501-4F04-93A2-50A1F70BFCB3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5409282" y="4252511"/>
                              <a:ext cx="415637" cy="952185"/>
                            </a:xfrm>
                            <a:prstGeom prst="straightConnector1">
                              <a:avLst/>
                            </a:prstGeom>
                            <a:ln w="127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78" name="Immagine 77">
                              <a:extLst>
                                <a:ext uri="{FF2B5EF4-FFF2-40B4-BE49-F238E27FC236}">
                                  <a16:creationId xmlns:a16="http://schemas.microsoft.com/office/drawing/2014/main" id="{573302C8-E07B-48FF-8074-DF75BA9EA8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07605" y="7111307"/>
                              <a:ext cx="1765935" cy="1118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grpSp>
                      <p:grpSp>
                        <p:nvGrpSpPr>
                          <p:cNvPr id="65" name="Gruppo 64">
                            <a:extLst>
                              <a:ext uri="{FF2B5EF4-FFF2-40B4-BE49-F238E27FC236}">
                                <a16:creationId xmlns:a16="http://schemas.microsoft.com/office/drawing/2014/main" id="{4610981E-2F0E-454C-B90B-5182885B46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4563" y="987295"/>
                            <a:ext cx="326407" cy="221925"/>
                            <a:chOff x="-4530" y="-448663"/>
                            <a:chExt cx="326407" cy="221925"/>
                          </a:xfrm>
                        </p:grpSpPr>
                        <p:cxnSp>
                          <p:nvCxnSpPr>
                            <p:cNvPr id="66" name="Connettore diritto 65">
                              <a:extLst>
                                <a:ext uri="{FF2B5EF4-FFF2-40B4-BE49-F238E27FC236}">
                                  <a16:creationId xmlns:a16="http://schemas.microsoft.com/office/drawing/2014/main" id="{F0D1D989-607A-4818-95B1-12DCC70CE3A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1595" y="-448663"/>
                              <a:ext cx="300282" cy="221925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7" name="Connettore diritto 66">
                              <a:extLst>
                                <a:ext uri="{FF2B5EF4-FFF2-40B4-BE49-F238E27FC236}">
                                  <a16:creationId xmlns:a16="http://schemas.microsoft.com/office/drawing/2014/main" id="{BC676A21-7F53-4D87-A089-CA8A28515542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-4530" y="-448663"/>
                              <a:ext cx="321877" cy="221615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1" name="Gruppo 60">
                          <a:extLst>
                            <a:ext uri="{FF2B5EF4-FFF2-40B4-BE49-F238E27FC236}">
                              <a16:creationId xmlns:a16="http://schemas.microsoft.com/office/drawing/2014/main" id="{E91DD897-7BD5-4A9C-87C9-42D8FDDAC9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566" y="2985024"/>
                          <a:ext cx="326407" cy="221925"/>
                          <a:chOff x="47711" y="-1152945"/>
                          <a:chExt cx="326407" cy="221925"/>
                        </a:xfrm>
                      </p:grpSpPr>
                      <p:cxnSp>
                        <p:nvCxnSpPr>
                          <p:cNvPr id="62" name="Connettore diritto 61">
                            <a:extLst>
                              <a:ext uri="{FF2B5EF4-FFF2-40B4-BE49-F238E27FC236}">
                                <a16:creationId xmlns:a16="http://schemas.microsoft.com/office/drawing/2014/main" id="{4D2E9D14-DBDF-45C5-942F-89B161DD5E8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73836" y="-1152945"/>
                            <a:ext cx="300282" cy="22192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Connettore diritto 62">
                            <a:extLst>
                              <a:ext uri="{FF2B5EF4-FFF2-40B4-BE49-F238E27FC236}">
                                <a16:creationId xmlns:a16="http://schemas.microsoft.com/office/drawing/2014/main" id="{E231659F-3071-4121-A6F9-9C4C87968AD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47711" y="-1152944"/>
                            <a:ext cx="321877" cy="2216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59" name="Ovale 58">
                        <a:extLst>
                          <a:ext uri="{FF2B5EF4-FFF2-40B4-BE49-F238E27FC236}">
                            <a16:creationId xmlns:a16="http://schemas.microsoft.com/office/drawing/2014/main" id="{341FBD98-D48E-4DB9-90FD-E95176D5F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1670" y="2259106"/>
                        <a:ext cx="518984" cy="1276865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</p:grpSp>
            </p:grpSp>
            <p:pic>
              <p:nvPicPr>
                <p:cNvPr id="53" name="Immagine 52">
                  <a:extLst>
                    <a:ext uri="{FF2B5EF4-FFF2-40B4-BE49-F238E27FC236}">
                      <a16:creationId xmlns:a16="http://schemas.microsoft.com/office/drawing/2014/main" id="{5BF51FD7-ADB9-4A80-887A-EACED70AC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3719" y="0"/>
                  <a:ext cx="5030470" cy="8343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1" name="Casella di testo 145">
                <a:extLst>
                  <a:ext uri="{FF2B5EF4-FFF2-40B4-BE49-F238E27FC236}">
                    <a16:creationId xmlns:a16="http://schemas.microsoft.com/office/drawing/2014/main" id="{0548208D-2085-4FA5-922D-D0949DD1523A}"/>
                  </a:ext>
                </a:extLst>
              </p:cNvPr>
              <p:cNvSpPr txBox="1"/>
              <p:nvPr/>
            </p:nvSpPr>
            <p:spPr>
              <a:xfrm>
                <a:off x="4574146" y="7076754"/>
                <a:ext cx="441637" cy="13290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it-IT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a2</a:t>
                </a:r>
                <a:endParaRPr lang="it-IT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a3</a:t>
                </a:r>
                <a:endParaRPr lang="it-IT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a4</a:t>
                </a:r>
                <a:endParaRPr lang="it-IT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Casella di testo 146">
              <a:extLst>
                <a:ext uri="{FF2B5EF4-FFF2-40B4-BE49-F238E27FC236}">
                  <a16:creationId xmlns:a16="http://schemas.microsoft.com/office/drawing/2014/main" id="{79BBC4A6-9BF7-440D-96B8-69B60B8E5EC1}"/>
                </a:ext>
              </a:extLst>
            </p:cNvPr>
            <p:cNvSpPr txBox="1"/>
            <p:nvPr/>
          </p:nvSpPr>
          <p:spPr>
            <a:xfrm>
              <a:off x="5522838" y="3216462"/>
              <a:ext cx="284328" cy="27067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it-IT" sz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it-IT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asella di testo 147">
              <a:extLst>
                <a:ext uri="{FF2B5EF4-FFF2-40B4-BE49-F238E27FC236}">
                  <a16:creationId xmlns:a16="http://schemas.microsoft.com/office/drawing/2014/main" id="{08A07865-36C6-429B-80FF-68D58F4A0AE0}"/>
                </a:ext>
              </a:extLst>
            </p:cNvPr>
            <p:cNvSpPr txBox="1"/>
            <p:nvPr/>
          </p:nvSpPr>
          <p:spPr>
            <a:xfrm>
              <a:off x="5277178" y="4253253"/>
              <a:ext cx="284328" cy="27067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it-IT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it-IT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3">
            <a:extLst>
              <a:ext uri="{FF2B5EF4-FFF2-40B4-BE49-F238E27FC236}">
                <a16:creationId xmlns:a16="http://schemas.microsoft.com/office/drawing/2014/main" id="{F6803B21-8019-47DD-8793-2B01883DD625}"/>
              </a:ext>
            </a:extLst>
          </p:cNvPr>
          <p:cNvSpPr txBox="1"/>
          <p:nvPr/>
        </p:nvSpPr>
        <p:spPr>
          <a:xfrm>
            <a:off x="417189" y="335245"/>
            <a:ext cx="5541166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 err="1">
                <a:latin typeface="Calibri"/>
                <a:ea typeface="+mj-ea"/>
                <a:cs typeface="Calibri"/>
              </a:rPr>
              <a:t>Descrizione</a:t>
            </a:r>
            <a:r>
              <a:rPr lang="en-US" sz="4000" b="1" cap="all" dirty="0">
                <a:latin typeface="Calibri"/>
                <a:ea typeface="+mj-ea"/>
                <a:cs typeface="Calibri"/>
              </a:rPr>
              <a:t> </a:t>
            </a:r>
            <a:r>
              <a:rPr lang="en-US" sz="4000" b="1" cap="all" dirty="0" err="1">
                <a:latin typeface="Calibri"/>
                <a:ea typeface="+mj-ea"/>
                <a:cs typeface="Calibri"/>
              </a:rPr>
              <a:t>algoritmo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599DD87-BD91-4E4C-8E51-8B833BC3013D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93418DC6-DBA1-4C42-8486-DD581C9B85BE}"/>
              </a:ext>
            </a:extLst>
          </p:cNvPr>
          <p:cNvCxnSpPr>
            <a:cxnSpLocks/>
          </p:cNvCxnSpPr>
          <p:nvPr/>
        </p:nvCxnSpPr>
        <p:spPr>
          <a:xfrm flipH="1" flipV="1">
            <a:off x="3929204" y="2150799"/>
            <a:ext cx="3621701" cy="13539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977F0925-8403-400C-9B94-6005367AD2AE}"/>
              </a:ext>
            </a:extLst>
          </p:cNvPr>
          <p:cNvSpPr/>
          <p:nvPr/>
        </p:nvSpPr>
        <p:spPr>
          <a:xfrm>
            <a:off x="7877673" y="1826922"/>
            <a:ext cx="1959271" cy="5247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51748901-408F-492D-B8C4-6C94B28C780A}"/>
              </a:ext>
            </a:extLst>
          </p:cNvPr>
          <p:cNvCxnSpPr>
            <a:cxnSpLocks/>
          </p:cNvCxnSpPr>
          <p:nvPr/>
        </p:nvCxnSpPr>
        <p:spPr>
          <a:xfrm flipH="1">
            <a:off x="4448167" y="3501620"/>
            <a:ext cx="1356482" cy="14697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mbo 10">
            <a:extLst>
              <a:ext uri="{FF2B5EF4-FFF2-40B4-BE49-F238E27FC236}">
                <a16:creationId xmlns:a16="http://schemas.microsoft.com/office/drawing/2014/main" id="{9A8EE3CD-44AE-42EE-BA06-156143B1A53A}"/>
              </a:ext>
            </a:extLst>
          </p:cNvPr>
          <p:cNvSpPr/>
          <p:nvPr/>
        </p:nvSpPr>
        <p:spPr>
          <a:xfrm>
            <a:off x="7857895" y="4100339"/>
            <a:ext cx="2003881" cy="609774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65FF53-AAA5-4CD9-AE1B-DB3B95D1E2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89963" y="3433813"/>
            <a:ext cx="2379696" cy="1009058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420E5EDC-5463-4A24-B14D-1A6A84282624}"/>
              </a:ext>
            </a:extLst>
          </p:cNvPr>
          <p:cNvSpPr/>
          <p:nvPr/>
        </p:nvSpPr>
        <p:spPr>
          <a:xfrm>
            <a:off x="5839872" y="2807535"/>
            <a:ext cx="1146715" cy="5881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95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945B83-B200-47D7-B280-6833125857E2}"/>
              </a:ext>
            </a:extLst>
          </p:cNvPr>
          <p:cNvSpPr txBox="1"/>
          <p:nvPr/>
        </p:nvSpPr>
        <p:spPr>
          <a:xfrm>
            <a:off x="635820" y="1684486"/>
            <a:ext cx="1055460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Definizione dei criteri di valutazione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Costruzione 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matrice di decisione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Pesatura dei criteri ed implementazione del metodo ELECTRE II attraverso il software J-ELECTRE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A8F45A-E888-4AFE-B78E-83B330DD8F1C}"/>
              </a:ext>
            </a:extLst>
          </p:cNvPr>
          <p:cNvSpPr txBox="1"/>
          <p:nvPr/>
        </p:nvSpPr>
        <p:spPr>
          <a:xfrm>
            <a:off x="2860513" y="4598343"/>
            <a:ext cx="5572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b="1" dirty="0"/>
              <a:t>CLASSIFICA DECRESCENTE DELLE ALTERNATIVE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C9696E2-42BC-41BC-AAEE-8B81E951E119}"/>
              </a:ext>
            </a:extLst>
          </p:cNvPr>
          <p:cNvCxnSpPr>
            <a:cxnSpLocks/>
          </p:cNvCxnSpPr>
          <p:nvPr/>
        </p:nvCxnSpPr>
        <p:spPr>
          <a:xfrm>
            <a:off x="5646757" y="3833423"/>
            <a:ext cx="0" cy="39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EE907C3A-04FC-4736-A7C4-E18C17CC7B85}"/>
              </a:ext>
            </a:extLst>
          </p:cNvPr>
          <p:cNvSpPr txBox="1"/>
          <p:nvPr/>
        </p:nvSpPr>
        <p:spPr>
          <a:xfrm>
            <a:off x="417189" y="348497"/>
            <a:ext cx="3929728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 err="1">
                <a:latin typeface="Calibri"/>
                <a:ea typeface="+mj-ea"/>
                <a:cs typeface="Calibri"/>
              </a:rPr>
              <a:t>Fase</a:t>
            </a:r>
            <a:r>
              <a:rPr lang="en-US" sz="4000" b="1" cap="all" dirty="0">
                <a:latin typeface="Calibri"/>
                <a:ea typeface="+mj-ea"/>
                <a:cs typeface="Calibri"/>
              </a:rPr>
              <a:t> online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07E5CC4-5D3A-4B44-81CA-EC85AD704B9A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57595276-D584-4B7B-B0B4-4B24D34F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58" y="5794149"/>
            <a:ext cx="11315483" cy="50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 valutare il corretto funzionamento del metodo vengono posti in esame diversi casi di studio.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40C1A7C-4EC6-4DCF-88C1-E03E2644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98" y="1700473"/>
            <a:ext cx="5544843" cy="110699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7DB49EE-CD60-4A6C-9ECA-BD3B1B5893B9}"/>
              </a:ext>
            </a:extLst>
          </p:cNvPr>
          <p:cNvCxnSpPr>
            <a:cxnSpLocks/>
          </p:cNvCxnSpPr>
          <p:nvPr/>
        </p:nvCxnSpPr>
        <p:spPr>
          <a:xfrm>
            <a:off x="5030531" y="2433613"/>
            <a:ext cx="7606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40ED986-6273-49E8-B585-5F55DACEFA84}"/>
              </a:ext>
            </a:extLst>
          </p:cNvPr>
          <p:cNvCxnSpPr>
            <a:cxnSpLocks/>
          </p:cNvCxnSpPr>
          <p:nvPr/>
        </p:nvCxnSpPr>
        <p:spPr>
          <a:xfrm>
            <a:off x="3714539" y="3833423"/>
            <a:ext cx="386443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ED09B168-8083-4596-95FE-EB02C948F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77" t="21431" b="7932"/>
          <a:stretch/>
        </p:blipFill>
        <p:spPr>
          <a:xfrm>
            <a:off x="8704652" y="3944742"/>
            <a:ext cx="1871584" cy="14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92E5971-48FF-442B-91E3-E3ADAD203122}"/>
              </a:ext>
            </a:extLst>
          </p:cNvPr>
          <p:cNvSpPr txBox="1"/>
          <p:nvPr/>
        </p:nvSpPr>
        <p:spPr>
          <a:xfrm>
            <a:off x="426358" y="333982"/>
            <a:ext cx="9289141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it-IT" sz="3600" b="1" cap="all" dirty="0">
                <a:latin typeface="Calibri"/>
                <a:ea typeface="+mj-ea"/>
                <a:cs typeface="Calibri"/>
              </a:rPr>
              <a:t>LA domanda energetica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076EA87-D3AA-444C-A8A1-461CB6B2D411}"/>
              </a:ext>
            </a:extLst>
          </p:cNvPr>
          <p:cNvSpPr/>
          <p:nvPr/>
        </p:nvSpPr>
        <p:spPr>
          <a:xfrm>
            <a:off x="3768725" y="13555344"/>
            <a:ext cx="71916" cy="1450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F1EAC6-72D0-4C1B-B8AB-D3D5F38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358" y="1776851"/>
            <a:ext cx="5669642" cy="171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mattinata               10:00</a:t>
            </a:r>
          </a:p>
          <a:p>
            <a:pPr marL="742950" lvl="1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metà giornata            16:00</a:t>
            </a:r>
          </a:p>
          <a:p>
            <a:pPr marL="742950" lvl="1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serata            20:00</a:t>
            </a:r>
          </a:p>
          <a:p>
            <a:pPr marL="742950" lvl="1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nelle ore notturne           04:00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95E198C-E024-473C-A50F-5FF44D50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10" y="1630656"/>
            <a:ext cx="2000806" cy="35966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FD0F58-8D1D-452A-999D-388A338B1D88}"/>
              </a:ext>
            </a:extLst>
          </p:cNvPr>
          <p:cNvSpPr txBox="1"/>
          <p:nvPr/>
        </p:nvSpPr>
        <p:spPr>
          <a:xfrm>
            <a:off x="1056930" y="4061170"/>
            <a:ext cx="3041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eport di utilizzo giornaliero forniti da TERNA.it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ADBA14C-D9E6-4A04-A29D-246189C1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30" y="5043748"/>
            <a:ext cx="2511770" cy="1233658"/>
          </a:xfrm>
          <a:prstGeom prst="rect">
            <a:avLst/>
          </a:prstGeom>
          <a:ln w="38100">
            <a:solidFill>
              <a:srgbClr val="FFC000"/>
            </a:solidFill>
          </a:ln>
          <a:effectLst/>
        </p:spPr>
      </p:pic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FA492BF-C438-45C9-A30E-A1B58A5EDC52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5ACA9DE1-7343-4ADE-856D-1A0A59C87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992" y="1275341"/>
            <a:ext cx="5324930" cy="40533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5A2257-37E6-4B0F-8474-00186A9D2467}"/>
              </a:ext>
            </a:extLst>
          </p:cNvPr>
          <p:cNvSpPr txBox="1"/>
          <p:nvPr/>
        </p:nvSpPr>
        <p:spPr>
          <a:xfrm>
            <a:off x="3936407" y="5881015"/>
            <a:ext cx="8080949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 dati che verranno elaborati si riferiscono a dati pseudo-reali su dinamiche reali, definiti a partire dai report di TERNA.it per i dati di consumo ed efficienza dei generatori elettrici in Italia. 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A21E3D08-A884-4083-B19F-29F42D58C918}"/>
              </a:ext>
            </a:extLst>
          </p:cNvPr>
          <p:cNvSpPr/>
          <p:nvPr/>
        </p:nvSpPr>
        <p:spPr>
          <a:xfrm>
            <a:off x="8911897" y="1712217"/>
            <a:ext cx="145143" cy="152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9187F1B-41F1-41FB-9232-F015A609AC16}"/>
              </a:ext>
            </a:extLst>
          </p:cNvPr>
          <p:cNvSpPr/>
          <p:nvPr/>
        </p:nvSpPr>
        <p:spPr>
          <a:xfrm>
            <a:off x="7865797" y="4629818"/>
            <a:ext cx="145143" cy="152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8434A5-6915-4BFC-83D2-DE08E7DC3886}"/>
              </a:ext>
            </a:extLst>
          </p:cNvPr>
          <p:cNvSpPr/>
          <p:nvPr/>
        </p:nvSpPr>
        <p:spPr>
          <a:xfrm>
            <a:off x="9906631" y="3212971"/>
            <a:ext cx="145143" cy="152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85A5E96-FE4C-4BD9-8B67-2C24ADE6B618}"/>
              </a:ext>
            </a:extLst>
          </p:cNvPr>
          <p:cNvSpPr/>
          <p:nvPr/>
        </p:nvSpPr>
        <p:spPr>
          <a:xfrm>
            <a:off x="10521597" y="1998096"/>
            <a:ext cx="145143" cy="152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6E9562A-0D93-46C8-98BC-7EC50B7ECC60}"/>
              </a:ext>
            </a:extLst>
          </p:cNvPr>
          <p:cNvCxnSpPr>
            <a:cxnSpLocks/>
          </p:cNvCxnSpPr>
          <p:nvPr/>
        </p:nvCxnSpPr>
        <p:spPr>
          <a:xfrm>
            <a:off x="2552698" y="2050316"/>
            <a:ext cx="3943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3B7DA96-DD34-4942-B90A-961B61EE1ED5}"/>
              </a:ext>
            </a:extLst>
          </p:cNvPr>
          <p:cNvCxnSpPr>
            <a:cxnSpLocks/>
          </p:cNvCxnSpPr>
          <p:nvPr/>
        </p:nvCxnSpPr>
        <p:spPr>
          <a:xfrm>
            <a:off x="2842657" y="2482771"/>
            <a:ext cx="3943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659390E-596D-40C0-B664-48C1572A66FB}"/>
              </a:ext>
            </a:extLst>
          </p:cNvPr>
          <p:cNvCxnSpPr>
            <a:cxnSpLocks/>
          </p:cNvCxnSpPr>
          <p:nvPr/>
        </p:nvCxnSpPr>
        <p:spPr>
          <a:xfrm>
            <a:off x="2158308" y="2891830"/>
            <a:ext cx="3943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F3D6C30-AB59-45ED-B5E6-7108EC3F106C}"/>
              </a:ext>
            </a:extLst>
          </p:cNvPr>
          <p:cNvCxnSpPr>
            <a:cxnSpLocks/>
          </p:cNvCxnSpPr>
          <p:nvPr/>
        </p:nvCxnSpPr>
        <p:spPr>
          <a:xfrm>
            <a:off x="3039852" y="3289395"/>
            <a:ext cx="3943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5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92E5971-48FF-442B-91E3-E3ADAD203122}"/>
              </a:ext>
            </a:extLst>
          </p:cNvPr>
          <p:cNvSpPr txBox="1"/>
          <p:nvPr/>
        </p:nvSpPr>
        <p:spPr>
          <a:xfrm>
            <a:off x="397093" y="315042"/>
            <a:ext cx="9784442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it-IT" sz="3600" b="1" cap="all" dirty="0">
                <a:latin typeface="Calibri"/>
                <a:ea typeface="+mj-ea"/>
                <a:cs typeface="Calibri"/>
              </a:rPr>
              <a:t>I criteri di valutazione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6B715-5D78-40B9-AEDE-F1667217146C}"/>
              </a:ext>
            </a:extLst>
          </p:cNvPr>
          <p:cNvSpPr txBox="1"/>
          <p:nvPr/>
        </p:nvSpPr>
        <p:spPr>
          <a:xfrm>
            <a:off x="753891" y="1614489"/>
            <a:ext cx="10643325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it-IT" sz="1800" b="1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Efficienza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rapporto tra energia in uscita e in entrata</a:t>
            </a:r>
          </a:p>
          <a:p>
            <a:pPr marL="342900" lvl="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it-IT" sz="1800" b="1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 + CC: </a:t>
            </a:r>
            <a:r>
              <a:rPr lang="it-IT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costi di utilizzo del generatore intesi come la somma dei costi operativi e i costi di combustibile</a:t>
            </a: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it-IT" sz="1800" b="1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Livello di Safety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livello di sicurezza riguardo gli effetti del sistema energetico sulla società e sulle persone</a:t>
            </a:r>
            <a:endParaRPr lang="it-IT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it-IT" sz="1800" b="1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Instabilità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definito in base all’inclinazione del generatore rispetto a possibili variazioni 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atmosferiche</a:t>
            </a: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it-IT" sz="1800" b="1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Surplus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valore di energia in più rispetto alla domanda richiesta</a:t>
            </a:r>
            <a:endParaRPr lang="it-IT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89CB36E-9A97-4F6D-BCBA-E09D228E0E72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658A93D-321E-4D74-B576-AC0057CDB2E0}"/>
              </a:ext>
            </a:extLst>
          </p:cNvPr>
          <p:cNvCxnSpPr>
            <a:cxnSpLocks/>
          </p:cNvCxnSpPr>
          <p:nvPr/>
        </p:nvCxnSpPr>
        <p:spPr>
          <a:xfrm>
            <a:off x="5144171" y="5927169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74A4238B-50F2-4A88-99DE-B1E1A57A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088" y="4572408"/>
            <a:ext cx="1839956" cy="18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92E5971-48FF-442B-91E3-E3ADAD203122}"/>
              </a:ext>
            </a:extLst>
          </p:cNvPr>
          <p:cNvSpPr txBox="1"/>
          <p:nvPr/>
        </p:nvSpPr>
        <p:spPr>
          <a:xfrm>
            <a:off x="391886" y="333983"/>
            <a:ext cx="9535885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Calibri"/>
                <a:ea typeface="+mj-ea"/>
                <a:cs typeface="Calibri"/>
              </a:rPr>
              <a:t>IMPLEMENTAZIONE DEL METODO ELECTRE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BF25BD-3B5D-40B1-95FC-93FA7FF4D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4" y="2007391"/>
            <a:ext cx="3808655" cy="24901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04E9AF-763C-4C44-AB8E-3AC831EE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74" y="5187879"/>
            <a:ext cx="5343525" cy="10668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26949D-C609-4AA5-AF32-104307C3E0E0}"/>
              </a:ext>
            </a:extLst>
          </p:cNvPr>
          <p:cNvSpPr txBox="1"/>
          <p:nvPr/>
        </p:nvSpPr>
        <p:spPr>
          <a:xfrm>
            <a:off x="728406" y="1591251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 fase offline: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06641D-CEC8-4775-BBE3-FE5BA445179A}"/>
              </a:ext>
            </a:extLst>
          </p:cNvPr>
          <p:cNvSpPr txBox="1"/>
          <p:nvPr/>
        </p:nvSpPr>
        <p:spPr>
          <a:xfrm>
            <a:off x="893974" y="4788502"/>
            <a:ext cx="460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della </a:t>
            </a:r>
            <a:r>
              <a:rPr lang="it-IT" i="1" dirty="0"/>
              <a:t>matrice di decisione </a:t>
            </a:r>
            <a:r>
              <a:rPr lang="it-IT" dirty="0"/>
              <a:t>e pesatura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FF7B0F-4BAA-4FBD-8BD3-6E0796E84044}"/>
              </a:ext>
            </a:extLst>
          </p:cNvPr>
          <p:cNvSpPr txBox="1"/>
          <p:nvPr/>
        </p:nvSpPr>
        <p:spPr>
          <a:xfrm>
            <a:off x="6985238" y="1423842"/>
            <a:ext cx="460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Risultati: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2A51DB0-B466-4312-A469-1CD3C6369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539" y="1275341"/>
            <a:ext cx="2952750" cy="657225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EA9E07-8CA4-4CB8-B094-2227D1A60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995" y="1882916"/>
            <a:ext cx="3690294" cy="47595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D2B74FB-8323-4666-8CF1-5D2D1CB5EF62}"/>
              </a:ext>
            </a:extLst>
          </p:cNvPr>
          <p:cNvSpPr/>
          <p:nvPr/>
        </p:nvSpPr>
        <p:spPr>
          <a:xfrm>
            <a:off x="9605932" y="5161375"/>
            <a:ext cx="841828" cy="8790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1AEAAEE-26DE-48A8-A8D7-443A23DC4221}"/>
              </a:ext>
            </a:extLst>
          </p:cNvPr>
          <p:cNvCxnSpPr>
            <a:cxnSpLocks/>
          </p:cNvCxnSpPr>
          <p:nvPr/>
        </p:nvCxnSpPr>
        <p:spPr>
          <a:xfrm>
            <a:off x="5793961" y="3640736"/>
            <a:ext cx="644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757B9CD-D11F-4139-8C0A-7A9D9477C9BE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74A99256-2CCC-49DE-BA33-A04F616AB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974" y="3223438"/>
            <a:ext cx="12700" cy="2495293"/>
          </a:xfrm>
          <a:prstGeom prst="curvedConnector3">
            <a:avLst>
              <a:gd name="adj1" fmla="val 4826087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6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1AEAAEE-26DE-48A8-A8D7-443A23DC4221}"/>
              </a:ext>
            </a:extLst>
          </p:cNvPr>
          <p:cNvCxnSpPr>
            <a:cxnSpLocks/>
          </p:cNvCxnSpPr>
          <p:nvPr/>
        </p:nvCxnSpPr>
        <p:spPr>
          <a:xfrm>
            <a:off x="6836229" y="2592850"/>
            <a:ext cx="644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F41BB789-F482-4AEB-86AB-C569803A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60" y="2082777"/>
            <a:ext cx="5349232" cy="1020147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C43CA1E-B1A5-40F9-92A6-E15FF253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265" y="1689309"/>
            <a:ext cx="3027136" cy="141361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A128B2A-2872-44DB-95E3-A21B0BF73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794" y="4543731"/>
            <a:ext cx="5335798" cy="102007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1B67CB9-BDD3-4720-8A51-4C18788CE9D1}"/>
              </a:ext>
            </a:extLst>
          </p:cNvPr>
          <p:cNvCxnSpPr>
            <a:cxnSpLocks/>
          </p:cNvCxnSpPr>
          <p:nvPr/>
        </p:nvCxnSpPr>
        <p:spPr>
          <a:xfrm>
            <a:off x="6865257" y="5053059"/>
            <a:ext cx="644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magine 21">
            <a:extLst>
              <a:ext uri="{FF2B5EF4-FFF2-40B4-BE49-F238E27FC236}">
                <a16:creationId xmlns:a16="http://schemas.microsoft.com/office/drawing/2014/main" id="{A193C2CF-443F-4BD5-9E3F-0DDD9277A3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34"/>
          <a:stretch/>
        </p:blipFill>
        <p:spPr>
          <a:xfrm>
            <a:off x="8047265" y="4219977"/>
            <a:ext cx="3145769" cy="1413603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12AF4C23-8CEA-40BB-A3C0-53867C0C38D2}"/>
              </a:ext>
            </a:extLst>
          </p:cNvPr>
          <p:cNvSpPr txBox="1"/>
          <p:nvPr/>
        </p:nvSpPr>
        <p:spPr>
          <a:xfrm>
            <a:off x="391886" y="333983"/>
            <a:ext cx="9535885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Calibri"/>
                <a:ea typeface="+mj-ea"/>
                <a:cs typeface="Calibri"/>
              </a:rPr>
              <a:t>IMPLEMENTAZIONE DEL METODO ELECTRE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20BE908-DAD7-478B-80ED-87D486799475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e 1">
            <a:extLst>
              <a:ext uri="{FF2B5EF4-FFF2-40B4-BE49-F238E27FC236}">
                <a16:creationId xmlns:a16="http://schemas.microsoft.com/office/drawing/2014/main" id="{6803CC3F-DD7E-4425-A8AD-F889A52FA930}"/>
              </a:ext>
            </a:extLst>
          </p:cNvPr>
          <p:cNvSpPr/>
          <p:nvPr/>
        </p:nvSpPr>
        <p:spPr>
          <a:xfrm>
            <a:off x="8373717" y="1689309"/>
            <a:ext cx="808383" cy="2985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0C7AC5B-774A-4CAE-A39D-70B24318CF90}"/>
              </a:ext>
            </a:extLst>
          </p:cNvPr>
          <p:cNvSpPr/>
          <p:nvPr/>
        </p:nvSpPr>
        <p:spPr>
          <a:xfrm>
            <a:off x="8435954" y="4251838"/>
            <a:ext cx="808383" cy="2985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879E750-E319-404C-B699-3432DE65341A}"/>
              </a:ext>
            </a:extLst>
          </p:cNvPr>
          <p:cNvSpPr/>
          <p:nvPr/>
        </p:nvSpPr>
        <p:spPr>
          <a:xfrm>
            <a:off x="1914630" y="2671391"/>
            <a:ext cx="635690" cy="2122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4C85472-66CD-4E03-A6B1-E93C65970771}"/>
              </a:ext>
            </a:extLst>
          </p:cNvPr>
          <p:cNvSpPr/>
          <p:nvPr/>
        </p:nvSpPr>
        <p:spPr>
          <a:xfrm>
            <a:off x="3802499" y="4940848"/>
            <a:ext cx="604402" cy="2244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EB28AA-8621-43CA-AB7C-BB41AC41312B}"/>
              </a:ext>
            </a:extLst>
          </p:cNvPr>
          <p:cNvSpPr txBox="1"/>
          <p:nvPr/>
        </p:nvSpPr>
        <p:spPr>
          <a:xfrm>
            <a:off x="2138836" y="3362716"/>
            <a:ext cx="36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A2 è infatti l’alternativa più efficiente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C45D6D7-08A6-43F1-B7B9-D1C922A607F4}"/>
              </a:ext>
            </a:extLst>
          </p:cNvPr>
          <p:cNvSpPr txBox="1"/>
          <p:nvPr/>
        </p:nvSpPr>
        <p:spPr>
          <a:xfrm>
            <a:off x="2213701" y="5903365"/>
            <a:ext cx="378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A1 è infatti l’alternativa più economica</a:t>
            </a:r>
          </a:p>
        </p:txBody>
      </p:sp>
      <p:sp>
        <p:nvSpPr>
          <p:cNvPr id="18" name="Freccia circolare a destra 17">
            <a:extLst>
              <a:ext uri="{FF2B5EF4-FFF2-40B4-BE49-F238E27FC236}">
                <a16:creationId xmlns:a16="http://schemas.microsoft.com/office/drawing/2014/main" id="{CD34D0D1-5092-49A6-B2D5-BEB15DAA9C00}"/>
              </a:ext>
            </a:extLst>
          </p:cNvPr>
          <p:cNvSpPr/>
          <p:nvPr/>
        </p:nvSpPr>
        <p:spPr>
          <a:xfrm>
            <a:off x="1534434" y="3143384"/>
            <a:ext cx="604402" cy="511430"/>
          </a:xfrm>
          <a:prstGeom prst="curvedRightArrow">
            <a:avLst>
              <a:gd name="adj1" fmla="val 6135"/>
              <a:gd name="adj2" fmla="val 32540"/>
              <a:gd name="adj3" fmla="val 1571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Freccia circolare a destra 20">
            <a:extLst>
              <a:ext uri="{FF2B5EF4-FFF2-40B4-BE49-F238E27FC236}">
                <a16:creationId xmlns:a16="http://schemas.microsoft.com/office/drawing/2014/main" id="{124CE663-367D-4222-85A0-D9DCB28D47FE}"/>
              </a:ext>
            </a:extLst>
          </p:cNvPr>
          <p:cNvSpPr/>
          <p:nvPr/>
        </p:nvSpPr>
        <p:spPr>
          <a:xfrm>
            <a:off x="1533178" y="5647650"/>
            <a:ext cx="604402" cy="511430"/>
          </a:xfrm>
          <a:prstGeom prst="curvedRightArrow">
            <a:avLst>
              <a:gd name="adj1" fmla="val 6135"/>
              <a:gd name="adj2" fmla="val 32540"/>
              <a:gd name="adj3" fmla="val 1571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4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CB788C-9440-42F5-9653-1982118FF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62" y="2849335"/>
            <a:ext cx="3408610" cy="229831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F8CBCA-D65F-4140-9DF9-0FE983C8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436" y="2657008"/>
            <a:ext cx="3405702" cy="237120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51F2C7-8B71-4229-B382-495247FBA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192" y="1907591"/>
            <a:ext cx="3560103" cy="441981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C4C29B6E-7070-49B2-93D3-BEC49857F79E}"/>
              </a:ext>
            </a:extLst>
          </p:cNvPr>
          <p:cNvSpPr txBox="1"/>
          <p:nvPr/>
        </p:nvSpPr>
        <p:spPr>
          <a:xfrm>
            <a:off x="391886" y="333983"/>
            <a:ext cx="9535885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Calibri"/>
                <a:ea typeface="+mj-ea"/>
                <a:cs typeface="Calibri"/>
              </a:rPr>
              <a:t>IMPLEMENTAZIONE DEL METODO ELECTRE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DEA9B98-0575-4774-8108-1205437F29A1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BD7F49B-060E-4F4A-A025-1F46F6C231C5}"/>
              </a:ext>
            </a:extLst>
          </p:cNvPr>
          <p:cNvSpPr txBox="1"/>
          <p:nvPr/>
        </p:nvSpPr>
        <p:spPr>
          <a:xfrm>
            <a:off x="8394411" y="228767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04:00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E217830-E430-417D-9FA3-DE6C9F96A849}"/>
              </a:ext>
            </a:extLst>
          </p:cNvPr>
          <p:cNvSpPr txBox="1"/>
          <p:nvPr/>
        </p:nvSpPr>
        <p:spPr>
          <a:xfrm>
            <a:off x="4317402" y="153825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16:00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F19B690-45CA-4F69-9F0C-0FAEBEA48863}"/>
              </a:ext>
            </a:extLst>
          </p:cNvPr>
          <p:cNvSpPr txBox="1"/>
          <p:nvPr/>
        </p:nvSpPr>
        <p:spPr>
          <a:xfrm>
            <a:off x="401862" y="247234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10:00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A6F9B189-C957-4119-8742-0AB8FCD072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61" r="24629" b="11475"/>
          <a:stretch/>
        </p:blipFill>
        <p:spPr>
          <a:xfrm>
            <a:off x="9715067" y="291481"/>
            <a:ext cx="1803002" cy="16703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8" name="Ovale 27">
            <a:extLst>
              <a:ext uri="{FF2B5EF4-FFF2-40B4-BE49-F238E27FC236}">
                <a16:creationId xmlns:a16="http://schemas.microsoft.com/office/drawing/2014/main" id="{89F08C48-FAB8-4DE0-9DEC-0A649CA819A3}"/>
              </a:ext>
            </a:extLst>
          </p:cNvPr>
          <p:cNvSpPr/>
          <p:nvPr/>
        </p:nvSpPr>
        <p:spPr>
          <a:xfrm>
            <a:off x="11113209" y="1196109"/>
            <a:ext cx="145143" cy="1528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2497CA11-687B-49A8-81B8-AC5D85AC4D27}"/>
              </a:ext>
            </a:extLst>
          </p:cNvPr>
          <p:cNvSpPr/>
          <p:nvPr/>
        </p:nvSpPr>
        <p:spPr>
          <a:xfrm>
            <a:off x="10650348" y="480693"/>
            <a:ext cx="145143" cy="152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C7ACEA44-B6BB-48C2-8B9B-60FD0D629957}"/>
              </a:ext>
            </a:extLst>
          </p:cNvPr>
          <p:cNvSpPr/>
          <p:nvPr/>
        </p:nvSpPr>
        <p:spPr>
          <a:xfrm>
            <a:off x="10048424" y="1782881"/>
            <a:ext cx="145143" cy="1528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5D31DC5-62FC-4875-90E6-2F2D8C6DC3C5}"/>
              </a:ext>
            </a:extLst>
          </p:cNvPr>
          <p:cNvSpPr txBox="1"/>
          <p:nvPr/>
        </p:nvSpPr>
        <p:spPr>
          <a:xfrm>
            <a:off x="326115" y="5251529"/>
            <a:ext cx="370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Domanda maggiore          minor scelta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42CE5D4-D6CE-46F3-B6F9-E648F0BF919D}"/>
              </a:ext>
            </a:extLst>
          </p:cNvPr>
          <p:cNvCxnSpPr>
            <a:cxnSpLocks/>
          </p:cNvCxnSpPr>
          <p:nvPr/>
        </p:nvCxnSpPr>
        <p:spPr>
          <a:xfrm>
            <a:off x="2351315" y="5437650"/>
            <a:ext cx="33382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4F6FEAD-B974-4A53-8A4A-2BFAB22CC8E7}"/>
              </a:ext>
            </a:extLst>
          </p:cNvPr>
          <p:cNvSpPr txBox="1"/>
          <p:nvPr/>
        </p:nvSpPr>
        <p:spPr>
          <a:xfrm>
            <a:off x="4280815" y="6363541"/>
            <a:ext cx="370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Domanda minore          maggior scelta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159A82F-64DB-4842-B3D5-4C70C93DD075}"/>
              </a:ext>
            </a:extLst>
          </p:cNvPr>
          <p:cNvCxnSpPr>
            <a:cxnSpLocks/>
          </p:cNvCxnSpPr>
          <p:nvPr/>
        </p:nvCxnSpPr>
        <p:spPr>
          <a:xfrm>
            <a:off x="6096000" y="6562721"/>
            <a:ext cx="33382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54D0AE3-F712-44F8-9873-2774F23459C0}"/>
              </a:ext>
            </a:extLst>
          </p:cNvPr>
          <p:cNvSpPr txBox="1"/>
          <p:nvPr/>
        </p:nvSpPr>
        <p:spPr>
          <a:xfrm>
            <a:off x="8460015" y="5110376"/>
            <a:ext cx="333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Assenza di solare</a:t>
            </a:r>
          </a:p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Impianti dipendenti dal vento</a:t>
            </a:r>
          </a:p>
        </p:txBody>
      </p:sp>
      <p:sp>
        <p:nvSpPr>
          <p:cNvPr id="2" name="Freccia destra con strisce 1">
            <a:extLst>
              <a:ext uri="{FF2B5EF4-FFF2-40B4-BE49-F238E27FC236}">
                <a16:creationId xmlns:a16="http://schemas.microsoft.com/office/drawing/2014/main" id="{3DE6B839-E6B9-463E-A38E-F141A9057859}"/>
              </a:ext>
            </a:extLst>
          </p:cNvPr>
          <p:cNvSpPr/>
          <p:nvPr/>
        </p:nvSpPr>
        <p:spPr>
          <a:xfrm rot="8740608">
            <a:off x="8821280" y="1406802"/>
            <a:ext cx="715260" cy="262913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163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124CA7-9B7C-4BDC-8D0F-42E8CE43D55C}"/>
              </a:ext>
            </a:extLst>
          </p:cNvPr>
          <p:cNvSpPr txBox="1"/>
          <p:nvPr/>
        </p:nvSpPr>
        <p:spPr>
          <a:xfrm>
            <a:off x="5088863" y="1663591"/>
            <a:ext cx="648873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Il metodo h</a:t>
            </a:r>
            <a:r>
              <a:rPr lang="it-I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portato risultati concordi alle aspettative</a:t>
            </a:r>
            <a:r>
              <a:rPr lang="it-IT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dimostrando l’efficacia della soluzione proposta.</a:t>
            </a:r>
            <a:endParaRPr lang="it-I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it-IT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L’analisi è stata effettuata con dati pseudo-reali di un ipotetico distretto energetico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EF3767F-9A03-497D-85F6-FD553B9453ED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">
            <a:extLst>
              <a:ext uri="{FF2B5EF4-FFF2-40B4-BE49-F238E27FC236}">
                <a16:creationId xmlns:a16="http://schemas.microsoft.com/office/drawing/2014/main" id="{792B1D48-A407-4E02-B1DA-BF3DECE686B1}"/>
              </a:ext>
            </a:extLst>
          </p:cNvPr>
          <p:cNvSpPr txBox="1"/>
          <p:nvPr/>
        </p:nvSpPr>
        <p:spPr>
          <a:xfrm>
            <a:off x="417189" y="348497"/>
            <a:ext cx="7520863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 err="1">
                <a:latin typeface="Calibri"/>
                <a:ea typeface="+mj-ea"/>
                <a:cs typeface="Calibri"/>
              </a:rPr>
              <a:t>Conclusione</a:t>
            </a:r>
            <a:r>
              <a:rPr lang="en-US" sz="4000" b="1" cap="all" dirty="0">
                <a:latin typeface="Calibri"/>
                <a:ea typeface="+mj-ea"/>
                <a:cs typeface="Calibri"/>
              </a:rPr>
              <a:t> e </a:t>
            </a:r>
            <a:r>
              <a:rPr lang="en-US" sz="4000" b="1" cap="all" dirty="0" err="1">
                <a:latin typeface="Calibri"/>
                <a:ea typeface="+mj-ea"/>
                <a:cs typeface="Calibri"/>
              </a:rPr>
              <a:t>Sviluppi</a:t>
            </a:r>
            <a:r>
              <a:rPr lang="en-US" sz="4000" b="1" cap="all" dirty="0">
                <a:latin typeface="Calibri"/>
                <a:ea typeface="+mj-ea"/>
                <a:cs typeface="Calibri"/>
              </a:rPr>
              <a:t> </a:t>
            </a:r>
            <a:r>
              <a:rPr lang="en-US" sz="4000" b="1" cap="all" dirty="0" err="1">
                <a:latin typeface="Calibri"/>
                <a:ea typeface="+mj-ea"/>
                <a:cs typeface="Calibri"/>
              </a:rPr>
              <a:t>futuri</a:t>
            </a:r>
            <a:r>
              <a:rPr lang="en-US" sz="4000" b="1" cap="all" dirty="0">
                <a:latin typeface="Calibri"/>
                <a:ea typeface="+mj-ea"/>
                <a:cs typeface="Calibri"/>
              </a:rPr>
              <a:t> 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1C4433-E2C9-4DC5-895C-88E45C120D76}"/>
              </a:ext>
            </a:extLst>
          </p:cNvPr>
          <p:cNvSpPr txBox="1"/>
          <p:nvPr/>
        </p:nvSpPr>
        <p:spPr>
          <a:xfrm>
            <a:off x="1036223" y="4867848"/>
            <a:ext cx="1044016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Si mira in futuro di rendere il metodo completamente automatizzato</a:t>
            </a:r>
          </a:p>
          <a:p>
            <a:pPr algn="just">
              <a:lnSpc>
                <a:spcPct val="150000"/>
              </a:lnSpc>
            </a:pPr>
            <a:r>
              <a:rPr lang="it-IT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Sviluppo un </a:t>
            </a:r>
            <a:r>
              <a:rPr lang="it-IT" sz="2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Decision</a:t>
            </a:r>
            <a:r>
              <a:rPr lang="it-IT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Support System, con un database relativo ai dati energetici del distretto, e in modo da renderlo più smart e user-</a:t>
            </a:r>
            <a:r>
              <a:rPr lang="it-IT" sz="2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friendly</a:t>
            </a:r>
            <a:r>
              <a:rPr lang="it-IT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9" name="Picture 2" descr="A picture containing person, holding, woman, tattoo&#10;&#10;Description generated with very high confidence">
            <a:extLst>
              <a:ext uri="{FF2B5EF4-FFF2-40B4-BE49-F238E27FC236}">
                <a16:creationId xmlns:a16="http://schemas.microsoft.com/office/drawing/2014/main" id="{6F0DD1E4-F58D-42C1-B432-46039D7B8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03"/>
          <a:stretch/>
        </p:blipFill>
        <p:spPr>
          <a:xfrm>
            <a:off x="614402" y="1658729"/>
            <a:ext cx="3682488" cy="288466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EBE969-A668-45D2-B55C-1EAD4CFB0793}"/>
              </a:ext>
            </a:extLst>
          </p:cNvPr>
          <p:cNvCxnSpPr>
            <a:cxnSpLocks/>
          </p:cNvCxnSpPr>
          <p:nvPr/>
        </p:nvCxnSpPr>
        <p:spPr>
          <a:xfrm>
            <a:off x="4629621" y="1931205"/>
            <a:ext cx="3399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AB1B460-A00E-40A4-9FC7-0A5A2831CE5F}"/>
              </a:ext>
            </a:extLst>
          </p:cNvPr>
          <p:cNvCxnSpPr>
            <a:cxnSpLocks/>
          </p:cNvCxnSpPr>
          <p:nvPr/>
        </p:nvCxnSpPr>
        <p:spPr>
          <a:xfrm>
            <a:off x="4629621" y="3297757"/>
            <a:ext cx="3399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E71D08-304A-46BE-8CBE-FF78DDEDF14A}"/>
              </a:ext>
            </a:extLst>
          </p:cNvPr>
          <p:cNvCxnSpPr>
            <a:cxnSpLocks/>
          </p:cNvCxnSpPr>
          <p:nvPr/>
        </p:nvCxnSpPr>
        <p:spPr>
          <a:xfrm>
            <a:off x="614402" y="5171364"/>
            <a:ext cx="3399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FEF9F5E-D8A9-4A6D-AD4E-2C5F8F5F0C41}"/>
              </a:ext>
            </a:extLst>
          </p:cNvPr>
          <p:cNvCxnSpPr>
            <a:cxnSpLocks/>
          </p:cNvCxnSpPr>
          <p:nvPr/>
        </p:nvCxnSpPr>
        <p:spPr>
          <a:xfrm>
            <a:off x="614402" y="5618805"/>
            <a:ext cx="3399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0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CF4CB-557B-4127-9384-20A55DC12110}"/>
              </a:ext>
            </a:extLst>
          </p:cNvPr>
          <p:cNvSpPr txBox="1"/>
          <p:nvPr/>
        </p:nvSpPr>
        <p:spPr>
          <a:xfrm>
            <a:off x="2494287" y="2209134"/>
            <a:ext cx="72076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Calibri"/>
                <a:cs typeface="Calibri"/>
              </a:rPr>
              <a:t>GRAZIE PER L'ATTENZIONE</a:t>
            </a:r>
            <a:endParaRPr lang="en-US" sz="5400" dirty="0">
              <a:cs typeface="Calibri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B6369AA-0E00-44F3-BC40-BBA9F1DD5718}"/>
              </a:ext>
            </a:extLst>
          </p:cNvPr>
          <p:cNvCxnSpPr>
            <a:cxnSpLocks/>
          </p:cNvCxnSpPr>
          <p:nvPr/>
        </p:nvCxnSpPr>
        <p:spPr>
          <a:xfrm>
            <a:off x="3265715" y="3963460"/>
            <a:ext cx="5894363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8EF83-A67D-4555-8D02-0B302BC3DA27}"/>
              </a:ext>
            </a:extLst>
          </p:cNvPr>
          <p:cNvSpPr txBox="1"/>
          <p:nvPr/>
        </p:nvSpPr>
        <p:spPr>
          <a:xfrm>
            <a:off x="417189" y="348497"/>
            <a:ext cx="3852355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Calibri"/>
                <a:ea typeface="+mj-ea"/>
                <a:cs typeface="Calibri"/>
              </a:rPr>
              <a:t>INTRODUZIONE</a:t>
            </a:r>
            <a:r>
              <a:rPr lang="en-US" sz="4800" cap="all" dirty="0">
                <a:latin typeface="+mj-lt"/>
                <a:ea typeface="+mj-ea"/>
                <a:cs typeface="+mj-cs"/>
              </a:rPr>
              <a:t>​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2352E0-C7B9-4200-992B-948402C80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"/>
                    </a14:imgEffect>
                    <a14:imgEffect>
                      <a14:saturation sat="1000"/>
                    </a14:imgEffect>
                    <a14:imgEffect>
                      <a14:brightnessContrast bright="23000" contrast="-16000"/>
                    </a14:imgEffect>
                  </a14:imgLayer>
                </a14:imgProps>
              </a:ext>
            </a:extLst>
          </a:blip>
          <a:srcRect t="-17992" b="17992"/>
          <a:stretch/>
        </p:blipFill>
        <p:spPr>
          <a:xfrm>
            <a:off x="0" y="3702803"/>
            <a:ext cx="8216744" cy="3226733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0C43635-1C70-40EA-B5E6-2E3CB095EFB2}"/>
              </a:ext>
            </a:extLst>
          </p:cNvPr>
          <p:cNvCxnSpPr>
            <a:cxnSpLocks/>
          </p:cNvCxnSpPr>
          <p:nvPr/>
        </p:nvCxnSpPr>
        <p:spPr>
          <a:xfrm>
            <a:off x="0" y="1401155"/>
            <a:ext cx="9073662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B094A4-D5D9-408A-BC04-ECBD47CB06C1}"/>
              </a:ext>
            </a:extLst>
          </p:cNvPr>
          <p:cNvSpPr txBox="1"/>
          <p:nvPr/>
        </p:nvSpPr>
        <p:spPr>
          <a:xfrm>
            <a:off x="4861659" y="1673809"/>
            <a:ext cx="6970727" cy="1557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Raggiungimento obiettivi dell’Agenda 2050.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L’UE ha sollecitato lo sviluppo di programmi 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di efficientamento 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energetico per un progressivo abbandono dei combustibili fossili.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FF58C7-9CB2-4F46-A56C-8CB0B44E539D}"/>
              </a:ext>
            </a:extLst>
          </p:cNvPr>
          <p:cNvSpPr txBox="1"/>
          <p:nvPr/>
        </p:nvSpPr>
        <p:spPr>
          <a:xfrm>
            <a:off x="3615649" y="4095531"/>
            <a:ext cx="821673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cs typeface="Times New Roman" panose="02020603050405020304" pitchFamily="18" charset="0"/>
              </a:rPr>
              <a:t>nuove tecnologie più innovative e con impatti ambientali ridotti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cs typeface="Times New Roman" panose="02020603050405020304" pitchFamily="18" charset="0"/>
              </a:rPr>
              <a:t>nuovi metodi per l’ottimizzazione e la pianificazione energetica.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594CC8F-0F23-4546-961A-596D09CA4EC1}"/>
              </a:ext>
            </a:extLst>
          </p:cNvPr>
          <p:cNvCxnSpPr>
            <a:cxnSpLocks/>
          </p:cNvCxnSpPr>
          <p:nvPr/>
        </p:nvCxnSpPr>
        <p:spPr>
          <a:xfrm>
            <a:off x="4269544" y="2005138"/>
            <a:ext cx="3399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B9E93B-E0E6-4201-9FAA-32DDB641C56F}"/>
              </a:ext>
            </a:extLst>
          </p:cNvPr>
          <p:cNvCxnSpPr>
            <a:cxnSpLocks/>
          </p:cNvCxnSpPr>
          <p:nvPr/>
        </p:nvCxnSpPr>
        <p:spPr>
          <a:xfrm>
            <a:off x="4284058" y="2626020"/>
            <a:ext cx="3399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E613E7-E1D8-40CC-B49C-1D75C7B02A7A}"/>
              </a:ext>
            </a:extLst>
          </p:cNvPr>
          <p:cNvCxnSpPr>
            <a:cxnSpLocks/>
          </p:cNvCxnSpPr>
          <p:nvPr/>
        </p:nvCxnSpPr>
        <p:spPr>
          <a:xfrm>
            <a:off x="7186435" y="3550877"/>
            <a:ext cx="0" cy="498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magine 40">
            <a:extLst>
              <a:ext uri="{FF2B5EF4-FFF2-40B4-BE49-F238E27FC236}">
                <a16:creationId xmlns:a16="http://schemas.microsoft.com/office/drawing/2014/main" id="{B2A50746-4DD4-4148-92FE-11D41F036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02" y="1311426"/>
            <a:ext cx="2995431" cy="2995431"/>
          </a:xfrm>
          <a:prstGeom prst="rect">
            <a:avLst/>
          </a:prstGeom>
        </p:spPr>
      </p:pic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F90044A-CC19-4AE3-A26E-E851609CAFF4}"/>
              </a:ext>
            </a:extLst>
          </p:cNvPr>
          <p:cNvCxnSpPr>
            <a:cxnSpLocks/>
          </p:cNvCxnSpPr>
          <p:nvPr/>
        </p:nvCxnSpPr>
        <p:spPr>
          <a:xfrm>
            <a:off x="6048443" y="5485356"/>
            <a:ext cx="6143557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3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A7AFCD31-9FF5-43FF-AD01-8D5C45CC0B5A}"/>
              </a:ext>
            </a:extLst>
          </p:cNvPr>
          <p:cNvSpPr txBox="1"/>
          <p:nvPr/>
        </p:nvSpPr>
        <p:spPr>
          <a:xfrm>
            <a:off x="417189" y="348497"/>
            <a:ext cx="3929728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Calibri"/>
                <a:ea typeface="+mj-ea"/>
                <a:cs typeface="Calibri"/>
              </a:rPr>
              <a:t>Smart district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36ACA8-2BD5-4E2D-AF8F-E88BF59F6F01}"/>
              </a:ext>
            </a:extLst>
          </p:cNvPr>
          <p:cNvSpPr txBox="1"/>
          <p:nvPr/>
        </p:nvSpPr>
        <p:spPr>
          <a:xfrm>
            <a:off x="7224197" y="1268328"/>
            <a:ext cx="4150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Sostenibile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Autosufficiente 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basso impatto ambientale 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Prosumer</a:t>
            </a:r>
            <a:endParaRPr lang="it-IT" sz="20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it-IT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6F45A2-1C18-4948-AB7A-3F152C7901A1}"/>
              </a:ext>
            </a:extLst>
          </p:cNvPr>
          <p:cNvSpPr txBox="1"/>
          <p:nvPr/>
        </p:nvSpPr>
        <p:spPr>
          <a:xfrm>
            <a:off x="8179846" y="4819941"/>
            <a:ext cx="569910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46" indent="-34289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Smart </a:t>
            </a:r>
            <a:r>
              <a:rPr lang="it-IT" sz="20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Grid</a:t>
            </a:r>
            <a:endParaRPr lang="it-IT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846" indent="-34289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 </a:t>
            </a:r>
            <a:r>
              <a:rPr lang="it-IT" sz="20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Grid</a:t>
            </a:r>
            <a:r>
              <a:rPr lang="it-IT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342846" indent="-34289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Sistemi IT 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it-IT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 Technology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342846" indent="-34289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Sistemi IOT 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it-IT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Internet of </a:t>
            </a:r>
            <a:r>
              <a:rPr lang="it-IT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Things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it-IT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33969D5-2500-4C3E-8749-A199A69513DC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D1543E0-F1B2-4990-9DB3-60FA2C8969D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t="9353" r="4794" b="10912"/>
          <a:stretch/>
        </p:blipFill>
        <p:spPr bwMode="auto">
          <a:xfrm>
            <a:off x="532328" y="1744182"/>
            <a:ext cx="6101453" cy="443418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E387A53-3CB0-4A0B-B0D7-C773C3489ADB}"/>
              </a:ext>
            </a:extLst>
          </p:cNvPr>
          <p:cNvCxnSpPr>
            <a:cxnSpLocks/>
          </p:cNvCxnSpPr>
          <p:nvPr/>
        </p:nvCxnSpPr>
        <p:spPr>
          <a:xfrm>
            <a:off x="7880836" y="4819941"/>
            <a:ext cx="4311164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Elemento grafico 33" descr="Profilo maschile con riempimento a tinta unita">
            <a:extLst>
              <a:ext uri="{FF2B5EF4-FFF2-40B4-BE49-F238E27FC236}">
                <a16:creationId xmlns:a16="http://schemas.microsoft.com/office/drawing/2014/main" id="{82841A46-9F11-44E7-8A88-1CA040C00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9529" y="3288529"/>
            <a:ext cx="1060703" cy="1060703"/>
          </a:xfrm>
          <a:prstGeom prst="rect">
            <a:avLst/>
          </a:prstGeom>
        </p:spPr>
      </p:pic>
      <p:sp>
        <p:nvSpPr>
          <p:cNvPr id="35" name="Ovale 34">
            <a:extLst>
              <a:ext uri="{FF2B5EF4-FFF2-40B4-BE49-F238E27FC236}">
                <a16:creationId xmlns:a16="http://schemas.microsoft.com/office/drawing/2014/main" id="{7D601B2D-95CE-456D-A756-A51CDB052325}"/>
              </a:ext>
            </a:extLst>
          </p:cNvPr>
          <p:cNvSpPr/>
          <p:nvPr/>
        </p:nvSpPr>
        <p:spPr>
          <a:xfrm>
            <a:off x="9025286" y="2954406"/>
            <a:ext cx="889000" cy="330200"/>
          </a:xfrm>
          <a:custGeom>
            <a:avLst/>
            <a:gdLst>
              <a:gd name="connsiteX0" fmla="*/ 0 w 889000"/>
              <a:gd name="connsiteY0" fmla="*/ 165100 h 330200"/>
              <a:gd name="connsiteX1" fmla="*/ 444500 w 889000"/>
              <a:gd name="connsiteY1" fmla="*/ 0 h 330200"/>
              <a:gd name="connsiteX2" fmla="*/ 889000 w 889000"/>
              <a:gd name="connsiteY2" fmla="*/ 165100 h 330200"/>
              <a:gd name="connsiteX3" fmla="*/ 444500 w 889000"/>
              <a:gd name="connsiteY3" fmla="*/ 330200 h 330200"/>
              <a:gd name="connsiteX4" fmla="*/ 0 w 889000"/>
              <a:gd name="connsiteY4" fmla="*/ 1651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0" h="330200" extrusionOk="0">
                <a:moveTo>
                  <a:pt x="0" y="165100"/>
                </a:moveTo>
                <a:cubicBezTo>
                  <a:pt x="1317" y="80351"/>
                  <a:pt x="222353" y="3693"/>
                  <a:pt x="444500" y="0"/>
                </a:cubicBezTo>
                <a:cubicBezTo>
                  <a:pt x="693705" y="-1633"/>
                  <a:pt x="888842" y="69695"/>
                  <a:pt x="889000" y="165100"/>
                </a:cubicBezTo>
                <a:cubicBezTo>
                  <a:pt x="882018" y="262317"/>
                  <a:pt x="682225" y="335520"/>
                  <a:pt x="444500" y="330200"/>
                </a:cubicBezTo>
                <a:cubicBezTo>
                  <a:pt x="210095" y="344477"/>
                  <a:pt x="4082" y="252215"/>
                  <a:pt x="0" y="165100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22361902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24B6457-AB6A-4F2E-B12F-AC96B058F870}"/>
              </a:ext>
            </a:extLst>
          </p:cNvPr>
          <p:cNvSpPr/>
          <p:nvPr/>
        </p:nvSpPr>
        <p:spPr>
          <a:xfrm>
            <a:off x="10174083" y="2940008"/>
            <a:ext cx="889000" cy="330200"/>
          </a:xfrm>
          <a:custGeom>
            <a:avLst/>
            <a:gdLst>
              <a:gd name="connsiteX0" fmla="*/ 0 w 889000"/>
              <a:gd name="connsiteY0" fmla="*/ 165100 h 330200"/>
              <a:gd name="connsiteX1" fmla="*/ 444500 w 889000"/>
              <a:gd name="connsiteY1" fmla="*/ 0 h 330200"/>
              <a:gd name="connsiteX2" fmla="*/ 889000 w 889000"/>
              <a:gd name="connsiteY2" fmla="*/ 165100 h 330200"/>
              <a:gd name="connsiteX3" fmla="*/ 444500 w 889000"/>
              <a:gd name="connsiteY3" fmla="*/ 330200 h 330200"/>
              <a:gd name="connsiteX4" fmla="*/ 0 w 889000"/>
              <a:gd name="connsiteY4" fmla="*/ 1651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0" h="330200" extrusionOk="0">
                <a:moveTo>
                  <a:pt x="0" y="165100"/>
                </a:moveTo>
                <a:cubicBezTo>
                  <a:pt x="-20299" y="42632"/>
                  <a:pt x="173800" y="-14528"/>
                  <a:pt x="444500" y="0"/>
                </a:cubicBezTo>
                <a:cubicBezTo>
                  <a:pt x="684519" y="-5493"/>
                  <a:pt x="883003" y="78884"/>
                  <a:pt x="889000" y="165100"/>
                </a:cubicBezTo>
                <a:cubicBezTo>
                  <a:pt x="882604" y="253426"/>
                  <a:pt x="702159" y="315226"/>
                  <a:pt x="444500" y="330200"/>
                </a:cubicBezTo>
                <a:cubicBezTo>
                  <a:pt x="207202" y="340404"/>
                  <a:pt x="-10835" y="249735"/>
                  <a:pt x="0" y="165100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797184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404C830-7FA4-4F8D-BD8B-975A0CB4C15F}"/>
              </a:ext>
            </a:extLst>
          </p:cNvPr>
          <p:cNvSpPr txBox="1"/>
          <p:nvPr/>
        </p:nvSpPr>
        <p:spPr>
          <a:xfrm>
            <a:off x="9057653" y="2985404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PRODUCER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9F44423-001A-4BEB-A905-50F12713FD8C}"/>
              </a:ext>
            </a:extLst>
          </p:cNvPr>
          <p:cNvSpPr txBox="1"/>
          <p:nvPr/>
        </p:nvSpPr>
        <p:spPr>
          <a:xfrm>
            <a:off x="10210387" y="2974303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CONSUMER</a:t>
            </a:r>
          </a:p>
        </p:txBody>
      </p:sp>
      <p:sp>
        <p:nvSpPr>
          <p:cNvPr id="39" name="Segno di addizione 38">
            <a:extLst>
              <a:ext uri="{FF2B5EF4-FFF2-40B4-BE49-F238E27FC236}">
                <a16:creationId xmlns:a16="http://schemas.microsoft.com/office/drawing/2014/main" id="{83EEE365-4841-4B60-A40C-6A46B83DF7BD}"/>
              </a:ext>
            </a:extLst>
          </p:cNvPr>
          <p:cNvSpPr/>
          <p:nvPr/>
        </p:nvSpPr>
        <p:spPr>
          <a:xfrm>
            <a:off x="9910539" y="2996505"/>
            <a:ext cx="262374" cy="210485"/>
          </a:xfrm>
          <a:prstGeom prst="mathPlu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reccia circolare a destra 39">
            <a:extLst>
              <a:ext uri="{FF2B5EF4-FFF2-40B4-BE49-F238E27FC236}">
                <a16:creationId xmlns:a16="http://schemas.microsoft.com/office/drawing/2014/main" id="{B73DE7F1-C935-4B9D-9555-AAE2CFEF0886}"/>
              </a:ext>
            </a:extLst>
          </p:cNvPr>
          <p:cNvSpPr/>
          <p:nvPr/>
        </p:nvSpPr>
        <p:spPr>
          <a:xfrm rot="19403256">
            <a:off x="9347177" y="3320059"/>
            <a:ext cx="225288" cy="495881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Freccia circolare a destra 40">
            <a:extLst>
              <a:ext uri="{FF2B5EF4-FFF2-40B4-BE49-F238E27FC236}">
                <a16:creationId xmlns:a16="http://schemas.microsoft.com/office/drawing/2014/main" id="{894E6BFD-76C0-431A-B61D-300D41AFCB2E}"/>
              </a:ext>
            </a:extLst>
          </p:cNvPr>
          <p:cNvSpPr/>
          <p:nvPr/>
        </p:nvSpPr>
        <p:spPr>
          <a:xfrm rot="2196744" flipH="1">
            <a:off x="10447588" y="3325571"/>
            <a:ext cx="225288" cy="495881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85783880-DA93-4AD9-B538-A86C941B259A}"/>
              </a:ext>
            </a:extLst>
          </p:cNvPr>
          <p:cNvCxnSpPr>
            <a:cxnSpLocks/>
          </p:cNvCxnSpPr>
          <p:nvPr/>
        </p:nvCxnSpPr>
        <p:spPr>
          <a:xfrm>
            <a:off x="8091369" y="3207258"/>
            <a:ext cx="0" cy="498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7866E6E-2194-4291-867E-66EC8FA95667}"/>
              </a:ext>
            </a:extLst>
          </p:cNvPr>
          <p:cNvSpPr txBox="1"/>
          <p:nvPr/>
        </p:nvSpPr>
        <p:spPr>
          <a:xfrm>
            <a:off x="7585802" y="3776609"/>
            <a:ext cx="200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 sprechi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1FDC90C-5185-4E1C-9F04-E636CC5A7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266" y="4129708"/>
            <a:ext cx="1547048" cy="1547048"/>
          </a:xfrm>
          <a:prstGeom prst="rect">
            <a:avLst/>
          </a:prstGeom>
        </p:spPr>
      </p:pic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8354968-9B9A-4A73-8B20-ADF856DE6417}"/>
              </a:ext>
            </a:extLst>
          </p:cNvPr>
          <p:cNvCxnSpPr>
            <a:cxnSpLocks/>
          </p:cNvCxnSpPr>
          <p:nvPr/>
        </p:nvCxnSpPr>
        <p:spPr>
          <a:xfrm flipV="1">
            <a:off x="7224197" y="5438200"/>
            <a:ext cx="0" cy="141980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8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EF02981-7FFA-49AC-8388-0B1B5EA62FCB}"/>
              </a:ext>
            </a:extLst>
          </p:cNvPr>
          <p:cNvCxnSpPr>
            <a:cxnSpLocks/>
          </p:cNvCxnSpPr>
          <p:nvPr/>
        </p:nvCxnSpPr>
        <p:spPr>
          <a:xfrm>
            <a:off x="5906008" y="2537566"/>
            <a:ext cx="0" cy="330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ACAB798F-669A-4631-9008-1A3F53303713}"/>
              </a:ext>
            </a:extLst>
          </p:cNvPr>
          <p:cNvSpPr txBox="1"/>
          <p:nvPr/>
        </p:nvSpPr>
        <p:spPr>
          <a:xfrm>
            <a:off x="417189" y="348497"/>
            <a:ext cx="3929728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 err="1">
                <a:latin typeface="Calibri"/>
                <a:ea typeface="+mj-ea"/>
                <a:cs typeface="Calibri"/>
              </a:rPr>
              <a:t>obiettivo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C8DD98F-992F-443A-B190-C3D9C125BE28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04EFFE-B5BE-43A3-8B5B-8C7D64D2690C}"/>
              </a:ext>
            </a:extLst>
          </p:cNvPr>
          <p:cNvSpPr txBox="1"/>
          <p:nvPr/>
        </p:nvSpPr>
        <p:spPr>
          <a:xfrm>
            <a:off x="5515673" y="3304852"/>
            <a:ext cx="315953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STRUMENTO DI SUPPORTO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949BB7-F790-4B59-87C7-4B47CE4BB812}"/>
              </a:ext>
            </a:extLst>
          </p:cNvPr>
          <p:cNvSpPr txBox="1"/>
          <p:nvPr/>
        </p:nvSpPr>
        <p:spPr>
          <a:xfrm>
            <a:off x="714480" y="1476845"/>
            <a:ext cx="7790341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studio e analisi tecniche di ottimizzazione nel settore energetico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metodo per la risoluzione del mix energetico per soddisfare la domanda di uno </a:t>
            </a:r>
            <a:r>
              <a:rPr lang="it-IT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Smart District</a:t>
            </a:r>
            <a:r>
              <a:rPr lang="it-I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A08FE1-A601-455C-99AB-BB3326F6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6759" y="2928268"/>
            <a:ext cx="4284250" cy="3224643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146799B-D2B7-45CC-9981-926D2466B269}"/>
              </a:ext>
            </a:extLst>
          </p:cNvPr>
          <p:cNvSpPr txBox="1"/>
          <p:nvPr/>
        </p:nvSpPr>
        <p:spPr>
          <a:xfrm>
            <a:off x="5341732" y="4228533"/>
            <a:ext cx="613575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cs typeface="Times New Roman" panose="02020603050405020304" pitchFamily="18" charset="0"/>
              </a:rPr>
              <a:t>Scelta </a:t>
            </a:r>
            <a:r>
              <a:rPr lang="it-IT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soggetta a molti criteri di valutazione differenti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caratteristiche dei generatori elettrici rinnovabili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DED5A7C-30D9-44EA-92EF-11D9BBD7AD8A}"/>
              </a:ext>
            </a:extLst>
          </p:cNvPr>
          <p:cNvSpPr txBox="1"/>
          <p:nvPr/>
        </p:nvSpPr>
        <p:spPr>
          <a:xfrm>
            <a:off x="5212206" y="5742113"/>
            <a:ext cx="645128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L’utilizzo di fonti rinnovabili causa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variabilità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ed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incertezza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ccia circolare a destra 33">
            <a:extLst>
              <a:ext uri="{FF2B5EF4-FFF2-40B4-BE49-F238E27FC236}">
                <a16:creationId xmlns:a16="http://schemas.microsoft.com/office/drawing/2014/main" id="{F4B43AEA-0D65-4F4E-B49B-A692D536D7D2}"/>
              </a:ext>
            </a:extLst>
          </p:cNvPr>
          <p:cNvSpPr/>
          <p:nvPr/>
        </p:nvSpPr>
        <p:spPr>
          <a:xfrm>
            <a:off x="4086319" y="4916913"/>
            <a:ext cx="1142056" cy="1331492"/>
          </a:xfrm>
          <a:prstGeom prst="curvedRightArrow">
            <a:avLst>
              <a:gd name="adj1" fmla="val 6135"/>
              <a:gd name="adj2" fmla="val 32540"/>
              <a:gd name="adj3" fmla="val 1571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3862D25-E7AE-448F-AC1A-C56B736576A3}"/>
              </a:ext>
            </a:extLst>
          </p:cNvPr>
          <p:cNvSpPr/>
          <p:nvPr/>
        </p:nvSpPr>
        <p:spPr>
          <a:xfrm>
            <a:off x="5212206" y="3097003"/>
            <a:ext cx="3560728" cy="967957"/>
          </a:xfrm>
          <a:custGeom>
            <a:avLst/>
            <a:gdLst>
              <a:gd name="connsiteX0" fmla="*/ 0 w 3560728"/>
              <a:gd name="connsiteY0" fmla="*/ 483979 h 967957"/>
              <a:gd name="connsiteX1" fmla="*/ 1780364 w 3560728"/>
              <a:gd name="connsiteY1" fmla="*/ 0 h 967957"/>
              <a:gd name="connsiteX2" fmla="*/ 3560728 w 3560728"/>
              <a:gd name="connsiteY2" fmla="*/ 483979 h 967957"/>
              <a:gd name="connsiteX3" fmla="*/ 1780364 w 3560728"/>
              <a:gd name="connsiteY3" fmla="*/ 967958 h 967957"/>
              <a:gd name="connsiteX4" fmla="*/ 0 w 3560728"/>
              <a:gd name="connsiteY4" fmla="*/ 483979 h 96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28" h="967957" extrusionOk="0">
                <a:moveTo>
                  <a:pt x="0" y="483979"/>
                </a:moveTo>
                <a:cubicBezTo>
                  <a:pt x="9489" y="263050"/>
                  <a:pt x="878120" y="12818"/>
                  <a:pt x="1780364" y="0"/>
                </a:cubicBezTo>
                <a:cubicBezTo>
                  <a:pt x="2798354" y="-15263"/>
                  <a:pt x="3560286" y="204830"/>
                  <a:pt x="3560728" y="483979"/>
                </a:cubicBezTo>
                <a:cubicBezTo>
                  <a:pt x="3522603" y="784227"/>
                  <a:pt x="2733312" y="988729"/>
                  <a:pt x="1780364" y="967958"/>
                </a:cubicBezTo>
                <a:cubicBezTo>
                  <a:pt x="816332" y="992732"/>
                  <a:pt x="4359" y="746930"/>
                  <a:pt x="0" y="483979"/>
                </a:cubicBezTo>
                <a:close/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222361902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152E095A-B2D1-4075-8EF2-AE35EF1EEC70}"/>
              </a:ext>
            </a:extLst>
          </p:cNvPr>
          <p:cNvGrpSpPr/>
          <p:nvPr/>
        </p:nvGrpSpPr>
        <p:grpSpPr>
          <a:xfrm>
            <a:off x="8786125" y="413970"/>
            <a:ext cx="839373" cy="801979"/>
            <a:chOff x="9070633" y="71248"/>
            <a:chExt cx="839373" cy="801979"/>
          </a:xfrm>
        </p:grpSpPr>
        <p:sp>
          <p:nvSpPr>
            <p:cNvPr id="42" name="Connettore 41">
              <a:extLst>
                <a:ext uri="{FF2B5EF4-FFF2-40B4-BE49-F238E27FC236}">
                  <a16:creationId xmlns:a16="http://schemas.microsoft.com/office/drawing/2014/main" id="{7EAB608B-E5F8-4F1D-8860-042E56DAE5B2}"/>
                </a:ext>
              </a:extLst>
            </p:cNvPr>
            <p:cNvSpPr/>
            <p:nvPr/>
          </p:nvSpPr>
          <p:spPr>
            <a:xfrm>
              <a:off x="9070633" y="71248"/>
              <a:ext cx="839373" cy="801979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3" name="Immagine 42">
              <a:extLst>
                <a:ext uri="{FF2B5EF4-FFF2-40B4-BE49-F238E27FC236}">
                  <a16:creationId xmlns:a16="http://schemas.microsoft.com/office/drawing/2014/main" id="{AC376B73-4225-4E64-AAD6-858FEF7F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7553" y="130220"/>
              <a:ext cx="645304" cy="645305"/>
            </a:xfrm>
            <a:prstGeom prst="rect">
              <a:avLst/>
            </a:prstGeom>
          </p:spPr>
        </p:pic>
      </p:grpSp>
      <p:pic>
        <p:nvPicPr>
          <p:cNvPr id="44" name="Immagine 43">
            <a:extLst>
              <a:ext uri="{FF2B5EF4-FFF2-40B4-BE49-F238E27FC236}">
                <a16:creationId xmlns:a16="http://schemas.microsoft.com/office/drawing/2014/main" id="{1834822C-78FD-4D42-ABB2-3CDC1DC33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209" y="706118"/>
            <a:ext cx="1140580" cy="1140580"/>
          </a:xfrm>
          <a:prstGeom prst="rect">
            <a:avLst/>
          </a:prstGeom>
        </p:spPr>
      </p:pic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9EA861C-D287-4F8C-A3D6-627F8EC846A8}"/>
              </a:ext>
            </a:extLst>
          </p:cNvPr>
          <p:cNvCxnSpPr>
            <a:cxnSpLocks/>
          </p:cNvCxnSpPr>
          <p:nvPr/>
        </p:nvCxnSpPr>
        <p:spPr>
          <a:xfrm>
            <a:off x="9609836" y="826243"/>
            <a:ext cx="812736" cy="32187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AE782732-19EA-431A-AA0F-E9AFC2525E1E}"/>
              </a:ext>
            </a:extLst>
          </p:cNvPr>
          <p:cNvCxnSpPr>
            <a:cxnSpLocks/>
          </p:cNvCxnSpPr>
          <p:nvPr/>
        </p:nvCxnSpPr>
        <p:spPr>
          <a:xfrm flipV="1">
            <a:off x="9826135" y="1583810"/>
            <a:ext cx="752847" cy="23073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886C82F3-BE28-465C-A09E-65C7345ECBD1}"/>
              </a:ext>
            </a:extLst>
          </p:cNvPr>
          <p:cNvCxnSpPr>
            <a:cxnSpLocks/>
          </p:cNvCxnSpPr>
          <p:nvPr/>
        </p:nvCxnSpPr>
        <p:spPr>
          <a:xfrm flipV="1">
            <a:off x="10468520" y="1995688"/>
            <a:ext cx="346876" cy="49504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49027323-1736-4465-86A5-A2C3C3AB8B46}"/>
              </a:ext>
            </a:extLst>
          </p:cNvPr>
          <p:cNvCxnSpPr>
            <a:cxnSpLocks/>
          </p:cNvCxnSpPr>
          <p:nvPr/>
        </p:nvCxnSpPr>
        <p:spPr>
          <a:xfrm flipH="1" flipV="1">
            <a:off x="11280123" y="2147764"/>
            <a:ext cx="105069" cy="6386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9B0BA649-6C90-4384-BDD9-80F5D0B951C2}"/>
              </a:ext>
            </a:extLst>
          </p:cNvPr>
          <p:cNvGrpSpPr/>
          <p:nvPr/>
        </p:nvGrpSpPr>
        <p:grpSpPr>
          <a:xfrm>
            <a:off x="8945509" y="1547723"/>
            <a:ext cx="839373" cy="801979"/>
            <a:chOff x="9092508" y="979108"/>
            <a:chExt cx="839373" cy="801979"/>
          </a:xfrm>
        </p:grpSpPr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DEA734B3-6494-4AD5-BF8E-200CD0459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936" t="23860" r="9471" b="8458"/>
            <a:stretch/>
          </p:blipFill>
          <p:spPr>
            <a:xfrm>
              <a:off x="9195081" y="1116118"/>
              <a:ext cx="615873" cy="471642"/>
            </a:xfrm>
            <a:prstGeom prst="rect">
              <a:avLst/>
            </a:prstGeom>
          </p:spPr>
        </p:pic>
        <p:sp>
          <p:nvSpPr>
            <p:cNvPr id="57" name="Connettore 56">
              <a:extLst>
                <a:ext uri="{FF2B5EF4-FFF2-40B4-BE49-F238E27FC236}">
                  <a16:creationId xmlns:a16="http://schemas.microsoft.com/office/drawing/2014/main" id="{52995487-2E5C-4A3D-9674-862A508D3446}"/>
                </a:ext>
              </a:extLst>
            </p:cNvPr>
            <p:cNvSpPr/>
            <p:nvPr/>
          </p:nvSpPr>
          <p:spPr>
            <a:xfrm>
              <a:off x="9092508" y="979108"/>
              <a:ext cx="839373" cy="801979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927FCD3F-ABD9-4B48-B285-A1710BE1294D}"/>
              </a:ext>
            </a:extLst>
          </p:cNvPr>
          <p:cNvGrpSpPr/>
          <p:nvPr/>
        </p:nvGrpSpPr>
        <p:grpSpPr>
          <a:xfrm>
            <a:off x="9750027" y="2445842"/>
            <a:ext cx="839373" cy="801979"/>
            <a:chOff x="9208260" y="1879562"/>
            <a:chExt cx="839373" cy="801979"/>
          </a:xfrm>
        </p:grpSpPr>
        <p:pic>
          <p:nvPicPr>
            <p:cNvPr id="40" name="Immagine 39">
              <a:extLst>
                <a:ext uri="{FF2B5EF4-FFF2-40B4-BE49-F238E27FC236}">
                  <a16:creationId xmlns:a16="http://schemas.microsoft.com/office/drawing/2014/main" id="{B40BA495-2B51-403A-B1B8-D965FA87D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4368" y="1927210"/>
              <a:ext cx="662409" cy="662410"/>
            </a:xfrm>
            <a:prstGeom prst="rect">
              <a:avLst/>
            </a:prstGeom>
          </p:spPr>
        </p:pic>
        <p:sp>
          <p:nvSpPr>
            <p:cNvPr id="58" name="Connettore 57">
              <a:extLst>
                <a:ext uri="{FF2B5EF4-FFF2-40B4-BE49-F238E27FC236}">
                  <a16:creationId xmlns:a16="http://schemas.microsoft.com/office/drawing/2014/main" id="{485E4C8A-970A-47C6-B01A-76B7416707AE}"/>
                </a:ext>
              </a:extLst>
            </p:cNvPr>
            <p:cNvSpPr/>
            <p:nvPr/>
          </p:nvSpPr>
          <p:spPr>
            <a:xfrm>
              <a:off x="9208260" y="1879562"/>
              <a:ext cx="839373" cy="801979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0C62D4D7-02A9-4242-A932-97F4D4C646B4}"/>
              </a:ext>
            </a:extLst>
          </p:cNvPr>
          <p:cNvGrpSpPr/>
          <p:nvPr/>
        </p:nvGrpSpPr>
        <p:grpSpPr>
          <a:xfrm>
            <a:off x="10965505" y="2932945"/>
            <a:ext cx="839373" cy="801979"/>
            <a:chOff x="10175820" y="2824107"/>
            <a:chExt cx="839373" cy="801979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33B79826-EC73-4941-B072-B92B40997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2982" y="2868242"/>
              <a:ext cx="665050" cy="665051"/>
            </a:xfrm>
            <a:prstGeom prst="rect">
              <a:avLst/>
            </a:prstGeom>
          </p:spPr>
        </p:pic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3CA5C4B8-CB3F-4F95-AEC9-104827E0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24591" y="3113126"/>
              <a:ext cx="416829" cy="416829"/>
            </a:xfrm>
            <a:prstGeom prst="rect">
              <a:avLst/>
            </a:prstGeom>
          </p:spPr>
        </p:pic>
        <p:sp>
          <p:nvSpPr>
            <p:cNvPr id="59" name="Connettore 58">
              <a:extLst>
                <a:ext uri="{FF2B5EF4-FFF2-40B4-BE49-F238E27FC236}">
                  <a16:creationId xmlns:a16="http://schemas.microsoft.com/office/drawing/2014/main" id="{4A0567E2-32A5-4B42-8A97-8BFE1904295F}"/>
                </a:ext>
              </a:extLst>
            </p:cNvPr>
            <p:cNvSpPr/>
            <p:nvPr/>
          </p:nvSpPr>
          <p:spPr>
            <a:xfrm>
              <a:off x="10175820" y="2824107"/>
              <a:ext cx="839373" cy="801979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9286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3EC8DD-DFCD-460B-A610-53F13C2FD82B}"/>
              </a:ext>
            </a:extLst>
          </p:cNvPr>
          <p:cNvSpPr txBox="1"/>
          <p:nvPr/>
        </p:nvSpPr>
        <p:spPr>
          <a:xfrm>
            <a:off x="906302" y="1787243"/>
            <a:ext cx="564993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Ottimizzazione di diversi obiettivi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Diversi attori coinvolti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Criteri di valutazione in contrasto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D884019-8623-496D-8E61-F30F7441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91" y="1275341"/>
            <a:ext cx="3678583" cy="25237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73C4D82-ED47-47AA-9892-1B7EE1ABAEC3}"/>
              </a:ext>
            </a:extLst>
          </p:cNvPr>
          <p:cNvCxnSpPr>
            <a:cxnSpLocks/>
          </p:cNvCxnSpPr>
          <p:nvPr/>
        </p:nvCxnSpPr>
        <p:spPr>
          <a:xfrm>
            <a:off x="5113391" y="3370944"/>
            <a:ext cx="0" cy="387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6CF600-FFE9-41ED-8F6A-2DA26164D407}"/>
              </a:ext>
            </a:extLst>
          </p:cNvPr>
          <p:cNvSpPr txBox="1"/>
          <p:nvPr/>
        </p:nvSpPr>
        <p:spPr>
          <a:xfrm>
            <a:off x="3088568" y="3888402"/>
            <a:ext cx="4078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MULTI CRITERIA DECISION MAKING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8518A300-1296-41C1-9D8C-C531FBC20811}"/>
              </a:ext>
            </a:extLst>
          </p:cNvPr>
          <p:cNvSpPr txBox="1"/>
          <p:nvPr/>
        </p:nvSpPr>
        <p:spPr>
          <a:xfrm>
            <a:off x="417189" y="348497"/>
            <a:ext cx="3929728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Calibri"/>
                <a:ea typeface="+mj-ea"/>
                <a:cs typeface="Calibri"/>
              </a:rPr>
              <a:t>Il </a:t>
            </a:r>
            <a:r>
              <a:rPr lang="en-US" sz="4000" b="1" cap="all" dirty="0" err="1">
                <a:latin typeface="Calibri"/>
                <a:ea typeface="+mj-ea"/>
                <a:cs typeface="Calibri"/>
              </a:rPr>
              <a:t>problema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F5E27F6-4B31-45CC-ABEF-1E08DD84387B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EECA242-B705-418C-914C-E9D82F108533}"/>
              </a:ext>
            </a:extLst>
          </p:cNvPr>
          <p:cNvSpPr txBox="1"/>
          <p:nvPr/>
        </p:nvSpPr>
        <p:spPr>
          <a:xfrm>
            <a:off x="676337" y="5812488"/>
            <a:ext cx="11256046" cy="61132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reflection blurRad="6350" stA="50000" endA="275" endPos="400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soluzione risulta non quella strettamente ottima ma che realizza un compromesso tra i diversi criteri di valutazione</a:t>
            </a:r>
          </a:p>
          <a:p>
            <a:pPr>
              <a:lnSpc>
                <a:spcPct val="150000"/>
              </a:lnSpc>
            </a:pPr>
            <a:endParaRPr lang="it-IT" sz="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9154D1-EEDA-4E12-8640-A179F36F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835" y="1850664"/>
            <a:ext cx="2664406" cy="399143"/>
          </a:xfrm>
          <a:prstGeom prst="rect">
            <a:avLst/>
          </a:prstGeom>
        </p:spPr>
      </p:pic>
      <p:sp>
        <p:nvSpPr>
          <p:cNvPr id="34" name="Freccia circolare a destra 33">
            <a:extLst>
              <a:ext uri="{FF2B5EF4-FFF2-40B4-BE49-F238E27FC236}">
                <a16:creationId xmlns:a16="http://schemas.microsoft.com/office/drawing/2014/main" id="{273DB076-633A-4EAA-9C63-3089805671FD}"/>
              </a:ext>
            </a:extLst>
          </p:cNvPr>
          <p:cNvSpPr/>
          <p:nvPr/>
        </p:nvSpPr>
        <p:spPr>
          <a:xfrm>
            <a:off x="456945" y="2013785"/>
            <a:ext cx="438785" cy="556238"/>
          </a:xfrm>
          <a:prstGeom prst="curvedRightArrow">
            <a:avLst>
              <a:gd name="adj1" fmla="val 6135"/>
              <a:gd name="adj2" fmla="val 32540"/>
              <a:gd name="adj3" fmla="val 1571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Freccia circolare a destra 35">
            <a:extLst>
              <a:ext uri="{FF2B5EF4-FFF2-40B4-BE49-F238E27FC236}">
                <a16:creationId xmlns:a16="http://schemas.microsoft.com/office/drawing/2014/main" id="{21BBD08D-6E27-49A9-80B9-AEEFC835E977}"/>
              </a:ext>
            </a:extLst>
          </p:cNvPr>
          <p:cNvSpPr/>
          <p:nvPr/>
        </p:nvSpPr>
        <p:spPr>
          <a:xfrm>
            <a:off x="472797" y="2583275"/>
            <a:ext cx="438785" cy="556238"/>
          </a:xfrm>
          <a:prstGeom prst="curvedRightArrow">
            <a:avLst>
              <a:gd name="adj1" fmla="val 6135"/>
              <a:gd name="adj2" fmla="val 32540"/>
              <a:gd name="adj3" fmla="val 1571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073174A-6E7C-47CA-A832-5D63175CBC76}"/>
              </a:ext>
            </a:extLst>
          </p:cNvPr>
          <p:cNvSpPr txBox="1"/>
          <p:nvPr/>
        </p:nvSpPr>
        <p:spPr>
          <a:xfrm>
            <a:off x="1760081" y="4562446"/>
            <a:ext cx="7657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obiettivi o attributi</a:t>
            </a:r>
            <a:r>
              <a:rPr lang="it-IT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base ai quali valutare le diverse alternative</a:t>
            </a:r>
            <a:endParaRPr lang="it-IT" dirty="0"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5479873-846A-423F-9600-A02EB8970213}"/>
              </a:ext>
            </a:extLst>
          </p:cNvPr>
          <p:cNvSpPr txBox="1"/>
          <p:nvPr/>
        </p:nvSpPr>
        <p:spPr>
          <a:xfrm>
            <a:off x="6460076" y="5133932"/>
            <a:ext cx="226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ea typeface="Times New Roman" panose="02020603050405020304" pitchFamily="18" charset="0"/>
              </a:rPr>
              <a:t>insieme di soluzioni</a:t>
            </a:r>
            <a:endParaRPr lang="it-IT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FDFC7AE-218F-4B64-8A05-86B845225F8B}"/>
              </a:ext>
            </a:extLst>
          </p:cNvPr>
          <p:cNvSpPr/>
          <p:nvPr/>
        </p:nvSpPr>
        <p:spPr>
          <a:xfrm>
            <a:off x="6699369" y="4559525"/>
            <a:ext cx="1248452" cy="375173"/>
          </a:xfrm>
          <a:custGeom>
            <a:avLst/>
            <a:gdLst>
              <a:gd name="connsiteX0" fmla="*/ 0 w 1248452"/>
              <a:gd name="connsiteY0" fmla="*/ 187587 h 375173"/>
              <a:gd name="connsiteX1" fmla="*/ 624226 w 1248452"/>
              <a:gd name="connsiteY1" fmla="*/ 0 h 375173"/>
              <a:gd name="connsiteX2" fmla="*/ 1248452 w 1248452"/>
              <a:gd name="connsiteY2" fmla="*/ 187587 h 375173"/>
              <a:gd name="connsiteX3" fmla="*/ 624226 w 1248452"/>
              <a:gd name="connsiteY3" fmla="*/ 375174 h 375173"/>
              <a:gd name="connsiteX4" fmla="*/ 0 w 1248452"/>
              <a:gd name="connsiteY4" fmla="*/ 187587 h 37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452" h="375173" extrusionOk="0">
                <a:moveTo>
                  <a:pt x="0" y="187587"/>
                </a:moveTo>
                <a:cubicBezTo>
                  <a:pt x="1800" y="92783"/>
                  <a:pt x="332416" y="8375"/>
                  <a:pt x="624226" y="0"/>
                </a:cubicBezTo>
                <a:cubicBezTo>
                  <a:pt x="978721" y="-4283"/>
                  <a:pt x="1247987" y="71525"/>
                  <a:pt x="1248452" y="187587"/>
                </a:cubicBezTo>
                <a:cubicBezTo>
                  <a:pt x="1229280" y="307760"/>
                  <a:pt x="961469" y="380318"/>
                  <a:pt x="624226" y="375174"/>
                </a:cubicBezTo>
                <a:cubicBezTo>
                  <a:pt x="286234" y="383878"/>
                  <a:pt x="14074" y="277167"/>
                  <a:pt x="0" y="187587"/>
                </a:cubicBezTo>
                <a:close/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222361902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449DE0EA-2DBD-4702-8D6E-8778C2E3C6A4}"/>
              </a:ext>
            </a:extLst>
          </p:cNvPr>
          <p:cNvSpPr/>
          <p:nvPr/>
        </p:nvSpPr>
        <p:spPr>
          <a:xfrm>
            <a:off x="3789053" y="3846946"/>
            <a:ext cx="1115727" cy="483021"/>
          </a:xfrm>
          <a:custGeom>
            <a:avLst/>
            <a:gdLst>
              <a:gd name="connsiteX0" fmla="*/ 0 w 1115727"/>
              <a:gd name="connsiteY0" fmla="*/ 241511 h 483021"/>
              <a:gd name="connsiteX1" fmla="*/ 557864 w 1115727"/>
              <a:gd name="connsiteY1" fmla="*/ 0 h 483021"/>
              <a:gd name="connsiteX2" fmla="*/ 1115728 w 1115727"/>
              <a:gd name="connsiteY2" fmla="*/ 241511 h 483021"/>
              <a:gd name="connsiteX3" fmla="*/ 557864 w 1115727"/>
              <a:gd name="connsiteY3" fmla="*/ 483022 h 483021"/>
              <a:gd name="connsiteX4" fmla="*/ 0 w 1115727"/>
              <a:gd name="connsiteY4" fmla="*/ 241511 h 4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5727" h="483021" extrusionOk="0">
                <a:moveTo>
                  <a:pt x="0" y="241511"/>
                </a:moveTo>
                <a:cubicBezTo>
                  <a:pt x="4521" y="130218"/>
                  <a:pt x="264802" y="2379"/>
                  <a:pt x="557864" y="0"/>
                </a:cubicBezTo>
                <a:cubicBezTo>
                  <a:pt x="868234" y="-998"/>
                  <a:pt x="1114780" y="82737"/>
                  <a:pt x="1115728" y="241511"/>
                </a:cubicBezTo>
                <a:cubicBezTo>
                  <a:pt x="1085011" y="401445"/>
                  <a:pt x="841748" y="499612"/>
                  <a:pt x="557864" y="483022"/>
                </a:cubicBezTo>
                <a:cubicBezTo>
                  <a:pt x="258695" y="494524"/>
                  <a:pt x="5112" y="369802"/>
                  <a:pt x="0" y="241511"/>
                </a:cubicBezTo>
                <a:close/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222361902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3095C41-D960-4442-8727-7F39D1EBB3FB}"/>
              </a:ext>
            </a:extLst>
          </p:cNvPr>
          <p:cNvCxnSpPr>
            <a:cxnSpLocks/>
          </p:cNvCxnSpPr>
          <p:nvPr/>
        </p:nvCxnSpPr>
        <p:spPr>
          <a:xfrm>
            <a:off x="4346916" y="4329967"/>
            <a:ext cx="0" cy="20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A6DEBCC-B312-4D86-B3EE-89C6A84EE74C}"/>
              </a:ext>
            </a:extLst>
          </p:cNvPr>
          <p:cNvCxnSpPr>
            <a:cxnSpLocks/>
          </p:cNvCxnSpPr>
          <p:nvPr/>
        </p:nvCxnSpPr>
        <p:spPr>
          <a:xfrm>
            <a:off x="7338218" y="4911385"/>
            <a:ext cx="0" cy="2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81234F-1EC0-4AD4-9AD2-6E13FC1D5F75}"/>
              </a:ext>
            </a:extLst>
          </p:cNvPr>
          <p:cNvSpPr txBox="1"/>
          <p:nvPr/>
        </p:nvSpPr>
        <p:spPr>
          <a:xfrm>
            <a:off x="1946200" y="6060509"/>
            <a:ext cx="1012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The key to the simplification of the choice process in both cases is the replacement of the goal of maximizing </a:t>
            </a:r>
          </a:p>
          <a:p>
            <a:pPr algn="r"/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with the goal of satisficing, of finding a course of action that is 'good enough’. (Herbert Simon)</a:t>
            </a:r>
            <a:endParaRPr lang="it-IT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D3EE09F-3BF9-4F59-9CE2-2D95D2432CFB}"/>
              </a:ext>
            </a:extLst>
          </p:cNvPr>
          <p:cNvSpPr txBox="1"/>
          <p:nvPr/>
        </p:nvSpPr>
        <p:spPr>
          <a:xfrm>
            <a:off x="417188" y="348497"/>
            <a:ext cx="5477175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Calibri"/>
                <a:ea typeface="+mj-ea"/>
                <a:cs typeface="Calibri"/>
              </a:rPr>
              <a:t>METODI </a:t>
            </a:r>
            <a:r>
              <a:rPr lang="en-US" sz="4000" b="1" cap="all" dirty="0" err="1">
                <a:latin typeface="Calibri"/>
                <a:ea typeface="+mj-ea"/>
                <a:cs typeface="Calibri"/>
              </a:rPr>
              <a:t>multicriterio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4BF5044-4458-4A41-8E5E-43DD15992C4C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ella 8">
            <a:extLst>
              <a:ext uri="{FF2B5EF4-FFF2-40B4-BE49-F238E27FC236}">
                <a16:creationId xmlns:a16="http://schemas.microsoft.com/office/drawing/2014/main" id="{BAB02D9F-0BC4-41E9-9F83-C38339F4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018"/>
              </p:ext>
            </p:extLst>
          </p:nvPr>
        </p:nvGraphicFramePr>
        <p:xfrm>
          <a:off x="1300322" y="1623135"/>
          <a:ext cx="10015420" cy="3657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503855">
                  <a:extLst>
                    <a:ext uri="{9D8B030D-6E8A-4147-A177-3AD203B41FA5}">
                      <a16:colId xmlns:a16="http://schemas.microsoft.com/office/drawing/2014/main" val="1506258601"/>
                    </a:ext>
                  </a:extLst>
                </a:gridCol>
                <a:gridCol w="2503855">
                  <a:extLst>
                    <a:ext uri="{9D8B030D-6E8A-4147-A177-3AD203B41FA5}">
                      <a16:colId xmlns:a16="http://schemas.microsoft.com/office/drawing/2014/main" val="3122254075"/>
                    </a:ext>
                  </a:extLst>
                </a:gridCol>
                <a:gridCol w="2503855">
                  <a:extLst>
                    <a:ext uri="{9D8B030D-6E8A-4147-A177-3AD203B41FA5}">
                      <a16:colId xmlns:a16="http://schemas.microsoft.com/office/drawing/2014/main" val="2873708252"/>
                    </a:ext>
                  </a:extLst>
                </a:gridCol>
                <a:gridCol w="2503855">
                  <a:extLst>
                    <a:ext uri="{9D8B030D-6E8A-4147-A177-3AD203B41FA5}">
                      <a16:colId xmlns:a16="http://schemas.microsoft.com/office/drawing/2014/main" val="3320559912"/>
                    </a:ext>
                  </a:extLst>
                </a:gridCol>
              </a:tblGrid>
              <a:tr h="30508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ELECTRE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PROMETHEE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AHP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TOPSIS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90007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FC30014-F887-4193-A767-90F517354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45472"/>
              </p:ext>
            </p:extLst>
          </p:nvPr>
        </p:nvGraphicFramePr>
        <p:xfrm>
          <a:off x="1300322" y="1988895"/>
          <a:ext cx="10015420" cy="37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855">
                  <a:extLst>
                    <a:ext uri="{9D8B030D-6E8A-4147-A177-3AD203B41FA5}">
                      <a16:colId xmlns:a16="http://schemas.microsoft.com/office/drawing/2014/main" val="122276856"/>
                    </a:ext>
                  </a:extLst>
                </a:gridCol>
                <a:gridCol w="2503855">
                  <a:extLst>
                    <a:ext uri="{9D8B030D-6E8A-4147-A177-3AD203B41FA5}">
                      <a16:colId xmlns:a16="http://schemas.microsoft.com/office/drawing/2014/main" val="4150236199"/>
                    </a:ext>
                  </a:extLst>
                </a:gridCol>
                <a:gridCol w="2503855">
                  <a:extLst>
                    <a:ext uri="{9D8B030D-6E8A-4147-A177-3AD203B41FA5}">
                      <a16:colId xmlns:a16="http://schemas.microsoft.com/office/drawing/2014/main" val="962537929"/>
                    </a:ext>
                  </a:extLst>
                </a:gridCol>
                <a:gridCol w="2503855">
                  <a:extLst>
                    <a:ext uri="{9D8B030D-6E8A-4147-A177-3AD203B41FA5}">
                      <a16:colId xmlns:a16="http://schemas.microsoft.com/office/drawing/2014/main" val="261078890"/>
                    </a:ext>
                  </a:extLst>
                </a:gridCol>
              </a:tblGrid>
              <a:tr h="279041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Basati sull’</a:t>
                      </a:r>
                      <a:r>
                        <a:rPr lang="it-IT" sz="16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outranking</a:t>
                      </a:r>
                      <a:endParaRPr lang="it-IT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Utilizzati generalmente nella classificazione di risorse energetiche rinnovabili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 per valutare future fonti energetiche da scegliere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Utilizzati nei piani energetici e nelle politiche riguardanti la valutazione e progettazione di progetti di energia rinnovabile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Nella pianificazione energetica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Utilizzato generalmente insieme ad altri metodi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Utilizzato per la valutazione delle fonti energetiche convenzionali e rinnovabili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utile a valutare e selezionare i processi e le tecnologie di generazione energetica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Valutare le prestazioni dei sistemi energetici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32847"/>
                  </a:ext>
                </a:extLst>
              </a:tr>
            </a:tbl>
          </a:graphicData>
        </a:graphic>
      </p:graphicFrame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C0E4CF4C-8C8F-44B3-B02A-7C1F45DB67F9}"/>
              </a:ext>
            </a:extLst>
          </p:cNvPr>
          <p:cNvSpPr/>
          <p:nvPr/>
        </p:nvSpPr>
        <p:spPr>
          <a:xfrm>
            <a:off x="1192696" y="1510748"/>
            <a:ext cx="2703443" cy="434670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15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F9009B-E423-4F34-9F15-CBC1B61AF233}"/>
              </a:ext>
            </a:extLst>
          </p:cNvPr>
          <p:cNvSpPr txBox="1"/>
          <p:nvPr/>
        </p:nvSpPr>
        <p:spPr>
          <a:xfrm>
            <a:off x="599856" y="1724696"/>
            <a:ext cx="1099228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000" dirty="0"/>
              <a:t>La scelta ottimale    </a:t>
            </a:r>
            <a:r>
              <a:rPr lang="it-IT" sz="2000" dirty="0">
                <a:sym typeface="Wingdings" panose="05000000000000000000" pitchFamily="2" charset="2"/>
              </a:rPr>
              <a:t>           </a:t>
            </a:r>
            <a:r>
              <a:rPr lang="it-IT" sz="2000" dirty="0"/>
              <a:t>soddisfa le richieste e le volontà del decisore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000" dirty="0"/>
              <a:t>metodo meno preciso              molto più vicino alla scelta reale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000" dirty="0"/>
              <a:t>costruisce relazioni di </a:t>
            </a:r>
            <a:r>
              <a:rPr lang="it-IT" sz="2000" i="1" dirty="0"/>
              <a:t>dominanza </a:t>
            </a:r>
            <a:r>
              <a:rPr lang="it-IT" sz="2000" dirty="0"/>
              <a:t>(</a:t>
            </a:r>
            <a:r>
              <a:rPr lang="it-IT" sz="2000" i="1" dirty="0" err="1"/>
              <a:t>outranking</a:t>
            </a:r>
            <a:r>
              <a:rPr lang="it-IT" sz="2000" dirty="0"/>
              <a:t>) tra le alternative.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8C03FF3-18C4-4DA1-BD17-14A6CAFE822F}"/>
              </a:ext>
            </a:extLst>
          </p:cNvPr>
          <p:cNvSpPr txBox="1"/>
          <p:nvPr/>
        </p:nvSpPr>
        <p:spPr>
          <a:xfrm>
            <a:off x="417188" y="348497"/>
            <a:ext cx="5477175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Calibri"/>
                <a:ea typeface="+mj-ea"/>
                <a:cs typeface="Calibri"/>
              </a:rPr>
              <a:t>ELECTRE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08655BC-FB30-48D0-8534-5F2CC07A9E75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7B71FD1-D941-42C2-AAC1-DC65098D4798}"/>
              </a:ext>
            </a:extLst>
          </p:cNvPr>
          <p:cNvSpPr txBox="1"/>
          <p:nvPr/>
        </p:nvSpPr>
        <p:spPr>
          <a:xfrm>
            <a:off x="5961880" y="1012601"/>
            <a:ext cx="4901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Times New Roman" panose="02020603050405020304" pitchFamily="18" charset="0"/>
              </a:rPr>
              <a:t>Elimination</a:t>
            </a:r>
            <a:r>
              <a:rPr lang="it-IT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Times New Roman" panose="02020603050405020304" pitchFamily="18" charset="0"/>
              </a:rPr>
              <a:t> Et </a:t>
            </a:r>
            <a:r>
              <a:rPr lang="it-IT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Times New Roman" panose="02020603050405020304" pitchFamily="18" charset="0"/>
              </a:rPr>
              <a:t>Choix</a:t>
            </a:r>
            <a:r>
              <a:rPr lang="it-IT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it-IT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Times New Roman" panose="02020603050405020304" pitchFamily="18" charset="0"/>
              </a:rPr>
              <a:t>Traduisant</a:t>
            </a:r>
            <a:r>
              <a:rPr lang="it-IT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Times New Roman" panose="02020603050405020304" pitchFamily="18" charset="0"/>
              </a:rPr>
              <a:t> la </a:t>
            </a:r>
            <a:r>
              <a:rPr lang="it-IT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Times New Roman" panose="02020603050405020304" pitchFamily="18" charset="0"/>
              </a:rPr>
              <a:t>REalitè</a:t>
            </a:r>
            <a:endParaRPr lang="it-IT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C30CF9-EB30-4577-81A6-5F7E372D2964}"/>
              </a:ext>
            </a:extLst>
          </p:cNvPr>
          <p:cNvSpPr txBox="1"/>
          <p:nvPr/>
        </p:nvSpPr>
        <p:spPr>
          <a:xfrm>
            <a:off x="7584572" y="4973255"/>
            <a:ext cx="50076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+ </a:t>
            </a:r>
            <a:r>
              <a:rPr lang="it-IT" dirty="0"/>
              <a:t>valori </a:t>
            </a:r>
            <a:r>
              <a:rPr lang="it-IT" sz="1800" dirty="0"/>
              <a:t>soglia           scelte più ponderate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ordinamento crescente delle alternative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8958324-2C05-4EF7-A6FD-EDAB0AB6E575}"/>
              </a:ext>
            </a:extLst>
          </p:cNvPr>
          <p:cNvSpPr txBox="1"/>
          <p:nvPr/>
        </p:nvSpPr>
        <p:spPr>
          <a:xfrm>
            <a:off x="5894363" y="5088918"/>
            <a:ext cx="148771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atin typeface="Calibri"/>
                <a:ea typeface="+mj-ea"/>
                <a:cs typeface="Calibri"/>
              </a:rPr>
              <a:t>ELECTRE II</a:t>
            </a:r>
            <a:endParaRPr lang="en-US" sz="28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1752619-FACF-4290-A4FB-F2662DABC703}"/>
              </a:ext>
            </a:extLst>
          </p:cNvPr>
          <p:cNvCxnSpPr>
            <a:cxnSpLocks/>
          </p:cNvCxnSpPr>
          <p:nvPr/>
        </p:nvCxnSpPr>
        <p:spPr>
          <a:xfrm>
            <a:off x="7243487" y="5255051"/>
            <a:ext cx="3410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B76043-7287-434C-B83A-2D22EA08A6F9}"/>
              </a:ext>
            </a:extLst>
          </p:cNvPr>
          <p:cNvCxnSpPr>
            <a:cxnSpLocks/>
          </p:cNvCxnSpPr>
          <p:nvPr/>
        </p:nvCxnSpPr>
        <p:spPr>
          <a:xfrm>
            <a:off x="7243487" y="5255051"/>
            <a:ext cx="341085" cy="484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20BCEE-F364-4AE1-B2B5-B42CC22CF322}"/>
              </a:ext>
            </a:extLst>
          </p:cNvPr>
          <p:cNvCxnSpPr>
            <a:cxnSpLocks/>
          </p:cNvCxnSpPr>
          <p:nvPr/>
        </p:nvCxnSpPr>
        <p:spPr>
          <a:xfrm>
            <a:off x="2956063" y="2036737"/>
            <a:ext cx="581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D165E98-48DA-4A77-A40C-A85BF07D09E8}"/>
              </a:ext>
            </a:extLst>
          </p:cNvPr>
          <p:cNvCxnSpPr>
            <a:cxnSpLocks/>
          </p:cNvCxnSpPr>
          <p:nvPr/>
        </p:nvCxnSpPr>
        <p:spPr>
          <a:xfrm>
            <a:off x="3374335" y="2493937"/>
            <a:ext cx="581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F5351628-75AF-4255-9A84-F08652047950}"/>
              </a:ext>
            </a:extLst>
          </p:cNvPr>
          <p:cNvSpPr/>
          <p:nvPr/>
        </p:nvSpPr>
        <p:spPr>
          <a:xfrm>
            <a:off x="3185435" y="2644261"/>
            <a:ext cx="1407356" cy="582385"/>
          </a:xfrm>
          <a:custGeom>
            <a:avLst/>
            <a:gdLst>
              <a:gd name="connsiteX0" fmla="*/ 0 w 1407356"/>
              <a:gd name="connsiteY0" fmla="*/ 291193 h 582385"/>
              <a:gd name="connsiteX1" fmla="*/ 703678 w 1407356"/>
              <a:gd name="connsiteY1" fmla="*/ 0 h 582385"/>
              <a:gd name="connsiteX2" fmla="*/ 1407356 w 1407356"/>
              <a:gd name="connsiteY2" fmla="*/ 291193 h 582385"/>
              <a:gd name="connsiteX3" fmla="*/ 703678 w 1407356"/>
              <a:gd name="connsiteY3" fmla="*/ 582386 h 582385"/>
              <a:gd name="connsiteX4" fmla="*/ 0 w 1407356"/>
              <a:gd name="connsiteY4" fmla="*/ 291193 h 58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356" h="582385" extrusionOk="0">
                <a:moveTo>
                  <a:pt x="0" y="291193"/>
                </a:moveTo>
                <a:cubicBezTo>
                  <a:pt x="1366" y="137046"/>
                  <a:pt x="355943" y="6470"/>
                  <a:pt x="703678" y="0"/>
                </a:cubicBezTo>
                <a:cubicBezTo>
                  <a:pt x="1106237" y="-6123"/>
                  <a:pt x="1406925" y="118830"/>
                  <a:pt x="1407356" y="291193"/>
                </a:cubicBezTo>
                <a:cubicBezTo>
                  <a:pt x="1376666" y="478541"/>
                  <a:pt x="1065133" y="601003"/>
                  <a:pt x="703678" y="582386"/>
                </a:cubicBezTo>
                <a:cubicBezTo>
                  <a:pt x="327422" y="598323"/>
                  <a:pt x="11683" y="440375"/>
                  <a:pt x="0" y="291193"/>
                </a:cubicBezTo>
                <a:close/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222361902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7B25E35-6FC3-4C81-AE9D-EEA95E7DC453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3889113" y="3226646"/>
            <a:ext cx="581038" cy="3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63051FE9-DED3-4D51-939F-2BA649A09D5B}"/>
                  </a:ext>
                </a:extLst>
              </p:cNvPr>
              <p:cNvSpPr txBox="1"/>
              <p:nvPr/>
            </p:nvSpPr>
            <p:spPr>
              <a:xfrm>
                <a:off x="2824372" y="3523193"/>
                <a:ext cx="8039156" cy="707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i="1" dirty="0">
                    <a:solidFill>
                      <a:schemeClr val="bg1">
                        <a:lumMod val="65000"/>
                      </a:schemeClr>
                    </a:solidFill>
                    <a:effectLst/>
                    <a:cs typeface="Times New Roman" panose="02020603050405020304" pitchFamily="18" charset="0"/>
                  </a:rPr>
                  <a:t>Date due alternative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i="1" dirty="0">
                    <a:solidFill>
                      <a:schemeClr val="bg1">
                        <a:lumMod val="6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800" i="1" dirty="0">
                    <a:solidFill>
                      <a:schemeClr val="bg1">
                        <a:lumMod val="6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bg1">
                        <a:lumMod val="65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è preferibile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bg1">
                        <a:lumMod val="65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secondo un criterio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bg1">
                        <a:lumMod val="65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bg1">
                        <a:lumMod val="65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t-IT" i="1" dirty="0">
                    <a:solidFill>
                      <a:schemeClr val="bg1">
                        <a:lumMod val="65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, si dice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bg1">
                        <a:lumMod val="65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è dominata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it-IT" i="1" dirty="0">
                  <a:solidFill>
                    <a:schemeClr val="bg1">
                      <a:lumMod val="6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63051FE9-DED3-4D51-939F-2BA649A09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72" y="3523193"/>
                <a:ext cx="8039156" cy="707758"/>
              </a:xfrm>
              <a:prstGeom prst="rect">
                <a:avLst/>
              </a:prstGeom>
              <a:blipFill>
                <a:blip r:embed="rId3"/>
                <a:stretch>
                  <a:fillRect l="-607" t="-4310" r="-531" b="-77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31BF5BA-5310-449E-9A88-F235D43DBA3A}"/>
              </a:ext>
            </a:extLst>
          </p:cNvPr>
          <p:cNvCxnSpPr>
            <a:cxnSpLocks/>
          </p:cNvCxnSpPr>
          <p:nvPr/>
        </p:nvCxnSpPr>
        <p:spPr>
          <a:xfrm>
            <a:off x="9352991" y="5255051"/>
            <a:ext cx="390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8EB712C0-86F7-41C3-B201-0DD21265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42" y="4502353"/>
            <a:ext cx="4777826" cy="1842534"/>
          </a:xfrm>
          <a:prstGeom prst="rect">
            <a:avLst/>
          </a:prstGeom>
          <a:ln w="28575">
            <a:solidFill>
              <a:srgbClr val="FFC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8035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 descr="Database con riempimento a tinta unita">
            <a:extLst>
              <a:ext uri="{FF2B5EF4-FFF2-40B4-BE49-F238E27FC236}">
                <a16:creationId xmlns:a16="http://schemas.microsoft.com/office/drawing/2014/main" id="{D5A26583-AE87-45EE-A9AB-23945B85E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0243" y="2831069"/>
            <a:ext cx="1748449" cy="174844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D60523-0D81-48E6-814B-C6D76AA5886B}"/>
              </a:ext>
            </a:extLst>
          </p:cNvPr>
          <p:cNvSpPr txBox="1"/>
          <p:nvPr/>
        </p:nvSpPr>
        <p:spPr>
          <a:xfrm>
            <a:off x="1175350" y="4579517"/>
            <a:ext cx="2342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Definizione dello scenario e dei dati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8431CA81-4513-47F6-A021-88612E5B6D10}"/>
              </a:ext>
            </a:extLst>
          </p:cNvPr>
          <p:cNvGrpSpPr/>
          <p:nvPr/>
        </p:nvGrpSpPr>
        <p:grpSpPr>
          <a:xfrm>
            <a:off x="4834149" y="3152715"/>
            <a:ext cx="2342829" cy="1105152"/>
            <a:chOff x="4271441" y="3152712"/>
            <a:chExt cx="2342829" cy="1105152"/>
          </a:xfrm>
        </p:grpSpPr>
        <p:sp>
          <p:nvSpPr>
            <p:cNvPr id="7" name="Elaborazione 6">
              <a:extLst>
                <a:ext uri="{FF2B5EF4-FFF2-40B4-BE49-F238E27FC236}">
                  <a16:creationId xmlns:a16="http://schemas.microsoft.com/office/drawing/2014/main" id="{B710CA6A-3CB3-4C09-9226-046F8FA75447}"/>
                </a:ext>
              </a:extLst>
            </p:cNvPr>
            <p:cNvSpPr/>
            <p:nvPr/>
          </p:nvSpPr>
          <p:spPr>
            <a:xfrm>
              <a:off x="4271441" y="3152712"/>
              <a:ext cx="2342829" cy="55257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FASE OFFLINE</a:t>
              </a:r>
            </a:p>
          </p:txBody>
        </p:sp>
        <p:sp>
          <p:nvSpPr>
            <p:cNvPr id="12" name="Elaborazione 11">
              <a:extLst>
                <a:ext uri="{FF2B5EF4-FFF2-40B4-BE49-F238E27FC236}">
                  <a16:creationId xmlns:a16="http://schemas.microsoft.com/office/drawing/2014/main" id="{682BEC6F-468D-4B5A-A0E1-8AE1488D2737}"/>
                </a:ext>
              </a:extLst>
            </p:cNvPr>
            <p:cNvSpPr/>
            <p:nvPr/>
          </p:nvSpPr>
          <p:spPr>
            <a:xfrm>
              <a:off x="4271441" y="3705288"/>
              <a:ext cx="2342829" cy="55257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FASE ONLINE</a:t>
              </a:r>
            </a:p>
          </p:txBody>
        </p:sp>
      </p:grpSp>
      <p:pic>
        <p:nvPicPr>
          <p:cNvPr id="14" name="Elemento grafico 13" descr="Server con riempimento a tinta unita">
            <a:extLst>
              <a:ext uri="{FF2B5EF4-FFF2-40B4-BE49-F238E27FC236}">
                <a16:creationId xmlns:a16="http://schemas.microsoft.com/office/drawing/2014/main" id="{C721376E-F9E3-4BC0-8775-043170D1F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2436" y="2911377"/>
            <a:ext cx="1748449" cy="174844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489861-A48B-44BC-9DED-FDDDBACB6714}"/>
              </a:ext>
            </a:extLst>
          </p:cNvPr>
          <p:cNvSpPr txBox="1"/>
          <p:nvPr/>
        </p:nvSpPr>
        <p:spPr>
          <a:xfrm>
            <a:off x="8585246" y="4579517"/>
            <a:ext cx="2342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Classificazione delle soluzioni trovate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BD30FF1-14B4-4829-A96F-0F4D6C64AB72}"/>
              </a:ext>
            </a:extLst>
          </p:cNvPr>
          <p:cNvSpPr txBox="1"/>
          <p:nvPr/>
        </p:nvSpPr>
        <p:spPr>
          <a:xfrm>
            <a:off x="4261072" y="2013447"/>
            <a:ext cx="348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Risoluzione delle alternative tramite l'algoritmo di Knapsack</a:t>
            </a:r>
          </a:p>
          <a:p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BECC6-AE01-4F92-B82B-10D2F03BD1AE}"/>
              </a:ext>
            </a:extLst>
          </p:cNvPr>
          <p:cNvSpPr txBox="1"/>
          <p:nvPr/>
        </p:nvSpPr>
        <p:spPr>
          <a:xfrm>
            <a:off x="4546394" y="4606193"/>
            <a:ext cx="304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Definizione dei criteri e implementazione del metodo ELECTRE II</a:t>
            </a:r>
          </a:p>
          <a:p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A74EBE45-23E0-4504-AD60-A85D6DA172DB}"/>
              </a:ext>
            </a:extLst>
          </p:cNvPr>
          <p:cNvSpPr/>
          <p:nvPr/>
        </p:nvSpPr>
        <p:spPr>
          <a:xfrm>
            <a:off x="4348562" y="1930400"/>
            <a:ext cx="3314004" cy="90063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5D31A1-AAE0-4FB3-9B01-531E7446F78F}"/>
              </a:ext>
            </a:extLst>
          </p:cNvPr>
          <p:cNvSpPr/>
          <p:nvPr/>
        </p:nvSpPr>
        <p:spPr>
          <a:xfrm>
            <a:off x="4348562" y="4579515"/>
            <a:ext cx="3314004" cy="90063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E0710636-BC11-4489-8DEE-E52636F0D2FA}"/>
              </a:ext>
            </a:extLst>
          </p:cNvPr>
          <p:cNvSpPr/>
          <p:nvPr/>
        </p:nvSpPr>
        <p:spPr>
          <a:xfrm>
            <a:off x="7410582" y="3577203"/>
            <a:ext cx="1295400" cy="36188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7EC1D149-778B-4A6B-BC1E-F10F21970B6F}"/>
              </a:ext>
            </a:extLst>
          </p:cNvPr>
          <p:cNvSpPr/>
          <p:nvPr/>
        </p:nvSpPr>
        <p:spPr>
          <a:xfrm>
            <a:off x="3141376" y="3577203"/>
            <a:ext cx="1295400" cy="36188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A71E0C4D-1FD7-489E-8B3D-99FA47A85E7F}"/>
              </a:ext>
            </a:extLst>
          </p:cNvPr>
          <p:cNvSpPr/>
          <p:nvPr/>
        </p:nvSpPr>
        <p:spPr>
          <a:xfrm>
            <a:off x="5888541" y="2857711"/>
            <a:ext cx="234045" cy="20934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su 30">
            <a:extLst>
              <a:ext uri="{FF2B5EF4-FFF2-40B4-BE49-F238E27FC236}">
                <a16:creationId xmlns:a16="http://schemas.microsoft.com/office/drawing/2014/main" id="{D7C655C2-1907-43D3-9990-F45CD5E3A459}"/>
              </a:ext>
            </a:extLst>
          </p:cNvPr>
          <p:cNvSpPr/>
          <p:nvPr/>
        </p:nvSpPr>
        <p:spPr>
          <a:xfrm rot="10800000">
            <a:off x="5888539" y="4353346"/>
            <a:ext cx="234045" cy="20934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BCBADFAD-D3A5-4887-A20A-5B981F1C7B12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3">
            <a:extLst>
              <a:ext uri="{FF2B5EF4-FFF2-40B4-BE49-F238E27FC236}">
                <a16:creationId xmlns:a16="http://schemas.microsoft.com/office/drawing/2014/main" id="{6CA57005-93B6-4703-95B0-B97B99919679}"/>
              </a:ext>
            </a:extLst>
          </p:cNvPr>
          <p:cNvSpPr txBox="1"/>
          <p:nvPr/>
        </p:nvSpPr>
        <p:spPr>
          <a:xfrm>
            <a:off x="417189" y="348497"/>
            <a:ext cx="3929728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Calibri"/>
                <a:ea typeface="+mj-ea"/>
                <a:cs typeface="Calibri"/>
              </a:rPr>
              <a:t>Il </a:t>
            </a:r>
            <a:r>
              <a:rPr lang="en-US" sz="4000" b="1" cap="all" dirty="0" err="1">
                <a:latin typeface="Calibri"/>
                <a:ea typeface="+mj-ea"/>
                <a:cs typeface="Calibri"/>
              </a:rPr>
              <a:t>metodo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4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BA7E9D-861E-439C-A827-1E527FF100E5}"/>
              </a:ext>
            </a:extLst>
          </p:cNvPr>
          <p:cNvSpPr txBox="1"/>
          <p:nvPr/>
        </p:nvSpPr>
        <p:spPr>
          <a:xfrm>
            <a:off x="1244352" y="1578383"/>
            <a:ext cx="97740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definizione generatori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Individuare tutte le alternative del mix energetico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soddisfare il vincolo della domanda energetica nel periodo di tempo definito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9B1A34-1910-44C0-ADC4-0077C80B606B}"/>
              </a:ext>
            </a:extLst>
          </p:cNvPr>
          <p:cNvSpPr txBox="1"/>
          <p:nvPr/>
        </p:nvSpPr>
        <p:spPr>
          <a:xfrm>
            <a:off x="5352288" y="4322884"/>
            <a:ext cx="5358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i="1" dirty="0"/>
              <a:t>Algoritmo </a:t>
            </a:r>
            <a:r>
              <a:rPr lang="it-IT" sz="2000" b="1" i="1" dirty="0" err="1"/>
              <a:t>greedy</a:t>
            </a:r>
            <a:r>
              <a:rPr lang="it-IT" sz="2000" b="1" i="1" dirty="0"/>
              <a:t> per la risoluzione del </a:t>
            </a:r>
            <a:r>
              <a:rPr lang="it-IT" sz="2000" b="1" i="1" dirty="0" err="1"/>
              <a:t>Knapsack</a:t>
            </a:r>
            <a:endParaRPr lang="it-IT" sz="2000" b="1" i="1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8F73CDA-210D-4DD1-AF44-E8C34C374DE4}"/>
              </a:ext>
            </a:extLst>
          </p:cNvPr>
          <p:cNvCxnSpPr>
            <a:cxnSpLocks/>
          </p:cNvCxnSpPr>
          <p:nvPr/>
        </p:nvCxnSpPr>
        <p:spPr>
          <a:xfrm>
            <a:off x="8093589" y="3630684"/>
            <a:ext cx="0" cy="39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3B31B3-F084-4608-BFD9-ABD956913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47" y="4114833"/>
            <a:ext cx="2728473" cy="23787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DAA011-EE47-404A-AA8A-6AFEA9BFB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" r="3898" b="65277"/>
          <a:stretch/>
        </p:blipFill>
        <p:spPr>
          <a:xfrm>
            <a:off x="4826369" y="5194307"/>
            <a:ext cx="6715801" cy="133185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7C60BCF0-6794-4A21-AB25-EE8DE43AE457}"/>
              </a:ext>
            </a:extLst>
          </p:cNvPr>
          <p:cNvSpPr txBox="1"/>
          <p:nvPr/>
        </p:nvSpPr>
        <p:spPr>
          <a:xfrm>
            <a:off x="417189" y="335245"/>
            <a:ext cx="3929728" cy="86415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 err="1">
                <a:latin typeface="Calibri"/>
                <a:ea typeface="+mj-ea"/>
                <a:cs typeface="Calibri"/>
              </a:rPr>
              <a:t>Fase</a:t>
            </a:r>
            <a:r>
              <a:rPr lang="en-US" sz="4000" b="1" cap="all" dirty="0">
                <a:latin typeface="Calibri"/>
                <a:ea typeface="+mj-ea"/>
                <a:cs typeface="Calibri"/>
              </a:rPr>
              <a:t> offline</a:t>
            </a:r>
            <a:endParaRPr lang="en-US" sz="48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D966AE5-B328-407A-B51A-475E1FBE2069}"/>
              </a:ext>
            </a:extLst>
          </p:cNvPr>
          <p:cNvCxnSpPr>
            <a:cxnSpLocks/>
          </p:cNvCxnSpPr>
          <p:nvPr/>
        </p:nvCxnSpPr>
        <p:spPr>
          <a:xfrm>
            <a:off x="0" y="1275341"/>
            <a:ext cx="589436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93C203F-91BF-4875-8C76-FC14F5C8E501}"/>
              </a:ext>
            </a:extLst>
          </p:cNvPr>
          <p:cNvGrpSpPr/>
          <p:nvPr/>
        </p:nvGrpSpPr>
        <p:grpSpPr>
          <a:xfrm>
            <a:off x="8539256" y="1451641"/>
            <a:ext cx="3635077" cy="746358"/>
            <a:chOff x="7508380" y="2550150"/>
            <a:chExt cx="4475894" cy="1222535"/>
          </a:xfrm>
        </p:grpSpPr>
        <p:sp>
          <p:nvSpPr>
            <p:cNvPr id="13" name="Connettore 12">
              <a:extLst>
                <a:ext uri="{FF2B5EF4-FFF2-40B4-BE49-F238E27FC236}">
                  <a16:creationId xmlns:a16="http://schemas.microsoft.com/office/drawing/2014/main" id="{08C692C8-B17B-411A-B116-F2C149357AEF}"/>
                </a:ext>
              </a:extLst>
            </p:cNvPr>
            <p:cNvSpPr/>
            <p:nvPr/>
          </p:nvSpPr>
          <p:spPr>
            <a:xfrm>
              <a:off x="7508380" y="2714248"/>
              <a:ext cx="737716" cy="801979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56DC15-B5E5-476C-B317-8688ECE3EC99}"/>
                </a:ext>
              </a:extLst>
            </p:cNvPr>
            <p:cNvSpPr txBox="1"/>
            <p:nvPr/>
          </p:nvSpPr>
          <p:spPr>
            <a:xfrm>
              <a:off x="8770992" y="2550150"/>
              <a:ext cx="3213282" cy="1222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Modalità operativa </a:t>
              </a:r>
              <a:r>
                <a:rPr lang="it-IT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[kWh]</a:t>
              </a:r>
            </a:p>
            <a:p>
              <a:endParaRPr lang="it-IT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it-IT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Costo [€/h]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E4AC627F-3823-4A68-A701-5A7933084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6096" y="2907825"/>
              <a:ext cx="424173" cy="94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18A55222-A726-4DBD-B275-ED805B51AA6A}"/>
                </a:ext>
              </a:extLst>
            </p:cNvPr>
            <p:cNvCxnSpPr>
              <a:cxnSpLocks/>
            </p:cNvCxnSpPr>
            <p:nvPr/>
          </p:nvCxnSpPr>
          <p:spPr>
            <a:xfrm>
              <a:off x="8252187" y="3280543"/>
              <a:ext cx="418080" cy="856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7B5EEC4B-6959-4C65-BAC7-C7B347071BB0}"/>
              </a:ext>
            </a:extLst>
          </p:cNvPr>
          <p:cNvGrpSpPr/>
          <p:nvPr/>
        </p:nvGrpSpPr>
        <p:grpSpPr>
          <a:xfrm>
            <a:off x="4232644" y="1593530"/>
            <a:ext cx="599133" cy="489609"/>
            <a:chOff x="9070633" y="71248"/>
            <a:chExt cx="839373" cy="801979"/>
          </a:xfrm>
        </p:grpSpPr>
        <p:sp>
          <p:nvSpPr>
            <p:cNvPr id="20" name="Connettore 19">
              <a:extLst>
                <a:ext uri="{FF2B5EF4-FFF2-40B4-BE49-F238E27FC236}">
                  <a16:creationId xmlns:a16="http://schemas.microsoft.com/office/drawing/2014/main" id="{00B74009-BDF6-46E9-B069-AC0E25430D59}"/>
                </a:ext>
              </a:extLst>
            </p:cNvPr>
            <p:cNvSpPr/>
            <p:nvPr/>
          </p:nvSpPr>
          <p:spPr>
            <a:xfrm>
              <a:off x="9070633" y="71248"/>
              <a:ext cx="839373" cy="801979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E4005EB1-35E9-47C0-8A32-15F077F35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7553" y="130220"/>
              <a:ext cx="645304" cy="645305"/>
            </a:xfrm>
            <a:prstGeom prst="rect">
              <a:avLst/>
            </a:prstGeom>
          </p:spPr>
        </p:pic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7958617-FF07-4493-89E7-1F315CD852B3}"/>
              </a:ext>
            </a:extLst>
          </p:cNvPr>
          <p:cNvGrpSpPr/>
          <p:nvPr/>
        </p:nvGrpSpPr>
        <p:grpSpPr>
          <a:xfrm>
            <a:off x="4938490" y="1593530"/>
            <a:ext cx="599133" cy="489609"/>
            <a:chOff x="9092508" y="979108"/>
            <a:chExt cx="839373" cy="801979"/>
          </a:xfrm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217510EF-DD25-4656-A7D4-90A62EF96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936" t="23860" r="9471" b="8458"/>
            <a:stretch/>
          </p:blipFill>
          <p:spPr>
            <a:xfrm>
              <a:off x="9195081" y="1116118"/>
              <a:ext cx="615873" cy="471642"/>
            </a:xfrm>
            <a:prstGeom prst="rect">
              <a:avLst/>
            </a:prstGeom>
          </p:spPr>
        </p:pic>
        <p:sp>
          <p:nvSpPr>
            <p:cNvPr id="24" name="Connettore 23">
              <a:extLst>
                <a:ext uri="{FF2B5EF4-FFF2-40B4-BE49-F238E27FC236}">
                  <a16:creationId xmlns:a16="http://schemas.microsoft.com/office/drawing/2014/main" id="{1ACFAD63-E95F-4B98-A6AF-37815DE84751}"/>
                </a:ext>
              </a:extLst>
            </p:cNvPr>
            <p:cNvSpPr/>
            <p:nvPr/>
          </p:nvSpPr>
          <p:spPr>
            <a:xfrm>
              <a:off x="9092508" y="979108"/>
              <a:ext cx="839373" cy="801979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9432ECFB-57CE-4EA8-9D5D-804C1A5321AF}"/>
              </a:ext>
            </a:extLst>
          </p:cNvPr>
          <p:cNvGrpSpPr/>
          <p:nvPr/>
        </p:nvGrpSpPr>
        <p:grpSpPr>
          <a:xfrm>
            <a:off x="5627548" y="1593530"/>
            <a:ext cx="599133" cy="489609"/>
            <a:chOff x="9208260" y="1879562"/>
            <a:chExt cx="839373" cy="801979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180F79D-F9AD-424E-9B20-2E967EEFB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4368" y="1927210"/>
              <a:ext cx="662409" cy="662410"/>
            </a:xfrm>
            <a:prstGeom prst="rect">
              <a:avLst/>
            </a:prstGeom>
          </p:spPr>
        </p:pic>
        <p:sp>
          <p:nvSpPr>
            <p:cNvPr id="27" name="Connettore 26">
              <a:extLst>
                <a:ext uri="{FF2B5EF4-FFF2-40B4-BE49-F238E27FC236}">
                  <a16:creationId xmlns:a16="http://schemas.microsoft.com/office/drawing/2014/main" id="{9251C245-90F8-45DA-86F2-33998FFFE3BA}"/>
                </a:ext>
              </a:extLst>
            </p:cNvPr>
            <p:cNvSpPr/>
            <p:nvPr/>
          </p:nvSpPr>
          <p:spPr>
            <a:xfrm>
              <a:off x="9208260" y="1879562"/>
              <a:ext cx="839373" cy="801979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6622366-D12A-40D7-B9CA-0FD0F52474AB}"/>
              </a:ext>
            </a:extLst>
          </p:cNvPr>
          <p:cNvGrpSpPr/>
          <p:nvPr/>
        </p:nvGrpSpPr>
        <p:grpSpPr>
          <a:xfrm>
            <a:off x="6361522" y="1572279"/>
            <a:ext cx="599133" cy="489609"/>
            <a:chOff x="10175820" y="2824107"/>
            <a:chExt cx="839373" cy="801979"/>
          </a:xfrm>
        </p:grpSpPr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DA9FFE51-9C6D-4BC2-AA3A-9F5DCC831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2982" y="2868242"/>
              <a:ext cx="665050" cy="665051"/>
            </a:xfrm>
            <a:prstGeom prst="rect">
              <a:avLst/>
            </a:prstGeom>
          </p:spPr>
        </p:pic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D94CECBD-989B-471D-82E7-761A1584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24591" y="3113126"/>
              <a:ext cx="416829" cy="416829"/>
            </a:xfrm>
            <a:prstGeom prst="rect">
              <a:avLst/>
            </a:prstGeom>
          </p:spPr>
        </p:pic>
        <p:sp>
          <p:nvSpPr>
            <p:cNvPr id="31" name="Connettore 30">
              <a:extLst>
                <a:ext uri="{FF2B5EF4-FFF2-40B4-BE49-F238E27FC236}">
                  <a16:creationId xmlns:a16="http://schemas.microsoft.com/office/drawing/2014/main" id="{11A96A2E-BB6B-4940-AC62-8A89ED7D4514}"/>
                </a:ext>
              </a:extLst>
            </p:cNvPr>
            <p:cNvSpPr/>
            <p:nvPr/>
          </p:nvSpPr>
          <p:spPr>
            <a:xfrm>
              <a:off x="10175820" y="2824107"/>
              <a:ext cx="839373" cy="801979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3B4CC3A-6809-4A0A-B243-DBFB4CFBDB8F}"/>
              </a:ext>
            </a:extLst>
          </p:cNvPr>
          <p:cNvCxnSpPr>
            <a:cxnSpLocks/>
          </p:cNvCxnSpPr>
          <p:nvPr/>
        </p:nvCxnSpPr>
        <p:spPr>
          <a:xfrm>
            <a:off x="7922211" y="1796627"/>
            <a:ext cx="342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ccia circolare a destra 32">
            <a:extLst>
              <a:ext uri="{FF2B5EF4-FFF2-40B4-BE49-F238E27FC236}">
                <a16:creationId xmlns:a16="http://schemas.microsoft.com/office/drawing/2014/main" id="{E434C1EB-B9CC-4066-901A-1BC183157E0D}"/>
              </a:ext>
            </a:extLst>
          </p:cNvPr>
          <p:cNvSpPr/>
          <p:nvPr/>
        </p:nvSpPr>
        <p:spPr>
          <a:xfrm>
            <a:off x="73681" y="2819067"/>
            <a:ext cx="1112266" cy="1788600"/>
          </a:xfrm>
          <a:prstGeom prst="curvedRightArrow">
            <a:avLst>
              <a:gd name="adj1" fmla="val 6135"/>
              <a:gd name="adj2" fmla="val 32540"/>
              <a:gd name="adj3" fmla="val 1571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4" name="Freccia circolare a destra 33">
            <a:extLst>
              <a:ext uri="{FF2B5EF4-FFF2-40B4-BE49-F238E27FC236}">
                <a16:creationId xmlns:a16="http://schemas.microsoft.com/office/drawing/2014/main" id="{443F6517-4F8A-4ABB-B141-E7584FBBB3A2}"/>
              </a:ext>
            </a:extLst>
          </p:cNvPr>
          <p:cNvSpPr/>
          <p:nvPr/>
        </p:nvSpPr>
        <p:spPr>
          <a:xfrm>
            <a:off x="80430" y="3220532"/>
            <a:ext cx="1112266" cy="2570659"/>
          </a:xfrm>
          <a:prstGeom prst="curvedRightArrow">
            <a:avLst>
              <a:gd name="adj1" fmla="val 6135"/>
              <a:gd name="adj2" fmla="val 32540"/>
              <a:gd name="adj3" fmla="val 1571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E71E2CA-52BE-4975-BA68-5794968902B1}"/>
              </a:ext>
            </a:extLst>
          </p:cNvPr>
          <p:cNvSpPr/>
          <p:nvPr/>
        </p:nvSpPr>
        <p:spPr>
          <a:xfrm>
            <a:off x="1192696" y="4114833"/>
            <a:ext cx="2450177" cy="9474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58912256-2561-400B-AEAD-B557F58CA22D}"/>
              </a:ext>
            </a:extLst>
          </p:cNvPr>
          <p:cNvSpPr/>
          <p:nvPr/>
        </p:nvSpPr>
        <p:spPr>
          <a:xfrm>
            <a:off x="1192696" y="5124392"/>
            <a:ext cx="1997053" cy="78830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>
            <a:extLst>
              <a:ext uri="{FF2B5EF4-FFF2-40B4-BE49-F238E27FC236}">
                <a16:creationId xmlns:a16="http://schemas.microsoft.com/office/drawing/2014/main" id="{8CF081FA-C55D-420D-83E8-8B378DC14D33}"/>
              </a:ext>
            </a:extLst>
          </p:cNvPr>
          <p:cNvSpPr/>
          <p:nvPr/>
        </p:nvSpPr>
        <p:spPr>
          <a:xfrm>
            <a:off x="7049930" y="1572279"/>
            <a:ext cx="599133" cy="489609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6461DB4F-2DDA-4C10-958F-790DFCC126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2334" y="1610354"/>
            <a:ext cx="569182" cy="413137"/>
          </a:xfrm>
          <a:prstGeom prst="rect">
            <a:avLst/>
          </a:prstGeom>
        </p:spPr>
      </p:pic>
      <p:pic>
        <p:nvPicPr>
          <p:cNvPr id="3" name="Immagine 2" descr="Immagine che contiene testo, giallo, trasporto&#10;&#10;Descrizione generata automaticamente">
            <a:extLst>
              <a:ext uri="{FF2B5EF4-FFF2-40B4-BE49-F238E27FC236}">
                <a16:creationId xmlns:a16="http://schemas.microsoft.com/office/drawing/2014/main" id="{E33F1410-373D-4189-9DC9-8DC1D708AB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9116" y="1592044"/>
            <a:ext cx="409165" cy="4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689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giuditta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uditta" id="{99683396-BEAD-45B2-8873-72FE4B1E205C}" vid="{0344CCA8-DEB7-42FD-9157-241B456C429B}"/>
    </a:ext>
  </a:extLst>
</a:theme>
</file>

<file path=ppt/theme/theme3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Office Them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TC104033937[[fn=Scia di vapore]]</Template>
  <TotalTime>3258</TotalTime>
  <Words>816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18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 Gothic</vt:lpstr>
      <vt:lpstr>Century Schoolbook</vt:lpstr>
      <vt:lpstr>Times New Roman</vt:lpstr>
      <vt:lpstr>Wingdings</vt:lpstr>
      <vt:lpstr>Wingdings 2</vt:lpstr>
      <vt:lpstr>Wingdings 3</vt:lpstr>
      <vt:lpstr>Slice</vt:lpstr>
      <vt:lpstr>giuditta</vt:lpstr>
      <vt:lpstr>Vista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Giuditta</dc:creator>
  <cp:lastModifiedBy>Giuditta Sigona</cp:lastModifiedBy>
  <cp:revision>554</cp:revision>
  <dcterms:created xsi:type="dcterms:W3CDTF">2019-12-10T23:28:49Z</dcterms:created>
  <dcterms:modified xsi:type="dcterms:W3CDTF">2021-03-17T10:41:13Z</dcterms:modified>
</cp:coreProperties>
</file>