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8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33"/>
    <p:restoredTop sz="93371"/>
  </p:normalViewPr>
  <p:slideViewPr>
    <p:cSldViewPr snapToGrid="0" showGuides="1">
      <p:cViewPr varScale="1">
        <p:scale>
          <a:sx n="129" d="100"/>
          <a:sy n="129" d="100"/>
        </p:scale>
        <p:origin x="216" y="464"/>
      </p:cViewPr>
      <p:guideLst>
        <p:guide orient="horz" pos="35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849D6-6B04-E349-80C4-CDE9C05E8D5E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5B228-87B1-4A4B-AA06-9ED515DDFF8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203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AAACAACTAATCCCAGTTATGTCAGGGGACACGAGCATGCAGAGAC</a:t>
            </a:r>
          </a:p>
          <a:p>
            <a:r>
              <a:rPr lang="en-GB"/>
              <a:t>AATTGCCGCCGTCGTTTTCAGCAGTTATGTCAGATCTTCTTCTAC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5B228-87B1-4A4B-AA06-9ED515DDFF86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9799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15290-4BD0-A4F0-D2BB-C67C01030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AD91FB-09E7-C254-A954-04E7A1112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FA795-9585-B314-09A6-5F7D197A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268-AB4A-E44C-B42B-22F571EB160C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C3D2-5B5A-8E53-0BD4-1372D9C9E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45A43-2064-F678-1039-EE67D641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AEED-4C38-F64B-A984-F8C414CD65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9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724C-8DCF-E0E1-3395-B2E7222CA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BD568-E20D-C251-08ED-A21B72FC8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E2460-A5D9-73BF-CD2D-22BA7FEA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268-AB4A-E44C-B42B-22F571EB160C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827EA-4835-F900-4685-1D8513A3D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4FC0D-D856-74BC-7CE7-0B975501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AEED-4C38-F64B-A984-F8C414CD65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320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BA353-DCEF-E68E-2C2F-B1EB88BDE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2CC0E-9D76-ED95-D3E3-7B363A3DE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61DE1-53E8-548F-53E5-BC8076A82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268-AB4A-E44C-B42B-22F571EB160C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68F81-4F25-316E-AEAC-AFEB7678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850B6-7943-8DFD-5D2B-D11BF237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AEED-4C38-F64B-A984-F8C414CD65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1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CBA4-7015-3DEA-E64D-2EB14EEF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2D8D-9AAC-FE83-B1F6-D57BA2FD9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1016C-261E-6AEB-29E4-2474B7EA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268-AB4A-E44C-B42B-22F571EB160C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6D748-E49B-A0C9-7065-2E81F4B31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6E594-270D-8D86-DE2F-64D5F28B8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AEED-4C38-F64B-A984-F8C414CD65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39919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DF5B-9BF0-4624-5652-58DDF99A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B0E18-9361-87A6-1F80-1FA350A6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AA3A8-27B5-B56F-DCAE-D25687F8D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268-AB4A-E44C-B42B-22F571EB160C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85857-6D7C-121D-24C7-C8AFC724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7B589-8729-0523-131F-F61D0111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AEED-4C38-F64B-A984-F8C414CD65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1396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6E89-D632-3CE9-0C34-4A8A121E4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07B5-A176-7A61-95E8-2C292519A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5FDC1-CD81-043D-330A-F541F9C64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B1D1A-4536-B243-B106-76DAB58D2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268-AB4A-E44C-B42B-22F571EB160C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07F66-33D0-E745-3A94-3441C2866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1B64D-D5E0-D4E1-D9B8-C2558DCBE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AEED-4C38-F64B-A984-F8C414CD65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665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B6B7-5463-ED42-38DA-0C9D83BA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4F61B-7234-FA5E-262F-9B321FCE6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98DD-DEDF-0298-662B-86CE434B5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9CB8A1-71AC-7FA3-638C-B26FBB0F5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74779E-13BE-6C6F-9654-DADA051E6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63E54C-B394-06F0-EBAA-90951713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268-AB4A-E44C-B42B-22F571EB160C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A46BB7-AE86-E5BE-2473-40A241FF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ABD866-956D-6A14-78F8-B1954FCC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AEED-4C38-F64B-A984-F8C414CD65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0721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03E22-2125-4544-4BAE-DBFB732B4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009B3-3483-2F9A-F2C9-D199FAEE8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268-AB4A-E44C-B42B-22F571EB160C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3B902-F55B-CAC2-AF10-CE713750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6D1016-ADBD-BF29-E4C9-BADD85AC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AEED-4C38-F64B-A984-F8C414CD65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468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C0FEE-BA42-DE72-513F-1DC39E58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268-AB4A-E44C-B42B-22F571EB160C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30295-4BE0-F7B2-8AEF-E7364CAC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886E-4225-B1E5-70E9-9FFA0B18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AEED-4C38-F64B-A984-F8C414CD65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6865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A8A62-DEFD-5495-03BE-A2290894B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74D8-A15D-D981-B346-0F5AE654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F1157B-51D3-1D24-9AAB-CA7914EA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81EB4-4F88-BE70-ED5C-3211C752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268-AB4A-E44C-B42B-22F571EB160C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C760E-F3EE-8506-9D6C-6991D34C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3BCD2-7D5C-91D5-D235-0B48F8E1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AEED-4C38-F64B-A984-F8C414CD65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4973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B2752-43D0-A00D-9875-19D627D50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0A35F-49CA-55FA-839D-02BE26523E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C55F8-CFEC-7BBD-8E26-568F3CB50B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19E8E-CA09-71C8-B171-C545724C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D268-AB4A-E44C-B42B-22F571EB160C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A9AA3-D11A-9E13-AA93-FC4382A0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82FFC-B998-741F-F3F2-B3B40DEB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CAEED-4C38-F64B-A984-F8C414CD65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6668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72D269-6D28-5388-16A6-C62BD572F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8E80-F10E-EF50-2813-3B7EB843F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D2547-8305-9F1D-3816-6EB10D8EA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8D268-AB4A-E44C-B42B-22F571EB160C}" type="datetimeFigureOut">
              <a:rPr lang="en-NL" smtClean="0"/>
              <a:t>06/05/2024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522B-BD3E-F540-7717-B183C0511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976B-7D48-BBB9-9F17-6E91D06E0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CAEED-4C38-F64B-A984-F8C414CD65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4643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4EC33D-F2D6-5939-402B-3C006AEB2F07}"/>
              </a:ext>
            </a:extLst>
          </p:cNvPr>
          <p:cNvSpPr txBox="1"/>
          <p:nvPr/>
        </p:nvSpPr>
        <p:spPr>
          <a:xfrm>
            <a:off x="4060371" y="1317171"/>
            <a:ext cx="2680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C G T C</a:t>
            </a:r>
          </a:p>
          <a:p>
            <a:r>
              <a:rPr lang="en-NL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T – T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0E52-7CD3-9017-A95B-BBC88C6F1FD4}"/>
              </a:ext>
            </a:extLst>
          </p:cNvPr>
          <p:cNvSpPr txBox="1"/>
          <p:nvPr/>
        </p:nvSpPr>
        <p:spPr>
          <a:xfrm>
            <a:off x="2024742" y="1458685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Sequence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945A2-327A-B85F-0C81-F6E7098BC601}"/>
              </a:ext>
            </a:extLst>
          </p:cNvPr>
          <p:cNvSpPr txBox="1"/>
          <p:nvPr/>
        </p:nvSpPr>
        <p:spPr>
          <a:xfrm>
            <a:off x="2014799" y="1917335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Sequence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D6DF0BC-2E58-DAA8-A78B-D8805EDACA6B}"/>
              </a:ext>
            </a:extLst>
          </p:cNvPr>
          <p:cNvSpPr/>
          <p:nvPr/>
        </p:nvSpPr>
        <p:spPr>
          <a:xfrm>
            <a:off x="4035319" y="1317172"/>
            <a:ext cx="457200" cy="121321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46D09EF-B2D2-630C-D6E6-748F42A078CA}"/>
              </a:ext>
            </a:extLst>
          </p:cNvPr>
          <p:cNvSpPr/>
          <p:nvPr/>
        </p:nvSpPr>
        <p:spPr>
          <a:xfrm>
            <a:off x="4603016" y="1330836"/>
            <a:ext cx="457200" cy="121321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BA37746-FFFC-F7EC-7551-90856F063C6D}"/>
              </a:ext>
            </a:extLst>
          </p:cNvPr>
          <p:cNvSpPr/>
          <p:nvPr/>
        </p:nvSpPr>
        <p:spPr>
          <a:xfrm>
            <a:off x="5172042" y="1303507"/>
            <a:ext cx="457200" cy="122687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847075-C6BE-A5EA-74FA-A4CA62C41A64}"/>
              </a:ext>
            </a:extLst>
          </p:cNvPr>
          <p:cNvSpPr txBox="1"/>
          <p:nvPr/>
        </p:nvSpPr>
        <p:spPr>
          <a:xfrm>
            <a:off x="3771726" y="850765"/>
            <a:ext cx="1018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>
                <a:solidFill>
                  <a:srgbClr val="92D050"/>
                </a:solidFill>
              </a:rPr>
              <a:t>Match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ABAB37-748F-D765-EA08-1E10A266DCB5}"/>
              </a:ext>
            </a:extLst>
          </p:cNvPr>
          <p:cNvSpPr txBox="1"/>
          <p:nvPr/>
        </p:nvSpPr>
        <p:spPr>
          <a:xfrm>
            <a:off x="4072105" y="2557711"/>
            <a:ext cx="1504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>
                <a:solidFill>
                  <a:srgbClr val="FF0000"/>
                </a:solidFill>
              </a:rPr>
              <a:t>Mismatch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0233CD-4025-3E2F-9D89-047B8FDE9D1B}"/>
              </a:ext>
            </a:extLst>
          </p:cNvPr>
          <p:cNvSpPr txBox="1"/>
          <p:nvPr/>
        </p:nvSpPr>
        <p:spPr>
          <a:xfrm>
            <a:off x="5060216" y="842624"/>
            <a:ext cx="73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>
                <a:solidFill>
                  <a:srgbClr val="0070C0"/>
                </a:solidFill>
              </a:rPr>
              <a:t>Gap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9E127EF-A31F-DE73-5C12-98BA7BC12116}"/>
              </a:ext>
            </a:extLst>
          </p:cNvPr>
          <p:cNvSpPr/>
          <p:nvPr/>
        </p:nvSpPr>
        <p:spPr>
          <a:xfrm>
            <a:off x="5714687" y="1312430"/>
            <a:ext cx="457200" cy="121321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E5FE3D1-9257-8FB4-A1A5-EE5DC4034C9F}"/>
              </a:ext>
            </a:extLst>
          </p:cNvPr>
          <p:cNvSpPr/>
          <p:nvPr/>
        </p:nvSpPr>
        <p:spPr>
          <a:xfrm>
            <a:off x="6262315" y="1303507"/>
            <a:ext cx="457200" cy="121321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590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4EC33D-F2D6-5939-402B-3C006AEB2F07}"/>
              </a:ext>
            </a:extLst>
          </p:cNvPr>
          <p:cNvSpPr txBox="1"/>
          <p:nvPr/>
        </p:nvSpPr>
        <p:spPr>
          <a:xfrm>
            <a:off x="4060371" y="1317171"/>
            <a:ext cx="2680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C G T C</a:t>
            </a:r>
          </a:p>
          <a:p>
            <a:r>
              <a:rPr lang="en-NL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 T – T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C0E52-7CD3-9017-A95B-BBC88C6F1FD4}"/>
              </a:ext>
            </a:extLst>
          </p:cNvPr>
          <p:cNvSpPr txBox="1"/>
          <p:nvPr/>
        </p:nvSpPr>
        <p:spPr>
          <a:xfrm>
            <a:off x="2024742" y="1458685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Sequence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945A2-327A-B85F-0C81-F6E7098BC601}"/>
              </a:ext>
            </a:extLst>
          </p:cNvPr>
          <p:cNvSpPr txBox="1"/>
          <p:nvPr/>
        </p:nvSpPr>
        <p:spPr>
          <a:xfrm>
            <a:off x="2014799" y="1917335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Sequence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81E66-F0B3-2425-520F-60F4286CBB8C}"/>
              </a:ext>
            </a:extLst>
          </p:cNvPr>
          <p:cNvSpPr txBox="1"/>
          <p:nvPr/>
        </p:nvSpPr>
        <p:spPr>
          <a:xfrm>
            <a:off x="4060371" y="2379000"/>
            <a:ext cx="3805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>
                <a:solidFill>
                  <a:srgbClr val="92D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en-NL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NL" sz="2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-1</a:t>
            </a:r>
            <a:r>
              <a:rPr lang="en-NL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NL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-1</a:t>
            </a:r>
            <a:r>
              <a:rPr lang="en-NL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NL" sz="2400" dirty="0">
                <a:solidFill>
                  <a:srgbClr val="92D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+1 +1 </a:t>
            </a:r>
            <a:r>
              <a:rPr lang="en-NL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4037378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A817DCF-A58D-6F0C-6FA1-F5ADF32EB7C0}"/>
              </a:ext>
            </a:extLst>
          </p:cNvPr>
          <p:cNvSpPr/>
          <p:nvPr/>
        </p:nvSpPr>
        <p:spPr>
          <a:xfrm>
            <a:off x="1470991" y="1656522"/>
            <a:ext cx="1881810" cy="914400"/>
          </a:xfrm>
          <a:prstGeom prst="roundRect">
            <a:avLst>
              <a:gd name="adj" fmla="val 13768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solidFill>
                  <a:schemeClr val="bg1">
                    <a:lumMod val="50000"/>
                  </a:schemeClr>
                </a:solidFill>
              </a:rPr>
              <a:t>BLOSUM 45</a:t>
            </a:r>
          </a:p>
          <a:p>
            <a:pPr algn="ctr"/>
            <a:r>
              <a:rPr lang="en-NL" sz="2400" b="1" dirty="0">
                <a:solidFill>
                  <a:schemeClr val="bg1">
                    <a:lumMod val="50000"/>
                  </a:schemeClr>
                </a:solidFill>
              </a:rPr>
              <a:t>PAM 250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1AEAC4-4798-31E2-9026-1C68602D86C2}"/>
              </a:ext>
            </a:extLst>
          </p:cNvPr>
          <p:cNvSpPr/>
          <p:nvPr/>
        </p:nvSpPr>
        <p:spPr>
          <a:xfrm>
            <a:off x="4214190" y="1656522"/>
            <a:ext cx="1881810" cy="914400"/>
          </a:xfrm>
          <a:prstGeom prst="roundRect">
            <a:avLst>
              <a:gd name="adj" fmla="val 13768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solidFill>
                  <a:schemeClr val="bg1">
                    <a:lumMod val="50000"/>
                  </a:schemeClr>
                </a:solidFill>
              </a:rPr>
              <a:t>BLOSUM 62</a:t>
            </a:r>
          </a:p>
          <a:p>
            <a:pPr algn="ctr"/>
            <a:r>
              <a:rPr lang="en-NL" sz="2400" b="1" dirty="0">
                <a:solidFill>
                  <a:schemeClr val="bg1">
                    <a:lumMod val="50000"/>
                  </a:schemeClr>
                </a:solidFill>
              </a:rPr>
              <a:t>PAM 160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B8B6B4-85A7-4D78-0CEE-5EA52987FCF5}"/>
              </a:ext>
            </a:extLst>
          </p:cNvPr>
          <p:cNvSpPr/>
          <p:nvPr/>
        </p:nvSpPr>
        <p:spPr>
          <a:xfrm>
            <a:off x="6957391" y="1656522"/>
            <a:ext cx="1881810" cy="914400"/>
          </a:xfrm>
          <a:prstGeom prst="roundRect">
            <a:avLst>
              <a:gd name="adj" fmla="val 13768"/>
            </a:avLst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solidFill>
                  <a:schemeClr val="bg1">
                    <a:lumMod val="50000"/>
                  </a:schemeClr>
                </a:solidFill>
              </a:rPr>
              <a:t>BLOSUM 80</a:t>
            </a:r>
          </a:p>
          <a:p>
            <a:pPr algn="ctr"/>
            <a:r>
              <a:rPr lang="en-NL" sz="2400" b="1" dirty="0">
                <a:solidFill>
                  <a:schemeClr val="bg1">
                    <a:lumMod val="50000"/>
                  </a:schemeClr>
                </a:solidFill>
              </a:rPr>
              <a:t>PAM 100</a:t>
            </a:r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1DEBDFE1-D56D-8556-FFC1-B46235B189EE}"/>
              </a:ext>
            </a:extLst>
          </p:cNvPr>
          <p:cNvSpPr/>
          <p:nvPr/>
        </p:nvSpPr>
        <p:spPr>
          <a:xfrm>
            <a:off x="1470991" y="2885660"/>
            <a:ext cx="7368210" cy="654397"/>
          </a:xfrm>
          <a:prstGeom prst="left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C4ED3C-1D7D-B388-02B0-EDDB982B074D}"/>
              </a:ext>
            </a:extLst>
          </p:cNvPr>
          <p:cNvSpPr txBox="1"/>
          <p:nvPr/>
        </p:nvSpPr>
        <p:spPr>
          <a:xfrm>
            <a:off x="1663147" y="3001688"/>
            <a:ext cx="1918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b="1" dirty="0">
                <a:solidFill>
                  <a:schemeClr val="bg1"/>
                </a:solidFill>
              </a:rPr>
              <a:t>More divergent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83048-A3DF-721E-327A-165C6477A18F}"/>
              </a:ext>
            </a:extLst>
          </p:cNvPr>
          <p:cNvSpPr txBox="1"/>
          <p:nvPr/>
        </p:nvSpPr>
        <p:spPr>
          <a:xfrm>
            <a:off x="6851373" y="3001688"/>
            <a:ext cx="1868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000" b="1" dirty="0">
                <a:solidFill>
                  <a:schemeClr val="bg1"/>
                </a:solidFill>
              </a:rPr>
              <a:t>Less divergent</a:t>
            </a:r>
          </a:p>
        </p:txBody>
      </p:sp>
    </p:spTree>
    <p:extLst>
      <p:ext uri="{BB962C8B-B14F-4D97-AF65-F5344CB8AC3E}">
        <p14:creationId xmlns:p14="http://schemas.microsoft.com/office/powerpoint/2010/main" val="170062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1896A-7542-5316-5DB4-688AD089A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693" y="0"/>
            <a:ext cx="7645400" cy="336397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EE2FAE-BDE9-4E91-3E0C-8F05CD0F1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693" y="3494027"/>
            <a:ext cx="7645400" cy="33639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E7D774-19CC-7D97-452B-B872D17365DF}"/>
              </a:ext>
            </a:extLst>
          </p:cNvPr>
          <p:cNvSpPr txBox="1"/>
          <p:nvPr/>
        </p:nvSpPr>
        <p:spPr>
          <a:xfrm>
            <a:off x="4120771" y="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DDB8C2-EBB1-3F1A-34B3-DAE20EAAB698}"/>
              </a:ext>
            </a:extLst>
          </p:cNvPr>
          <p:cNvSpPr txBox="1"/>
          <p:nvPr/>
        </p:nvSpPr>
        <p:spPr>
          <a:xfrm>
            <a:off x="4120771" y="3485932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06622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04EA4F-9E83-0C58-2C47-499A9F933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15" y="751542"/>
            <a:ext cx="6489700" cy="193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DF87B5-B369-C761-F96A-7487128BC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515" y="3180700"/>
            <a:ext cx="2438400" cy="850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BB8F99-7282-76D3-B26E-6A4185E46901}"/>
              </a:ext>
            </a:extLst>
          </p:cNvPr>
          <p:cNvSpPr txBox="1"/>
          <p:nvPr/>
        </p:nvSpPr>
        <p:spPr>
          <a:xfrm>
            <a:off x="1488515" y="382210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rgbClr val="0070C0"/>
                </a:solidFill>
              </a:rPr>
              <a:t>Global alignment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D5012F-974B-FD84-D0B1-8C6164D416C5}"/>
              </a:ext>
            </a:extLst>
          </p:cNvPr>
          <p:cNvSpPr txBox="1"/>
          <p:nvPr/>
        </p:nvSpPr>
        <p:spPr>
          <a:xfrm>
            <a:off x="1488514" y="2811368"/>
            <a:ext cx="1862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b="1" dirty="0">
                <a:solidFill>
                  <a:srgbClr val="0070C0"/>
                </a:solidFill>
              </a:rPr>
              <a:t>Local alignment</a:t>
            </a:r>
          </a:p>
        </p:txBody>
      </p:sp>
    </p:spTree>
    <p:extLst>
      <p:ext uri="{BB962C8B-B14F-4D97-AF65-F5344CB8AC3E}">
        <p14:creationId xmlns:p14="http://schemas.microsoft.com/office/powerpoint/2010/main" val="243584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2999</TotalTime>
  <Words>68</Words>
  <Application>Microsoft Macintosh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Kupczok, Anne</dc:creator>
  <cp:lastModifiedBy>Kupczok, Anne</cp:lastModifiedBy>
  <cp:revision>7</cp:revision>
  <dcterms:created xsi:type="dcterms:W3CDTF">2024-04-26T07:50:06Z</dcterms:created>
  <dcterms:modified xsi:type="dcterms:W3CDTF">2024-05-06T09:20:04Z</dcterms:modified>
</cp:coreProperties>
</file>