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39"/>
  </p:notesMasterIdLst>
  <p:sldIdLst>
    <p:sldId id="259" r:id="rId3"/>
    <p:sldId id="472" r:id="rId4"/>
    <p:sldId id="470" r:id="rId5"/>
    <p:sldId id="451" r:id="rId6"/>
    <p:sldId id="464" r:id="rId7"/>
    <p:sldId id="505" r:id="rId8"/>
    <p:sldId id="506" r:id="rId9"/>
    <p:sldId id="507" r:id="rId10"/>
    <p:sldId id="504" r:id="rId11"/>
    <p:sldId id="457" r:id="rId12"/>
    <p:sldId id="462" r:id="rId13"/>
    <p:sldId id="481" r:id="rId14"/>
    <p:sldId id="509" r:id="rId15"/>
    <p:sldId id="483" r:id="rId16"/>
    <p:sldId id="493" r:id="rId17"/>
    <p:sldId id="484" r:id="rId18"/>
    <p:sldId id="485" r:id="rId19"/>
    <p:sldId id="511" r:id="rId20"/>
    <p:sldId id="486" r:id="rId21"/>
    <p:sldId id="487" r:id="rId22"/>
    <p:sldId id="510" r:id="rId23"/>
    <p:sldId id="503" r:id="rId24"/>
    <p:sldId id="498" r:id="rId25"/>
    <p:sldId id="499" r:id="rId26"/>
    <p:sldId id="500" r:id="rId27"/>
    <p:sldId id="501" r:id="rId28"/>
    <p:sldId id="491" r:id="rId29"/>
    <p:sldId id="494" r:id="rId30"/>
    <p:sldId id="495" r:id="rId31"/>
    <p:sldId id="496" r:id="rId32"/>
    <p:sldId id="492" r:id="rId33"/>
    <p:sldId id="497" r:id="rId34"/>
    <p:sldId id="508" r:id="rId35"/>
    <p:sldId id="450" r:id="rId36"/>
    <p:sldId id="471" r:id="rId37"/>
    <p:sldId id="453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90"/>
    <a:srgbClr val="1B57B5"/>
    <a:srgbClr val="F5F5F5"/>
    <a:srgbClr val="335293"/>
    <a:srgbClr val="FFFFFF"/>
    <a:srgbClr val="A8A8A8"/>
    <a:srgbClr val="C4C4C4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4" autoAdjust="0"/>
    <p:restoredTop sz="84381" autoAdjust="0"/>
  </p:normalViewPr>
  <p:slideViewPr>
    <p:cSldViewPr>
      <p:cViewPr>
        <p:scale>
          <a:sx n="81" d="100"/>
          <a:sy n="81" d="100"/>
        </p:scale>
        <p:origin x="-82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5FEAB3-B270-46B3-8AA4-C2E03DDCE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1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7604A9FE-BF86-48B1-8711-35DB50F5A3F6}" type="slidenum">
              <a:rPr lang="en-US" sz="1200" smtClean="0">
                <a:latin typeface="Arial" panose="020B0604020202020204" pitchFamily="34" charset="0"/>
              </a:rPr>
              <a:pPr/>
              <a:t>1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7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70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8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646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3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860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8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67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730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2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96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2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89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05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83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33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9588"/>
            <a:ext cx="899160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0" y="62674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CorelDRAW" r:id="rId14" imgW="10128885" imgH="696087" progId="CorelDRAW.Graphic.12">
                  <p:embed/>
                </p:oleObj>
              </mc:Choice>
              <mc:Fallback>
                <p:oleObj name="CorelDRAW" r:id="rId14" imgW="10128885" imgH="696087" progId="CorelDRAW.Graphic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67450"/>
                        <a:ext cx="9144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09600" y="2286000"/>
            <a:ext cx="7924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3600" b="1" dirty="0">
                <a:solidFill>
                  <a:srgbClr val="3352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 using Improved Energy Detector (IED)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371600" y="3733800"/>
            <a:ext cx="6400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</a:t>
            </a:r>
          </a:p>
          <a:p>
            <a:pPr algn="ctr" eaLnBrk="1" hangingPunct="1">
              <a:buFontTx/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R.Sudharsana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(31510106102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ECE-B</a:t>
            </a:r>
          </a:p>
          <a:p>
            <a:pPr algn="ctr" eaLnBrk="1" hangingPunct="1">
              <a:buFontTx/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R.Tharini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(31510106109) ECE-B</a:t>
            </a:r>
          </a:p>
          <a:p>
            <a:pPr algn="ctr" eaLnBrk="1" hangingPunct="1">
              <a:buFontTx/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:Ms.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K.Muthumeenakshi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M.E.,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buFontTx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2365375" y="57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sz="2000">
              <a:latin typeface="+mj-lt"/>
            </a:endParaRPr>
          </a:p>
        </p:txBody>
      </p:sp>
      <p:sp>
        <p:nvSpPr>
          <p:cNvPr id="512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0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energy detector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performance of the CED scheme might be                   improved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misdetections caused by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instantaneous      signal energy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drops could be avoided. This motivates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development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MED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for CED and MED</a:t>
            </a:r>
          </a:p>
        </p:txBody>
      </p:sp>
      <p:sp>
        <p:nvSpPr>
          <p:cNvPr id="24579" name="Rectangle 27"/>
          <p:cNvSpPr>
            <a:spLocks noChangeArrowheads="1"/>
          </p:cNvSpPr>
          <p:nvPr/>
        </p:nvSpPr>
        <p:spPr bwMode="auto">
          <a:xfrm>
            <a:off x="458788" y="838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</a:endParaRPr>
          </a:p>
        </p:txBody>
      </p:sp>
      <p:sp>
        <p:nvSpPr>
          <p:cNvPr id="24580" name="Rectangle 36"/>
          <p:cNvSpPr>
            <a:spLocks noChangeArrowheads="1"/>
          </p:cNvSpPr>
          <p:nvPr/>
        </p:nvSpPr>
        <p:spPr bwMode="auto">
          <a:xfrm>
            <a:off x="458788" y="1295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0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81" name="Rectangle 38"/>
          <p:cNvSpPr>
            <a:spLocks noChangeArrowheads="1"/>
          </p:cNvSpPr>
          <p:nvPr/>
        </p:nvSpPr>
        <p:spPr bwMode="auto">
          <a:xfrm>
            <a:off x="458788" y="1295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80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Book Antiqua" panose="02040602050305030304" pitchFamily="18" charset="0"/>
              </a:rPr>
              <a:t/>
            </a:r>
            <a:br>
              <a:rPr lang="en-US" sz="2800">
                <a:latin typeface="Book Antiqua" panose="02040602050305030304" pitchFamily="18" charset="0"/>
              </a:rPr>
            </a:br>
            <a:endParaRPr lang="en-US" sz="280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</a:endParaRPr>
          </a:p>
        </p:txBody>
      </p:sp>
      <p:sp>
        <p:nvSpPr>
          <p:cNvPr id="24582" name="Rectangle 39"/>
          <p:cNvSpPr>
            <a:spLocks noChangeArrowheads="1"/>
          </p:cNvSpPr>
          <p:nvPr/>
        </p:nvSpPr>
        <p:spPr bwMode="auto">
          <a:xfrm>
            <a:off x="458788" y="1752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609975" algn="l"/>
              </a:tabLst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9975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99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8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838200" y="2971800"/>
            <a:ext cx="7140575" cy="3281363"/>
            <a:chOff x="548640" y="805815"/>
            <a:chExt cx="7140575" cy="3281045"/>
          </a:xfrm>
        </p:grpSpPr>
        <p:sp>
          <p:nvSpPr>
            <p:cNvPr id="71" name="Rectangle 70"/>
            <p:cNvSpPr/>
            <p:nvPr/>
          </p:nvSpPr>
          <p:spPr bwMode="auto">
            <a:xfrm>
              <a:off x="2539365" y="921692"/>
              <a:ext cx="1460500" cy="52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Square and Sum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650740" y="913755"/>
              <a:ext cx="1258888" cy="5254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Decision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</a:rPr>
                <a:t> 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328728" y="805815"/>
              <a:ext cx="1360487" cy="7079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Spectrum occupied  / unoccupied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23753" y="3196358"/>
              <a:ext cx="1414462" cy="890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Energy Queue of last </a:t>
              </a:r>
              <a:r>
                <a:rPr lang="en-US" sz="14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L</a:t>
              </a: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sensing events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547553" y="1915370"/>
              <a:ext cx="1533525" cy="67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Average Value of </a:t>
              </a:r>
              <a:r>
                <a:rPr lang="en-US" sz="14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L</a:t>
              </a: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sensing events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6" name="Elbow Connector 75"/>
            <p:cNvCxnSpPr/>
            <p:nvPr/>
          </p:nvCxnSpPr>
          <p:spPr bwMode="auto">
            <a:xfrm flipV="1">
              <a:off x="2018665" y="1151856"/>
              <a:ext cx="530225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4006215" y="1153444"/>
              <a:ext cx="639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17"/>
            <p:cNvCxnSpPr/>
            <p:nvPr/>
          </p:nvCxnSpPr>
          <p:spPr bwMode="auto">
            <a:xfrm>
              <a:off x="3253740" y="1440753"/>
              <a:ext cx="1371600" cy="2195300"/>
            </a:xfrm>
            <a:prstGeom prst="bentConnector3">
              <a:avLst>
                <a:gd name="adj1" fmla="val 9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 bwMode="auto">
            <a:xfrm>
              <a:off x="548640" y="913755"/>
              <a:ext cx="1462088" cy="5254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Quantized Input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 flipV="1">
              <a:off x="4749165" y="2594755"/>
              <a:ext cx="0" cy="593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 bwMode="auto">
            <a:xfrm>
              <a:off x="5917565" y="1148682"/>
              <a:ext cx="411163" cy="0"/>
            </a:xfrm>
            <a:prstGeom prst="bentConnector3">
              <a:avLst>
                <a:gd name="adj1" fmla="val 1000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598" name="Picture 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258" y="2724653"/>
              <a:ext cx="3746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Arrow Connector 83"/>
            <p:cNvCxnSpPr/>
            <p:nvPr/>
          </p:nvCxnSpPr>
          <p:spPr bwMode="auto">
            <a:xfrm flipV="1">
              <a:off x="5279390" y="1429643"/>
              <a:ext cx="0" cy="480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 bwMode="auto">
            <a:xfrm flipV="1">
              <a:off x="4904740" y="2593167"/>
              <a:ext cx="0" cy="593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5773103" y="2593167"/>
              <a:ext cx="0" cy="595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5931853" y="2591580"/>
              <a:ext cx="0" cy="595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585" name="Rectangle 10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</a:endParaRPr>
          </a:p>
        </p:txBody>
      </p:sp>
      <p:sp>
        <p:nvSpPr>
          <p:cNvPr id="24586" name="Rectangle 11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46137" y="1426872"/>
            <a:ext cx="1462088" cy="525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Quantized Input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845002" y="1450975"/>
            <a:ext cx="146050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Square and Sum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877068" y="1468051"/>
            <a:ext cx="1258888" cy="525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Decision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200" dirty="0">
                <a:solidFill>
                  <a:srgbClr val="000000"/>
                </a:solidFill>
                <a:ea typeface="Calibri" panose="020F0502020204030204" pitchFamily="34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707522" y="1360487"/>
            <a:ext cx="1434765" cy="708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defRPr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Spectrum occupied  / unoccupied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cxnSp>
        <p:nvCxnSpPr>
          <p:cNvPr id="3" name="Straight Arrow Connector 2"/>
          <p:cNvCxnSpPr>
            <a:stCxn id="27" idx="3"/>
          </p:cNvCxnSpPr>
          <p:nvPr/>
        </p:nvCxnSpPr>
        <p:spPr bwMode="auto">
          <a:xfrm flipV="1">
            <a:off x="2308225" y="1687513"/>
            <a:ext cx="536777" cy="20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endCxn id="30" idx="1"/>
          </p:cNvCxnSpPr>
          <p:nvPr/>
        </p:nvCxnSpPr>
        <p:spPr bwMode="auto">
          <a:xfrm>
            <a:off x="6135956" y="1714500"/>
            <a:ext cx="5715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28" idx="3"/>
            <a:endCxn id="29" idx="1"/>
          </p:cNvCxnSpPr>
          <p:nvPr/>
        </p:nvCxnSpPr>
        <p:spPr bwMode="auto">
          <a:xfrm>
            <a:off x="4305502" y="1714499"/>
            <a:ext cx="57607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457200" y="973138"/>
            <a:ext cx="8001000" cy="12474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solidFill>
                  <a:schemeClr val="tx1"/>
                </a:solidFill>
                <a:prstDash val="lgDashDot"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" y="2505171"/>
            <a:ext cx="8001000" cy="397182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7406" y="975439"/>
            <a:ext cx="109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25303" y="2557044"/>
            <a:ext cx="109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principle: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MED maintains an updated list of the test statistics value of the last L sensing events and an average test statistic value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with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 threshold is compared and the decision is made 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declaration of a busy channel as an idle channel and thus interference is reduced.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  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sensing event 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of N samples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𝑎𝑣𝑔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ean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previous L samples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cs typeface="Times New Roman" panose="020206030504050203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𝑎𝑣𝑔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1">
                        <a:latin typeface="Cambria Math"/>
                        <a:cs typeface="Times New Roman" panose="020206030504050203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1">
                        <a:latin typeface="Cambria Math"/>
                        <a:cs typeface="Times New Roman" panose="020206030504050203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ndif</a:t>
                </a:r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ndif</a:t>
                </a:r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endfor</a:t>
                </a:r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  <a:blipFill rotWithShape="1">
                <a:blip r:embed="rId2"/>
                <a:stretch>
                  <a:fillRect l="-593" t="-674" b="-48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 bwMode="auto">
          <a:xfrm flipH="1">
            <a:off x="1726223" y="3048000"/>
            <a:ext cx="32238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878623" y="3352800"/>
            <a:ext cx="32238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1658815" y="4038600"/>
            <a:ext cx="32238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1576754" y="5410200"/>
            <a:ext cx="32238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658814" y="4800600"/>
            <a:ext cx="32238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399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3" indent="-342900">
                  <a:buFontTx/>
                  <a:buChar char="•"/>
                </a:pPr>
                <a:r>
                  <a:rPr lang="en-US" sz="32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Probability of False Alarm:</a:t>
                </a:r>
              </a:p>
              <a:p>
                <a:pPr marL="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/>
                            </a:rPr>
                            <m:t>𝐸𝐷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𝐶𝐸𝐷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𝐶𝐸𝐷</m:t>
                              </m:r>
                            </m:sup>
                          </m:sSub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3200" b="1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lvl="3" indent="-342900">
                  <a:buFontTx/>
                  <a:buChar char="•"/>
                </a:pPr>
                <a:r>
                  <a:rPr lang="en-US" sz="32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Probability of Detection:</a:t>
                </a:r>
              </a:p>
              <a:p>
                <a:pPr marL="0" lvl="3" indent="0">
                  <a:buNone/>
                </a:pPr>
                <a:endParaRPr lang="en-US" dirty="0"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>
                              <a:latin typeface="Cambria Math"/>
                            </a:rPr>
                            <m:t>𝐸𝐷</m:t>
                          </m:r>
                        </m:sup>
                      </m:sSub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2800" b="0" i="1">
                              <a:latin typeface="Cambria Math"/>
                            </a:rPr>
                            <m:t>𝐶𝐸𝐷</m:t>
                          </m:r>
                        </m:sup>
                      </m:sSubSup>
                      <m:r>
                        <a:rPr lang="en-US" sz="2800" b="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800" b="0" i="1">
                                  <a:latin typeface="Cambria Math"/>
                                </a:rPr>
                                <m:t>𝐶𝐸𝐷</m:t>
                              </m:r>
                            </m:sup>
                          </m:sSubSup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800" b="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>
                                          <a:latin typeface="Cambria Math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371600" lvl="3" indent="0">
                  <a:buNone/>
                </a:pPr>
                <a:endParaRPr lang="en-US" dirty="0" smtClean="0"/>
              </a:p>
              <a:p>
                <a:pPr marL="1371600" lvl="3" indent="0">
                  <a:buNone/>
                </a:pPr>
                <a:endParaRPr lang="en-US" dirty="0" smtClean="0"/>
              </a:p>
              <a:p>
                <a:pPr marL="1371600" lvl="3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3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ROC Performance between CED and MED </a:t>
            </a:r>
            <a:endParaRPr lang="en-US" sz="2800" b="1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1000" y="5973763"/>
            <a:ext cx="8229600" cy="4111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SNR=-13dB,Power Level=-116dBm,N=1000</a:t>
            </a:r>
            <a:endParaRPr lang="en-US" sz="2000" dirty="0" smtClean="0"/>
          </a:p>
          <a:p>
            <a:pPr marL="0" indent="0" algn="ctr">
              <a:buFontTx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7162800" cy="47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Thus, MED reduces the amount of misdetections which results in an improved probability of detection compared to CED but the probability of false alarm increases to a greater extent resulting in degraded ROC curve.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9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mproved energy detector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The IED proposal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expected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improve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false alarm performance of the MED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 while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still improving the detection performance of the CED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mproved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419224"/>
            <a:ext cx="6477000" cy="515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2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mproved 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principle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MED maintains an updated list of the test statistics value of the last L sensing events and an average test statistic value is computed with which the threshold is compared and the decision is made . IED in addition to the comparison with the average values makes comparison of the threshold with the previous test statistic value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41325" y="1408113"/>
            <a:ext cx="8229600" cy="4525962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Energy Detector(MED)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Energy Detector(IED)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Plans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for </a:t>
            </a:r>
            <a:r>
              <a:rPr lang="en-US" sz="3600" b="1" dirty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</a:p>
        </p:txBody>
      </p:sp>
      <p:sp>
        <p:nvSpPr>
          <p:cNvPr id="24579" name="Rectangle 27"/>
          <p:cNvSpPr>
            <a:spLocks noChangeArrowheads="1"/>
          </p:cNvSpPr>
          <p:nvPr/>
        </p:nvSpPr>
        <p:spPr bwMode="auto">
          <a:xfrm>
            <a:off x="458788" y="838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</a:endParaRPr>
          </a:p>
        </p:txBody>
      </p:sp>
      <p:sp>
        <p:nvSpPr>
          <p:cNvPr id="24580" name="Rectangle 36"/>
          <p:cNvSpPr>
            <a:spLocks noChangeArrowheads="1"/>
          </p:cNvSpPr>
          <p:nvPr/>
        </p:nvSpPr>
        <p:spPr bwMode="auto">
          <a:xfrm>
            <a:off x="458788" y="1295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80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81" name="Rectangle 38"/>
          <p:cNvSpPr>
            <a:spLocks noChangeArrowheads="1"/>
          </p:cNvSpPr>
          <p:nvPr/>
        </p:nvSpPr>
        <p:spPr bwMode="auto">
          <a:xfrm>
            <a:off x="458788" y="1295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80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Book Antiqua" panose="02040602050305030304" pitchFamily="18" charset="0"/>
              </a:rPr>
              <a:t/>
            </a:r>
            <a:br>
              <a:rPr lang="en-US" sz="2800">
                <a:latin typeface="Book Antiqua" panose="02040602050305030304" pitchFamily="18" charset="0"/>
              </a:rPr>
            </a:br>
            <a:endParaRPr lang="en-US" sz="280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</a:endParaRPr>
          </a:p>
        </p:txBody>
      </p:sp>
      <p:sp>
        <p:nvSpPr>
          <p:cNvPr id="24582" name="Rectangle 39"/>
          <p:cNvSpPr>
            <a:spLocks noChangeArrowheads="1"/>
          </p:cNvSpPr>
          <p:nvPr/>
        </p:nvSpPr>
        <p:spPr bwMode="auto">
          <a:xfrm>
            <a:off x="458788" y="1752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609975" algn="l"/>
              </a:tabLst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9975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997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997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8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83" name="Rectangle 32"/>
          <p:cNvSpPr>
            <a:spLocks noChangeArrowheads="1"/>
          </p:cNvSpPr>
          <p:nvPr/>
        </p:nvSpPr>
        <p:spPr bwMode="auto">
          <a:xfrm>
            <a:off x="304800" y="6015038"/>
            <a:ext cx="716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Software Required: Matlab 2010a(Version 7.10.0.499)</a:t>
            </a:r>
          </a:p>
        </p:txBody>
      </p: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914400" y="1781175"/>
            <a:ext cx="7140575" cy="3281363"/>
            <a:chOff x="548640" y="805815"/>
            <a:chExt cx="7140575" cy="3281045"/>
          </a:xfrm>
        </p:grpSpPr>
        <p:sp>
          <p:nvSpPr>
            <p:cNvPr id="71" name="Rectangle 70"/>
            <p:cNvSpPr/>
            <p:nvPr/>
          </p:nvSpPr>
          <p:spPr bwMode="auto">
            <a:xfrm>
              <a:off x="2539365" y="921692"/>
              <a:ext cx="1460500" cy="52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Square and Sum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650740" y="913755"/>
              <a:ext cx="1258888" cy="5254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Decision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</a:rPr>
                <a:t> 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328728" y="805815"/>
              <a:ext cx="1360487" cy="7079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Spectrum occupied  / unoccupied</a:t>
              </a:r>
              <a:endParaRPr lang="en-US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23753" y="3196358"/>
              <a:ext cx="1414462" cy="8905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Energy Queue of last </a:t>
              </a:r>
              <a:r>
                <a:rPr lang="en-US" sz="14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L</a:t>
              </a: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sensing events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547553" y="1915370"/>
              <a:ext cx="1533525" cy="67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Average Value of </a:t>
              </a:r>
              <a:r>
                <a:rPr lang="en-US" sz="14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L</a:t>
              </a: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sensing events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6" name="Elbow Connector 75"/>
            <p:cNvCxnSpPr/>
            <p:nvPr/>
          </p:nvCxnSpPr>
          <p:spPr bwMode="auto">
            <a:xfrm flipV="1">
              <a:off x="2018665" y="1151856"/>
              <a:ext cx="530225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4006215" y="1153444"/>
              <a:ext cx="639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17"/>
            <p:cNvCxnSpPr/>
            <p:nvPr/>
          </p:nvCxnSpPr>
          <p:spPr bwMode="auto">
            <a:xfrm>
              <a:off x="3253740" y="1440753"/>
              <a:ext cx="1371600" cy="2195300"/>
            </a:xfrm>
            <a:prstGeom prst="bentConnector3">
              <a:avLst>
                <a:gd name="adj1" fmla="val 97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 bwMode="auto">
            <a:xfrm>
              <a:off x="548640" y="913755"/>
              <a:ext cx="1462088" cy="5254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Quantized Input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 flipV="1">
              <a:off x="4749165" y="2594755"/>
              <a:ext cx="0" cy="593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 bwMode="auto">
            <a:xfrm>
              <a:off x="5917565" y="1148682"/>
              <a:ext cx="411163" cy="0"/>
            </a:xfrm>
            <a:prstGeom prst="bentConnector3">
              <a:avLst>
                <a:gd name="adj1" fmla="val 1000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598" name="Picture 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3258" y="2724653"/>
              <a:ext cx="3746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4" name="Straight Arrow Connector 83"/>
            <p:cNvCxnSpPr/>
            <p:nvPr/>
          </p:nvCxnSpPr>
          <p:spPr bwMode="auto">
            <a:xfrm flipV="1">
              <a:off x="5279390" y="1429643"/>
              <a:ext cx="0" cy="480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 bwMode="auto">
            <a:xfrm flipV="1">
              <a:off x="4904740" y="2593167"/>
              <a:ext cx="0" cy="593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5773103" y="2593167"/>
              <a:ext cx="0" cy="595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5931853" y="2591580"/>
              <a:ext cx="0" cy="595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585" name="Rectangle 10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</a:endParaRPr>
          </a:p>
        </p:txBody>
      </p:sp>
      <p:sp>
        <p:nvSpPr>
          <p:cNvPr id="24586" name="Rectangle 111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800">
              <a:latin typeface="Book Antiqua" panose="02040602050305030304" pitchFamily="18" charset="0"/>
            </a:endParaRPr>
          </a:p>
        </p:txBody>
      </p:sp>
      <p:cxnSp>
        <p:nvCxnSpPr>
          <p:cNvPr id="15" name="Elbow Connector 14"/>
          <p:cNvCxnSpPr/>
          <p:nvPr/>
        </p:nvCxnSpPr>
        <p:spPr bwMode="auto">
          <a:xfrm rot="16200000" flipV="1">
            <a:off x="5513628" y="2742010"/>
            <a:ext cx="1554480" cy="914400"/>
          </a:xfrm>
          <a:prstGeom prst="bentConnector3">
            <a:avLst>
              <a:gd name="adj1" fmla="val 823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6138863" y="3976450"/>
            <a:ext cx="60920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455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mproved 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1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   </a:t>
                </a:r>
              </a:p>
              <a:p>
                <a:pPr marL="0" indent="0">
                  <a:buNone/>
                </a:pP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sensing event </a:t>
                </a: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0" smtClean="0">
                        <a:latin typeface="Cambria Math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of N samples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400" b="0" i="1" smtClean="0">
                            <a:latin typeface="Cambria Math"/>
                          </a:rPr>
                          <m:t>𝑎𝑣𝑔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0" smtClean="0">
                        <a:latin typeface="Cambria Math"/>
                        <a:cs typeface="Times New Roman" panose="020206030504050203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ean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previous L samples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1" i="0" smtClean="0">
                        <a:latin typeface="Cambria Math"/>
                        <a:cs typeface="Times New Roman" panose="020206030504050203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𝑎𝑣𝑔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1">
                        <a:latin typeface="Cambria Math"/>
                        <a:cs typeface="Times New Roman" panose="020206030504050203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1400" i="1" smtClean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1">
                        <a:latin typeface="Cambria Math"/>
                        <a:cs typeface="Times New Roman" panose="020206030504050203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endif</a:t>
                </a:r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1">
                        <a:latin typeface="Cambria Math"/>
                        <a:cs typeface="Times New Roman" panose="020206030504050203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 dirty="0"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ndif</a:t>
                </a:r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endif</a:t>
                </a:r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endfor</a:t>
                </a:r>
                <a:endParaRPr lang="en-US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  <a:blipFill rotWithShape="1">
                <a:blip r:embed="rId2"/>
                <a:stretch>
                  <a:fillRect l="-148" t="-135" b="-4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>
            <a:off x="1849316" y="4818185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1647091" y="7010400"/>
            <a:ext cx="457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943100" y="4343400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1828800" y="5334000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1532791" y="3505200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1562102" y="2731477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1752601" y="2971800"/>
            <a:ext cx="228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701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3" indent="-342900">
                  <a:buFontTx/>
                  <a:buChar char="•"/>
                </a:pPr>
                <a:r>
                  <a:rPr lang="en-US" sz="32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Probability of False Alarm:</a:t>
                </a:r>
              </a:p>
              <a:p>
                <a:pPr marL="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𝐼𝐸𝐷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𝐶𝐸𝐷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𝐶𝐸𝐷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𝐶𝐸𝐷</m:t>
                              </m:r>
                            </m:sup>
                          </m:sSub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3200" b="1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3" indent="0">
                  <a:buNone/>
                </a:pPr>
                <a:endParaRPr lang="en-US" sz="3200" b="1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lvl="3" indent="-342900">
                  <a:buFontTx/>
                  <a:buChar char="•"/>
                </a:pPr>
                <a:r>
                  <a:rPr lang="en-US" sz="32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Probability of Detection:</a:t>
                </a:r>
              </a:p>
              <a:p>
                <a:pPr marL="0" lvl="3" indent="0">
                  <a:buNone/>
                </a:pPr>
                <a:endParaRPr lang="en-US" dirty="0"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2800" b="0" i="1">
                              <a:latin typeface="Cambria Math"/>
                            </a:rPr>
                            <m:t>𝐼𝐸𝐷</m:t>
                          </m:r>
                        </m:sup>
                      </m:sSubSup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2800" b="0" i="1">
                              <a:latin typeface="Cambria Math"/>
                            </a:rPr>
                            <m:t>𝐶𝐸𝐷</m:t>
                          </m:r>
                        </m:sup>
                      </m:sSubSup>
                      <m:r>
                        <a:rPr lang="en-US" sz="2800" b="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b="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>
                              <a:latin typeface="Cambria Math"/>
                            </a:rPr>
                            <m:t>𝑑</m:t>
                          </m:r>
                        </m:sub>
                        <m:sup>
                          <m:r>
                            <a:rPr lang="en-US" sz="2800" b="0" i="1">
                              <a:latin typeface="Cambria Math"/>
                            </a:rPr>
                            <m:t>𝐶𝐸𝐷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 b="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800" b="0" i="1">
                                  <a:latin typeface="Cambria Math"/>
                                </a:rPr>
                                <m:t>𝐶𝐸𝐷</m:t>
                              </m:r>
                            </m:sup>
                          </m:sSubSup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800" b="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800" b="0" i="1">
                                          <a:latin typeface="Cambria Math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371600" lvl="3" indent="0">
                  <a:buNone/>
                </a:pPr>
                <a:endParaRPr lang="en-US" dirty="0" smtClean="0"/>
              </a:p>
              <a:p>
                <a:pPr marL="1371600" lvl="3" indent="0">
                  <a:buNone/>
                </a:pPr>
                <a:endParaRPr lang="en-US" dirty="0" smtClean="0"/>
              </a:p>
              <a:p>
                <a:pPr marL="1371600" lvl="3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3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ROC Performance between CED and </a:t>
            </a:r>
            <a:r>
              <a:rPr lang="en-US" sz="28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IED </a:t>
            </a:r>
            <a:endParaRPr lang="en-US" sz="2800" b="1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1000" y="5973763"/>
            <a:ext cx="8229600" cy="4111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SNR=-12dB,Power Level=-116dBm,N=1000</a:t>
            </a:r>
            <a:endParaRPr lang="en-US" sz="2000" dirty="0" smtClean="0"/>
          </a:p>
          <a:p>
            <a:pPr marL="0" indent="0" algn="ctr">
              <a:buFontTx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17638"/>
            <a:ext cx="6858000" cy="43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ROC Performance between </a:t>
            </a:r>
            <a:r>
              <a:rPr lang="en-US" sz="24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CED, MED and IED </a:t>
            </a:r>
            <a:endParaRPr lang="en-US" sz="2400" b="1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1000" y="5973763"/>
            <a:ext cx="8229600" cy="4111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SNR=-12dB,Power Level=-116dBm,N=1000</a:t>
            </a:r>
            <a:endParaRPr lang="en-US" sz="2000" dirty="0" smtClean="0"/>
          </a:p>
          <a:p>
            <a:pPr marL="0" indent="0" algn="ctr">
              <a:buFontTx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6858000" cy="45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sz="3200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32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sz="32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comparison for CED and IED</a:t>
            </a:r>
            <a:endParaRPr lang="en-US" sz="3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17638"/>
            <a:ext cx="6629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sz="2800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8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sz="2800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comparison for CED, MED and IED</a:t>
            </a:r>
            <a:endParaRPr lang="en-US" sz="2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6781800" cy="44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Thus,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IED algorithm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performance of the CED algorithm 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expense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false alarm probability degradation.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degradation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however, is not as significant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 scheme, resulting in the improved ROC curve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uncertainty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uncertainty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spectrum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will make the detector unreliable due to ”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walls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, a double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hreshold method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proposed to improve the detection performance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noise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secondary user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use a two-thresholds detector for local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detection.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thresholds are chosen according to the noise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secondary user.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CED for noise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power is distributed in a single interval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Low-level threshold: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+1)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0" t="-188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To improve the performance of Classical Energy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 (CED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efficient spectrum utilization.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CED for noise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High-level threshold:</a:t>
                </a:r>
              </a:p>
              <a:p>
                <a:pPr marL="0" indent="0">
                  <a:buNone/>
                </a:pP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+1)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detection: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2/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rad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23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CED Under Noise Uncertainty Environment</a:t>
            </a:r>
            <a:endParaRPr lang="en-US" sz="36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5973763"/>
            <a:ext cx="8229600" cy="4111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SNR=-12dB, del=0.1dB,BW=6MHz,N=1000, 1000 Monte Carlo Times</a:t>
            </a:r>
            <a:endParaRPr lang="en-US" sz="2000" dirty="0" smtClean="0"/>
          </a:p>
          <a:p>
            <a:pPr marL="0" indent="0" algn="ctr">
              <a:buFontTx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19201"/>
            <a:ext cx="6177840" cy="469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uncertainty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Implementing the adaptive threshold algorithm results in improvement of the detection performance under noise uncertainty.</a:t>
            </a:r>
          </a:p>
        </p:txBody>
      </p:sp>
    </p:spTree>
    <p:extLst>
      <p:ext uri="{BB962C8B-B14F-4D97-AF65-F5344CB8AC3E}">
        <p14:creationId xmlns:p14="http://schemas.microsoft.com/office/powerpoint/2010/main" val="383494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728662"/>
          </a:xfrm>
        </p:spPr>
        <p:txBody>
          <a:bodyPr/>
          <a:lstStyle/>
          <a:p>
            <a:r>
              <a:rPr lang="en-US" sz="3600" b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457200" indent="-457200" algn="just">
              <a:buFont typeface="Verdana" panose="020B0604030504040204" pitchFamily="34" charset="0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 F.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Akyildiz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Won-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Yeol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Lee, Mehmet C.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Vuran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Shantidev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Mohanty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”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generation/dynamic spectrum access/cognitive radio wireless networks: A survey”,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(Elsevier)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50, no. 13, pp. 2127-2159, September 2006. </a:t>
            </a:r>
          </a:p>
          <a:p>
            <a:pPr marL="457200" indent="-457200" algn="just">
              <a:buFont typeface="Verdana" panose="020B0604030504040204" pitchFamily="34" charset="0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López-Benítez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Casadevall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F, "Improved energy detection spectrum sensing for cognitive radio,"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IET Communications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vol.6, no.8, pp. 785-796, May 2012.</a:t>
            </a:r>
          </a:p>
          <a:p>
            <a:pPr marL="457200" indent="-457200" algn="just">
              <a:buFont typeface="Verdana" panose="020B0604030504040204" pitchFamily="34" charset="0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Padmanabha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Iyer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Chandra R. Murthy. 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Cyclostationary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-based architectures for spectrum sensing in IEEE 802.22 WRAN."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Telecommunications Conference (GLOBECOM 2010), 2010 IEEE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2010.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728662"/>
          </a:xfrm>
        </p:spPr>
        <p:txBody>
          <a:bodyPr/>
          <a:lstStyle/>
          <a:p>
            <a:r>
              <a:rPr lang="en-US" sz="3600" b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Contd…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457200" indent="-457200" algn="just">
              <a:buFont typeface="Verdana" panose="020B0604030504040204" pitchFamily="34" charset="0"/>
              <a:buAutoNum type="arabicPeriod" startAt="4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Mohammad, M.H.; Haw Cui Wen; Ismail, M., "Matched filter detection technique for GSM band,"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 Technologies (ISTT), 2012 International Symposium 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vol., no., pp.271,274, 26-28 Nov. 2012.</a:t>
            </a:r>
          </a:p>
          <a:p>
            <a:pPr marL="457200" indent="-457200" algn="just">
              <a:buFont typeface="Verdana" panose="020B0604030504040204" pitchFamily="34" charset="0"/>
              <a:buAutoNum type="arabicPeriod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Ying-Chang Liang;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Yonghong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Zeng;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E.C.Y.;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Tuan Hoang, "Sensing-Throughput Tradeoff for Cognitive Radio Networks,"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Communications, IEEE Transactions 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vol.7, no.4, pp.1326,1337, April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Verdana" panose="020B0604030504040204" pitchFamily="34" charset="0"/>
              <a:buAutoNum type="arabicPeriod" startAt="4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sz="4400" b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459162"/>
          </a:xfrm>
        </p:spPr>
        <p:txBody>
          <a:bodyPr/>
          <a:lstStyle/>
          <a:p>
            <a:pPr algn="just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underutilization of the radio spectrum.</a:t>
            </a:r>
          </a:p>
          <a:p>
            <a:pPr algn="just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radio is a prognosticating technology which primarily aims at improving spectrum utilization efficiency.</a:t>
            </a:r>
          </a:p>
          <a:p>
            <a:pPr algn="just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 is a crucial component to the Cognitive radio. Hence, our focus is to improve the performance of spectrum sensing.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 in</a:t>
            </a:r>
            <a:r>
              <a:rPr lang="en-US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various spectrum sensing methods.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on classical energy detector(CED)                       -analysis and comparison of the theoretical and practical performance of CED</a:t>
            </a:r>
          </a:p>
          <a:p>
            <a:pPr marL="0" indent="0">
              <a:buFontTx/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Energy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 can be formulated as binary hypothesis testing problem as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y(n) = u(n)  ,  n=1,2,3,……,N</a:t>
            </a:r>
            <a:endParaRPr lang="en-US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H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y(n) = s(n) + u(n) , n=1,2,3,……,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lvl="0" indent="0">
              <a:buNone/>
            </a:pP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pPr marL="0" lvl="0" indent="0">
              <a:buNone/>
            </a:pPr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absence of Primary User.</a:t>
            </a:r>
          </a:p>
          <a:p>
            <a:pPr marL="0" lv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presence of Primary User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Energy Detector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statistic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(Received Signal Energy) for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detector is given by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detection compares the signal energy received in a certain frequency band to a properly set decision threshold.</a:t>
                </a:r>
              </a:p>
              <a:p>
                <a:pPr marL="0" indent="0" algn="just">
                  <a:buNone/>
                </a:pPr>
                <a:r>
                  <a:rPr lang="en-US" sz="2800" dirty="0"/>
                  <a:t> 	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l-G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Hypothesis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 algn="just">
                  <a:buNone/>
                </a:pP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l-G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Hypothesis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82" r="-2148" b="-3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Energy Detector </a:t>
            </a:r>
            <a:r>
              <a:rPr lang="en-US" b="1" dirty="0" err="1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0" indent="-45720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False Alarm: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Threshold: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b="0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lvl="3" indent="-342900">
                  <a:buFontTx/>
                  <a:buChar char="•"/>
                </a:pPr>
                <a:r>
                  <a:rPr lang="en-US" sz="2800" dirty="0" smtClean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Probability of Detection:</a:t>
                </a:r>
                <a:endParaRPr lang="en-US" sz="1800" dirty="0"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lvl="3" indent="-342900">
                  <a:buFontTx/>
                  <a:buChar char="•"/>
                </a:pPr>
                <a:endParaRPr lang="en-US" sz="1800" dirty="0" smtClean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1371600" lvl="3" indent="0">
                  <a:buNone/>
                </a:pPr>
                <a:endParaRPr lang="en-US" dirty="0" smtClean="0"/>
              </a:p>
              <a:p>
                <a:pPr marL="1371600" lvl="3" indent="0">
                  <a:buNone/>
                </a:pPr>
                <a:endParaRPr lang="en-US" dirty="0" smtClean="0"/>
              </a:p>
              <a:p>
                <a:pPr marL="1371600" lvl="3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489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first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nergy Detector(MED).</a:t>
            </a: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mproved Energy Detector(IED).</a:t>
            </a:r>
          </a:p>
          <a:p>
            <a:pPr marL="0" indent="0">
              <a:buFontTx/>
              <a:buNone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7941</TotalTime>
  <Words>1489</Words>
  <Application>Microsoft Office PowerPoint</Application>
  <PresentationFormat>On-screen Show (4:3)</PresentationFormat>
  <Paragraphs>232</Paragraphs>
  <Slides>36</Slides>
  <Notes>1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Default Design</vt:lpstr>
      <vt:lpstr>1_Default Design</vt:lpstr>
      <vt:lpstr>CorelDRAW</vt:lpstr>
      <vt:lpstr>PowerPoint Presentation</vt:lpstr>
      <vt:lpstr>Overview</vt:lpstr>
      <vt:lpstr>Objective</vt:lpstr>
      <vt:lpstr>Motivation</vt:lpstr>
      <vt:lpstr>Work done in first Review</vt:lpstr>
      <vt:lpstr>Classical Energy Detector</vt:lpstr>
      <vt:lpstr>Classical Energy Detector</vt:lpstr>
      <vt:lpstr>Classical Energy Detector contd…</vt:lpstr>
      <vt:lpstr>After first Review</vt:lpstr>
      <vt:lpstr>Modified energy detector</vt:lpstr>
      <vt:lpstr>Block Diagram for CED and MED</vt:lpstr>
      <vt:lpstr>Modified energy detector contd…</vt:lpstr>
      <vt:lpstr>Modified energy detector contd…</vt:lpstr>
      <vt:lpstr>Modified Energy Detector contd…</vt:lpstr>
      <vt:lpstr>Theoretical ROC Performance between CED and MED </vt:lpstr>
      <vt:lpstr>Modified energy detector contd…</vt:lpstr>
      <vt:lpstr>Improved energy detector</vt:lpstr>
      <vt:lpstr>Improved energy detector contd…</vt:lpstr>
      <vt:lpstr>Improved energy detector contd…</vt:lpstr>
      <vt:lpstr>Block Diagram for IED</vt:lpstr>
      <vt:lpstr>Improved energy detector contd…</vt:lpstr>
      <vt:lpstr>Improved Energy Detector contd…</vt:lpstr>
      <vt:lpstr>Theoretical ROC Performance between CED and IED </vt:lpstr>
      <vt:lpstr>Theoretical ROC Performance between CED, MED and IED </vt:lpstr>
      <vt:lpstr>SNR Vs Pd comparison for CED and IED</vt:lpstr>
      <vt:lpstr>SNR Vs Pd comparison for CED, MED and IED</vt:lpstr>
      <vt:lpstr>Improved energy detector contd…</vt:lpstr>
      <vt:lpstr>Noise uncertainty</vt:lpstr>
      <vt:lpstr>CED for noise uncertainty</vt:lpstr>
      <vt:lpstr>CED for noise uncertainty</vt:lpstr>
      <vt:lpstr>CED Under Noise Uncertainty Environment</vt:lpstr>
      <vt:lpstr>Noise uncertainty</vt:lpstr>
      <vt:lpstr> Future Work</vt:lpstr>
      <vt:lpstr>References</vt:lpstr>
      <vt:lpstr>References Contd…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tharini</cp:lastModifiedBy>
  <cp:revision>463</cp:revision>
  <dcterms:created xsi:type="dcterms:W3CDTF">2006-09-22T10:59:01Z</dcterms:created>
  <dcterms:modified xsi:type="dcterms:W3CDTF">2014-01-21T14:56:44Z</dcterms:modified>
</cp:coreProperties>
</file>