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02" r:id="rId2"/>
    <p:sldId id="325" r:id="rId3"/>
    <p:sldId id="334" r:id="rId4"/>
    <p:sldId id="347" r:id="rId5"/>
    <p:sldId id="355" r:id="rId6"/>
    <p:sldId id="358" r:id="rId7"/>
    <p:sldId id="356" r:id="rId8"/>
    <p:sldId id="359" r:id="rId9"/>
    <p:sldId id="360" r:id="rId10"/>
    <p:sldId id="366" r:id="rId11"/>
    <p:sldId id="362" r:id="rId12"/>
    <p:sldId id="364" r:id="rId13"/>
    <p:sldId id="363" r:id="rId14"/>
    <p:sldId id="365" r:id="rId15"/>
    <p:sldId id="361" r:id="rId16"/>
    <p:sldId id="367" r:id="rId17"/>
    <p:sldId id="332" r:id="rId18"/>
    <p:sldId id="32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82785" autoAdjust="0"/>
  </p:normalViewPr>
  <p:slideViewPr>
    <p:cSldViewPr>
      <p:cViewPr varScale="1">
        <p:scale>
          <a:sx n="95" d="100"/>
          <a:sy n="95" d="100"/>
        </p:scale>
        <p:origin x="-948" y="-108"/>
      </p:cViewPr>
      <p:guideLst>
        <p:guide orient="horz" pos="2160"/>
        <p:guide pos="3840"/>
        <p:guide pos="6816"/>
        <p:guide pos="816"/>
      </p:guideLst>
    </p:cSldViewPr>
  </p:slideViewPr>
  <p:outlineViewPr>
    <p:cViewPr>
      <p:scale>
        <a:sx n="33" d="100"/>
        <a:sy n="33" d="100"/>
      </p:scale>
      <p:origin x="0" y="-10032"/>
    </p:cViewPr>
  </p:outlineViewPr>
  <p:notesTextViewPr>
    <p:cViewPr>
      <p:scale>
        <a:sx n="1" d="1"/>
        <a:sy n="1" d="1"/>
      </p:scale>
      <p:origin x="0" y="0"/>
    </p:cViewPr>
  </p:notesTextViewPr>
  <p:notesViewPr>
    <p:cSldViewPr>
      <p:cViewPr varScale="1">
        <p:scale>
          <a:sx n="95" d="100"/>
          <a:sy n="95" d="100"/>
        </p:scale>
        <p:origin x="35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11/15/2019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11/15/2019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FB667E1-E601-4AAF-B95C-B25720D70A60}" type="slidenum">
              <a:rPr lang="en-GB" smtClean="0"/>
              <a:t>1</a:t>
            </a:fld>
            <a:endParaRPr lang="en-GB"/>
          </a:p>
        </p:txBody>
      </p:sp>
    </p:spTree>
    <p:extLst>
      <p:ext uri="{BB962C8B-B14F-4D97-AF65-F5344CB8AC3E}">
        <p14:creationId xmlns:p14="http://schemas.microsoft.com/office/powerpoint/2010/main" val="1352331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7FB667E1-E601-4AAF-B95C-B25720D70A60}" type="slidenum">
              <a:rPr lang="en-GB" smtClean="0"/>
              <a:t>10</a:t>
            </a:fld>
            <a:endParaRPr lang="en-GB"/>
          </a:p>
        </p:txBody>
      </p:sp>
    </p:spTree>
    <p:extLst>
      <p:ext uri="{BB962C8B-B14F-4D97-AF65-F5344CB8AC3E}">
        <p14:creationId xmlns:p14="http://schemas.microsoft.com/office/powerpoint/2010/main" val="756958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7FB667E1-E601-4AAF-B95C-B25720D70A60}" type="slidenum">
              <a:rPr lang="en-GB" smtClean="0"/>
              <a:t>11</a:t>
            </a:fld>
            <a:endParaRPr lang="en-GB"/>
          </a:p>
        </p:txBody>
      </p:sp>
    </p:spTree>
    <p:extLst>
      <p:ext uri="{BB962C8B-B14F-4D97-AF65-F5344CB8AC3E}">
        <p14:creationId xmlns:p14="http://schemas.microsoft.com/office/powerpoint/2010/main" val="756958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7FB667E1-E601-4AAF-B95C-B25720D70A60}" type="slidenum">
              <a:rPr lang="en-GB" smtClean="0"/>
              <a:t>12</a:t>
            </a:fld>
            <a:endParaRPr lang="en-GB"/>
          </a:p>
        </p:txBody>
      </p:sp>
    </p:spTree>
    <p:extLst>
      <p:ext uri="{BB962C8B-B14F-4D97-AF65-F5344CB8AC3E}">
        <p14:creationId xmlns:p14="http://schemas.microsoft.com/office/powerpoint/2010/main" val="756958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7FB667E1-E601-4AAF-B95C-B25720D70A60}" type="slidenum">
              <a:rPr lang="en-GB" smtClean="0"/>
              <a:t>13</a:t>
            </a:fld>
            <a:endParaRPr lang="en-GB"/>
          </a:p>
        </p:txBody>
      </p:sp>
    </p:spTree>
    <p:extLst>
      <p:ext uri="{BB962C8B-B14F-4D97-AF65-F5344CB8AC3E}">
        <p14:creationId xmlns:p14="http://schemas.microsoft.com/office/powerpoint/2010/main" val="756958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7FB667E1-E601-4AAF-B95C-B25720D70A60}" type="slidenum">
              <a:rPr lang="en-GB" smtClean="0"/>
              <a:t>14</a:t>
            </a:fld>
            <a:endParaRPr lang="en-GB"/>
          </a:p>
        </p:txBody>
      </p:sp>
    </p:spTree>
    <p:extLst>
      <p:ext uri="{BB962C8B-B14F-4D97-AF65-F5344CB8AC3E}">
        <p14:creationId xmlns:p14="http://schemas.microsoft.com/office/powerpoint/2010/main" val="756958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7FB667E1-E601-4AAF-B95C-B25720D70A60}" type="slidenum">
              <a:rPr lang="en-GB" smtClean="0"/>
              <a:t>15</a:t>
            </a:fld>
            <a:endParaRPr lang="en-GB"/>
          </a:p>
        </p:txBody>
      </p:sp>
    </p:spTree>
    <p:extLst>
      <p:ext uri="{BB962C8B-B14F-4D97-AF65-F5344CB8AC3E}">
        <p14:creationId xmlns:p14="http://schemas.microsoft.com/office/powerpoint/2010/main" val="756958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7FB667E1-E601-4AAF-B95C-B25720D70A60}" type="slidenum">
              <a:rPr lang="en-GB" smtClean="0"/>
              <a:t>16</a:t>
            </a:fld>
            <a:endParaRPr lang="en-GB"/>
          </a:p>
        </p:txBody>
      </p:sp>
    </p:spTree>
    <p:extLst>
      <p:ext uri="{BB962C8B-B14F-4D97-AF65-F5344CB8AC3E}">
        <p14:creationId xmlns:p14="http://schemas.microsoft.com/office/powerpoint/2010/main" val="756958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FB667E1-E601-4AAF-B95C-B25720D70A60}" type="slidenum">
              <a:rPr lang="en-GB" smtClean="0"/>
              <a:t>17</a:t>
            </a:fld>
            <a:endParaRPr lang="en-GB"/>
          </a:p>
        </p:txBody>
      </p:sp>
    </p:spTree>
    <p:extLst>
      <p:ext uri="{BB962C8B-B14F-4D97-AF65-F5344CB8AC3E}">
        <p14:creationId xmlns:p14="http://schemas.microsoft.com/office/powerpoint/2010/main" val="1141246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FB667E1-E601-4AAF-B95C-B25720D70A60}" type="slidenum">
              <a:rPr lang="en-GB" smtClean="0"/>
              <a:t>18</a:t>
            </a:fld>
            <a:endParaRPr lang="en-GB"/>
          </a:p>
        </p:txBody>
      </p:sp>
    </p:spTree>
    <p:extLst>
      <p:ext uri="{BB962C8B-B14F-4D97-AF65-F5344CB8AC3E}">
        <p14:creationId xmlns:p14="http://schemas.microsoft.com/office/powerpoint/2010/main" val="2568847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7FB667E1-E601-4AAF-B95C-B25720D70A60}" type="slidenum">
              <a:rPr lang="en-GB" smtClean="0"/>
              <a:t>2</a:t>
            </a:fld>
            <a:endParaRPr lang="en-GB"/>
          </a:p>
        </p:txBody>
      </p:sp>
    </p:spTree>
    <p:extLst>
      <p:ext uri="{BB962C8B-B14F-4D97-AF65-F5344CB8AC3E}">
        <p14:creationId xmlns:p14="http://schemas.microsoft.com/office/powerpoint/2010/main" val="828669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7FB667E1-E601-4AAF-B95C-B25720D70A60}" type="slidenum">
              <a:rPr lang="en-GB" smtClean="0"/>
              <a:t>3</a:t>
            </a:fld>
            <a:endParaRPr lang="en-GB"/>
          </a:p>
        </p:txBody>
      </p:sp>
    </p:spTree>
    <p:extLst>
      <p:ext uri="{BB962C8B-B14F-4D97-AF65-F5344CB8AC3E}">
        <p14:creationId xmlns:p14="http://schemas.microsoft.com/office/powerpoint/2010/main" val="2301755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baseline="0" dirty="0"/>
          </a:p>
        </p:txBody>
      </p:sp>
      <p:sp>
        <p:nvSpPr>
          <p:cNvPr id="4" name="Slide Number Placeholder 3"/>
          <p:cNvSpPr>
            <a:spLocks noGrp="1"/>
          </p:cNvSpPr>
          <p:nvPr>
            <p:ph type="sldNum" sz="quarter" idx="10"/>
          </p:nvPr>
        </p:nvSpPr>
        <p:spPr/>
        <p:txBody>
          <a:bodyPr/>
          <a:lstStyle/>
          <a:p>
            <a:fld id="{7FB667E1-E601-4AAF-B95C-B25720D70A60}" type="slidenum">
              <a:rPr lang="en-GB" smtClean="0"/>
              <a:t>4</a:t>
            </a:fld>
            <a:endParaRPr lang="en-GB"/>
          </a:p>
        </p:txBody>
      </p:sp>
    </p:spTree>
    <p:extLst>
      <p:ext uri="{BB962C8B-B14F-4D97-AF65-F5344CB8AC3E}">
        <p14:creationId xmlns:p14="http://schemas.microsoft.com/office/powerpoint/2010/main" val="3400822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7FB667E1-E601-4AAF-B95C-B25720D70A60}" type="slidenum">
              <a:rPr lang="en-GB" smtClean="0"/>
              <a:t>5</a:t>
            </a:fld>
            <a:endParaRPr lang="en-GB"/>
          </a:p>
        </p:txBody>
      </p:sp>
    </p:spTree>
    <p:extLst>
      <p:ext uri="{BB962C8B-B14F-4D97-AF65-F5344CB8AC3E}">
        <p14:creationId xmlns:p14="http://schemas.microsoft.com/office/powerpoint/2010/main" val="756958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7FB667E1-E601-4AAF-B95C-B25720D70A60}" type="slidenum">
              <a:rPr lang="en-GB" smtClean="0"/>
              <a:t>6</a:t>
            </a:fld>
            <a:endParaRPr lang="en-GB"/>
          </a:p>
        </p:txBody>
      </p:sp>
    </p:spTree>
    <p:extLst>
      <p:ext uri="{BB962C8B-B14F-4D97-AF65-F5344CB8AC3E}">
        <p14:creationId xmlns:p14="http://schemas.microsoft.com/office/powerpoint/2010/main" val="756958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7FB667E1-E601-4AAF-B95C-B25720D70A60}" type="slidenum">
              <a:rPr lang="en-GB" smtClean="0"/>
              <a:t>7</a:t>
            </a:fld>
            <a:endParaRPr lang="en-GB"/>
          </a:p>
        </p:txBody>
      </p:sp>
    </p:spTree>
    <p:extLst>
      <p:ext uri="{BB962C8B-B14F-4D97-AF65-F5344CB8AC3E}">
        <p14:creationId xmlns:p14="http://schemas.microsoft.com/office/powerpoint/2010/main" val="756958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7FB667E1-E601-4AAF-B95C-B25720D70A60}" type="slidenum">
              <a:rPr lang="en-GB" smtClean="0"/>
              <a:t>8</a:t>
            </a:fld>
            <a:endParaRPr lang="en-GB"/>
          </a:p>
        </p:txBody>
      </p:sp>
    </p:spTree>
    <p:extLst>
      <p:ext uri="{BB962C8B-B14F-4D97-AF65-F5344CB8AC3E}">
        <p14:creationId xmlns:p14="http://schemas.microsoft.com/office/powerpoint/2010/main" val="75695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baseline="0" dirty="0"/>
          </a:p>
        </p:txBody>
      </p:sp>
      <p:sp>
        <p:nvSpPr>
          <p:cNvPr id="4" name="Slide Number Placeholder 3"/>
          <p:cNvSpPr>
            <a:spLocks noGrp="1"/>
          </p:cNvSpPr>
          <p:nvPr>
            <p:ph type="sldNum" sz="quarter" idx="10"/>
          </p:nvPr>
        </p:nvSpPr>
        <p:spPr/>
        <p:txBody>
          <a:bodyPr/>
          <a:lstStyle/>
          <a:p>
            <a:fld id="{7FB667E1-E601-4AAF-B95C-B25720D70A60}" type="slidenum">
              <a:rPr lang="en-GB" smtClean="0"/>
              <a:t>9</a:t>
            </a:fld>
            <a:endParaRPr lang="en-GB"/>
          </a:p>
        </p:txBody>
      </p:sp>
    </p:spTree>
    <p:extLst>
      <p:ext uri="{BB962C8B-B14F-4D97-AF65-F5344CB8AC3E}">
        <p14:creationId xmlns:p14="http://schemas.microsoft.com/office/powerpoint/2010/main" val="756958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un rising over grassy hi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3999" y="4800600"/>
            <a:ext cx="9144002" cy="1143000"/>
          </a:xfrm>
        </p:spPr>
        <p:txBody>
          <a:bodyPr anchor="b">
            <a:normAutofit/>
          </a:bodyPr>
          <a:lstStyle>
            <a:lvl1pPr algn="ctr">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522413" y="5943600"/>
            <a:ext cx="9144002" cy="762000"/>
          </a:xfrm>
        </p:spPr>
        <p:txBody>
          <a:bodyPr>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Alternate Content with Caption">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60412" y="2362200"/>
            <a:ext cx="3200400" cy="1990725"/>
          </a:xfrm>
        </p:spPr>
        <p:txBody>
          <a:bodyPr anchor="b">
            <a:normAutofit/>
          </a:bodyPr>
          <a:lstStyle>
            <a:lvl1pPr>
              <a:defRPr sz="34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5362892" y="685800"/>
            <a:ext cx="637032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smtClean="0"/>
              <a:t>The Korean Institute of Communications and Information Sciences Conference (KICS 2019 Fall)</a:t>
            </a:r>
            <a:endParaRPr/>
          </a:p>
        </p:txBody>
      </p:sp>
      <p:sp>
        <p:nvSpPr>
          <p:cNvPr id="5" name="Date Placeholder 4"/>
          <p:cNvSpPr>
            <a:spLocks noGrp="1"/>
          </p:cNvSpPr>
          <p:nvPr>
            <p:ph type="dt" sz="half" idx="10"/>
          </p:nvPr>
        </p:nvSpPr>
        <p:spPr/>
        <p:txBody>
          <a:bodyPr/>
          <a:lstStyle>
            <a:lvl1pPr>
              <a:defRPr>
                <a:solidFill>
                  <a:schemeClr val="tx2"/>
                </a:solidFill>
              </a:defRPr>
            </a:lvl1pPr>
          </a:lstStyle>
          <a:p>
            <a:fld id="{CF27C371-7899-42B4-9227-4964AA156E3B}" type="datetime1">
              <a:rPr lang="en-US" smtClean="0"/>
              <a:t>11/15/2019</a:t>
            </a:fld>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prstClr val="white"/>
              </a:solidFill>
              <a:effectLst/>
              <a:uLnTx/>
              <a:uFillTx/>
              <a:latin typeface="Euphemia"/>
              <a:ea typeface="+mn-ea"/>
              <a:cs typeface="+mn-cs"/>
            </a:endParaRPr>
          </a:p>
        </p:txBody>
      </p:sp>
      <p:sp>
        <p:nvSpPr>
          <p:cNvPr id="2" name="Title 1"/>
          <p:cNvSpPr>
            <a:spLocks noGrp="1"/>
          </p:cNvSpPr>
          <p:nvPr>
            <p:ph type="title"/>
          </p:nvPr>
        </p:nvSpPr>
        <p:spPr>
          <a:xfrm>
            <a:off x="7923214" y="2362200"/>
            <a:ext cx="3200400" cy="1993392"/>
          </a:xfrm>
        </p:spPr>
        <p:txBody>
          <a:bodyPr anchor="b">
            <a:normAutofit/>
          </a:bodyPr>
          <a:lstStyle>
            <a:lvl1pPr>
              <a:defRPr sz="3400" b="0">
                <a:solidFill>
                  <a:schemeClr val="bg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0" y="0"/>
            <a:ext cx="7315200" cy="6858000"/>
          </a:xfrm>
          <a:solidFill>
            <a:schemeClr val="bg2">
              <a:lumMod val="90000"/>
            </a:schemeClr>
          </a:solidFill>
        </p:spPr>
        <p:txBody>
          <a:bodyPr/>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
        <p:nvSpPr>
          <p:cNvPr id="4" name="Text Placeholder 3"/>
          <p:cNvSpPr>
            <a:spLocks noGrp="1"/>
          </p:cNvSpPr>
          <p:nvPr>
            <p:ph type="body" sz="half" idx="2"/>
          </p:nvPr>
        </p:nvSpPr>
        <p:spPr>
          <a:xfrm>
            <a:off x="7923214" y="4355592"/>
            <a:ext cx="3200400" cy="1644614"/>
          </a:xfrm>
        </p:spPr>
        <p:txBody>
          <a:bodyPr>
            <a:normAutofit/>
          </a:bodyPr>
          <a:lstStyle>
            <a:lvl1pPr marL="0" indent="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smtClean="0"/>
              <a:t>The Korean Institute of Communications and Information Sciences Conference (KICS 2019 Fall)</a:t>
            </a:r>
            <a:endParaRPr/>
          </a:p>
        </p:txBody>
      </p:sp>
      <p:sp>
        <p:nvSpPr>
          <p:cNvPr id="5" name="Date Placeholder 4"/>
          <p:cNvSpPr>
            <a:spLocks noGrp="1"/>
          </p:cNvSpPr>
          <p:nvPr>
            <p:ph type="dt" sz="half" idx="10"/>
          </p:nvPr>
        </p:nvSpPr>
        <p:spPr/>
        <p:txBody>
          <a:bodyPr/>
          <a:lstStyle/>
          <a:p>
            <a:fld id="{75751371-E24C-4845-B389-0204B6188C9D}" type="datetime1">
              <a:rPr lang="en-US" smtClean="0"/>
              <a:t>11/15/2019</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smtClean="0"/>
              <a:t>The Korean Institute of Communications and Information Sciences Conference (KICS 2019 Fall)</a:t>
            </a:r>
            <a:endParaRPr/>
          </a:p>
        </p:txBody>
      </p:sp>
      <p:sp>
        <p:nvSpPr>
          <p:cNvPr id="4" name="Date Placeholder 3"/>
          <p:cNvSpPr>
            <a:spLocks noGrp="1"/>
          </p:cNvSpPr>
          <p:nvPr>
            <p:ph type="dt" sz="half" idx="10"/>
          </p:nvPr>
        </p:nvSpPr>
        <p:spPr/>
        <p:txBody>
          <a:bodyPr/>
          <a:lstStyle/>
          <a:p>
            <a:fld id="{AA25068A-3103-4B00-8BED-E6F911C68CA3}" type="datetime1">
              <a:rPr lang="en-US" smtClean="0"/>
              <a:t>11/15/2019</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smtClean="0"/>
              <a:t>The Korean Institute of Communications and Information Sciences Conference (KICS 2019 Fall)</a:t>
            </a:r>
            <a:endParaRPr/>
          </a:p>
        </p:txBody>
      </p:sp>
      <p:sp>
        <p:nvSpPr>
          <p:cNvPr id="4" name="Date Placeholder 3"/>
          <p:cNvSpPr>
            <a:spLocks noGrp="1"/>
          </p:cNvSpPr>
          <p:nvPr>
            <p:ph type="dt" sz="half" idx="10"/>
          </p:nvPr>
        </p:nvSpPr>
        <p:spPr/>
        <p:txBody>
          <a:bodyPr/>
          <a:lstStyle/>
          <a:p>
            <a:fld id="{355825B7-2996-4766-94B0-578BC0105636}" type="datetime1">
              <a:rPr lang="en-US" smtClean="0"/>
              <a:t>11/15/2019</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idx="1"/>
          </p:nvPr>
        </p:nvSpPr>
        <p:spPr/>
        <p:txBody>
          <a:bodyPr/>
          <a:lstStyle>
            <a:lvl6pPr>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11"/>
          </p:nvPr>
        </p:nvSpPr>
        <p:spPr/>
        <p:txBody>
          <a:bodyPr/>
          <a:lstStyle/>
          <a:p>
            <a:r>
              <a:rPr lang="en-US" smtClean="0"/>
              <a:t>The Korean Institute of Communications and Information Sciences Conference (KICS 2019 Fall)</a:t>
            </a:r>
            <a:endParaRPr dirty="0"/>
          </a:p>
        </p:txBody>
      </p:sp>
      <p:sp>
        <p:nvSpPr>
          <p:cNvPr id="4" name="Date Placeholder 3"/>
          <p:cNvSpPr>
            <a:spLocks noGrp="1"/>
          </p:cNvSpPr>
          <p:nvPr>
            <p:ph type="dt" sz="half" idx="10"/>
          </p:nvPr>
        </p:nvSpPr>
        <p:spPr/>
        <p:txBody>
          <a:bodyPr/>
          <a:lstStyle/>
          <a:p>
            <a:fld id="{8C884D30-BD7E-4276-BB3E-10FC50CD6CDA}" type="datetime1">
              <a:rPr lang="en-US" smtClean="0"/>
              <a:t>11/15/2019</a:t>
            </a:fld>
            <a:endParaRPr dirty="0"/>
          </a:p>
        </p:txBody>
      </p:sp>
      <p:sp>
        <p:nvSpPr>
          <p:cNvPr id="6" name="Slide Number Placeholder 5"/>
          <p:cNvSpPr>
            <a:spLocks noGrp="1"/>
          </p:cNvSpPr>
          <p:nvPr>
            <p:ph type="sldNum" sz="quarter" idx="12"/>
          </p:nvPr>
        </p:nvSpPr>
        <p:spPr/>
        <p:txBody>
          <a:bodyPr/>
          <a:lstStyle/>
          <a:p>
            <a:fld id="{CA8D9AD5-F248-4919-864A-CFD76CC027D6}" type="slidenum">
              <a:rPr/>
              <a:t>‹#›</a:t>
            </a:fld>
            <a:endParaRPr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4000" y="1143000"/>
            <a:ext cx="9144000" cy="2667000"/>
          </a:xfrm>
        </p:spPr>
        <p:txBody>
          <a:bodyPr anchor="b">
            <a:normAutofit/>
          </a:bodyPr>
          <a:lstStyle>
            <a:lvl1pPr algn="ctr">
              <a:defRPr sz="5200" b="0"/>
            </a:lvl1pPr>
          </a:lstStyle>
          <a:p>
            <a:r>
              <a:rPr lang="en-US"/>
              <a:t>Click to edit Master title style</a:t>
            </a:r>
            <a:endParaRPr/>
          </a:p>
        </p:txBody>
      </p:sp>
      <p:sp>
        <p:nvSpPr>
          <p:cNvPr id="3" name="Text Placeholder 2"/>
          <p:cNvSpPr>
            <a:spLocks noGrp="1"/>
          </p:cNvSpPr>
          <p:nvPr>
            <p:ph type="body" idx="1"/>
          </p:nvPr>
        </p:nvSpPr>
        <p:spPr>
          <a:xfrm>
            <a:off x="1524000" y="3810000"/>
            <a:ext cx="9144000" cy="1143000"/>
          </a:xfrm>
        </p:spPr>
        <p:txBody>
          <a:bodyPr anchor="t">
            <a:normAutofit/>
          </a:bodyPr>
          <a:lstStyle>
            <a:lvl1pPr marL="0" indent="0" algn="ctr">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smtClean="0"/>
              <a:t>The Korean Institute of Communications and Information Sciences Conference (KICS 2019 Fall)</a:t>
            </a:r>
            <a:endParaRPr/>
          </a:p>
        </p:txBody>
      </p:sp>
      <p:sp>
        <p:nvSpPr>
          <p:cNvPr id="4" name="Date Placeholder 3"/>
          <p:cNvSpPr>
            <a:spLocks noGrp="1"/>
          </p:cNvSpPr>
          <p:nvPr>
            <p:ph type="dt" sz="half" idx="10"/>
          </p:nvPr>
        </p:nvSpPr>
        <p:spPr/>
        <p:txBody>
          <a:bodyPr/>
          <a:lstStyle/>
          <a:p>
            <a:fld id="{1AB40169-0F28-4935-BF9F-1F6116CE2B14}" type="datetime1">
              <a:rPr lang="en-US" smtClean="0"/>
              <a:t>11/15/2019</a:t>
            </a:fld>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143000"/>
            <a:ext cx="9144000" cy="2667000"/>
          </a:xfrm>
        </p:spPr>
        <p:txBody>
          <a:bodyPr anchor="b">
            <a:normAutofit/>
          </a:bodyPr>
          <a:lstStyle>
            <a:lvl1pPr algn="ctr">
              <a:defRPr sz="5200" b="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3" y="3810000"/>
            <a:ext cx="9144000" cy="1143000"/>
          </a:xfrm>
        </p:spPr>
        <p:txBody>
          <a:bodyPr anchor="t">
            <a:normAutofit/>
          </a:bodyPr>
          <a:lstStyle>
            <a:lvl1pPr marL="0" indent="0" algn="ctr">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smtClean="0"/>
              <a:t>The Korean Institute of Communications and Information Sciences Conference (KICS 2019 Fall)</a:t>
            </a:r>
            <a:endParaRPr/>
          </a:p>
        </p:txBody>
      </p:sp>
      <p:sp>
        <p:nvSpPr>
          <p:cNvPr id="4" name="Date Placeholder 3"/>
          <p:cNvSpPr>
            <a:spLocks noGrp="1"/>
          </p:cNvSpPr>
          <p:nvPr>
            <p:ph type="dt" sz="half" idx="10"/>
          </p:nvPr>
        </p:nvSpPr>
        <p:spPr/>
        <p:txBody>
          <a:bodyPr/>
          <a:lstStyle>
            <a:lvl1pPr>
              <a:defRPr>
                <a:solidFill>
                  <a:schemeClr val="tx2"/>
                </a:solidFill>
              </a:defRPr>
            </a:lvl1pPr>
          </a:lstStyle>
          <a:p>
            <a:fld id="{3471B584-F482-4856-A484-FD9650F00DDD}" type="datetime1">
              <a:rPr lang="en-US" smtClean="0"/>
              <a:t>11/15/2019</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80432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smtClean="0"/>
              <a:t>The Korean Institute of Communications and Information Sciences Conference (KICS 2019 Fall)</a:t>
            </a:r>
            <a:endParaRPr/>
          </a:p>
        </p:txBody>
      </p:sp>
      <p:sp>
        <p:nvSpPr>
          <p:cNvPr id="5" name="Date Placeholder 4"/>
          <p:cNvSpPr>
            <a:spLocks noGrp="1"/>
          </p:cNvSpPr>
          <p:nvPr>
            <p:ph type="dt" sz="half" idx="10"/>
          </p:nvPr>
        </p:nvSpPr>
        <p:spPr/>
        <p:txBody>
          <a:bodyPr/>
          <a:lstStyle/>
          <a:p>
            <a:fld id="{8514E506-1F15-4D33-93E0-B77E7DA82D62}" type="datetime1">
              <a:rPr lang="en-US" smtClean="0"/>
              <a:t>11/15/2019</a:t>
            </a:fld>
            <a:endParaRPr/>
          </a:p>
        </p:txBody>
      </p:sp>
      <p:sp>
        <p:nvSpPr>
          <p:cNvPr id="7" name="Slide Number Placeholder 6"/>
          <p:cNvSpPr>
            <a:spLocks noGrp="1"/>
          </p:cNvSpPr>
          <p:nvPr>
            <p:ph type="sldNum" sz="quarter" idx="12"/>
          </p:nvPr>
        </p:nvSpPr>
        <p:spPr/>
        <p:txBody>
          <a:bodyPr/>
          <a:lstStyle/>
          <a:p>
            <a:fld id="{A0ECE5F2-81AA-4605-B028-6FBA391056AF}" type="slidenum">
              <a:rPr/>
              <a:t>‹#›</a:t>
            </a:fld>
            <a:endParaRPr/>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smtClean="0"/>
              <a:t>The Korean Institute of Communications and Information Sciences Conference (KICS 2019 Fall)</a:t>
            </a:r>
            <a:endParaRPr/>
          </a:p>
        </p:txBody>
      </p:sp>
      <p:sp>
        <p:nvSpPr>
          <p:cNvPr id="7" name="Date Placeholder 6"/>
          <p:cNvSpPr>
            <a:spLocks noGrp="1"/>
          </p:cNvSpPr>
          <p:nvPr>
            <p:ph type="dt" sz="half" idx="10"/>
          </p:nvPr>
        </p:nvSpPr>
        <p:spPr/>
        <p:txBody>
          <a:bodyPr/>
          <a:lstStyle/>
          <a:p>
            <a:fld id="{EDA960E7-D407-49BF-A994-AC00BE907689}" type="datetime1">
              <a:rPr lang="en-US" smtClean="0"/>
              <a:t>11/15/2019</a:t>
            </a:fld>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smtClean="0"/>
              <a:t>The Korean Institute of Communications and Information Sciences Conference (KICS 2019 Fall)</a:t>
            </a:r>
            <a:endParaRPr/>
          </a:p>
        </p:txBody>
      </p:sp>
      <p:sp>
        <p:nvSpPr>
          <p:cNvPr id="3" name="Date Placeholder 2"/>
          <p:cNvSpPr>
            <a:spLocks noGrp="1"/>
          </p:cNvSpPr>
          <p:nvPr>
            <p:ph type="dt" sz="half" idx="10"/>
          </p:nvPr>
        </p:nvSpPr>
        <p:spPr/>
        <p:txBody>
          <a:bodyPr/>
          <a:lstStyle/>
          <a:p>
            <a:fld id="{99D7554A-A80F-454F-8694-AB9D0D5198AF}" type="datetime1">
              <a:rPr lang="en-US" smtClean="0"/>
              <a:t>11/15/2019</a:t>
            </a:fld>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tx2"/>
                </a:solidFill>
              </a:defRPr>
            </a:lvl1pPr>
          </a:lstStyle>
          <a:p>
            <a:r>
              <a:rPr lang="en-US" smtClean="0"/>
              <a:t>The Korean Institute of Communications and Information Sciences Conference (KICS 2019 Fall)</a:t>
            </a:r>
            <a:endParaRPr/>
          </a:p>
        </p:txBody>
      </p:sp>
      <p:sp>
        <p:nvSpPr>
          <p:cNvPr id="2" name="Date Placeholder 1"/>
          <p:cNvSpPr>
            <a:spLocks noGrp="1"/>
          </p:cNvSpPr>
          <p:nvPr>
            <p:ph type="dt" sz="half" idx="10"/>
          </p:nvPr>
        </p:nvSpPr>
        <p:spPr/>
        <p:txBody>
          <a:bodyPr/>
          <a:lstStyle>
            <a:lvl1pPr>
              <a:defRPr>
                <a:solidFill>
                  <a:schemeClr val="tx2"/>
                </a:solidFill>
              </a:defRPr>
            </a:lvl1pPr>
          </a:lstStyle>
          <a:p>
            <a:fld id="{5B4328AB-E269-4302-8CA8-24FDA59E4DED}" type="datetime1">
              <a:rPr lang="en-US" smtClean="0"/>
              <a:t>11/15/2019</a:t>
            </a:fld>
            <a:endParaRPr/>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CA8D9AD5-F248-4919-864A-CFD76CC027D6}" type="slidenum">
              <a:rPr/>
              <a:p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0412" y="2362200"/>
            <a:ext cx="3200400" cy="1990725"/>
          </a:xfrm>
        </p:spPr>
        <p:txBody>
          <a:bodyPr anchor="b">
            <a:normAutofit/>
          </a:bodyPr>
          <a:lstStyle>
            <a:lvl1pPr>
              <a:defRPr sz="3400" b="0"/>
            </a:lvl1pPr>
          </a:lstStyle>
          <a:p>
            <a:r>
              <a:rPr lang="en-US"/>
              <a:t>Click to edit Master title style</a:t>
            </a:r>
            <a:endParaRPr/>
          </a:p>
        </p:txBody>
      </p:sp>
      <p:sp>
        <p:nvSpPr>
          <p:cNvPr id="4" name="Text Placeholder 3"/>
          <p:cNvSpPr>
            <a:spLocks noGrp="1"/>
          </p:cNvSpPr>
          <p:nvPr>
            <p:ph type="body" sz="half" idx="2"/>
          </p:nvPr>
        </p:nvSpPr>
        <p:spPr>
          <a:xfrm>
            <a:off x="760412" y="4367308"/>
            <a:ext cx="3200400" cy="1622012"/>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494212" y="685800"/>
            <a:ext cx="7239001"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smtClean="0"/>
              <a:t>The Korean Institute of Communications and Information Sciences Conference (KICS 2019 Fall)</a:t>
            </a:r>
            <a:endParaRPr/>
          </a:p>
        </p:txBody>
      </p:sp>
      <p:sp>
        <p:nvSpPr>
          <p:cNvPr id="5" name="Date Placeholder 4"/>
          <p:cNvSpPr>
            <a:spLocks noGrp="1"/>
          </p:cNvSpPr>
          <p:nvPr>
            <p:ph type="dt" sz="half" idx="10"/>
          </p:nvPr>
        </p:nvSpPr>
        <p:spPr/>
        <p:txBody>
          <a:bodyPr/>
          <a:lstStyle/>
          <a:p>
            <a:fld id="{828A74DA-4056-4084-BC26-B7C2CD77BB60}" type="datetime1">
              <a:rPr lang="en-US" smtClean="0"/>
              <a:t>11/15/2019</a:t>
            </a:fld>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fontAlgn="auto">
              <a:lnSpc>
                <a:spcPct val="100000"/>
              </a:lnSpc>
              <a:spcBef>
                <a:spcPts val="0"/>
              </a:spcBef>
              <a:spcAft>
                <a:spcPts val="0"/>
              </a:spcAft>
              <a:buClrTx/>
              <a:buSzTx/>
              <a:buFontTx/>
              <a:buNone/>
              <a:tabLst/>
            </a:pPr>
            <a:endParaRPr kumimoji="0" b="0" i="0" u="none" strike="noStrike" kern="0" cap="none" spc="0" normalizeH="0" baseline="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bg2"/>
                </a:solidFill>
              </a:defRPr>
            </a:lvl1pPr>
          </a:lstStyle>
          <a:p>
            <a:r>
              <a:rPr lang="en-US" smtClean="0"/>
              <a:t>The Korean Institute of Communications and Information Sciences Conference (KICS 2019 Fall)</a:t>
            </a:r>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1100">
                <a:solidFill>
                  <a:schemeClr val="bg2"/>
                </a:solidFill>
              </a:defRPr>
            </a:lvl1pPr>
          </a:lstStyle>
          <a:p>
            <a:fld id="{9313AE23-5C39-4BF5-A7A5-BD717AA8B735}" type="datetime1">
              <a:rPr lang="en-US" smtClean="0"/>
              <a:t>11/15/2019</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a:solidFill>
                  <a:schemeClr val="bg2"/>
                </a:solidFill>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1"/>
          <p:cNvSpPr txBox="1">
            <a:spLocks/>
          </p:cNvSpPr>
          <p:nvPr/>
        </p:nvSpPr>
        <p:spPr>
          <a:xfrm>
            <a:off x="511169" y="1556792"/>
            <a:ext cx="11231361" cy="201622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algn="ctr"/>
            <a:r>
              <a:rPr lang="en-US" sz="3200" b="1" dirty="0" smtClean="0">
                <a:latin typeface="Times New Roman" panose="02020603050405020304" pitchFamily="18" charset="0"/>
                <a:cs typeface="Times New Roman" panose="02020603050405020304" pitchFamily="18" charset="0"/>
              </a:rPr>
              <a:t>“Hunger Marketing and </a:t>
            </a:r>
            <a:r>
              <a:rPr lang="en-US" sz="3200" b="1" dirty="0" err="1" smtClean="0">
                <a:latin typeface="Times New Roman" panose="02020603050405020304" pitchFamily="18" charset="0"/>
                <a:cs typeface="Times New Roman" panose="02020603050405020304" pitchFamily="18" charset="0"/>
              </a:rPr>
              <a:t>Blockchain</a:t>
            </a:r>
            <a:r>
              <a:rPr lang="en-US" sz="3200" b="1" dirty="0" smtClean="0">
                <a:latin typeface="Times New Roman" panose="02020603050405020304" pitchFamily="18" charset="0"/>
                <a:cs typeface="Times New Roman" panose="02020603050405020304" pitchFamily="18" charset="0"/>
              </a:rPr>
              <a:t> Technology: Applications in Wireless Spectrum Management”</a:t>
            </a:r>
            <a:endParaRPr lang="en-GB" sz="3200" b="1" dirty="0" smtClean="0">
              <a:latin typeface="Times New Roman" panose="02020603050405020304" pitchFamily="18" charset="0"/>
              <a:cs typeface="Times New Roman" panose="02020603050405020304" pitchFamily="18" charset="0"/>
            </a:endParaRPr>
          </a:p>
          <a:p>
            <a:pPr algn="ctr"/>
            <a:endParaRPr lang="en-GB" sz="3200" dirty="0">
              <a:solidFill>
                <a:schemeClr val="accent3">
                  <a:lumMod val="50000"/>
                </a:schemeClr>
              </a:solidFill>
              <a:latin typeface="Times New Roman" panose="02020603050405020304" pitchFamily="18" charset="0"/>
              <a:cs typeface="Times New Roman" panose="02020603050405020304" pitchFamily="18" charset="0"/>
            </a:endParaRPr>
          </a:p>
          <a:p>
            <a:pPr algn="ctr"/>
            <a:r>
              <a:rPr lang="en-GB" sz="2000" dirty="0" smtClean="0">
                <a:solidFill>
                  <a:schemeClr val="accent3">
                    <a:lumMod val="50000"/>
                  </a:schemeClr>
                </a:solidFill>
                <a:latin typeface="Times New Roman" panose="02020603050405020304" pitchFamily="18" charset="0"/>
                <a:cs typeface="Times New Roman" panose="02020603050405020304" pitchFamily="18" charset="0"/>
              </a:rPr>
              <a:t>“</a:t>
            </a:r>
            <a:r>
              <a:rPr lang="en-US" sz="2400" b="1" dirty="0">
                <a:solidFill>
                  <a:schemeClr val="accent3">
                    <a:lumMod val="50000"/>
                  </a:schemeClr>
                </a:solidFill>
                <a:latin typeface="Times New Roman" panose="02020603050405020304" pitchFamily="18" charset="0"/>
                <a:cs typeface="Times New Roman" panose="02020603050405020304" pitchFamily="18" charset="0"/>
              </a:rPr>
              <a:t>Hunger </a:t>
            </a:r>
            <a:r>
              <a:rPr lang="ko-KR" altLang="en-US" sz="2400" b="1" dirty="0">
                <a:solidFill>
                  <a:schemeClr val="accent3">
                    <a:lumMod val="50000"/>
                  </a:schemeClr>
                </a:solidFill>
                <a:latin typeface="Times New Roman" panose="02020603050405020304" pitchFamily="18" charset="0"/>
                <a:cs typeface="Times New Roman" panose="02020603050405020304" pitchFamily="18" charset="0"/>
              </a:rPr>
              <a:t>마케팅과 블록체인을 이용한 무선 스펙트럼 관리 </a:t>
            </a:r>
            <a:r>
              <a:rPr lang="ko-KR" altLang="en-US" sz="2400" b="1" dirty="0" smtClean="0">
                <a:solidFill>
                  <a:schemeClr val="accent3">
                    <a:lumMod val="50000"/>
                  </a:schemeClr>
                </a:solidFill>
                <a:latin typeface="Times New Roman" panose="02020603050405020304" pitchFamily="18" charset="0"/>
                <a:cs typeface="Times New Roman" panose="02020603050405020304" pitchFamily="18" charset="0"/>
              </a:rPr>
              <a:t>기술</a:t>
            </a:r>
            <a:r>
              <a:rPr lang="en-GB" sz="2400" dirty="0" smtClean="0">
                <a:solidFill>
                  <a:schemeClr val="accent3">
                    <a:lumMod val="50000"/>
                  </a:schemeClr>
                </a:solidFill>
                <a:latin typeface="Times New Roman" panose="02020603050405020304" pitchFamily="18" charset="0"/>
                <a:cs typeface="Times New Roman" panose="02020603050405020304" pitchFamily="18" charset="0"/>
              </a:rPr>
              <a:t>” </a:t>
            </a:r>
            <a:endParaRPr lang="en-US" sz="2800"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345" y="223795"/>
            <a:ext cx="2952328" cy="801867"/>
          </a:xfrm>
          <a:prstGeom prst="rect">
            <a:avLst/>
          </a:prstGeom>
        </p:spPr>
      </p:pic>
      <p:sp>
        <p:nvSpPr>
          <p:cNvPr id="14" name="TextBox 13"/>
          <p:cNvSpPr txBox="1"/>
          <p:nvPr/>
        </p:nvSpPr>
        <p:spPr>
          <a:xfrm>
            <a:off x="2711623" y="6093296"/>
            <a:ext cx="6984777" cy="446276"/>
          </a:xfrm>
          <a:prstGeom prst="rect">
            <a:avLst/>
          </a:prstGeom>
          <a:noFill/>
        </p:spPr>
        <p:txBody>
          <a:bodyPr wrap="square" rtlCol="0">
            <a:spAutoFit/>
          </a:bodyPr>
          <a:lstStyle/>
          <a:p>
            <a:pPr algn="ctr"/>
            <a:r>
              <a:rPr lang="en-US" sz="1150" dirty="0">
                <a:latin typeface="Times New Roman" panose="02020603050405020304" pitchFamily="18" charset="0"/>
                <a:cs typeface="Times New Roman" panose="02020603050405020304" pitchFamily="18" charset="0"/>
              </a:rPr>
              <a:t>This work was supported by the National Research Foundation of Korea(NRF) grant (No. 2017R1C1B5016837), the ITRC Program (IITP-2019-2014-1-00639), and by Kumoh National Institute of Technology (2019-104-155).</a:t>
            </a:r>
          </a:p>
        </p:txBody>
      </p:sp>
      <p:pic>
        <p:nvPicPr>
          <p:cNvPr id="3" name="Picture 2"/>
          <p:cNvPicPr>
            <a:picLocks noChangeAspect="1"/>
          </p:cNvPicPr>
          <p:nvPr/>
        </p:nvPicPr>
        <p:blipFill>
          <a:blip r:embed="rId4"/>
          <a:stretch>
            <a:fillRect/>
          </a:stretch>
        </p:blipFill>
        <p:spPr>
          <a:xfrm>
            <a:off x="9624392" y="279254"/>
            <a:ext cx="2302006" cy="676260"/>
          </a:xfrm>
          <a:prstGeom prst="rect">
            <a:avLst/>
          </a:prstGeom>
        </p:spPr>
      </p:pic>
      <p:sp>
        <p:nvSpPr>
          <p:cNvPr id="8" name="TextBox 7"/>
          <p:cNvSpPr txBox="1"/>
          <p:nvPr/>
        </p:nvSpPr>
        <p:spPr>
          <a:xfrm>
            <a:off x="474622" y="4288015"/>
            <a:ext cx="11017224" cy="646331"/>
          </a:xfrm>
          <a:prstGeom prst="rect">
            <a:avLst/>
          </a:prstGeom>
          <a:noFill/>
        </p:spPr>
        <p:txBody>
          <a:bodyPr wrap="square" rtlCol="0">
            <a:spAutoFit/>
          </a:bodyPr>
          <a:lstStyle/>
          <a:p>
            <a:r>
              <a:rPr lang="en-GB" sz="1200" b="1" dirty="0" err="1" smtClean="0">
                <a:latin typeface="Times New Roman" panose="02020603050405020304" pitchFamily="18" charset="0"/>
                <a:cs typeface="Times New Roman" panose="02020603050405020304" pitchFamily="18" charset="0"/>
              </a:rPr>
              <a:t>Njoku</a:t>
            </a:r>
            <a:r>
              <a:rPr lang="en-GB" sz="1200" b="1" dirty="0" smtClean="0">
                <a:latin typeface="Times New Roman" panose="02020603050405020304" pitchFamily="18" charset="0"/>
                <a:cs typeface="Times New Roman" panose="02020603050405020304" pitchFamily="18" charset="0"/>
              </a:rPr>
              <a:t> Judith </a:t>
            </a:r>
            <a:r>
              <a:rPr lang="en-GB" sz="1200" b="1" dirty="0" err="1" smtClean="0">
                <a:latin typeface="Times New Roman" panose="02020603050405020304" pitchFamily="18" charset="0"/>
                <a:cs typeface="Times New Roman" panose="02020603050405020304" pitchFamily="18" charset="0"/>
              </a:rPr>
              <a:t>Nkechinyere</a:t>
            </a:r>
            <a:r>
              <a:rPr lang="en-GB" sz="1200" b="1" dirty="0" smtClean="0">
                <a:latin typeface="Times New Roman" panose="02020603050405020304" pitchFamily="18" charset="0"/>
                <a:cs typeface="Times New Roman" panose="02020603050405020304" pitchFamily="18" charset="0"/>
              </a:rPr>
              <a:t> 			           Manuel Eugenio </a:t>
            </a:r>
            <a:r>
              <a:rPr lang="en-GB" sz="1200" b="1" dirty="0" err="1" smtClean="0">
                <a:latin typeface="Times New Roman" panose="02020603050405020304" pitchFamily="18" charset="0"/>
                <a:cs typeface="Times New Roman" panose="02020603050405020304" pitchFamily="18" charset="0"/>
              </a:rPr>
              <a:t>Morocho</a:t>
            </a:r>
            <a:r>
              <a:rPr lang="en-GB" sz="1200" b="1" dirty="0" smtClean="0">
                <a:latin typeface="Times New Roman" panose="02020603050405020304" pitchFamily="18" charset="0"/>
                <a:cs typeface="Times New Roman" panose="02020603050405020304" pitchFamily="18" charset="0"/>
              </a:rPr>
              <a:t> </a:t>
            </a:r>
            <a:r>
              <a:rPr lang="en-GB" sz="1200" b="1" dirty="0" err="1" smtClean="0">
                <a:latin typeface="Times New Roman" panose="02020603050405020304" pitchFamily="18" charset="0"/>
                <a:cs typeface="Times New Roman" panose="02020603050405020304" pitchFamily="18" charset="0"/>
              </a:rPr>
              <a:t>Cayamcela</a:t>
            </a:r>
            <a:r>
              <a:rPr lang="en-GB" sz="1200" b="1" dirty="0" smtClean="0">
                <a:latin typeface="Times New Roman" panose="02020603050405020304" pitchFamily="18" charset="0"/>
                <a:cs typeface="Times New Roman" panose="02020603050405020304" pitchFamily="18" charset="0"/>
              </a:rPr>
              <a:t>                                                                   Wansu Lim </a:t>
            </a:r>
            <a:endParaRPr lang="en-GB" sz="1200" dirty="0" smtClean="0">
              <a:latin typeface="Times New Roman" panose="02020603050405020304" pitchFamily="18" charset="0"/>
              <a:cs typeface="Times New Roman" panose="02020603050405020304" pitchFamily="18" charset="0"/>
            </a:endParaRPr>
          </a:p>
          <a:p>
            <a:r>
              <a:rPr lang="en-GB" sz="1200" dirty="0" smtClean="0">
                <a:latin typeface="Times New Roman" panose="02020603050405020304" pitchFamily="18" charset="0"/>
                <a:cs typeface="Times New Roman" panose="02020603050405020304" pitchFamily="18" charset="0"/>
              </a:rPr>
              <a:t>Department </a:t>
            </a:r>
            <a:r>
              <a:rPr lang="en-GB" sz="1200" dirty="0">
                <a:latin typeface="Times New Roman" panose="02020603050405020304" pitchFamily="18" charset="0"/>
                <a:cs typeface="Times New Roman" panose="02020603050405020304" pitchFamily="18" charset="0"/>
              </a:rPr>
              <a:t>of Electronic Engineering </a:t>
            </a:r>
            <a:r>
              <a:rPr lang="en-GB" sz="1200" dirty="0" smtClean="0">
                <a:latin typeface="Times New Roman" panose="02020603050405020304" pitchFamily="18" charset="0"/>
                <a:cs typeface="Times New Roman" panose="02020603050405020304" pitchFamily="18" charset="0"/>
              </a:rPr>
              <a:t>       		            Department of Electronic Engineering                                                            Department of IT Convergence </a:t>
            </a:r>
          </a:p>
          <a:p>
            <a:pPr algn="ctr"/>
            <a:endParaRPr lang="en-GB" sz="12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166329" y="4850548"/>
            <a:ext cx="5785084" cy="646331"/>
          </a:xfrm>
          <a:prstGeom prst="rect">
            <a:avLst/>
          </a:prstGeom>
          <a:noFill/>
        </p:spPr>
        <p:txBody>
          <a:bodyPr wrap="square" rtlCol="0">
            <a:spAutoFit/>
          </a:bodyPr>
          <a:lstStyle/>
          <a:p>
            <a:pPr algn="ctr"/>
            <a:r>
              <a:rPr lang="en-GB" sz="1200" dirty="0" smtClean="0">
                <a:latin typeface="Times New Roman" panose="02020603050405020304" pitchFamily="18" charset="0"/>
                <a:cs typeface="Times New Roman" panose="02020603050405020304" pitchFamily="18" charset="0"/>
              </a:rPr>
              <a:t> Kumoh National Institute of Technology (KIT) </a:t>
            </a:r>
          </a:p>
          <a:p>
            <a:pPr algn="ctr"/>
            <a:r>
              <a:rPr lang="en-GB" sz="1200" dirty="0" err="1" smtClean="0">
                <a:latin typeface="Times New Roman" panose="02020603050405020304" pitchFamily="18" charset="0"/>
                <a:cs typeface="Times New Roman" panose="02020603050405020304" pitchFamily="18" charset="0"/>
              </a:rPr>
              <a:t>Daehak-ro</a:t>
            </a:r>
            <a:r>
              <a:rPr lang="en-GB" sz="1200" dirty="0" smtClean="0">
                <a:latin typeface="Times New Roman" panose="02020603050405020304" pitchFamily="18" charset="0"/>
                <a:cs typeface="Times New Roman" panose="02020603050405020304" pitchFamily="18" charset="0"/>
              </a:rPr>
              <a:t> 61, Gumi, </a:t>
            </a:r>
            <a:r>
              <a:rPr lang="en-GB" sz="1200" dirty="0" err="1" smtClean="0">
                <a:latin typeface="Times New Roman" panose="02020603050405020304" pitchFamily="18" charset="0"/>
                <a:cs typeface="Times New Roman" panose="02020603050405020304" pitchFamily="18" charset="0"/>
              </a:rPr>
              <a:t>Gyeongsangbuk</a:t>
            </a:r>
            <a:r>
              <a:rPr lang="en-GB" sz="1200" dirty="0" smtClean="0">
                <a:latin typeface="Times New Roman" panose="02020603050405020304" pitchFamily="18" charset="0"/>
                <a:cs typeface="Times New Roman" panose="02020603050405020304" pitchFamily="18" charset="0"/>
              </a:rPr>
              <a:t>-do, South Korea </a:t>
            </a:r>
          </a:p>
          <a:p>
            <a:pPr algn="ctr"/>
            <a:r>
              <a:rPr lang="en-GB" sz="1200" dirty="0" smtClean="0">
                <a:latin typeface="Times New Roman" panose="02020603050405020304" pitchFamily="18" charset="0"/>
                <a:cs typeface="Times New Roman" panose="02020603050405020304" pitchFamily="18" charset="0"/>
              </a:rPr>
              <a:t> [e-mail: {judithnjoku24, </a:t>
            </a:r>
            <a:r>
              <a:rPr lang="en-GB" sz="1200" dirty="0" err="1" smtClean="0">
                <a:latin typeface="Times New Roman" panose="02020603050405020304" pitchFamily="18" charset="0"/>
                <a:cs typeface="Times New Roman" panose="02020603050405020304" pitchFamily="18" charset="0"/>
              </a:rPr>
              <a:t>eugeniomorocho</a:t>
            </a:r>
            <a:r>
              <a:rPr lang="en-GB" sz="1200" dirty="0" smtClean="0">
                <a:latin typeface="Times New Roman" panose="02020603050405020304" pitchFamily="18" charset="0"/>
                <a:cs typeface="Times New Roman" panose="02020603050405020304" pitchFamily="18" charset="0"/>
              </a:rPr>
              <a:t>, </a:t>
            </a:r>
            <a:r>
              <a:rPr lang="en-GB" sz="1200" dirty="0" err="1" smtClean="0">
                <a:latin typeface="Times New Roman" panose="02020603050405020304" pitchFamily="18" charset="0"/>
                <a:cs typeface="Times New Roman" panose="02020603050405020304" pitchFamily="18" charset="0"/>
              </a:rPr>
              <a:t>wansu.lim</a:t>
            </a:r>
            <a:r>
              <a:rPr lang="en-GB" sz="1200" dirty="0" smtClean="0">
                <a:latin typeface="Times New Roman" panose="02020603050405020304" pitchFamily="18" charset="0"/>
                <a:cs typeface="Times New Roman" panose="02020603050405020304" pitchFamily="18" charset="0"/>
              </a:rPr>
              <a:t>}@kumoh.ac.kr] </a:t>
            </a:r>
            <a:endParaRPr lang="en-GB" sz="1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A8D9AD5-F248-4919-864A-CFD76CC027D6}" type="slidenum">
              <a:rPr lang="en-US" smtClean="0"/>
              <a:t>1</a:t>
            </a:fld>
            <a:endParaRPr lang="en-US" dirty="0"/>
          </a:p>
        </p:txBody>
      </p:sp>
      <p:sp>
        <p:nvSpPr>
          <p:cNvPr id="5" name="Footer Placeholder 4"/>
          <p:cNvSpPr>
            <a:spLocks noGrp="1"/>
          </p:cNvSpPr>
          <p:nvPr>
            <p:ph type="ftr" sz="quarter" idx="11"/>
          </p:nvPr>
        </p:nvSpPr>
        <p:spPr/>
        <p:txBody>
          <a:bodyPr/>
          <a:lstStyle/>
          <a:p>
            <a:r>
              <a:rPr lang="en-US" smtClean="0"/>
              <a:t>The Korean Institute of Communications and Information Sciences Conference (KICS 2019 Fall)</a:t>
            </a:r>
            <a:endParaRPr lang="en-US" dirty="0"/>
          </a:p>
        </p:txBody>
      </p:sp>
    </p:spTree>
    <p:extLst>
      <p:ext uri="{BB962C8B-B14F-4D97-AF65-F5344CB8AC3E}">
        <p14:creationId xmlns:p14="http://schemas.microsoft.com/office/powerpoint/2010/main" val="3848593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666441"/>
            <a:ext cx="9509760" cy="720056"/>
          </a:xfrm>
        </p:spPr>
        <p:txBody>
          <a:bodyPr/>
          <a:lstStyle/>
          <a:p>
            <a:r>
              <a:rPr lang="en-US" sz="3600" b="1" dirty="0">
                <a:latin typeface="Times New Roman" panose="02020603050405020304" pitchFamily="18" charset="0"/>
                <a:cs typeface="Times New Roman" panose="02020603050405020304" pitchFamily="18" charset="0"/>
              </a:rPr>
              <a:t>Proposed </a:t>
            </a:r>
            <a:r>
              <a:rPr lang="en-US" sz="3600" b="1" dirty="0" smtClean="0">
                <a:latin typeface="Times New Roman" panose="02020603050405020304" pitchFamily="18" charset="0"/>
                <a:cs typeface="Times New Roman" panose="02020603050405020304" pitchFamily="18" charset="0"/>
              </a:rPr>
              <a:t>Solutions</a:t>
            </a:r>
            <a:endParaRPr lang="en-GB"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28" y="44624"/>
            <a:ext cx="2232248" cy="606289"/>
          </a:xfrm>
          <a:prstGeom prst="rect">
            <a:avLst/>
          </a:prstGeom>
        </p:spPr>
      </p:pic>
      <p:pic>
        <p:nvPicPr>
          <p:cNvPr id="7" name="Picture 6"/>
          <p:cNvPicPr>
            <a:picLocks noChangeAspect="1"/>
          </p:cNvPicPr>
          <p:nvPr/>
        </p:nvPicPr>
        <p:blipFill>
          <a:blip r:embed="rId4"/>
          <a:stretch>
            <a:fillRect/>
          </a:stretch>
        </p:blipFill>
        <p:spPr>
          <a:xfrm>
            <a:off x="10200456" y="70690"/>
            <a:ext cx="1872208" cy="549998"/>
          </a:xfrm>
          <a:prstGeom prst="rect">
            <a:avLst/>
          </a:prstGeom>
        </p:spPr>
      </p:pic>
      <p:sp>
        <p:nvSpPr>
          <p:cNvPr id="3" name="Content Placeholder 2"/>
          <p:cNvSpPr>
            <a:spLocks noGrp="1"/>
          </p:cNvSpPr>
          <p:nvPr>
            <p:ph idx="1"/>
          </p:nvPr>
        </p:nvSpPr>
        <p:spPr>
          <a:xfrm>
            <a:off x="1127448" y="2780928"/>
            <a:ext cx="9217024" cy="3407547"/>
          </a:xfrm>
        </p:spPr>
        <p:txBody>
          <a:bodyPr>
            <a:normAutofit/>
          </a:bodyPr>
          <a:lstStyle/>
          <a:p>
            <a:pPr marL="45720" indent="0" algn="just">
              <a:buNone/>
            </a:pPr>
            <a:endParaRPr lang="en-US" sz="2400" dirty="0" smtClean="0"/>
          </a:p>
          <a:p>
            <a:r>
              <a:rPr lang="en-US" sz="2400" dirty="0" smtClean="0"/>
              <a:t> </a:t>
            </a:r>
            <a:r>
              <a:rPr lang="en-US" sz="2600" dirty="0" smtClean="0">
                <a:solidFill>
                  <a:schemeClr val="tx1"/>
                </a:solidFill>
              </a:rPr>
              <a:t>There will be an increased predictability of user’s behavior</a:t>
            </a:r>
          </a:p>
          <a:p>
            <a:endParaRPr lang="en-US" sz="2600" dirty="0">
              <a:solidFill>
                <a:schemeClr val="tx1"/>
              </a:solidFill>
            </a:endParaRPr>
          </a:p>
          <a:p>
            <a:r>
              <a:rPr lang="en-US" sz="2600" dirty="0" smtClean="0">
                <a:solidFill>
                  <a:schemeClr val="tx1"/>
                </a:solidFill>
              </a:rPr>
              <a:t>Improved spectrum management.</a:t>
            </a:r>
            <a:endParaRPr lang="en-US" sz="2400" dirty="0">
              <a:solidFill>
                <a:schemeClr val="tx1"/>
              </a:solidFill>
            </a:endParaRPr>
          </a:p>
          <a:p>
            <a:pPr marL="45720" indent="0">
              <a:buNone/>
            </a:pPr>
            <a:r>
              <a:rPr lang="en-US" sz="2400" dirty="0" smtClean="0"/>
              <a:t> </a:t>
            </a:r>
            <a:endParaRPr lang="en-US" sz="2000" dirty="0" smtClean="0"/>
          </a:p>
        </p:txBody>
      </p:sp>
      <p:sp>
        <p:nvSpPr>
          <p:cNvPr id="9" name="Slide Number Placeholder 8"/>
          <p:cNvSpPr>
            <a:spLocks noGrp="1"/>
          </p:cNvSpPr>
          <p:nvPr>
            <p:ph type="sldNum" sz="quarter" idx="12"/>
          </p:nvPr>
        </p:nvSpPr>
        <p:spPr/>
        <p:txBody>
          <a:bodyPr/>
          <a:lstStyle/>
          <a:p>
            <a:fld id="{CA8D9AD5-F248-4919-864A-CFD76CC027D6}" type="slidenum">
              <a:rPr lang="en-US" smtClean="0"/>
              <a:t>10</a:t>
            </a:fld>
            <a:endParaRPr lang="en-US" dirty="0"/>
          </a:p>
        </p:txBody>
      </p:sp>
      <p:sp>
        <p:nvSpPr>
          <p:cNvPr id="10" name="Footer Placeholder 9"/>
          <p:cNvSpPr>
            <a:spLocks noGrp="1"/>
          </p:cNvSpPr>
          <p:nvPr>
            <p:ph type="ftr" sz="quarter" idx="11"/>
          </p:nvPr>
        </p:nvSpPr>
        <p:spPr/>
        <p:txBody>
          <a:bodyPr/>
          <a:lstStyle/>
          <a:p>
            <a:r>
              <a:rPr lang="en-US" smtClean="0"/>
              <a:t>The Korean Institute of Communications and Information Sciences Conference (KICS 2019 Fall)</a:t>
            </a:r>
            <a:endParaRPr lang="en-US" dirty="0"/>
          </a:p>
        </p:txBody>
      </p:sp>
      <p:sp>
        <p:nvSpPr>
          <p:cNvPr id="8" name="Title 1"/>
          <p:cNvSpPr txBox="1">
            <a:spLocks/>
          </p:cNvSpPr>
          <p:nvPr/>
        </p:nvSpPr>
        <p:spPr>
          <a:xfrm>
            <a:off x="1343472" y="1340768"/>
            <a:ext cx="9793088" cy="100811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algn="ctr"/>
            <a:r>
              <a:rPr lang="en-US" sz="3600" dirty="0" smtClean="0">
                <a:solidFill>
                  <a:schemeClr val="tx2"/>
                </a:solidFill>
                <a:latin typeface="Times New Roman" panose="02020603050405020304" pitchFamily="18" charset="0"/>
                <a:cs typeface="Times New Roman" panose="02020603050405020304" pitchFamily="18" charset="0"/>
              </a:rPr>
              <a:t>Benefits</a:t>
            </a:r>
            <a:r>
              <a:rPr lang="en-GB" sz="3600" dirty="0" smtClean="0">
                <a:solidFill>
                  <a:schemeClr val="tx2"/>
                </a:solidFill>
                <a:latin typeface="Times New Roman" panose="02020603050405020304" pitchFamily="18" charset="0"/>
                <a:cs typeface="Times New Roman" panose="02020603050405020304" pitchFamily="18" charset="0"/>
              </a:rPr>
              <a:t> </a:t>
            </a:r>
            <a:r>
              <a:rPr lang="en-US" sz="3600" dirty="0" smtClean="0">
                <a:solidFill>
                  <a:schemeClr val="accent3">
                    <a:lumMod val="50000"/>
                  </a:schemeClr>
                </a:solidFill>
                <a:latin typeface="Times New Roman" panose="02020603050405020304" pitchFamily="18" charset="0"/>
                <a:cs typeface="Times New Roman" panose="02020603050405020304" pitchFamily="18" charset="0"/>
              </a:rPr>
              <a:t>of Hunger Marketing in Spectrum Management</a:t>
            </a:r>
            <a:endParaRPr lang="en-GB"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1343472" y="1340768"/>
            <a:ext cx="9001000" cy="10081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GB"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263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Proposed </a:t>
            </a:r>
            <a:r>
              <a:rPr lang="en-US" sz="3600" b="1" dirty="0" smtClean="0">
                <a:latin typeface="Times New Roman" panose="02020603050405020304" pitchFamily="18" charset="0"/>
                <a:cs typeface="Times New Roman" panose="02020603050405020304" pitchFamily="18" charset="0"/>
              </a:rPr>
              <a:t>Solutions</a:t>
            </a:r>
            <a:endParaRPr lang="en-GB"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28" y="44624"/>
            <a:ext cx="2232248" cy="606289"/>
          </a:xfrm>
          <a:prstGeom prst="rect">
            <a:avLst/>
          </a:prstGeom>
        </p:spPr>
      </p:pic>
      <p:pic>
        <p:nvPicPr>
          <p:cNvPr id="7" name="Picture 6"/>
          <p:cNvPicPr>
            <a:picLocks noChangeAspect="1"/>
          </p:cNvPicPr>
          <p:nvPr/>
        </p:nvPicPr>
        <p:blipFill>
          <a:blip r:embed="rId4"/>
          <a:stretch>
            <a:fillRect/>
          </a:stretch>
        </p:blipFill>
        <p:spPr>
          <a:xfrm>
            <a:off x="10200456" y="70690"/>
            <a:ext cx="1872208" cy="549998"/>
          </a:xfrm>
          <a:prstGeom prst="rect">
            <a:avLst/>
          </a:prstGeom>
        </p:spPr>
      </p:pic>
      <p:sp>
        <p:nvSpPr>
          <p:cNvPr id="3" name="Content Placeholder 2"/>
          <p:cNvSpPr>
            <a:spLocks noGrp="1"/>
          </p:cNvSpPr>
          <p:nvPr>
            <p:ph idx="1"/>
          </p:nvPr>
        </p:nvSpPr>
        <p:spPr>
          <a:xfrm>
            <a:off x="1055440" y="2060848"/>
            <a:ext cx="5976664" cy="4127627"/>
          </a:xfrm>
        </p:spPr>
        <p:txBody>
          <a:bodyPr>
            <a:normAutofit lnSpcReduction="10000"/>
          </a:bodyPr>
          <a:lstStyle/>
          <a:p>
            <a:pPr algn="just"/>
            <a:endParaRPr lang="en-US" sz="2400" dirty="0" smtClean="0"/>
          </a:p>
          <a:p>
            <a:pPr algn="just"/>
            <a:r>
              <a:rPr lang="en-US" sz="2400" dirty="0" smtClean="0"/>
              <a:t>  </a:t>
            </a:r>
            <a:r>
              <a:rPr lang="en-US" sz="2400" dirty="0" err="1" smtClean="0"/>
              <a:t>Blockchains</a:t>
            </a:r>
            <a:r>
              <a:rPr lang="en-US" sz="2400" dirty="0" smtClean="0"/>
              <a:t> are distributed </a:t>
            </a:r>
            <a:r>
              <a:rPr lang="en-US" sz="2400" dirty="0"/>
              <a:t>databases that can be securely and iteratively </a:t>
            </a:r>
            <a:r>
              <a:rPr lang="en-US" sz="2400" dirty="0" smtClean="0"/>
              <a:t>updated</a:t>
            </a:r>
          </a:p>
          <a:p>
            <a:pPr algn="just"/>
            <a:r>
              <a:rPr lang="en-US" sz="2400" dirty="0" smtClean="0"/>
              <a:t>The concept has been in use since early 1990’s and has only recently been developed to enable secure, private financial transactions for instance Bitcoin.</a:t>
            </a:r>
          </a:p>
          <a:p>
            <a:pPr algn="just"/>
            <a:r>
              <a:rPr lang="en-US" sz="2400" dirty="0"/>
              <a:t>Allows for the transfer of money between different entities on a network without need for a central authority to verify the transaction</a:t>
            </a:r>
            <a:endParaRPr lang="gu-IN" sz="2400" dirty="0"/>
          </a:p>
          <a:p>
            <a:endParaRPr lang="en-US" sz="2400" dirty="0"/>
          </a:p>
          <a:p>
            <a:endParaRPr lang="en-US" sz="2000" dirty="0" smtClean="0"/>
          </a:p>
        </p:txBody>
      </p:sp>
      <p:sp>
        <p:nvSpPr>
          <p:cNvPr id="9" name="Slide Number Placeholder 8"/>
          <p:cNvSpPr>
            <a:spLocks noGrp="1"/>
          </p:cNvSpPr>
          <p:nvPr>
            <p:ph type="sldNum" sz="quarter" idx="12"/>
          </p:nvPr>
        </p:nvSpPr>
        <p:spPr/>
        <p:txBody>
          <a:bodyPr/>
          <a:lstStyle/>
          <a:p>
            <a:fld id="{CA8D9AD5-F248-4919-864A-CFD76CC027D6}" type="slidenum">
              <a:rPr lang="en-US" smtClean="0"/>
              <a:t>11</a:t>
            </a:fld>
            <a:endParaRPr lang="en-US" dirty="0"/>
          </a:p>
        </p:txBody>
      </p:sp>
      <p:sp>
        <p:nvSpPr>
          <p:cNvPr id="10" name="Footer Placeholder 9"/>
          <p:cNvSpPr>
            <a:spLocks noGrp="1"/>
          </p:cNvSpPr>
          <p:nvPr>
            <p:ph type="ftr" sz="quarter" idx="11"/>
          </p:nvPr>
        </p:nvSpPr>
        <p:spPr/>
        <p:txBody>
          <a:bodyPr/>
          <a:lstStyle/>
          <a:p>
            <a:r>
              <a:rPr lang="en-US" smtClean="0"/>
              <a:t>The Korean Institute of Communications and Information Sciences Conference (KICS 2019 Fall)</a:t>
            </a:r>
            <a:endParaRPr lang="en-US" dirty="0"/>
          </a:p>
        </p:txBody>
      </p:sp>
      <p:sp>
        <p:nvSpPr>
          <p:cNvPr id="8" name="Title 1"/>
          <p:cNvSpPr txBox="1">
            <a:spLocks/>
          </p:cNvSpPr>
          <p:nvPr/>
        </p:nvSpPr>
        <p:spPr>
          <a:xfrm>
            <a:off x="1343472" y="1196752"/>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US" sz="3600" dirty="0" err="1" smtClean="0">
                <a:solidFill>
                  <a:schemeClr val="accent3">
                    <a:lumMod val="50000"/>
                  </a:schemeClr>
                </a:solidFill>
                <a:latin typeface="Times New Roman" panose="02020603050405020304" pitchFamily="18" charset="0"/>
                <a:cs typeface="Times New Roman" panose="02020603050405020304" pitchFamily="18" charset="0"/>
              </a:rPr>
              <a:t>Blockchains</a:t>
            </a:r>
            <a:endParaRPr lang="en-GB"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2973" y="856313"/>
            <a:ext cx="4198782" cy="31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82500" y="4650814"/>
            <a:ext cx="1848340" cy="1848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직사각형 11"/>
          <p:cNvSpPr/>
          <p:nvPr/>
        </p:nvSpPr>
        <p:spPr>
          <a:xfrm>
            <a:off x="7320136" y="3789040"/>
            <a:ext cx="4176464" cy="861774"/>
          </a:xfrm>
          <a:prstGeom prst="rect">
            <a:avLst/>
          </a:prstGeom>
        </p:spPr>
        <p:txBody>
          <a:bodyPr wrap="square">
            <a:spAutoFit/>
          </a:bodyPr>
          <a:lstStyle/>
          <a:p>
            <a:r>
              <a:rPr lang="en-US" sz="1600" dirty="0">
                <a:solidFill>
                  <a:schemeClr val="tx2"/>
                </a:solidFill>
              </a:rPr>
              <a:t>Distributed databases offer tracking property rights and assets</a:t>
            </a:r>
          </a:p>
          <a:p>
            <a:endParaRPr lang="en-US" dirty="0">
              <a:solidFill>
                <a:schemeClr val="tx2"/>
              </a:solidFill>
            </a:endParaRPr>
          </a:p>
        </p:txBody>
      </p:sp>
    </p:spTree>
    <p:extLst>
      <p:ext uri="{BB962C8B-B14F-4D97-AF65-F5344CB8AC3E}">
        <p14:creationId xmlns:p14="http://schemas.microsoft.com/office/powerpoint/2010/main" val="3723216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452" y="279339"/>
            <a:ext cx="9509760" cy="843445"/>
          </a:xfrm>
        </p:spPr>
        <p:txBody>
          <a:bodyPr/>
          <a:lstStyle/>
          <a:p>
            <a:r>
              <a:rPr lang="en-US" sz="3600" b="1" dirty="0">
                <a:latin typeface="Times New Roman" panose="02020603050405020304" pitchFamily="18" charset="0"/>
                <a:cs typeface="Times New Roman" panose="02020603050405020304" pitchFamily="18" charset="0"/>
              </a:rPr>
              <a:t>Proposed </a:t>
            </a:r>
            <a:r>
              <a:rPr lang="en-US" sz="3600" b="1" dirty="0" smtClean="0">
                <a:latin typeface="Times New Roman" panose="02020603050405020304" pitchFamily="18" charset="0"/>
                <a:cs typeface="Times New Roman" panose="02020603050405020304" pitchFamily="18" charset="0"/>
              </a:rPr>
              <a:t>Solutions</a:t>
            </a:r>
            <a:endParaRPr lang="en-GB"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28" y="44624"/>
            <a:ext cx="2232248" cy="606289"/>
          </a:xfrm>
          <a:prstGeom prst="rect">
            <a:avLst/>
          </a:prstGeom>
        </p:spPr>
      </p:pic>
      <p:pic>
        <p:nvPicPr>
          <p:cNvPr id="7" name="Picture 6"/>
          <p:cNvPicPr>
            <a:picLocks noChangeAspect="1"/>
          </p:cNvPicPr>
          <p:nvPr/>
        </p:nvPicPr>
        <p:blipFill>
          <a:blip r:embed="rId4"/>
          <a:stretch>
            <a:fillRect/>
          </a:stretch>
        </p:blipFill>
        <p:spPr>
          <a:xfrm>
            <a:off x="10200456" y="70690"/>
            <a:ext cx="1872208" cy="549998"/>
          </a:xfrm>
          <a:prstGeom prst="rect">
            <a:avLst/>
          </a:prstGeom>
        </p:spPr>
      </p:pic>
      <p:sp>
        <p:nvSpPr>
          <p:cNvPr id="9" name="Slide Number Placeholder 8"/>
          <p:cNvSpPr>
            <a:spLocks noGrp="1"/>
          </p:cNvSpPr>
          <p:nvPr>
            <p:ph type="sldNum" sz="quarter" idx="12"/>
          </p:nvPr>
        </p:nvSpPr>
        <p:spPr/>
        <p:txBody>
          <a:bodyPr/>
          <a:lstStyle/>
          <a:p>
            <a:fld id="{CA8D9AD5-F248-4919-864A-CFD76CC027D6}" type="slidenum">
              <a:rPr lang="en-US" smtClean="0"/>
              <a:t>12</a:t>
            </a:fld>
            <a:endParaRPr lang="en-US" dirty="0"/>
          </a:p>
        </p:txBody>
      </p:sp>
      <p:sp>
        <p:nvSpPr>
          <p:cNvPr id="10" name="Footer Placeholder 9"/>
          <p:cNvSpPr>
            <a:spLocks noGrp="1"/>
          </p:cNvSpPr>
          <p:nvPr>
            <p:ph type="ftr" sz="quarter" idx="11"/>
          </p:nvPr>
        </p:nvSpPr>
        <p:spPr/>
        <p:txBody>
          <a:bodyPr/>
          <a:lstStyle/>
          <a:p>
            <a:r>
              <a:rPr lang="en-US" smtClean="0"/>
              <a:t>The Korean Institute of Communications and Information Sciences Conference (KICS 2019 Fall)</a:t>
            </a:r>
            <a:endParaRPr lang="en-US" dirty="0"/>
          </a:p>
        </p:txBody>
      </p:sp>
      <p:sp>
        <p:nvSpPr>
          <p:cNvPr id="8" name="Title 1"/>
          <p:cNvSpPr txBox="1">
            <a:spLocks/>
          </p:cNvSpPr>
          <p:nvPr/>
        </p:nvSpPr>
        <p:spPr>
          <a:xfrm>
            <a:off x="1163452" y="1012088"/>
            <a:ext cx="9509760" cy="6167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US" sz="3600" dirty="0" smtClean="0">
                <a:solidFill>
                  <a:schemeClr val="accent3">
                    <a:lumMod val="50000"/>
                  </a:schemeClr>
                </a:solidFill>
                <a:latin typeface="Times New Roman" panose="02020603050405020304" pitchFamily="18" charset="0"/>
                <a:cs typeface="Times New Roman" panose="02020603050405020304" pitchFamily="18" charset="0"/>
              </a:rPr>
              <a:t>How do </a:t>
            </a:r>
            <a:r>
              <a:rPr lang="en-US" sz="3600" dirty="0" err="1" smtClean="0">
                <a:solidFill>
                  <a:schemeClr val="accent3">
                    <a:lumMod val="50000"/>
                  </a:schemeClr>
                </a:solidFill>
                <a:latin typeface="Times New Roman" panose="02020603050405020304" pitchFamily="18" charset="0"/>
                <a:cs typeface="Times New Roman" panose="02020603050405020304" pitchFamily="18" charset="0"/>
              </a:rPr>
              <a:t>Blockchains</a:t>
            </a:r>
            <a:r>
              <a:rPr lang="en-US" sz="3600" dirty="0" smtClean="0">
                <a:solidFill>
                  <a:schemeClr val="accent3">
                    <a:lumMod val="50000"/>
                  </a:schemeClr>
                </a:solidFill>
                <a:latin typeface="Times New Roman" panose="02020603050405020304" pitchFamily="18" charset="0"/>
                <a:cs typeface="Times New Roman" panose="02020603050405020304" pitchFamily="18" charset="0"/>
              </a:rPr>
              <a:t> work?</a:t>
            </a:r>
            <a:endParaRPr lang="en-GB"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376" y="1641211"/>
            <a:ext cx="6407150" cy="482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0176" y="884172"/>
            <a:ext cx="3960476" cy="5579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42797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666441"/>
            <a:ext cx="9509760" cy="720056"/>
          </a:xfrm>
        </p:spPr>
        <p:txBody>
          <a:bodyPr/>
          <a:lstStyle/>
          <a:p>
            <a:r>
              <a:rPr lang="en-US" sz="3600" b="1" dirty="0">
                <a:latin typeface="Times New Roman" panose="02020603050405020304" pitchFamily="18" charset="0"/>
                <a:cs typeface="Times New Roman" panose="02020603050405020304" pitchFamily="18" charset="0"/>
              </a:rPr>
              <a:t>Proposed </a:t>
            </a:r>
            <a:r>
              <a:rPr lang="en-US" sz="3600" b="1" dirty="0" smtClean="0">
                <a:latin typeface="Times New Roman" panose="02020603050405020304" pitchFamily="18" charset="0"/>
                <a:cs typeface="Times New Roman" panose="02020603050405020304" pitchFamily="18" charset="0"/>
              </a:rPr>
              <a:t>Solutions</a:t>
            </a:r>
            <a:endParaRPr lang="en-GB"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28" y="44624"/>
            <a:ext cx="2232248" cy="606289"/>
          </a:xfrm>
          <a:prstGeom prst="rect">
            <a:avLst/>
          </a:prstGeom>
        </p:spPr>
      </p:pic>
      <p:pic>
        <p:nvPicPr>
          <p:cNvPr id="7" name="Picture 6"/>
          <p:cNvPicPr>
            <a:picLocks noChangeAspect="1"/>
          </p:cNvPicPr>
          <p:nvPr/>
        </p:nvPicPr>
        <p:blipFill>
          <a:blip r:embed="rId4"/>
          <a:stretch>
            <a:fillRect/>
          </a:stretch>
        </p:blipFill>
        <p:spPr>
          <a:xfrm>
            <a:off x="10200456" y="70690"/>
            <a:ext cx="1872208" cy="549998"/>
          </a:xfrm>
          <a:prstGeom prst="rect">
            <a:avLst/>
          </a:prstGeom>
        </p:spPr>
      </p:pic>
      <p:sp>
        <p:nvSpPr>
          <p:cNvPr id="3" name="Content Placeholder 2"/>
          <p:cNvSpPr>
            <a:spLocks noGrp="1"/>
          </p:cNvSpPr>
          <p:nvPr>
            <p:ph idx="1"/>
          </p:nvPr>
        </p:nvSpPr>
        <p:spPr>
          <a:xfrm>
            <a:off x="911424" y="2060848"/>
            <a:ext cx="10081120" cy="4127627"/>
          </a:xfrm>
        </p:spPr>
        <p:txBody>
          <a:bodyPr>
            <a:normAutofit/>
          </a:bodyPr>
          <a:lstStyle/>
          <a:p>
            <a:pPr algn="just"/>
            <a:endParaRPr lang="en-US" sz="2400" dirty="0" smtClean="0"/>
          </a:p>
          <a:p>
            <a:pPr algn="just"/>
            <a:r>
              <a:rPr lang="en-US" sz="2400" dirty="0" smtClean="0"/>
              <a:t> </a:t>
            </a:r>
            <a:r>
              <a:rPr lang="arn-CL" dirty="0">
                <a:solidFill>
                  <a:schemeClr val="tx1"/>
                </a:solidFill>
              </a:rPr>
              <a:t>Khashayar, et. al </a:t>
            </a:r>
            <a:r>
              <a:rPr lang="arn-CL" dirty="0" smtClean="0">
                <a:solidFill>
                  <a:schemeClr val="tx1"/>
                </a:solidFill>
              </a:rPr>
              <a:t>proposed the use of blockchain technology to </a:t>
            </a:r>
            <a:r>
              <a:rPr lang="en-US" dirty="0">
                <a:solidFill>
                  <a:schemeClr val="tx1"/>
                </a:solidFill>
              </a:rPr>
              <a:t>improve the medium access protocol and security of cognitive radios (CRs) desiring access to unused licensed spectrum </a:t>
            </a:r>
            <a:r>
              <a:rPr lang="en-US" dirty="0" smtClean="0">
                <a:solidFill>
                  <a:schemeClr val="tx1"/>
                </a:solidFill>
              </a:rPr>
              <a:t>.</a:t>
            </a:r>
          </a:p>
          <a:p>
            <a:pPr algn="just"/>
            <a:r>
              <a:rPr lang="en-US" dirty="0">
                <a:solidFill>
                  <a:schemeClr val="tx1"/>
                </a:solidFill>
              </a:rPr>
              <a:t>They take advantage of the open-source nature of </a:t>
            </a:r>
            <a:r>
              <a:rPr lang="en-US" dirty="0" err="1">
                <a:solidFill>
                  <a:schemeClr val="tx1"/>
                </a:solidFill>
              </a:rPr>
              <a:t>blockchain</a:t>
            </a:r>
            <a:r>
              <a:rPr lang="en-US" dirty="0">
                <a:solidFill>
                  <a:schemeClr val="tx1"/>
                </a:solidFill>
              </a:rPr>
              <a:t> to propose a secure distributed medium access protocol for CRs to lease and access available wireless </a:t>
            </a:r>
            <a:r>
              <a:rPr lang="en-US" dirty="0" smtClean="0">
                <a:solidFill>
                  <a:schemeClr val="tx1"/>
                </a:solidFill>
              </a:rPr>
              <a:t>channels</a:t>
            </a:r>
          </a:p>
          <a:p>
            <a:pPr algn="just"/>
            <a:r>
              <a:rPr lang="en-US" dirty="0"/>
              <a:t>In their scheme, every spectrum lease transaction is verified and cleared, then stored within a block. The new block then gets linked to the previous block, thereby forming a chain. Each block records the transactions of thousands of users in a way that records cannot be altered by a malicious user or users. </a:t>
            </a:r>
            <a:endParaRPr lang="en-US" dirty="0" smtClean="0">
              <a:solidFill>
                <a:schemeClr val="tx1"/>
              </a:solidFill>
            </a:endParaRPr>
          </a:p>
        </p:txBody>
      </p:sp>
      <p:sp>
        <p:nvSpPr>
          <p:cNvPr id="9" name="Slide Number Placeholder 8"/>
          <p:cNvSpPr>
            <a:spLocks noGrp="1"/>
          </p:cNvSpPr>
          <p:nvPr>
            <p:ph type="sldNum" sz="quarter" idx="12"/>
          </p:nvPr>
        </p:nvSpPr>
        <p:spPr/>
        <p:txBody>
          <a:bodyPr/>
          <a:lstStyle/>
          <a:p>
            <a:fld id="{CA8D9AD5-F248-4919-864A-CFD76CC027D6}" type="slidenum">
              <a:rPr lang="en-US" smtClean="0"/>
              <a:t>13</a:t>
            </a:fld>
            <a:endParaRPr lang="en-US" dirty="0"/>
          </a:p>
        </p:txBody>
      </p:sp>
      <p:sp>
        <p:nvSpPr>
          <p:cNvPr id="10" name="Footer Placeholder 9"/>
          <p:cNvSpPr>
            <a:spLocks noGrp="1"/>
          </p:cNvSpPr>
          <p:nvPr>
            <p:ph type="ftr" sz="quarter" idx="11"/>
          </p:nvPr>
        </p:nvSpPr>
        <p:spPr/>
        <p:txBody>
          <a:bodyPr/>
          <a:lstStyle/>
          <a:p>
            <a:r>
              <a:rPr lang="en-US" smtClean="0"/>
              <a:t>The Korean Institute of Communications and Information Sciences Conference (KICS 2019 Fall)</a:t>
            </a:r>
            <a:endParaRPr lang="en-US" dirty="0"/>
          </a:p>
        </p:txBody>
      </p:sp>
      <p:sp>
        <p:nvSpPr>
          <p:cNvPr id="8" name="Title 1"/>
          <p:cNvSpPr txBox="1">
            <a:spLocks/>
          </p:cNvSpPr>
          <p:nvPr/>
        </p:nvSpPr>
        <p:spPr>
          <a:xfrm>
            <a:off x="1343472" y="836712"/>
            <a:ext cx="9001000" cy="10081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US" sz="3600" dirty="0" err="1" smtClean="0">
                <a:solidFill>
                  <a:schemeClr val="accent3">
                    <a:lumMod val="50000"/>
                  </a:schemeClr>
                </a:solidFill>
                <a:latin typeface="Times New Roman" panose="02020603050405020304" pitchFamily="18" charset="0"/>
                <a:cs typeface="Times New Roman" panose="02020603050405020304" pitchFamily="18" charset="0"/>
              </a:rPr>
              <a:t>Blockchains</a:t>
            </a:r>
            <a:r>
              <a:rPr lang="en-US" sz="3600" dirty="0" smtClean="0">
                <a:solidFill>
                  <a:schemeClr val="accent3">
                    <a:lumMod val="50000"/>
                  </a:schemeClr>
                </a:solidFill>
                <a:latin typeface="Times New Roman" panose="02020603050405020304" pitchFamily="18" charset="0"/>
                <a:cs typeface="Times New Roman" panose="02020603050405020304" pitchFamily="18" charset="0"/>
              </a:rPr>
              <a:t> in Spectrum Management</a:t>
            </a:r>
            <a:endParaRPr lang="en-GB"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74584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800" y="382906"/>
            <a:ext cx="9509760" cy="720056"/>
          </a:xfrm>
        </p:spPr>
        <p:txBody>
          <a:bodyPr/>
          <a:lstStyle/>
          <a:p>
            <a:r>
              <a:rPr lang="en-US" sz="3600" b="1" dirty="0">
                <a:latin typeface="Times New Roman" panose="02020603050405020304" pitchFamily="18" charset="0"/>
                <a:cs typeface="Times New Roman" panose="02020603050405020304" pitchFamily="18" charset="0"/>
              </a:rPr>
              <a:t>Proposed </a:t>
            </a:r>
            <a:r>
              <a:rPr lang="en-US" sz="3600" b="1" dirty="0" smtClean="0">
                <a:latin typeface="Times New Roman" panose="02020603050405020304" pitchFamily="18" charset="0"/>
                <a:cs typeface="Times New Roman" panose="02020603050405020304" pitchFamily="18" charset="0"/>
              </a:rPr>
              <a:t>Solutions</a:t>
            </a:r>
            <a:endParaRPr lang="en-GB"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28" y="44624"/>
            <a:ext cx="2232248" cy="606289"/>
          </a:xfrm>
          <a:prstGeom prst="rect">
            <a:avLst/>
          </a:prstGeom>
        </p:spPr>
      </p:pic>
      <p:pic>
        <p:nvPicPr>
          <p:cNvPr id="7" name="Picture 6"/>
          <p:cNvPicPr>
            <a:picLocks noChangeAspect="1"/>
          </p:cNvPicPr>
          <p:nvPr/>
        </p:nvPicPr>
        <p:blipFill>
          <a:blip r:embed="rId4"/>
          <a:stretch>
            <a:fillRect/>
          </a:stretch>
        </p:blipFill>
        <p:spPr>
          <a:xfrm>
            <a:off x="10200456" y="70690"/>
            <a:ext cx="1872208" cy="549998"/>
          </a:xfrm>
          <a:prstGeom prst="rect">
            <a:avLst/>
          </a:prstGeom>
        </p:spPr>
      </p:pic>
      <p:sp>
        <p:nvSpPr>
          <p:cNvPr id="9" name="Slide Number Placeholder 8"/>
          <p:cNvSpPr>
            <a:spLocks noGrp="1"/>
          </p:cNvSpPr>
          <p:nvPr>
            <p:ph type="sldNum" sz="quarter" idx="12"/>
          </p:nvPr>
        </p:nvSpPr>
        <p:spPr/>
        <p:txBody>
          <a:bodyPr/>
          <a:lstStyle/>
          <a:p>
            <a:fld id="{CA8D9AD5-F248-4919-864A-CFD76CC027D6}" type="slidenum">
              <a:rPr lang="en-US" smtClean="0"/>
              <a:t>14</a:t>
            </a:fld>
            <a:endParaRPr lang="en-US" dirty="0"/>
          </a:p>
        </p:txBody>
      </p:sp>
      <p:sp>
        <p:nvSpPr>
          <p:cNvPr id="10" name="Footer Placeholder 9"/>
          <p:cNvSpPr>
            <a:spLocks noGrp="1"/>
          </p:cNvSpPr>
          <p:nvPr>
            <p:ph type="ftr" sz="quarter" idx="11"/>
          </p:nvPr>
        </p:nvSpPr>
        <p:spPr/>
        <p:txBody>
          <a:bodyPr/>
          <a:lstStyle/>
          <a:p>
            <a:r>
              <a:rPr lang="en-US" smtClean="0"/>
              <a:t>The Korean Institute of Communications and Information Sciences Conference (KICS 2019 Fall)</a:t>
            </a:r>
            <a:endParaRPr lang="en-US" dirty="0"/>
          </a:p>
        </p:txBody>
      </p:sp>
      <p:sp>
        <p:nvSpPr>
          <p:cNvPr id="8" name="Title 1"/>
          <p:cNvSpPr txBox="1">
            <a:spLocks/>
          </p:cNvSpPr>
          <p:nvPr/>
        </p:nvSpPr>
        <p:spPr>
          <a:xfrm>
            <a:off x="1343472" y="548680"/>
            <a:ext cx="9001000" cy="10081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US" sz="3600" dirty="0" err="1" smtClean="0">
                <a:solidFill>
                  <a:schemeClr val="accent3">
                    <a:lumMod val="50000"/>
                  </a:schemeClr>
                </a:solidFill>
                <a:latin typeface="Times New Roman" panose="02020603050405020304" pitchFamily="18" charset="0"/>
                <a:cs typeface="Times New Roman" panose="02020603050405020304" pitchFamily="18" charset="0"/>
              </a:rPr>
              <a:t>Blockchains</a:t>
            </a:r>
            <a:r>
              <a:rPr lang="en-US" sz="3600" dirty="0" smtClean="0">
                <a:solidFill>
                  <a:schemeClr val="accent3">
                    <a:lumMod val="50000"/>
                  </a:schemeClr>
                </a:solidFill>
                <a:latin typeface="Times New Roman" panose="02020603050405020304" pitchFamily="18" charset="0"/>
                <a:cs typeface="Times New Roman" panose="02020603050405020304" pitchFamily="18" charset="0"/>
              </a:rPr>
              <a:t> in Spectrum Management</a:t>
            </a:r>
            <a:endParaRPr lang="en-GB"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9919" y="1700808"/>
            <a:ext cx="7384016" cy="468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5008" y="3140968"/>
            <a:ext cx="1493837" cy="149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8270" y="3326706"/>
            <a:ext cx="2627313" cy="112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8997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666441"/>
            <a:ext cx="9509760" cy="720056"/>
          </a:xfrm>
        </p:spPr>
        <p:txBody>
          <a:bodyPr/>
          <a:lstStyle/>
          <a:p>
            <a:r>
              <a:rPr lang="en-US" sz="3600" b="1" dirty="0">
                <a:latin typeface="Times New Roman" panose="02020603050405020304" pitchFamily="18" charset="0"/>
                <a:cs typeface="Times New Roman" panose="02020603050405020304" pitchFamily="18" charset="0"/>
              </a:rPr>
              <a:t>Proposed </a:t>
            </a:r>
            <a:r>
              <a:rPr lang="en-US" sz="3600" b="1" dirty="0" smtClean="0">
                <a:latin typeface="Times New Roman" panose="02020603050405020304" pitchFamily="18" charset="0"/>
                <a:cs typeface="Times New Roman" panose="02020603050405020304" pitchFamily="18" charset="0"/>
              </a:rPr>
              <a:t>Solutions</a:t>
            </a:r>
            <a:endParaRPr lang="en-GB"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28" y="44624"/>
            <a:ext cx="2232248" cy="606289"/>
          </a:xfrm>
          <a:prstGeom prst="rect">
            <a:avLst/>
          </a:prstGeom>
        </p:spPr>
      </p:pic>
      <p:pic>
        <p:nvPicPr>
          <p:cNvPr id="7" name="Picture 6"/>
          <p:cNvPicPr>
            <a:picLocks noChangeAspect="1"/>
          </p:cNvPicPr>
          <p:nvPr/>
        </p:nvPicPr>
        <p:blipFill>
          <a:blip r:embed="rId4"/>
          <a:stretch>
            <a:fillRect/>
          </a:stretch>
        </p:blipFill>
        <p:spPr>
          <a:xfrm>
            <a:off x="10200456" y="70690"/>
            <a:ext cx="1872208" cy="549998"/>
          </a:xfrm>
          <a:prstGeom prst="rect">
            <a:avLst/>
          </a:prstGeom>
        </p:spPr>
      </p:pic>
      <p:sp>
        <p:nvSpPr>
          <p:cNvPr id="3" name="Content Placeholder 2"/>
          <p:cNvSpPr>
            <a:spLocks noGrp="1"/>
          </p:cNvSpPr>
          <p:nvPr>
            <p:ph idx="1"/>
          </p:nvPr>
        </p:nvSpPr>
        <p:spPr>
          <a:xfrm>
            <a:off x="407368" y="2348880"/>
            <a:ext cx="9001000" cy="4127627"/>
          </a:xfrm>
        </p:spPr>
        <p:txBody>
          <a:bodyPr>
            <a:normAutofit fontScale="62500" lnSpcReduction="20000"/>
          </a:bodyPr>
          <a:lstStyle/>
          <a:p>
            <a:pPr marL="45720" indent="0" algn="just">
              <a:buNone/>
            </a:pPr>
            <a:endParaRPr lang="en-US" sz="2400" dirty="0" smtClean="0"/>
          </a:p>
          <a:p>
            <a:pPr marL="285750" lvl="0" indent="-285750">
              <a:buFont typeface="Arial" panose="020B0604020202020204" pitchFamily="34" charset="0"/>
              <a:buChar char="•"/>
            </a:pPr>
            <a:r>
              <a:rPr lang="en-US" sz="3400" dirty="0"/>
              <a:t>Increased speed in assessing usable spectrum in each area</a:t>
            </a:r>
          </a:p>
          <a:p>
            <a:pPr marL="45720" lvl="0" indent="0">
              <a:buNone/>
            </a:pPr>
            <a:endParaRPr lang="en-US" sz="3400" dirty="0"/>
          </a:p>
          <a:p>
            <a:pPr marL="285750" lvl="0" indent="-285750">
              <a:buFont typeface="Arial" panose="020B0604020202020204" pitchFamily="34" charset="0"/>
              <a:buChar char="•"/>
            </a:pPr>
            <a:r>
              <a:rPr lang="en-US" sz="3400" dirty="0"/>
              <a:t>Registering spectrum use without processing delay of a regulator’s </a:t>
            </a:r>
            <a:r>
              <a:rPr lang="en-US" sz="3400" dirty="0" smtClean="0"/>
              <a:t>authorization</a:t>
            </a:r>
          </a:p>
          <a:p>
            <a:pPr marL="285750" lvl="0" indent="-285750">
              <a:buFont typeface="Arial" panose="020B0604020202020204" pitchFamily="34" charset="0"/>
              <a:buChar char="•"/>
            </a:pPr>
            <a:r>
              <a:rPr lang="en-US" sz="3400" dirty="0" smtClean="0"/>
              <a:t>The information in the distributed ledger can be used by regulators to: </a:t>
            </a:r>
          </a:p>
          <a:p>
            <a:pPr marL="925830" lvl="2" indent="-285750">
              <a:buFont typeface="Arial" panose="020B0604020202020204" pitchFamily="34" charset="0"/>
              <a:buChar char="•"/>
            </a:pPr>
            <a:r>
              <a:rPr lang="en-US" sz="3400" dirty="0"/>
              <a:t>Evaluate spectrum access performance</a:t>
            </a:r>
            <a:endParaRPr lang="gu-IN" sz="3400" dirty="0"/>
          </a:p>
          <a:p>
            <a:pPr marL="925830" lvl="2" indent="-285750">
              <a:buFont typeface="Arial" panose="020B0604020202020204" pitchFamily="34" charset="0"/>
              <a:buChar char="•"/>
            </a:pPr>
            <a:r>
              <a:rPr lang="en-US" sz="3400" dirty="0"/>
              <a:t>Measure spectrum usage fees</a:t>
            </a:r>
            <a:endParaRPr lang="gu-IN" sz="3400" dirty="0"/>
          </a:p>
          <a:p>
            <a:pPr marL="925830" lvl="2" indent="-285750">
              <a:buFont typeface="Arial" panose="020B0604020202020204" pitchFamily="34" charset="0"/>
              <a:buChar char="•"/>
            </a:pPr>
            <a:r>
              <a:rPr lang="en-US" sz="3400" dirty="0"/>
              <a:t>Implement spectrum access regimes</a:t>
            </a:r>
            <a:endParaRPr lang="gu-IN" sz="3400" dirty="0"/>
          </a:p>
          <a:p>
            <a:pPr marL="285750" lvl="0" indent="-285750">
              <a:buFont typeface="Arial" panose="020B0604020202020204" pitchFamily="34" charset="0"/>
              <a:buChar char="•"/>
            </a:pPr>
            <a:endParaRPr lang="gu-IN" sz="2400" dirty="0"/>
          </a:p>
          <a:p>
            <a:pPr marL="45720" indent="0">
              <a:buNone/>
            </a:pPr>
            <a:r>
              <a:rPr lang="en-US" sz="2400" dirty="0" smtClean="0"/>
              <a:t> </a:t>
            </a:r>
            <a:endParaRPr lang="en-US" sz="2000" dirty="0" smtClean="0"/>
          </a:p>
        </p:txBody>
      </p:sp>
      <p:sp>
        <p:nvSpPr>
          <p:cNvPr id="9" name="Slide Number Placeholder 8"/>
          <p:cNvSpPr>
            <a:spLocks noGrp="1"/>
          </p:cNvSpPr>
          <p:nvPr>
            <p:ph type="sldNum" sz="quarter" idx="12"/>
          </p:nvPr>
        </p:nvSpPr>
        <p:spPr/>
        <p:txBody>
          <a:bodyPr/>
          <a:lstStyle/>
          <a:p>
            <a:fld id="{CA8D9AD5-F248-4919-864A-CFD76CC027D6}" type="slidenum">
              <a:rPr lang="en-US" smtClean="0"/>
              <a:t>15</a:t>
            </a:fld>
            <a:endParaRPr lang="en-US" dirty="0"/>
          </a:p>
        </p:txBody>
      </p:sp>
      <p:sp>
        <p:nvSpPr>
          <p:cNvPr id="10" name="Footer Placeholder 9"/>
          <p:cNvSpPr>
            <a:spLocks noGrp="1"/>
          </p:cNvSpPr>
          <p:nvPr>
            <p:ph type="ftr" sz="quarter" idx="11"/>
          </p:nvPr>
        </p:nvSpPr>
        <p:spPr/>
        <p:txBody>
          <a:bodyPr/>
          <a:lstStyle/>
          <a:p>
            <a:r>
              <a:rPr lang="en-US" smtClean="0"/>
              <a:t>The Korean Institute of Communications and Information Sciences Conference (KICS 2019 Fall)</a:t>
            </a:r>
            <a:endParaRPr lang="en-US" dirty="0"/>
          </a:p>
        </p:txBody>
      </p:sp>
      <p:sp>
        <p:nvSpPr>
          <p:cNvPr id="8" name="Title 1"/>
          <p:cNvSpPr txBox="1">
            <a:spLocks/>
          </p:cNvSpPr>
          <p:nvPr/>
        </p:nvSpPr>
        <p:spPr>
          <a:xfrm>
            <a:off x="1343472" y="1340768"/>
            <a:ext cx="9793088" cy="100811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algn="ctr"/>
            <a:r>
              <a:rPr lang="en-US" sz="3600" dirty="0" smtClean="0">
                <a:solidFill>
                  <a:schemeClr val="tx2"/>
                </a:solidFill>
                <a:latin typeface="Times New Roman" panose="02020603050405020304" pitchFamily="18" charset="0"/>
                <a:cs typeface="Times New Roman" panose="02020603050405020304" pitchFamily="18" charset="0"/>
              </a:rPr>
              <a:t>Benefits</a:t>
            </a:r>
            <a:r>
              <a:rPr lang="en-GB" sz="3600" dirty="0" smtClean="0">
                <a:solidFill>
                  <a:schemeClr val="tx2"/>
                </a:solidFill>
                <a:latin typeface="Times New Roman" panose="02020603050405020304" pitchFamily="18" charset="0"/>
                <a:cs typeface="Times New Roman" panose="02020603050405020304" pitchFamily="18" charset="0"/>
              </a:rPr>
              <a:t> </a:t>
            </a:r>
            <a:r>
              <a:rPr lang="en-US" sz="3600" dirty="0" smtClean="0">
                <a:solidFill>
                  <a:schemeClr val="accent3">
                    <a:lumMod val="50000"/>
                  </a:schemeClr>
                </a:solidFill>
                <a:latin typeface="Times New Roman" panose="02020603050405020304" pitchFamily="18" charset="0"/>
                <a:cs typeface="Times New Roman" panose="02020603050405020304" pitchFamily="18" charset="0"/>
              </a:rPr>
              <a:t>of </a:t>
            </a:r>
            <a:r>
              <a:rPr lang="en-US" sz="3600" dirty="0" err="1" smtClean="0">
                <a:solidFill>
                  <a:schemeClr val="accent3">
                    <a:lumMod val="50000"/>
                  </a:schemeClr>
                </a:solidFill>
                <a:latin typeface="Times New Roman" panose="02020603050405020304" pitchFamily="18" charset="0"/>
                <a:cs typeface="Times New Roman" panose="02020603050405020304" pitchFamily="18" charset="0"/>
              </a:rPr>
              <a:t>Blockchain</a:t>
            </a:r>
            <a:r>
              <a:rPr lang="en-US" sz="3600" dirty="0" smtClean="0">
                <a:solidFill>
                  <a:schemeClr val="accent3">
                    <a:lumMod val="50000"/>
                  </a:schemeClr>
                </a:solidFill>
                <a:latin typeface="Times New Roman" panose="02020603050405020304" pitchFamily="18" charset="0"/>
                <a:cs typeface="Times New Roman" panose="02020603050405020304" pitchFamily="18" charset="0"/>
              </a:rPr>
              <a:t> Technology in Spectrum Management</a:t>
            </a:r>
            <a:endParaRPr lang="en-GB"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1343472" y="1340768"/>
            <a:ext cx="9001000" cy="10081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GB"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5721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666441"/>
            <a:ext cx="9509760" cy="720056"/>
          </a:xfrm>
        </p:spPr>
        <p:txBody>
          <a:bodyPr/>
          <a:lstStyle/>
          <a:p>
            <a:r>
              <a:rPr lang="en-US" sz="3600" b="1" dirty="0">
                <a:latin typeface="Times New Roman" panose="02020603050405020304" pitchFamily="18" charset="0"/>
                <a:cs typeface="Times New Roman" panose="02020603050405020304" pitchFamily="18" charset="0"/>
              </a:rPr>
              <a:t>Proposed </a:t>
            </a:r>
            <a:r>
              <a:rPr lang="en-US" sz="3600" b="1" dirty="0" smtClean="0">
                <a:latin typeface="Times New Roman" panose="02020603050405020304" pitchFamily="18" charset="0"/>
                <a:cs typeface="Times New Roman" panose="02020603050405020304" pitchFamily="18" charset="0"/>
              </a:rPr>
              <a:t>Solutions</a:t>
            </a:r>
            <a:endParaRPr lang="en-GB"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28" y="44624"/>
            <a:ext cx="2232248" cy="606289"/>
          </a:xfrm>
          <a:prstGeom prst="rect">
            <a:avLst/>
          </a:prstGeom>
        </p:spPr>
      </p:pic>
      <p:pic>
        <p:nvPicPr>
          <p:cNvPr id="7" name="Picture 6"/>
          <p:cNvPicPr>
            <a:picLocks noChangeAspect="1"/>
          </p:cNvPicPr>
          <p:nvPr/>
        </p:nvPicPr>
        <p:blipFill>
          <a:blip r:embed="rId4"/>
          <a:stretch>
            <a:fillRect/>
          </a:stretch>
        </p:blipFill>
        <p:spPr>
          <a:xfrm>
            <a:off x="10200456" y="70690"/>
            <a:ext cx="1872208" cy="549998"/>
          </a:xfrm>
          <a:prstGeom prst="rect">
            <a:avLst/>
          </a:prstGeom>
        </p:spPr>
      </p:pic>
      <p:sp>
        <p:nvSpPr>
          <p:cNvPr id="3" name="Content Placeholder 2"/>
          <p:cNvSpPr>
            <a:spLocks noGrp="1"/>
          </p:cNvSpPr>
          <p:nvPr>
            <p:ph idx="1"/>
          </p:nvPr>
        </p:nvSpPr>
        <p:spPr>
          <a:xfrm>
            <a:off x="1341120" y="2348880"/>
            <a:ext cx="9651424" cy="4127627"/>
          </a:xfrm>
        </p:spPr>
        <p:txBody>
          <a:bodyPr>
            <a:normAutofit fontScale="55000" lnSpcReduction="20000"/>
          </a:bodyPr>
          <a:lstStyle/>
          <a:p>
            <a:pPr marL="45720" indent="0" algn="just">
              <a:buNone/>
            </a:pPr>
            <a:endParaRPr lang="en-US" sz="2400" dirty="0" smtClean="0"/>
          </a:p>
          <a:p>
            <a:pPr algn="just"/>
            <a:r>
              <a:rPr lang="en-US" sz="4400" b="1" dirty="0" smtClean="0">
                <a:solidFill>
                  <a:schemeClr val="tx1"/>
                </a:solidFill>
              </a:rPr>
              <a:t>Tendency of errors</a:t>
            </a:r>
            <a:r>
              <a:rPr lang="en-US" sz="4400" dirty="0" smtClean="0">
                <a:solidFill>
                  <a:schemeClr val="tx1"/>
                </a:solidFill>
              </a:rPr>
              <a:t>: Since </a:t>
            </a:r>
            <a:r>
              <a:rPr lang="en-US" sz="4400" dirty="0">
                <a:solidFill>
                  <a:schemeClr val="tx1"/>
                </a:solidFill>
              </a:rPr>
              <a:t>a </a:t>
            </a:r>
            <a:r>
              <a:rPr lang="en-US" sz="4400" dirty="0" err="1">
                <a:solidFill>
                  <a:schemeClr val="tx1"/>
                </a:solidFill>
              </a:rPr>
              <a:t>blockchain</a:t>
            </a:r>
            <a:r>
              <a:rPr lang="en-US" sz="4400" dirty="0">
                <a:solidFill>
                  <a:schemeClr val="tx1"/>
                </a:solidFill>
              </a:rPr>
              <a:t> is used as a database, it is important that the information it receives is of impeccable quality as like all centralized databases, a </a:t>
            </a:r>
            <a:r>
              <a:rPr lang="en-US" sz="4400" dirty="0" err="1">
                <a:solidFill>
                  <a:schemeClr val="tx1"/>
                </a:solidFill>
              </a:rPr>
              <a:t>blockchain</a:t>
            </a:r>
            <a:r>
              <a:rPr lang="en-US" sz="4400" dirty="0">
                <a:solidFill>
                  <a:schemeClr val="tx1"/>
                </a:solidFill>
              </a:rPr>
              <a:t> system of records operates in a ‘garbage in’, ‘garbage out’ fashion</a:t>
            </a:r>
            <a:r>
              <a:rPr lang="en-US" sz="4400" dirty="0" smtClean="0">
                <a:solidFill>
                  <a:schemeClr val="tx1"/>
                </a:solidFill>
              </a:rPr>
              <a:t>.</a:t>
            </a:r>
          </a:p>
          <a:p>
            <a:pPr algn="just"/>
            <a:r>
              <a:rPr lang="en-US" sz="4400" b="1" dirty="0" smtClean="0">
                <a:solidFill>
                  <a:schemeClr val="tx1"/>
                </a:solidFill>
              </a:rPr>
              <a:t>The 51% attack</a:t>
            </a:r>
            <a:r>
              <a:rPr lang="en-US" sz="4400" dirty="0" smtClean="0">
                <a:solidFill>
                  <a:schemeClr val="tx1"/>
                </a:solidFill>
              </a:rPr>
              <a:t>: </a:t>
            </a:r>
            <a:r>
              <a:rPr lang="en-US" sz="4400" dirty="0">
                <a:solidFill>
                  <a:schemeClr val="tx1"/>
                </a:solidFill>
              </a:rPr>
              <a:t>Suppose more than half of the computers working as nodes in a </a:t>
            </a:r>
            <a:r>
              <a:rPr lang="en-US" sz="4400" dirty="0" err="1">
                <a:solidFill>
                  <a:schemeClr val="tx1"/>
                </a:solidFill>
              </a:rPr>
              <a:t>blockchain</a:t>
            </a:r>
            <a:r>
              <a:rPr lang="en-US" sz="4400" dirty="0">
                <a:solidFill>
                  <a:schemeClr val="tx1"/>
                </a:solidFill>
              </a:rPr>
              <a:t> network validate something, it is considered to be true. In the same vein, if half of the nodes tell a lie, then the lie will be considered as the truth by the entire </a:t>
            </a:r>
            <a:r>
              <a:rPr lang="en-US" sz="4400" dirty="0" err="1">
                <a:solidFill>
                  <a:schemeClr val="tx1"/>
                </a:solidFill>
              </a:rPr>
              <a:t>blockchain</a:t>
            </a:r>
            <a:r>
              <a:rPr lang="en-US" sz="4400" dirty="0">
                <a:solidFill>
                  <a:schemeClr val="tx1"/>
                </a:solidFill>
              </a:rPr>
              <a:t> </a:t>
            </a:r>
          </a:p>
          <a:p>
            <a:pPr marL="45720" indent="0">
              <a:buNone/>
            </a:pPr>
            <a:endParaRPr lang="en-US" sz="2800" dirty="0">
              <a:solidFill>
                <a:schemeClr val="tx1"/>
              </a:solidFill>
            </a:endParaRPr>
          </a:p>
          <a:p>
            <a:pPr marL="285750" lvl="0" indent="-285750">
              <a:buFont typeface="Arial" panose="020B0604020202020204" pitchFamily="34" charset="0"/>
              <a:buChar char="•"/>
            </a:pPr>
            <a:endParaRPr lang="gu-IN" sz="2400" dirty="0"/>
          </a:p>
          <a:p>
            <a:pPr marL="45720" indent="0">
              <a:buNone/>
            </a:pPr>
            <a:r>
              <a:rPr lang="en-US" sz="2400" dirty="0" smtClean="0"/>
              <a:t> </a:t>
            </a:r>
            <a:endParaRPr lang="en-US" sz="2000" dirty="0" smtClean="0"/>
          </a:p>
        </p:txBody>
      </p:sp>
      <p:sp>
        <p:nvSpPr>
          <p:cNvPr id="9" name="Slide Number Placeholder 8"/>
          <p:cNvSpPr>
            <a:spLocks noGrp="1"/>
          </p:cNvSpPr>
          <p:nvPr>
            <p:ph type="sldNum" sz="quarter" idx="12"/>
          </p:nvPr>
        </p:nvSpPr>
        <p:spPr/>
        <p:txBody>
          <a:bodyPr/>
          <a:lstStyle/>
          <a:p>
            <a:fld id="{CA8D9AD5-F248-4919-864A-CFD76CC027D6}" type="slidenum">
              <a:rPr lang="en-US" smtClean="0"/>
              <a:t>16</a:t>
            </a:fld>
            <a:endParaRPr lang="en-US" dirty="0"/>
          </a:p>
        </p:txBody>
      </p:sp>
      <p:sp>
        <p:nvSpPr>
          <p:cNvPr id="10" name="Footer Placeholder 9"/>
          <p:cNvSpPr>
            <a:spLocks noGrp="1"/>
          </p:cNvSpPr>
          <p:nvPr>
            <p:ph type="ftr" sz="quarter" idx="11"/>
          </p:nvPr>
        </p:nvSpPr>
        <p:spPr/>
        <p:txBody>
          <a:bodyPr/>
          <a:lstStyle/>
          <a:p>
            <a:r>
              <a:rPr lang="en-US" smtClean="0"/>
              <a:t>The Korean Institute of Communications and Information Sciences Conference (KICS 2019 Fall)</a:t>
            </a:r>
            <a:endParaRPr lang="en-US" dirty="0"/>
          </a:p>
        </p:txBody>
      </p:sp>
      <p:sp>
        <p:nvSpPr>
          <p:cNvPr id="8" name="Title 1"/>
          <p:cNvSpPr txBox="1">
            <a:spLocks/>
          </p:cNvSpPr>
          <p:nvPr/>
        </p:nvSpPr>
        <p:spPr>
          <a:xfrm>
            <a:off x="1343472" y="1340768"/>
            <a:ext cx="9793088" cy="100811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pPr algn="ctr"/>
            <a:r>
              <a:rPr lang="en-GB" sz="3600" dirty="0" smtClean="0">
                <a:solidFill>
                  <a:schemeClr val="tx2"/>
                </a:solidFill>
                <a:latin typeface="Times New Roman" panose="02020603050405020304" pitchFamily="18" charset="0"/>
                <a:cs typeface="Times New Roman" panose="02020603050405020304" pitchFamily="18" charset="0"/>
              </a:rPr>
              <a:t>Limitations </a:t>
            </a:r>
            <a:r>
              <a:rPr lang="en-US" sz="3600" dirty="0" smtClean="0">
                <a:solidFill>
                  <a:schemeClr val="accent3">
                    <a:lumMod val="50000"/>
                  </a:schemeClr>
                </a:solidFill>
                <a:latin typeface="Times New Roman" panose="02020603050405020304" pitchFamily="18" charset="0"/>
                <a:cs typeface="Times New Roman" panose="02020603050405020304" pitchFamily="18" charset="0"/>
              </a:rPr>
              <a:t>of </a:t>
            </a:r>
            <a:r>
              <a:rPr lang="en-US" sz="3600" dirty="0" err="1" smtClean="0">
                <a:solidFill>
                  <a:schemeClr val="accent3">
                    <a:lumMod val="50000"/>
                  </a:schemeClr>
                </a:solidFill>
                <a:latin typeface="Times New Roman" panose="02020603050405020304" pitchFamily="18" charset="0"/>
                <a:cs typeface="Times New Roman" panose="02020603050405020304" pitchFamily="18" charset="0"/>
              </a:rPr>
              <a:t>Blockchain</a:t>
            </a:r>
            <a:r>
              <a:rPr lang="en-US" sz="3600" dirty="0" smtClean="0">
                <a:solidFill>
                  <a:schemeClr val="accent3">
                    <a:lumMod val="50000"/>
                  </a:schemeClr>
                </a:solidFill>
                <a:latin typeface="Times New Roman" panose="02020603050405020304" pitchFamily="18" charset="0"/>
                <a:cs typeface="Times New Roman" panose="02020603050405020304" pitchFamily="18" charset="0"/>
              </a:rPr>
              <a:t> Technology in Spectrum Management</a:t>
            </a:r>
            <a:endParaRPr lang="en-GB"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1343472" y="1340768"/>
            <a:ext cx="9001000" cy="10081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endParaRPr lang="en-GB"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5635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 and Future Work</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28" y="44624"/>
            <a:ext cx="2232248" cy="606289"/>
          </a:xfrm>
          <a:prstGeom prst="rect">
            <a:avLst/>
          </a:prstGeom>
        </p:spPr>
      </p:pic>
      <p:pic>
        <p:nvPicPr>
          <p:cNvPr id="3073" name="Picture 1" descr="age3image49864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0" cy="23431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ge3image50086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0" cy="23431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age3image37151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ge3image29410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age3image37211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ge3image37197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age3image37178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ge3image37320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age3image37159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ge3image37386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age3image37265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age3image37338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age3image37274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age3image3693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15" descr="age3image37124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age3image37166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17" descr="age3image37053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age3image37480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91" name="Picture 19" descr="age3image37168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age3image37326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93" name="Picture 21" descr="age3image37193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age3image36983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95" name="Picture 23" descr="age3image37180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age3image37361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97" name="Picture 25" descr="age3image37066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age3image37240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99" name="Picture 27" descr="age3image37357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age3image37424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01" name="Picture 29" descr="age3image37062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age3image37182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03" name="Picture 31" descr="age3image37388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04" name="Picture 32" descr="age3image37399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05" name="Picture 33" descr="age3image37401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06" name="Picture 34" descr="age3image37392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07" name="Picture 35" descr="age3image37209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08" name="Picture 36" descr="age3image37295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09" name="Picture 37" descr="age3image36920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10" name="Picture 38" descr="age3image36891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11" name="Picture 39" descr="age3image37128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12" name="Picture 40" descr="age3image37084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13" name="Picture 41" descr="age3image37132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14" name="Picture 42" descr="age3image36976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15" name="Picture 43" descr="age3image37307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16" name="Picture 44" descr="age3image37405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17" name="Picture 45" descr="age3image37415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18" name="Picture 46" descr="age3image37419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19" name="Picture 47" descr="age3image37428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20" name="Picture 48" descr="age3image37432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21" name="Picture 49" descr="age3image37438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22" name="Picture 50" descr="age3image37442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23" name="Picture 51" descr="age3image37448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24" name="Picture 52" descr="age3image37453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25" name="Picture 53" descr="age3image37459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26" name="Picture 54" descr="age3image37467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27" name="Picture 55" descr="age3image37473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28" name="Picture 56" descr="age3image29325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30" name="Picture 58" descr="age3image49864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0" cy="2343150"/>
          </a:xfrm>
          <a:prstGeom prst="rect">
            <a:avLst/>
          </a:prstGeom>
          <a:noFill/>
          <a:extLst>
            <a:ext uri="{909E8E84-426E-40DD-AFC4-6F175D3DCCD1}">
              <a14:hiddenFill xmlns:a14="http://schemas.microsoft.com/office/drawing/2010/main">
                <a:solidFill>
                  <a:srgbClr val="FFFFFF"/>
                </a:solidFill>
              </a14:hiddenFill>
            </a:ext>
          </a:extLst>
        </p:spPr>
      </p:pic>
      <p:pic>
        <p:nvPicPr>
          <p:cNvPr id="3131" name="Picture 59" descr="age3image50086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0" cy="2343150"/>
          </a:xfrm>
          <a:prstGeom prst="rect">
            <a:avLst/>
          </a:prstGeom>
          <a:noFill/>
          <a:extLst>
            <a:ext uri="{909E8E84-426E-40DD-AFC4-6F175D3DCCD1}">
              <a14:hiddenFill xmlns:a14="http://schemas.microsoft.com/office/drawing/2010/main">
                <a:solidFill>
                  <a:srgbClr val="FFFFFF"/>
                </a:solidFill>
              </a14:hiddenFill>
            </a:ext>
          </a:extLst>
        </p:spPr>
      </p:pic>
      <p:pic>
        <p:nvPicPr>
          <p:cNvPr id="3132" name="Picture 60" descr="age3image37151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33" name="Picture 61" descr="age3image29410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34" name="Picture 62" descr="age3image37211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35" name="Picture 63" descr="age3image37197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36" name="Picture 64" descr="age3image37178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37" name="Picture 65" descr="age3image37320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38" name="Picture 66" descr="age3image37159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39" name="Picture 67" descr="age3image37386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40" name="Picture 68" descr="age3image37265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41" name="Picture 69" descr="age3image37338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42" name="Picture 70" descr="age3image37274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43" name="Picture 71" descr="age3image3693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44" name="Picture 72" descr="age3image37124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45" name="Picture 73" descr="age3image37166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46" name="Picture 74" descr="age3image37053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47" name="Picture 75" descr="age3image37480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48" name="Picture 76" descr="age3image37168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49" name="Picture 77" descr="age3image37326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50" name="Picture 78" descr="age3image37193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51" name="Picture 79" descr="age3image36983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52" name="Picture 80" descr="age3image37180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53" name="Picture 81" descr="age3image37361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54" name="Picture 82" descr="age3image37066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55" name="Picture 83" descr="age3image37240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56" name="Picture 84" descr="age3image37357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57" name="Picture 85" descr="age3image37424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58" name="Picture 86" descr="age3image37062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59" name="Picture 87" descr="age3image37182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60" name="Picture 88" descr="age3image37388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61" name="Picture 89" descr="age3image37399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62" name="Picture 90" descr="age3image37401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63" name="Picture 91" descr="age3image37392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64" name="Picture 92" descr="age3image37209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65" name="Picture 93" descr="age3image37295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66" name="Picture 94" descr="age3image36920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67" name="Picture 95" descr="age3image36891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68" name="Picture 96" descr="age3image37128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69" name="Picture 97" descr="age3image37084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70" name="Picture 98" descr="age3image37132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71" name="Picture 99" descr="age3image36976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72" name="Picture 100" descr="age3image37307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73" name="Picture 101" descr="age3image37405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74" name="Picture 102" descr="age3image37415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75" name="Picture 103" descr="age3image37419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76" name="Picture 104" descr="age3image37428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77" name="Picture 105" descr="age3image37432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78" name="Picture 106" descr="age3image37438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79" name="Picture 107" descr="age3image37442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80" name="Picture 108" descr="age3image37448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81" name="Picture 109" descr="age3image37453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82" name="Picture 110" descr="age3image37459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83" name="Picture 111" descr="age3image37467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84" name="Picture 112" descr="age3image37473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185" name="Picture 113" descr="age3image29325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983432" y="1901952"/>
            <a:ext cx="9937104" cy="4127627"/>
          </a:xfrm>
        </p:spPr>
        <p:txBody>
          <a:bodyPr>
            <a:normAutofit/>
          </a:bodyPr>
          <a:lstStyle/>
          <a:p>
            <a:pPr lvl="1" algn="just"/>
            <a:r>
              <a:rPr lang="en-US" sz="2000" dirty="0"/>
              <a:t>Spectrum management is a compelling research area and it is already very essential </a:t>
            </a:r>
            <a:r>
              <a:rPr lang="en-US" sz="2000" dirty="0" smtClean="0"/>
              <a:t>today.</a:t>
            </a:r>
          </a:p>
          <a:p>
            <a:pPr lvl="1" algn="just"/>
            <a:r>
              <a:rPr lang="en-US" sz="2000" dirty="0"/>
              <a:t>In this paper, we investigated two novel techniques for spectrum management: Hunger management and </a:t>
            </a:r>
            <a:r>
              <a:rPr lang="en-US" sz="2000" dirty="0" err="1"/>
              <a:t>Blockchain</a:t>
            </a:r>
            <a:r>
              <a:rPr lang="en-US" sz="2000" dirty="0"/>
              <a:t> technology. </a:t>
            </a:r>
            <a:endParaRPr lang="en-US" sz="2000" dirty="0" smtClean="0"/>
          </a:p>
          <a:p>
            <a:pPr lvl="1" algn="just"/>
            <a:r>
              <a:rPr lang="en-US" sz="2000" dirty="0" smtClean="0"/>
              <a:t>For future research, we believe that  a disruptive technology as </a:t>
            </a:r>
            <a:r>
              <a:rPr lang="en-US" sz="2000" dirty="0" err="1" smtClean="0"/>
              <a:t>blockchain</a:t>
            </a:r>
            <a:r>
              <a:rPr lang="en-US" sz="2000" dirty="0" smtClean="0"/>
              <a:t> can benefit from Artificial intelligence’s ability to accelerate the analysis of enormous amount of data.</a:t>
            </a:r>
          </a:p>
          <a:p>
            <a:pPr lvl="1" algn="just"/>
            <a:r>
              <a:rPr lang="en-US" sz="2000" dirty="0" smtClean="0"/>
              <a:t>Predictive Machine learning models based on the </a:t>
            </a:r>
            <a:r>
              <a:rPr lang="en-US" sz="2000" dirty="0" err="1" smtClean="0"/>
              <a:t>blockchain</a:t>
            </a:r>
            <a:r>
              <a:rPr lang="en-US" sz="2000" dirty="0" smtClean="0"/>
              <a:t> technology. </a:t>
            </a:r>
            <a:endParaRPr lang="en-US" sz="2000" dirty="0" smtClean="0">
              <a:latin typeface="Times New Roman" panose="02020603050405020304" pitchFamily="18" charset="0"/>
              <a:cs typeface="Times New Roman" panose="02020603050405020304" pitchFamily="18" charset="0"/>
            </a:endParaRPr>
          </a:p>
          <a:p>
            <a:pPr lvl="1" algn="just"/>
            <a:endParaRPr lang="en-US" sz="2000" dirty="0" smtClean="0">
              <a:latin typeface="Times New Roman" panose="02020603050405020304" pitchFamily="18" charset="0"/>
              <a:cs typeface="Times New Roman" panose="02020603050405020304" pitchFamily="18" charset="0"/>
            </a:endParaRPr>
          </a:p>
        </p:txBody>
      </p:sp>
      <p:pic>
        <p:nvPicPr>
          <p:cNvPr id="125" name="Picture 124"/>
          <p:cNvPicPr>
            <a:picLocks noChangeAspect="1"/>
          </p:cNvPicPr>
          <p:nvPr/>
        </p:nvPicPr>
        <p:blipFill>
          <a:blip r:embed="rId8"/>
          <a:stretch>
            <a:fillRect/>
          </a:stretch>
        </p:blipFill>
        <p:spPr>
          <a:xfrm>
            <a:off x="10200456" y="70690"/>
            <a:ext cx="1872208" cy="549998"/>
          </a:xfrm>
          <a:prstGeom prst="rect">
            <a:avLst/>
          </a:prstGeom>
        </p:spPr>
      </p:pic>
      <p:sp>
        <p:nvSpPr>
          <p:cNvPr id="4" name="Slide Number Placeholder 3"/>
          <p:cNvSpPr>
            <a:spLocks noGrp="1"/>
          </p:cNvSpPr>
          <p:nvPr>
            <p:ph type="sldNum" sz="quarter" idx="12"/>
          </p:nvPr>
        </p:nvSpPr>
        <p:spPr/>
        <p:txBody>
          <a:bodyPr/>
          <a:lstStyle/>
          <a:p>
            <a:fld id="{CA8D9AD5-F248-4919-864A-CFD76CC027D6}" type="slidenum">
              <a:rPr lang="en-US" smtClean="0"/>
              <a:t>17</a:t>
            </a:fld>
            <a:endParaRPr lang="en-US" dirty="0"/>
          </a:p>
        </p:txBody>
      </p:sp>
      <p:sp>
        <p:nvSpPr>
          <p:cNvPr id="5" name="Footer Placeholder 4"/>
          <p:cNvSpPr>
            <a:spLocks noGrp="1"/>
          </p:cNvSpPr>
          <p:nvPr>
            <p:ph type="ftr" sz="quarter" idx="11"/>
          </p:nvPr>
        </p:nvSpPr>
        <p:spPr/>
        <p:txBody>
          <a:bodyPr/>
          <a:lstStyle/>
          <a:p>
            <a:r>
              <a:rPr lang="en-US" smtClean="0"/>
              <a:t>The Korean Institute of Communications and Information Sciences Conference (KICS 2019 Fall)</a:t>
            </a:r>
            <a:endParaRPr lang="en-US" dirty="0"/>
          </a:p>
        </p:txBody>
      </p:sp>
    </p:spTree>
    <p:extLst>
      <p:ext uri="{BB962C8B-B14F-4D97-AF65-F5344CB8AC3E}">
        <p14:creationId xmlns:p14="http://schemas.microsoft.com/office/powerpoint/2010/main" val="4115879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340768"/>
            <a:ext cx="9144000" cy="3222104"/>
          </a:xfrm>
        </p:spPr>
        <p:txBody>
          <a:bodyPr/>
          <a:lstStyle/>
          <a:p>
            <a:r>
              <a:rPr lang="en-GB" sz="3600" dirty="0" smtClean="0">
                <a:latin typeface="Times New Roman" panose="02020603050405020304" pitchFamily="18" charset="0"/>
                <a:cs typeface="Times New Roman" panose="02020603050405020304" pitchFamily="18" charset="0"/>
              </a:rPr>
              <a:t>Q&amp;A</a:t>
            </a:r>
            <a:br>
              <a:rPr lang="en-GB" sz="3600" dirty="0" smtClean="0">
                <a:latin typeface="Times New Roman" panose="02020603050405020304" pitchFamily="18" charset="0"/>
                <a:cs typeface="Times New Roman" panose="02020603050405020304" pitchFamily="18" charset="0"/>
              </a:rPr>
            </a:br>
            <a:r>
              <a:rPr lang="en-GB" dirty="0" smtClean="0">
                <a:latin typeface="Times New Roman" panose="02020603050405020304" pitchFamily="18" charset="0"/>
                <a:cs typeface="Times New Roman" panose="02020603050405020304" pitchFamily="18" charset="0"/>
              </a:rPr>
              <a:t/>
            </a:r>
            <a:br>
              <a:rPr lang="en-GB" dirty="0" smtClean="0">
                <a:latin typeface="Times New Roman" panose="02020603050405020304" pitchFamily="18" charset="0"/>
                <a:cs typeface="Times New Roman" panose="02020603050405020304" pitchFamily="18" charset="0"/>
              </a:rPr>
            </a:br>
            <a:r>
              <a:rPr lang="en-GB" dirty="0" smtClean="0">
                <a:latin typeface="Times New Roman" panose="02020603050405020304" pitchFamily="18" charset="0"/>
                <a:cs typeface="Times New Roman" panose="02020603050405020304" pitchFamily="18" charset="0"/>
              </a:rPr>
              <a:t>Thank </a:t>
            </a:r>
            <a:r>
              <a:rPr lang="en-GB" dirty="0">
                <a:latin typeface="Times New Roman" panose="02020603050405020304" pitchFamily="18" charset="0"/>
                <a:cs typeface="Times New Roman" panose="02020603050405020304" pitchFamily="18" charset="0"/>
              </a:rPr>
              <a:t>You</a:t>
            </a:r>
          </a:p>
        </p:txBody>
      </p:sp>
      <p:pic>
        <p:nvPicPr>
          <p:cNvPr id="4" name="Picture 3"/>
          <p:cNvPicPr>
            <a:picLocks noChangeAspect="1"/>
          </p:cNvPicPr>
          <p:nvPr/>
        </p:nvPicPr>
        <p:blipFill>
          <a:blip r:embed="rId3"/>
          <a:stretch>
            <a:fillRect/>
          </a:stretch>
        </p:blipFill>
        <p:spPr>
          <a:xfrm>
            <a:off x="10200456" y="70690"/>
            <a:ext cx="1872208" cy="549998"/>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328" y="44624"/>
            <a:ext cx="2232248" cy="606289"/>
          </a:xfrm>
          <a:prstGeom prst="rect">
            <a:avLst/>
          </a:prstGeom>
        </p:spPr>
      </p:pic>
      <p:sp>
        <p:nvSpPr>
          <p:cNvPr id="6" name="Slide Number Placeholder 5"/>
          <p:cNvSpPr>
            <a:spLocks noGrp="1"/>
          </p:cNvSpPr>
          <p:nvPr>
            <p:ph type="sldNum" sz="quarter" idx="12"/>
          </p:nvPr>
        </p:nvSpPr>
        <p:spPr/>
        <p:txBody>
          <a:bodyPr/>
          <a:lstStyle/>
          <a:p>
            <a:fld id="{CA8D9AD5-F248-4919-864A-CFD76CC027D6}"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The Korean Institute of Communications and Information Sciences Conference (KICS 2019 Fall)</a:t>
            </a:r>
            <a:endParaRPr lang="en-US"/>
          </a:p>
        </p:txBody>
      </p:sp>
    </p:spTree>
    <p:extLst>
      <p:ext uri="{BB962C8B-B14F-4D97-AF65-F5344CB8AC3E}">
        <p14:creationId xmlns:p14="http://schemas.microsoft.com/office/powerpoint/2010/main" val="1520835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New Roman" panose="02020603050405020304" pitchFamily="18" charset="0"/>
                <a:cs typeface="Times New Roman" panose="02020603050405020304" pitchFamily="18" charset="0"/>
              </a:rPr>
              <a:t>General Overview</a:t>
            </a:r>
            <a:endParaRPr lang="en-GB"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28" y="44624"/>
            <a:ext cx="2232248" cy="606289"/>
          </a:xfrm>
          <a:prstGeom prst="rect">
            <a:avLst/>
          </a:prstGeom>
        </p:spPr>
      </p:pic>
      <p:pic>
        <p:nvPicPr>
          <p:cNvPr id="7" name="Picture 6"/>
          <p:cNvPicPr>
            <a:picLocks noChangeAspect="1"/>
          </p:cNvPicPr>
          <p:nvPr/>
        </p:nvPicPr>
        <p:blipFill>
          <a:blip r:embed="rId4"/>
          <a:stretch>
            <a:fillRect/>
          </a:stretch>
        </p:blipFill>
        <p:spPr>
          <a:xfrm>
            <a:off x="10200456" y="70690"/>
            <a:ext cx="1872208" cy="549998"/>
          </a:xfrm>
          <a:prstGeom prst="rect">
            <a:avLst/>
          </a:prstGeom>
        </p:spPr>
      </p:pic>
      <p:sp>
        <p:nvSpPr>
          <p:cNvPr id="3" name="Content Placeholder 2"/>
          <p:cNvSpPr>
            <a:spLocks noGrp="1"/>
          </p:cNvSpPr>
          <p:nvPr>
            <p:ph idx="1"/>
          </p:nvPr>
        </p:nvSpPr>
        <p:spPr>
          <a:xfrm>
            <a:off x="1343472" y="1988840"/>
            <a:ext cx="9509760" cy="4127627"/>
          </a:xfrm>
        </p:spPr>
        <p:txBody>
          <a:bodyPr>
            <a:normAutofit/>
          </a:bodyPr>
          <a:lstStyle/>
          <a:p>
            <a:pPr marL="502920" indent="-457200">
              <a:buAutoNum type="arabicParenR"/>
            </a:pPr>
            <a:r>
              <a:rPr lang="en-US" sz="3200" dirty="0" smtClean="0">
                <a:latin typeface="+mj-lt"/>
                <a:cs typeface="Times New Roman" panose="02020603050405020304" pitchFamily="18" charset="0"/>
              </a:rPr>
              <a:t>Motivation</a:t>
            </a:r>
          </a:p>
          <a:p>
            <a:pPr marL="502920" indent="-457200">
              <a:buAutoNum type="arabicParenR"/>
            </a:pPr>
            <a:r>
              <a:rPr lang="en-US" sz="3200" dirty="0" smtClean="0">
                <a:latin typeface="+mj-lt"/>
                <a:cs typeface="Times New Roman" panose="02020603050405020304" pitchFamily="18" charset="0"/>
              </a:rPr>
              <a:t>Challenges</a:t>
            </a:r>
          </a:p>
          <a:p>
            <a:pPr marL="502920" indent="-457200">
              <a:buFont typeface="Wingdings" pitchFamily="2" charset="2"/>
              <a:buAutoNum type="arabicParenR"/>
            </a:pPr>
            <a:r>
              <a:rPr lang="en-US" sz="3200" dirty="0">
                <a:latin typeface="+mj-lt"/>
                <a:cs typeface="Times New Roman" panose="02020603050405020304" pitchFamily="18" charset="0"/>
              </a:rPr>
              <a:t>Proposed </a:t>
            </a:r>
            <a:r>
              <a:rPr lang="en-US" sz="3200" dirty="0" smtClean="0">
                <a:latin typeface="+mj-lt"/>
                <a:cs typeface="Times New Roman" panose="02020603050405020304" pitchFamily="18" charset="0"/>
              </a:rPr>
              <a:t>Solutions</a:t>
            </a:r>
          </a:p>
          <a:p>
            <a:pPr marL="502920" indent="-457200">
              <a:buFont typeface="Wingdings" pitchFamily="2" charset="2"/>
              <a:buAutoNum type="arabicParenR"/>
            </a:pPr>
            <a:r>
              <a:rPr lang="en-US" sz="3200" dirty="0" smtClean="0">
                <a:latin typeface="+mj-lt"/>
                <a:cs typeface="Times New Roman" panose="02020603050405020304" pitchFamily="18" charset="0"/>
              </a:rPr>
              <a:t>Conclusions </a:t>
            </a:r>
            <a:r>
              <a:rPr lang="en-US" sz="3200" dirty="0">
                <a:latin typeface="+mj-lt"/>
                <a:cs typeface="Times New Roman" panose="02020603050405020304" pitchFamily="18" charset="0"/>
              </a:rPr>
              <a:t>and Future </a:t>
            </a:r>
            <a:r>
              <a:rPr lang="en-US" sz="3200" dirty="0" smtClean="0">
                <a:latin typeface="+mj-lt"/>
                <a:cs typeface="Times New Roman" panose="02020603050405020304" pitchFamily="18" charset="0"/>
              </a:rPr>
              <a:t>Work</a:t>
            </a:r>
            <a:endParaRPr lang="en-US" sz="3200" dirty="0">
              <a:latin typeface="+mj-lt"/>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CA8D9AD5-F248-4919-864A-CFD76CC027D6}" type="slidenum">
              <a:rPr lang="en-US" smtClean="0"/>
              <a:t>2</a:t>
            </a:fld>
            <a:endParaRPr lang="en-US" dirty="0"/>
          </a:p>
        </p:txBody>
      </p:sp>
      <p:sp>
        <p:nvSpPr>
          <p:cNvPr id="8" name="Footer Placeholder 7"/>
          <p:cNvSpPr>
            <a:spLocks noGrp="1"/>
          </p:cNvSpPr>
          <p:nvPr>
            <p:ph type="ftr" sz="quarter" idx="11"/>
          </p:nvPr>
        </p:nvSpPr>
        <p:spPr/>
        <p:txBody>
          <a:bodyPr/>
          <a:lstStyle/>
          <a:p>
            <a:r>
              <a:rPr lang="en-US" smtClean="0"/>
              <a:t>The Korean Institute of Communications and Information Sciences Conference (KICS 2019 Fall)</a:t>
            </a:r>
            <a:endParaRPr lang="en-US" dirty="0"/>
          </a:p>
        </p:txBody>
      </p:sp>
    </p:spTree>
    <p:extLst>
      <p:ext uri="{BB962C8B-B14F-4D97-AF65-F5344CB8AC3E}">
        <p14:creationId xmlns:p14="http://schemas.microsoft.com/office/powerpoint/2010/main" val="1485326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New Roman" panose="02020603050405020304" pitchFamily="18" charset="0"/>
                <a:cs typeface="Times New Roman" panose="02020603050405020304" pitchFamily="18" charset="0"/>
              </a:rPr>
              <a:t>Motivation</a:t>
            </a:r>
            <a:endParaRPr lang="en-GB"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28" y="44624"/>
            <a:ext cx="2232248" cy="606289"/>
          </a:xfrm>
          <a:prstGeom prst="rect">
            <a:avLst/>
          </a:prstGeom>
        </p:spPr>
      </p:pic>
      <p:pic>
        <p:nvPicPr>
          <p:cNvPr id="7" name="Picture 6"/>
          <p:cNvPicPr>
            <a:picLocks noChangeAspect="1"/>
          </p:cNvPicPr>
          <p:nvPr/>
        </p:nvPicPr>
        <p:blipFill>
          <a:blip r:embed="rId4"/>
          <a:stretch>
            <a:fillRect/>
          </a:stretch>
        </p:blipFill>
        <p:spPr>
          <a:xfrm>
            <a:off x="10200456" y="70690"/>
            <a:ext cx="1872208" cy="549998"/>
          </a:xfrm>
          <a:prstGeom prst="rect">
            <a:avLst/>
          </a:prstGeom>
        </p:spPr>
      </p:pic>
      <p:sp>
        <p:nvSpPr>
          <p:cNvPr id="3" name="Content Placeholder 2"/>
          <p:cNvSpPr>
            <a:spLocks noGrp="1"/>
          </p:cNvSpPr>
          <p:nvPr>
            <p:ph idx="1"/>
          </p:nvPr>
        </p:nvSpPr>
        <p:spPr>
          <a:xfrm>
            <a:off x="551384" y="1901952"/>
            <a:ext cx="10299496" cy="4263352"/>
          </a:xfrm>
        </p:spPr>
        <p:txBody>
          <a:bodyPr>
            <a:normAutofit/>
          </a:bodyPr>
          <a:lstStyle/>
          <a:p>
            <a:pPr lvl="1" algn="just"/>
            <a:r>
              <a:rPr lang="en-US" sz="2400" dirty="0" smtClean="0"/>
              <a:t>There is a continuous development of modern communication.</a:t>
            </a:r>
          </a:p>
          <a:p>
            <a:pPr lvl="1" algn="just"/>
            <a:endParaRPr lang="en-US" sz="2400" dirty="0" smtClean="0"/>
          </a:p>
          <a:p>
            <a:pPr lvl="1" algn="just"/>
            <a:r>
              <a:rPr lang="en-US" sz="2400" dirty="0" smtClean="0"/>
              <a:t>An ever increasing demand for bandwidth by mobile application users</a:t>
            </a:r>
          </a:p>
          <a:p>
            <a:pPr lvl="1" algn="just"/>
            <a:endParaRPr lang="en-US" sz="2400" dirty="0" smtClean="0"/>
          </a:p>
          <a:p>
            <a:pPr lvl="1" algn="just"/>
            <a:r>
              <a:rPr lang="en-US" sz="2400" dirty="0" smtClean="0"/>
              <a:t>And ever growing new applications in wireless communication.</a:t>
            </a:r>
          </a:p>
          <a:p>
            <a:pPr lvl="1" algn="just"/>
            <a:endParaRPr lang="en-US" sz="2400" dirty="0" smtClean="0"/>
          </a:p>
          <a:p>
            <a:pPr lvl="1" algn="just"/>
            <a:r>
              <a:rPr lang="en-US" sz="2400" dirty="0" smtClean="0"/>
              <a:t>In 1990, there were about 12 million mobile subscriptions worldwide with no data services. By 2015, the total number of mobile subscriptions exceeded 7.6 billion with the amount of data on networks reaching 1,5777 </a:t>
            </a:r>
            <a:r>
              <a:rPr lang="en-US" sz="2400" dirty="0" err="1" smtClean="0"/>
              <a:t>Exabytes</a:t>
            </a:r>
            <a:r>
              <a:rPr lang="en-US" sz="2400" dirty="0" smtClean="0"/>
              <a:t> per month by the end 2015.</a:t>
            </a:r>
          </a:p>
        </p:txBody>
      </p:sp>
      <p:sp>
        <p:nvSpPr>
          <p:cNvPr id="6" name="Slide Number Placeholder 5"/>
          <p:cNvSpPr>
            <a:spLocks noGrp="1"/>
          </p:cNvSpPr>
          <p:nvPr>
            <p:ph type="sldNum" sz="quarter" idx="12"/>
          </p:nvPr>
        </p:nvSpPr>
        <p:spPr/>
        <p:txBody>
          <a:bodyPr/>
          <a:lstStyle/>
          <a:p>
            <a:fld id="{CA8D9AD5-F248-4919-864A-CFD76CC027D6}" type="slidenum">
              <a:rPr lang="en-US" smtClean="0"/>
              <a:t>3</a:t>
            </a:fld>
            <a:endParaRPr lang="en-US" dirty="0"/>
          </a:p>
        </p:txBody>
      </p:sp>
      <p:sp>
        <p:nvSpPr>
          <p:cNvPr id="11" name="Footer Placeholder 10"/>
          <p:cNvSpPr>
            <a:spLocks noGrp="1"/>
          </p:cNvSpPr>
          <p:nvPr>
            <p:ph type="ftr" sz="quarter" idx="11"/>
          </p:nvPr>
        </p:nvSpPr>
        <p:spPr/>
        <p:txBody>
          <a:bodyPr/>
          <a:lstStyle/>
          <a:p>
            <a:r>
              <a:rPr lang="en-US" smtClean="0"/>
              <a:t>The Korean Institute of Communications and Information Sciences Conference (KICS 2019 Fall)</a:t>
            </a:r>
            <a:endParaRPr lang="en-US" dirty="0"/>
          </a:p>
        </p:txBody>
      </p:sp>
    </p:spTree>
    <p:extLst>
      <p:ext uri="{BB962C8B-B14F-4D97-AF65-F5344CB8AC3E}">
        <p14:creationId xmlns:p14="http://schemas.microsoft.com/office/powerpoint/2010/main" val="1027703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New Roman" panose="02020603050405020304" pitchFamily="18" charset="0"/>
                <a:cs typeface="Times New Roman" panose="02020603050405020304" pitchFamily="18" charset="0"/>
              </a:rPr>
              <a:t>Challenges</a:t>
            </a:r>
            <a:endParaRPr lang="en-GB"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28" y="44624"/>
            <a:ext cx="2232248" cy="606289"/>
          </a:xfrm>
          <a:prstGeom prst="rect">
            <a:avLst/>
          </a:prstGeom>
        </p:spPr>
      </p:pic>
      <p:pic>
        <p:nvPicPr>
          <p:cNvPr id="7" name="Picture 6"/>
          <p:cNvPicPr>
            <a:picLocks noChangeAspect="1"/>
          </p:cNvPicPr>
          <p:nvPr/>
        </p:nvPicPr>
        <p:blipFill>
          <a:blip r:embed="rId4"/>
          <a:stretch>
            <a:fillRect/>
          </a:stretch>
        </p:blipFill>
        <p:spPr>
          <a:xfrm>
            <a:off x="10200456" y="70690"/>
            <a:ext cx="1872208" cy="549998"/>
          </a:xfrm>
          <a:prstGeom prst="rect">
            <a:avLst/>
          </a:prstGeom>
        </p:spPr>
      </p:pic>
      <p:sp>
        <p:nvSpPr>
          <p:cNvPr id="3" name="Content Placeholder 2"/>
          <p:cNvSpPr>
            <a:spLocks noGrp="1"/>
          </p:cNvSpPr>
          <p:nvPr>
            <p:ph idx="1"/>
          </p:nvPr>
        </p:nvSpPr>
        <p:spPr>
          <a:xfrm>
            <a:off x="1156391" y="1916832"/>
            <a:ext cx="9145016" cy="4127627"/>
          </a:xfrm>
        </p:spPr>
        <p:txBody>
          <a:bodyPr>
            <a:normAutofit/>
          </a:bodyPr>
          <a:lstStyle/>
          <a:p>
            <a:pPr algn="just"/>
            <a:r>
              <a:rPr lang="en-US" dirty="0" smtClean="0"/>
              <a:t>Only a limited section of the electro-magnetic spectrum supports radio communication 3kHz to 300GHz.</a:t>
            </a:r>
          </a:p>
          <a:p>
            <a:pPr algn="just"/>
            <a:r>
              <a:rPr lang="en-US" dirty="0" smtClean="0"/>
              <a:t>User demand for spectrum remains unpredictable and stochastic</a:t>
            </a:r>
            <a:endParaRPr lang="en-US" dirty="0"/>
          </a:p>
        </p:txBody>
      </p:sp>
      <p:sp>
        <p:nvSpPr>
          <p:cNvPr id="9" name="Slide Number Placeholder 8"/>
          <p:cNvSpPr>
            <a:spLocks noGrp="1"/>
          </p:cNvSpPr>
          <p:nvPr>
            <p:ph type="sldNum" sz="quarter" idx="12"/>
          </p:nvPr>
        </p:nvSpPr>
        <p:spPr/>
        <p:txBody>
          <a:bodyPr/>
          <a:lstStyle/>
          <a:p>
            <a:fld id="{CA8D9AD5-F248-4919-864A-CFD76CC027D6}" type="slidenum">
              <a:rPr lang="en-US" smtClean="0"/>
              <a:t>4</a:t>
            </a:fld>
            <a:endParaRPr lang="en-US" dirty="0"/>
          </a:p>
        </p:txBody>
      </p:sp>
      <p:sp>
        <p:nvSpPr>
          <p:cNvPr id="10" name="Footer Placeholder 9"/>
          <p:cNvSpPr>
            <a:spLocks noGrp="1"/>
          </p:cNvSpPr>
          <p:nvPr>
            <p:ph type="ftr" sz="quarter" idx="11"/>
          </p:nvPr>
        </p:nvSpPr>
        <p:spPr/>
        <p:txBody>
          <a:bodyPr/>
          <a:lstStyle/>
          <a:p>
            <a:r>
              <a:rPr lang="en-US" smtClean="0"/>
              <a:t>The Korean Institute of Communications and Information Sciences Conference (KICS 2019 Fall)</a:t>
            </a:r>
            <a:endParaRPr 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3872" y="3356992"/>
            <a:ext cx="647382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직사각형 3"/>
          <p:cNvSpPr/>
          <p:nvPr/>
        </p:nvSpPr>
        <p:spPr>
          <a:xfrm>
            <a:off x="911424" y="3823298"/>
            <a:ext cx="3240360" cy="923330"/>
          </a:xfrm>
          <a:prstGeom prst="rect">
            <a:avLst/>
          </a:prstGeom>
        </p:spPr>
        <p:txBody>
          <a:bodyPr wrap="square">
            <a:spAutoFit/>
          </a:bodyPr>
          <a:lstStyle/>
          <a:p>
            <a:pPr marL="45720" indent="0" algn="just">
              <a:buNone/>
            </a:pPr>
            <a:r>
              <a:rPr lang="en-US" b="1" i="1" dirty="0" smtClean="0">
                <a:solidFill>
                  <a:schemeClr val="accent6"/>
                </a:solidFill>
                <a:effectLst>
                  <a:outerShdw blurRad="38100" dist="38100" dir="2700000" algn="tl">
                    <a:srgbClr val="000000">
                      <a:alpha val="43137"/>
                    </a:srgbClr>
                  </a:outerShdw>
                </a:effectLst>
              </a:rPr>
              <a:t>There is a </a:t>
            </a:r>
            <a:r>
              <a:rPr lang="en-US" b="1" i="1" dirty="0">
                <a:solidFill>
                  <a:schemeClr val="accent6"/>
                </a:solidFill>
                <a:effectLst>
                  <a:outerShdw blurRad="38100" dist="38100" dir="2700000" algn="tl">
                    <a:srgbClr val="000000">
                      <a:alpha val="43137"/>
                    </a:srgbClr>
                  </a:outerShdw>
                </a:effectLst>
              </a:rPr>
              <a:t>need to use this treasured resource in a productive way</a:t>
            </a:r>
            <a:endParaRPr lang="gu-IN" b="1" i="1" dirty="0">
              <a:solidFill>
                <a:schemeClr val="accent6"/>
              </a:solidFill>
              <a:effectLst>
                <a:outerShdw blurRad="38100" dist="38100" dir="2700000" algn="tl">
                  <a:srgbClr val="000000">
                    <a:alpha val="43137"/>
                  </a:srgbClr>
                </a:outerShdw>
              </a:effectLst>
            </a:endParaRPr>
          </a:p>
        </p:txBody>
      </p:sp>
      <p:sp>
        <p:nvSpPr>
          <p:cNvPr id="6" name="직사각형 5"/>
          <p:cNvSpPr/>
          <p:nvPr/>
        </p:nvSpPr>
        <p:spPr>
          <a:xfrm>
            <a:off x="1415480" y="5795392"/>
            <a:ext cx="3428567" cy="369332"/>
          </a:xfrm>
          <a:prstGeom prst="rect">
            <a:avLst/>
          </a:prstGeom>
        </p:spPr>
        <p:txBody>
          <a:bodyPr wrap="none">
            <a:spAutoFit/>
          </a:bodyPr>
          <a:lstStyle/>
          <a:p>
            <a:pPr algn="just"/>
            <a:r>
              <a:rPr lang="en-US" b="1" dirty="0">
                <a:solidFill>
                  <a:schemeClr val="accent3">
                    <a:lumMod val="60000"/>
                    <a:lumOff val="40000"/>
                  </a:schemeClr>
                </a:solidFill>
                <a:latin typeface="Cooper Black" panose="0208090404030B020404" pitchFamily="18" charset="0"/>
              </a:rPr>
              <a:t>SPECTRUM MANAGEMENT</a:t>
            </a:r>
            <a:endParaRPr lang="en-US" sz="1600" b="1" dirty="0">
              <a:solidFill>
                <a:schemeClr val="accent3">
                  <a:lumMod val="60000"/>
                  <a:lumOff val="40000"/>
                </a:schemeClr>
              </a:solidFill>
              <a:latin typeface="Cooper Black" panose="0208090404030B020404" pitchFamily="18" charset="0"/>
            </a:endParaRPr>
          </a:p>
        </p:txBody>
      </p:sp>
    </p:spTree>
    <p:extLst>
      <p:ext uri="{BB962C8B-B14F-4D97-AF65-F5344CB8AC3E}">
        <p14:creationId xmlns:p14="http://schemas.microsoft.com/office/powerpoint/2010/main" val="1206889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Times New Roman" panose="02020603050405020304" pitchFamily="18" charset="0"/>
                <a:cs typeface="Times New Roman" panose="02020603050405020304" pitchFamily="18" charset="0"/>
              </a:rPr>
              <a:t>Spectrum Management</a:t>
            </a:r>
            <a:endParaRPr lang="en-GB"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28" y="44624"/>
            <a:ext cx="2232248" cy="606289"/>
          </a:xfrm>
          <a:prstGeom prst="rect">
            <a:avLst/>
          </a:prstGeom>
        </p:spPr>
      </p:pic>
      <p:pic>
        <p:nvPicPr>
          <p:cNvPr id="7" name="Picture 6"/>
          <p:cNvPicPr>
            <a:picLocks noChangeAspect="1"/>
          </p:cNvPicPr>
          <p:nvPr/>
        </p:nvPicPr>
        <p:blipFill>
          <a:blip r:embed="rId4"/>
          <a:stretch>
            <a:fillRect/>
          </a:stretch>
        </p:blipFill>
        <p:spPr>
          <a:xfrm>
            <a:off x="10200456" y="70690"/>
            <a:ext cx="1872208" cy="549998"/>
          </a:xfrm>
          <a:prstGeom prst="rect">
            <a:avLst/>
          </a:prstGeom>
        </p:spPr>
      </p:pic>
      <p:sp>
        <p:nvSpPr>
          <p:cNvPr id="3" name="Content Placeholder 2"/>
          <p:cNvSpPr>
            <a:spLocks noGrp="1"/>
          </p:cNvSpPr>
          <p:nvPr>
            <p:ph idx="1"/>
          </p:nvPr>
        </p:nvSpPr>
        <p:spPr>
          <a:xfrm>
            <a:off x="335360" y="1844824"/>
            <a:ext cx="5688632" cy="4127627"/>
          </a:xfrm>
        </p:spPr>
        <p:txBody>
          <a:bodyPr>
            <a:normAutofit/>
          </a:bodyPr>
          <a:lstStyle/>
          <a:p>
            <a:pPr algn="just"/>
            <a:endParaRPr lang="en-US" sz="2400" dirty="0" smtClean="0"/>
          </a:p>
          <a:p>
            <a:pPr algn="just"/>
            <a:r>
              <a:rPr lang="en-US" sz="2400" dirty="0" smtClean="0"/>
              <a:t> It refers to all activities essential to regulating the use of the radio spectrum.</a:t>
            </a:r>
          </a:p>
          <a:p>
            <a:pPr algn="just"/>
            <a:r>
              <a:rPr lang="en-US" sz="2400" dirty="0" smtClean="0"/>
              <a:t>Greater capacity can be delivered by the same amount of spectrum, once a more efficient technology is applied.</a:t>
            </a:r>
            <a:endParaRPr lang="en-US" sz="2000" dirty="0" smtClean="0"/>
          </a:p>
        </p:txBody>
      </p:sp>
      <p:sp>
        <p:nvSpPr>
          <p:cNvPr id="9" name="Slide Number Placeholder 8"/>
          <p:cNvSpPr>
            <a:spLocks noGrp="1"/>
          </p:cNvSpPr>
          <p:nvPr>
            <p:ph type="sldNum" sz="quarter" idx="12"/>
          </p:nvPr>
        </p:nvSpPr>
        <p:spPr/>
        <p:txBody>
          <a:bodyPr/>
          <a:lstStyle/>
          <a:p>
            <a:fld id="{CA8D9AD5-F248-4919-864A-CFD76CC027D6}" type="slidenum">
              <a:rPr lang="en-US" smtClean="0"/>
              <a:t>5</a:t>
            </a:fld>
            <a:endParaRPr lang="en-US" dirty="0"/>
          </a:p>
        </p:txBody>
      </p:sp>
      <p:sp>
        <p:nvSpPr>
          <p:cNvPr id="10" name="Footer Placeholder 9"/>
          <p:cNvSpPr>
            <a:spLocks noGrp="1"/>
          </p:cNvSpPr>
          <p:nvPr>
            <p:ph type="ftr" sz="quarter" idx="11"/>
          </p:nvPr>
        </p:nvSpPr>
        <p:spPr>
          <a:xfrm>
            <a:off x="1387406" y="6605059"/>
            <a:ext cx="7159752" cy="237744"/>
          </a:xfrm>
        </p:spPr>
        <p:txBody>
          <a:bodyPr/>
          <a:lstStyle/>
          <a:p>
            <a:r>
              <a:rPr lang="en-US" smtClean="0"/>
              <a:t>The Korean Institute of Communications and Information Sciences Conference (KICS 2019 Fall)</a:t>
            </a:r>
            <a:endParaRPr lang="en-US" dirty="0"/>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3912" y="1988840"/>
            <a:ext cx="6505575" cy="432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1544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Proposed </a:t>
            </a:r>
            <a:r>
              <a:rPr lang="en-US" sz="3600" b="1" dirty="0" smtClean="0">
                <a:latin typeface="Times New Roman" panose="02020603050405020304" pitchFamily="18" charset="0"/>
                <a:cs typeface="Times New Roman" panose="02020603050405020304" pitchFamily="18" charset="0"/>
              </a:rPr>
              <a:t>Solutions</a:t>
            </a:r>
            <a:endParaRPr lang="en-GB"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28" y="44624"/>
            <a:ext cx="2232248" cy="606289"/>
          </a:xfrm>
          <a:prstGeom prst="rect">
            <a:avLst/>
          </a:prstGeom>
        </p:spPr>
      </p:pic>
      <p:pic>
        <p:nvPicPr>
          <p:cNvPr id="7" name="Picture 6"/>
          <p:cNvPicPr>
            <a:picLocks noChangeAspect="1"/>
          </p:cNvPicPr>
          <p:nvPr/>
        </p:nvPicPr>
        <p:blipFill>
          <a:blip r:embed="rId4"/>
          <a:stretch>
            <a:fillRect/>
          </a:stretch>
        </p:blipFill>
        <p:spPr>
          <a:xfrm>
            <a:off x="10200456" y="70690"/>
            <a:ext cx="1872208" cy="549998"/>
          </a:xfrm>
          <a:prstGeom prst="rect">
            <a:avLst/>
          </a:prstGeom>
        </p:spPr>
      </p:pic>
      <p:sp>
        <p:nvSpPr>
          <p:cNvPr id="3" name="Content Placeholder 2"/>
          <p:cNvSpPr>
            <a:spLocks noGrp="1"/>
          </p:cNvSpPr>
          <p:nvPr>
            <p:ph idx="1"/>
          </p:nvPr>
        </p:nvSpPr>
        <p:spPr>
          <a:xfrm>
            <a:off x="695400" y="1844824"/>
            <a:ext cx="9145016" cy="4127627"/>
          </a:xfrm>
        </p:spPr>
        <p:txBody>
          <a:bodyPr>
            <a:normAutofit/>
          </a:bodyPr>
          <a:lstStyle/>
          <a:p>
            <a:pPr algn="just"/>
            <a:endParaRPr lang="en-US" sz="2400" dirty="0" smtClean="0"/>
          </a:p>
          <a:p>
            <a:pPr algn="just"/>
            <a:r>
              <a:rPr lang="en-US" sz="2400" dirty="0" smtClean="0"/>
              <a:t> </a:t>
            </a:r>
            <a:r>
              <a:rPr lang="en-US" sz="2400" dirty="0"/>
              <a:t>Spectrum management mechanisms have evolved to meet the different requirements of increasing spectrum use </a:t>
            </a:r>
            <a:r>
              <a:rPr lang="en-US" sz="2400" dirty="0" smtClean="0"/>
              <a:t>efficiency.</a:t>
            </a:r>
          </a:p>
          <a:p>
            <a:pPr algn="just"/>
            <a:r>
              <a:rPr lang="en-US" sz="2400" dirty="0" smtClean="0"/>
              <a:t> In this paper, we review two state of the art approaches for spectrum management</a:t>
            </a:r>
          </a:p>
          <a:p>
            <a:pPr algn="just"/>
            <a:r>
              <a:rPr lang="en-US" sz="2400" b="1" dirty="0" smtClean="0">
                <a:effectLst>
                  <a:outerShdw blurRad="38100" dist="38100" dir="2700000" algn="tl">
                    <a:srgbClr val="000000">
                      <a:alpha val="43137"/>
                    </a:srgbClr>
                  </a:outerShdw>
                </a:effectLst>
              </a:rPr>
              <a:t>Hunger Marketing</a:t>
            </a:r>
          </a:p>
          <a:p>
            <a:pPr algn="just"/>
            <a:r>
              <a:rPr lang="en-US" sz="2400" b="1" dirty="0" err="1" smtClean="0">
                <a:effectLst>
                  <a:outerShdw blurRad="38100" dist="38100" dir="2700000" algn="tl">
                    <a:srgbClr val="000000">
                      <a:alpha val="43137"/>
                    </a:srgbClr>
                  </a:outerShdw>
                </a:effectLst>
              </a:rPr>
              <a:t>Blockchain</a:t>
            </a:r>
            <a:r>
              <a:rPr lang="en-US" sz="2400" b="1" dirty="0" smtClean="0">
                <a:effectLst>
                  <a:outerShdw blurRad="38100" dist="38100" dir="2700000" algn="tl">
                    <a:srgbClr val="000000">
                      <a:alpha val="43137"/>
                    </a:srgbClr>
                  </a:outerShdw>
                </a:effectLst>
              </a:rPr>
              <a:t> Technology</a:t>
            </a:r>
            <a:endParaRPr lang="en-US" sz="1800" b="1" dirty="0">
              <a:effectLst>
                <a:outerShdw blurRad="38100" dist="38100" dir="2700000" algn="tl">
                  <a:srgbClr val="000000">
                    <a:alpha val="43137"/>
                  </a:srgbClr>
                </a:outerShdw>
              </a:effectLst>
            </a:endParaRPr>
          </a:p>
          <a:p>
            <a:pPr lvl="1" algn="just"/>
            <a:endParaRPr lang="en-US" sz="2000" dirty="0" smtClean="0"/>
          </a:p>
        </p:txBody>
      </p:sp>
      <p:sp>
        <p:nvSpPr>
          <p:cNvPr id="9" name="Slide Number Placeholder 8"/>
          <p:cNvSpPr>
            <a:spLocks noGrp="1"/>
          </p:cNvSpPr>
          <p:nvPr>
            <p:ph type="sldNum" sz="quarter" idx="12"/>
          </p:nvPr>
        </p:nvSpPr>
        <p:spPr/>
        <p:txBody>
          <a:bodyPr/>
          <a:lstStyle/>
          <a:p>
            <a:fld id="{CA8D9AD5-F248-4919-864A-CFD76CC027D6}" type="slidenum">
              <a:rPr lang="en-US" smtClean="0"/>
              <a:t>6</a:t>
            </a:fld>
            <a:endParaRPr lang="en-US" dirty="0"/>
          </a:p>
        </p:txBody>
      </p:sp>
      <p:sp>
        <p:nvSpPr>
          <p:cNvPr id="10" name="Footer Placeholder 9"/>
          <p:cNvSpPr>
            <a:spLocks noGrp="1"/>
          </p:cNvSpPr>
          <p:nvPr>
            <p:ph type="ftr" sz="quarter" idx="11"/>
          </p:nvPr>
        </p:nvSpPr>
        <p:spPr/>
        <p:txBody>
          <a:bodyPr/>
          <a:lstStyle/>
          <a:p>
            <a:r>
              <a:rPr lang="en-US" smtClean="0"/>
              <a:t>The Korean Institute of Communications and Information Sciences Conference (KICS 2019 Fall)</a:t>
            </a:r>
            <a:endParaRPr lang="en-US" dirty="0"/>
          </a:p>
        </p:txBody>
      </p:sp>
    </p:spTree>
    <p:extLst>
      <p:ext uri="{BB962C8B-B14F-4D97-AF65-F5344CB8AC3E}">
        <p14:creationId xmlns:p14="http://schemas.microsoft.com/office/powerpoint/2010/main" val="1012983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Proposed </a:t>
            </a:r>
            <a:r>
              <a:rPr lang="en-US" sz="3600" b="1" dirty="0" smtClean="0">
                <a:latin typeface="Times New Roman" panose="02020603050405020304" pitchFamily="18" charset="0"/>
                <a:cs typeface="Times New Roman" panose="02020603050405020304" pitchFamily="18" charset="0"/>
              </a:rPr>
              <a:t>Solutions</a:t>
            </a:r>
            <a:endParaRPr lang="en-GB"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28" y="44624"/>
            <a:ext cx="2232248" cy="606289"/>
          </a:xfrm>
          <a:prstGeom prst="rect">
            <a:avLst/>
          </a:prstGeom>
        </p:spPr>
      </p:pic>
      <p:pic>
        <p:nvPicPr>
          <p:cNvPr id="7" name="Picture 6"/>
          <p:cNvPicPr>
            <a:picLocks noChangeAspect="1"/>
          </p:cNvPicPr>
          <p:nvPr/>
        </p:nvPicPr>
        <p:blipFill>
          <a:blip r:embed="rId4"/>
          <a:stretch>
            <a:fillRect/>
          </a:stretch>
        </p:blipFill>
        <p:spPr>
          <a:xfrm>
            <a:off x="10200456" y="70690"/>
            <a:ext cx="1872208" cy="549998"/>
          </a:xfrm>
          <a:prstGeom prst="rect">
            <a:avLst/>
          </a:prstGeom>
        </p:spPr>
      </p:pic>
      <p:sp>
        <p:nvSpPr>
          <p:cNvPr id="3" name="Content Placeholder 2"/>
          <p:cNvSpPr>
            <a:spLocks noGrp="1"/>
          </p:cNvSpPr>
          <p:nvPr>
            <p:ph idx="1"/>
          </p:nvPr>
        </p:nvSpPr>
        <p:spPr>
          <a:xfrm>
            <a:off x="767408" y="2060848"/>
            <a:ext cx="5544616" cy="4127627"/>
          </a:xfrm>
        </p:spPr>
        <p:txBody>
          <a:bodyPr>
            <a:normAutofit/>
          </a:bodyPr>
          <a:lstStyle/>
          <a:p>
            <a:pPr algn="just"/>
            <a:endParaRPr lang="en-US" sz="2400" dirty="0" smtClean="0"/>
          </a:p>
          <a:p>
            <a:pPr algn="just"/>
            <a:r>
              <a:rPr lang="en-US" sz="2400" dirty="0" smtClean="0"/>
              <a:t>  This is a psychological marketing strategy in which the service provider actively limits consumer supply in order to achieve the trend of excess demand.</a:t>
            </a:r>
          </a:p>
          <a:p>
            <a:pPr algn="just"/>
            <a:r>
              <a:rPr lang="en-US" sz="2400" dirty="0" smtClean="0"/>
              <a:t>This technique relies on human emotions, making them hunger for things that other people want.</a:t>
            </a:r>
          </a:p>
          <a:p>
            <a:r>
              <a:rPr lang="en-US" sz="2400" dirty="0"/>
              <a:t>Addresses </a:t>
            </a:r>
            <a:r>
              <a:rPr lang="en-US" sz="2400" b="1" i="1" dirty="0">
                <a:solidFill>
                  <a:schemeClr val="accent3">
                    <a:lumMod val="60000"/>
                    <a:lumOff val="40000"/>
                  </a:schemeClr>
                </a:solidFill>
                <a:effectLst>
                  <a:outerShdw blurRad="38100" dist="38100" dir="2700000" algn="tl">
                    <a:srgbClr val="000000">
                      <a:alpha val="43137"/>
                    </a:srgbClr>
                  </a:outerShdw>
                </a:effectLst>
              </a:rPr>
              <a:t>User’s stochastic demand</a:t>
            </a:r>
            <a:endParaRPr lang="gu-IN" sz="2400" b="1" i="1" dirty="0">
              <a:solidFill>
                <a:schemeClr val="accent3">
                  <a:lumMod val="60000"/>
                  <a:lumOff val="40000"/>
                </a:schemeClr>
              </a:solidFill>
              <a:effectLst>
                <a:outerShdw blurRad="38100" dist="38100" dir="2700000" algn="tl">
                  <a:srgbClr val="000000">
                    <a:alpha val="43137"/>
                  </a:srgbClr>
                </a:outerShdw>
              </a:effectLst>
            </a:endParaRPr>
          </a:p>
          <a:p>
            <a:endParaRPr lang="en-US" sz="2000" dirty="0" smtClean="0"/>
          </a:p>
        </p:txBody>
      </p:sp>
      <p:sp>
        <p:nvSpPr>
          <p:cNvPr id="9" name="Slide Number Placeholder 8"/>
          <p:cNvSpPr>
            <a:spLocks noGrp="1"/>
          </p:cNvSpPr>
          <p:nvPr>
            <p:ph type="sldNum" sz="quarter" idx="12"/>
          </p:nvPr>
        </p:nvSpPr>
        <p:spPr/>
        <p:txBody>
          <a:bodyPr/>
          <a:lstStyle/>
          <a:p>
            <a:fld id="{CA8D9AD5-F248-4919-864A-CFD76CC027D6}" type="slidenum">
              <a:rPr lang="en-US" smtClean="0"/>
              <a:t>7</a:t>
            </a:fld>
            <a:endParaRPr lang="en-US" dirty="0"/>
          </a:p>
        </p:txBody>
      </p:sp>
      <p:sp>
        <p:nvSpPr>
          <p:cNvPr id="10" name="Footer Placeholder 9"/>
          <p:cNvSpPr>
            <a:spLocks noGrp="1"/>
          </p:cNvSpPr>
          <p:nvPr>
            <p:ph type="ftr" sz="quarter" idx="11"/>
          </p:nvPr>
        </p:nvSpPr>
        <p:spPr/>
        <p:txBody>
          <a:bodyPr/>
          <a:lstStyle/>
          <a:p>
            <a:r>
              <a:rPr lang="en-US" smtClean="0"/>
              <a:t>The Korean Institute of Communications and Information Sciences Conference (KICS 2019 Fall)</a:t>
            </a:r>
            <a:endParaRPr lang="en-US" dirty="0"/>
          </a:p>
        </p:txBody>
      </p:sp>
      <p:sp>
        <p:nvSpPr>
          <p:cNvPr id="8" name="Title 1"/>
          <p:cNvSpPr txBox="1">
            <a:spLocks/>
          </p:cNvSpPr>
          <p:nvPr/>
        </p:nvSpPr>
        <p:spPr>
          <a:xfrm>
            <a:off x="1343472" y="1196752"/>
            <a:ext cx="9509760" cy="1233424"/>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US" sz="3600" dirty="0" smtClean="0">
                <a:solidFill>
                  <a:schemeClr val="accent3">
                    <a:lumMod val="50000"/>
                  </a:schemeClr>
                </a:solidFill>
                <a:latin typeface="Times New Roman" panose="02020603050405020304" pitchFamily="18" charset="0"/>
                <a:cs typeface="Times New Roman" panose="02020603050405020304" pitchFamily="18" charset="0"/>
              </a:rPr>
              <a:t>Hunger Marketing</a:t>
            </a:r>
            <a:endParaRPr lang="en-GB"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4136" y="2276873"/>
            <a:ext cx="534160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25874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666441"/>
            <a:ext cx="9509760" cy="720056"/>
          </a:xfrm>
        </p:spPr>
        <p:txBody>
          <a:bodyPr/>
          <a:lstStyle/>
          <a:p>
            <a:r>
              <a:rPr lang="en-US" sz="3600" b="1" dirty="0">
                <a:latin typeface="Times New Roman" panose="02020603050405020304" pitchFamily="18" charset="0"/>
                <a:cs typeface="Times New Roman" panose="02020603050405020304" pitchFamily="18" charset="0"/>
              </a:rPr>
              <a:t>Proposed </a:t>
            </a:r>
            <a:r>
              <a:rPr lang="en-US" sz="3600" b="1" dirty="0" smtClean="0">
                <a:latin typeface="Times New Roman" panose="02020603050405020304" pitchFamily="18" charset="0"/>
                <a:cs typeface="Times New Roman" panose="02020603050405020304" pitchFamily="18" charset="0"/>
              </a:rPr>
              <a:t>Solutions</a:t>
            </a:r>
            <a:endParaRPr lang="en-GB"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28" y="44624"/>
            <a:ext cx="2232248" cy="606289"/>
          </a:xfrm>
          <a:prstGeom prst="rect">
            <a:avLst/>
          </a:prstGeom>
        </p:spPr>
      </p:pic>
      <p:pic>
        <p:nvPicPr>
          <p:cNvPr id="7" name="Picture 6"/>
          <p:cNvPicPr>
            <a:picLocks noChangeAspect="1"/>
          </p:cNvPicPr>
          <p:nvPr/>
        </p:nvPicPr>
        <p:blipFill>
          <a:blip r:embed="rId4"/>
          <a:stretch>
            <a:fillRect/>
          </a:stretch>
        </p:blipFill>
        <p:spPr>
          <a:xfrm>
            <a:off x="10200456" y="70690"/>
            <a:ext cx="1872208" cy="549998"/>
          </a:xfrm>
          <a:prstGeom prst="rect">
            <a:avLst/>
          </a:prstGeom>
        </p:spPr>
      </p:pic>
      <p:sp>
        <p:nvSpPr>
          <p:cNvPr id="3" name="Content Placeholder 2"/>
          <p:cNvSpPr>
            <a:spLocks noGrp="1"/>
          </p:cNvSpPr>
          <p:nvPr>
            <p:ph idx="1"/>
          </p:nvPr>
        </p:nvSpPr>
        <p:spPr>
          <a:xfrm>
            <a:off x="983431" y="2060848"/>
            <a:ext cx="6957829" cy="4127627"/>
          </a:xfrm>
        </p:spPr>
        <p:txBody>
          <a:bodyPr>
            <a:normAutofit fontScale="92500" lnSpcReduction="20000"/>
          </a:bodyPr>
          <a:lstStyle/>
          <a:p>
            <a:pPr algn="just"/>
            <a:endParaRPr lang="en-US" sz="2400" dirty="0" smtClean="0"/>
          </a:p>
          <a:p>
            <a:pPr algn="just"/>
            <a:r>
              <a:rPr lang="en-US" sz="2400" dirty="0" smtClean="0"/>
              <a:t>  </a:t>
            </a:r>
            <a:r>
              <a:rPr lang="en-US" sz="2600" dirty="0" smtClean="0">
                <a:solidFill>
                  <a:schemeClr val="tx1"/>
                </a:solidFill>
              </a:rPr>
              <a:t>The system maintains a certain spectrum supply shortage when implementing hunger marketing, thus stimulating user’s ability to schedule and commit their bandwidth requirements in advance.</a:t>
            </a:r>
          </a:p>
          <a:p>
            <a:pPr algn="just"/>
            <a:r>
              <a:rPr lang="en-US" sz="2600" b="1" dirty="0">
                <a:solidFill>
                  <a:schemeClr val="tx1"/>
                </a:solidFill>
              </a:rPr>
              <a:t>Feng Li Et al </a:t>
            </a:r>
            <a:r>
              <a:rPr lang="en-US" sz="2600" dirty="0">
                <a:solidFill>
                  <a:schemeClr val="tx1"/>
                </a:solidFill>
              </a:rPr>
              <a:t>consider a multi-beam satellite system which stays in geostationary tracks and adopts spectrum reuse techniques to enhance spectrum efficiency. </a:t>
            </a:r>
            <a:endParaRPr lang="gu-IN" sz="2600" dirty="0">
              <a:solidFill>
                <a:schemeClr val="tx1"/>
              </a:solidFill>
            </a:endParaRPr>
          </a:p>
          <a:p>
            <a:pPr algn="just"/>
            <a:r>
              <a:rPr lang="en-US" sz="2600" dirty="0">
                <a:solidFill>
                  <a:schemeClr val="tx1"/>
                </a:solidFill>
              </a:rPr>
              <a:t>Implemented in a scenario where users need to purchase bands from satellite systems</a:t>
            </a:r>
          </a:p>
          <a:p>
            <a:pPr marL="45720" indent="0">
              <a:buNone/>
            </a:pPr>
            <a:r>
              <a:rPr lang="en-US" sz="2400" dirty="0" smtClean="0"/>
              <a:t> </a:t>
            </a:r>
            <a:endParaRPr lang="en-US" sz="2000" dirty="0" smtClean="0"/>
          </a:p>
        </p:txBody>
      </p:sp>
      <p:sp>
        <p:nvSpPr>
          <p:cNvPr id="9" name="Slide Number Placeholder 8"/>
          <p:cNvSpPr>
            <a:spLocks noGrp="1"/>
          </p:cNvSpPr>
          <p:nvPr>
            <p:ph type="sldNum" sz="quarter" idx="12"/>
          </p:nvPr>
        </p:nvSpPr>
        <p:spPr/>
        <p:txBody>
          <a:bodyPr/>
          <a:lstStyle/>
          <a:p>
            <a:fld id="{CA8D9AD5-F248-4919-864A-CFD76CC027D6}" type="slidenum">
              <a:rPr lang="en-US" smtClean="0"/>
              <a:t>8</a:t>
            </a:fld>
            <a:endParaRPr lang="en-US" dirty="0"/>
          </a:p>
        </p:txBody>
      </p:sp>
      <p:sp>
        <p:nvSpPr>
          <p:cNvPr id="10" name="Footer Placeholder 9"/>
          <p:cNvSpPr>
            <a:spLocks noGrp="1"/>
          </p:cNvSpPr>
          <p:nvPr>
            <p:ph type="ftr" sz="quarter" idx="11"/>
          </p:nvPr>
        </p:nvSpPr>
        <p:spPr/>
        <p:txBody>
          <a:bodyPr/>
          <a:lstStyle/>
          <a:p>
            <a:r>
              <a:rPr lang="en-US" smtClean="0"/>
              <a:t>The Korean Institute of Communications and Information Sciences Conference (KICS 2019 Fall)</a:t>
            </a:r>
            <a:endParaRPr lang="en-US" dirty="0"/>
          </a:p>
        </p:txBody>
      </p:sp>
      <p:sp>
        <p:nvSpPr>
          <p:cNvPr id="8" name="Title 1"/>
          <p:cNvSpPr txBox="1">
            <a:spLocks/>
          </p:cNvSpPr>
          <p:nvPr/>
        </p:nvSpPr>
        <p:spPr>
          <a:xfrm>
            <a:off x="1343472" y="836712"/>
            <a:ext cx="9001000" cy="10081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US" sz="3600" dirty="0" smtClean="0">
                <a:solidFill>
                  <a:schemeClr val="accent3">
                    <a:lumMod val="50000"/>
                  </a:schemeClr>
                </a:solidFill>
                <a:latin typeface="Times New Roman" panose="02020603050405020304" pitchFamily="18" charset="0"/>
                <a:cs typeface="Times New Roman" panose="02020603050405020304" pitchFamily="18" charset="0"/>
              </a:rPr>
              <a:t>Hunger Marketing in Spectrum Management</a:t>
            </a:r>
            <a:endParaRPr lang="en-GB"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1261" y="1844824"/>
            <a:ext cx="4059395" cy="4612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4301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666441"/>
            <a:ext cx="9509760" cy="720056"/>
          </a:xfrm>
        </p:spPr>
        <p:txBody>
          <a:bodyPr/>
          <a:lstStyle/>
          <a:p>
            <a:r>
              <a:rPr lang="en-US" sz="3600" b="1" dirty="0">
                <a:latin typeface="Times New Roman" panose="02020603050405020304" pitchFamily="18" charset="0"/>
                <a:cs typeface="Times New Roman" panose="02020603050405020304" pitchFamily="18" charset="0"/>
              </a:rPr>
              <a:t>Proposed </a:t>
            </a:r>
            <a:r>
              <a:rPr lang="en-US" sz="3600" b="1" dirty="0" smtClean="0">
                <a:latin typeface="Times New Roman" panose="02020603050405020304" pitchFamily="18" charset="0"/>
                <a:cs typeface="Times New Roman" panose="02020603050405020304" pitchFamily="18" charset="0"/>
              </a:rPr>
              <a:t>Solutions</a:t>
            </a:r>
            <a:endParaRPr lang="en-GB"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28" y="44624"/>
            <a:ext cx="2232248" cy="606289"/>
          </a:xfrm>
          <a:prstGeom prst="rect">
            <a:avLst/>
          </a:prstGeom>
        </p:spPr>
      </p:pic>
      <p:pic>
        <p:nvPicPr>
          <p:cNvPr id="7" name="Picture 6"/>
          <p:cNvPicPr>
            <a:picLocks noChangeAspect="1"/>
          </p:cNvPicPr>
          <p:nvPr/>
        </p:nvPicPr>
        <p:blipFill>
          <a:blip r:embed="rId4"/>
          <a:stretch>
            <a:fillRect/>
          </a:stretch>
        </p:blipFill>
        <p:spPr>
          <a:xfrm>
            <a:off x="10200456" y="70690"/>
            <a:ext cx="1872208" cy="549998"/>
          </a:xfrm>
          <a:prstGeom prst="rect">
            <a:avLst/>
          </a:prstGeom>
        </p:spPr>
      </p:pic>
      <p:sp>
        <p:nvSpPr>
          <p:cNvPr id="3" name="Content Placeholder 2"/>
          <p:cNvSpPr>
            <a:spLocks noGrp="1"/>
          </p:cNvSpPr>
          <p:nvPr>
            <p:ph idx="1"/>
          </p:nvPr>
        </p:nvSpPr>
        <p:spPr>
          <a:xfrm>
            <a:off x="335360" y="2060848"/>
            <a:ext cx="9721080" cy="4127627"/>
          </a:xfrm>
        </p:spPr>
        <p:txBody>
          <a:bodyPr>
            <a:normAutofit/>
          </a:bodyPr>
          <a:lstStyle/>
          <a:p>
            <a:pPr algn="just"/>
            <a:endParaRPr lang="en-US" sz="2400" dirty="0" smtClean="0"/>
          </a:p>
          <a:p>
            <a:pPr algn="just"/>
            <a:r>
              <a:rPr lang="en-US" sz="2400" dirty="0" smtClean="0"/>
              <a:t>  </a:t>
            </a:r>
            <a:r>
              <a:rPr lang="en-US" sz="2600" dirty="0" smtClean="0">
                <a:solidFill>
                  <a:schemeClr val="tx1"/>
                </a:solidFill>
              </a:rPr>
              <a:t>The major aim while formulating the spectrum management of the satellite is to </a:t>
            </a:r>
          </a:p>
          <a:p>
            <a:pPr lvl="1" algn="just"/>
            <a:r>
              <a:rPr lang="en-US" sz="2400" dirty="0" smtClean="0">
                <a:solidFill>
                  <a:schemeClr val="tx1"/>
                </a:solidFill>
              </a:rPr>
              <a:t>Analyze every cost of satellite systems </a:t>
            </a:r>
          </a:p>
          <a:p>
            <a:pPr lvl="1" algn="just"/>
            <a:r>
              <a:rPr lang="en-US" sz="2400" dirty="0" smtClean="0">
                <a:solidFill>
                  <a:schemeClr val="tx1"/>
                </a:solidFill>
              </a:rPr>
              <a:t>and achieve an optimal spectral level in the spectrum pool on the basis of the satellites user’s stochastic demand.</a:t>
            </a:r>
            <a:endParaRPr lang="en-US" sz="2400" dirty="0">
              <a:solidFill>
                <a:schemeClr val="tx1"/>
              </a:solidFill>
            </a:endParaRPr>
          </a:p>
          <a:p>
            <a:pPr marL="45720" indent="0">
              <a:buNone/>
            </a:pPr>
            <a:r>
              <a:rPr lang="en-US" sz="2400" dirty="0" smtClean="0"/>
              <a:t> </a:t>
            </a:r>
            <a:endParaRPr lang="en-US" sz="2000" dirty="0" smtClean="0"/>
          </a:p>
        </p:txBody>
      </p:sp>
      <p:sp>
        <p:nvSpPr>
          <p:cNvPr id="9" name="Slide Number Placeholder 8"/>
          <p:cNvSpPr>
            <a:spLocks noGrp="1"/>
          </p:cNvSpPr>
          <p:nvPr>
            <p:ph type="sldNum" sz="quarter" idx="12"/>
          </p:nvPr>
        </p:nvSpPr>
        <p:spPr/>
        <p:txBody>
          <a:bodyPr/>
          <a:lstStyle/>
          <a:p>
            <a:fld id="{CA8D9AD5-F248-4919-864A-CFD76CC027D6}" type="slidenum">
              <a:rPr lang="en-US" smtClean="0"/>
              <a:t>9</a:t>
            </a:fld>
            <a:endParaRPr lang="en-US" dirty="0"/>
          </a:p>
        </p:txBody>
      </p:sp>
      <p:sp>
        <p:nvSpPr>
          <p:cNvPr id="10" name="Footer Placeholder 9"/>
          <p:cNvSpPr>
            <a:spLocks noGrp="1"/>
          </p:cNvSpPr>
          <p:nvPr>
            <p:ph type="ftr" sz="quarter" idx="11"/>
          </p:nvPr>
        </p:nvSpPr>
        <p:spPr/>
        <p:txBody>
          <a:bodyPr/>
          <a:lstStyle/>
          <a:p>
            <a:r>
              <a:rPr lang="en-US" smtClean="0"/>
              <a:t>The Korean Institute of Communications and Information Sciences Conference (KICS 2019 Fall)</a:t>
            </a:r>
            <a:endParaRPr lang="en-US" dirty="0"/>
          </a:p>
        </p:txBody>
      </p:sp>
      <p:sp>
        <p:nvSpPr>
          <p:cNvPr id="8" name="Title 1"/>
          <p:cNvSpPr txBox="1">
            <a:spLocks/>
          </p:cNvSpPr>
          <p:nvPr/>
        </p:nvSpPr>
        <p:spPr>
          <a:xfrm>
            <a:off x="1343472" y="836712"/>
            <a:ext cx="9001000" cy="10081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a:lstStyle>
          <a:p>
            <a:r>
              <a:rPr lang="en-US" sz="3600" dirty="0" smtClean="0">
                <a:solidFill>
                  <a:schemeClr val="accent3">
                    <a:lumMod val="50000"/>
                  </a:schemeClr>
                </a:solidFill>
                <a:latin typeface="Times New Roman" panose="02020603050405020304" pitchFamily="18" charset="0"/>
                <a:cs typeface="Times New Roman" panose="02020603050405020304" pitchFamily="18" charset="0"/>
              </a:rPr>
              <a:t>Hunger Marketing in Spectrum Management</a:t>
            </a:r>
            <a:endParaRPr lang="en-GB"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29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anded Design Blue 16x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xmlns="" name="TF03417271.potx" id="{FAD70E18-2F21-4BAE-983F-13051C6D1C17}" vid="{4B4DF9DC-15EC-4671-A52A-56A08B977F11}"/>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 presentation (widescreen)</Template>
  <TotalTime>27827</TotalTime>
  <Words>1229</Words>
  <Application>Microsoft Office PowerPoint</Application>
  <PresentationFormat>사용자 지정</PresentationFormat>
  <Paragraphs>161</Paragraphs>
  <Slides>18</Slides>
  <Notes>18</Notes>
  <HiddenSlides>0</HiddenSlides>
  <MMClips>0</MMClips>
  <ScaleCrop>false</ScaleCrop>
  <HeadingPairs>
    <vt:vector size="4" baseType="variant">
      <vt:variant>
        <vt:lpstr>테마</vt:lpstr>
      </vt:variant>
      <vt:variant>
        <vt:i4>1</vt:i4>
      </vt:variant>
      <vt:variant>
        <vt:lpstr>슬라이드 제목</vt:lpstr>
      </vt:variant>
      <vt:variant>
        <vt:i4>18</vt:i4>
      </vt:variant>
    </vt:vector>
  </HeadingPairs>
  <TitlesOfParts>
    <vt:vector size="19" baseType="lpstr">
      <vt:lpstr>Banded Design Blue 16x9</vt:lpstr>
      <vt:lpstr>PowerPoint 프레젠테이션</vt:lpstr>
      <vt:lpstr>General Overview</vt:lpstr>
      <vt:lpstr>Motivation</vt:lpstr>
      <vt:lpstr>Challenges</vt:lpstr>
      <vt:lpstr>Spectrum Management</vt:lpstr>
      <vt:lpstr>Proposed Solutions</vt:lpstr>
      <vt:lpstr>Proposed Solutions</vt:lpstr>
      <vt:lpstr>Proposed Solutions</vt:lpstr>
      <vt:lpstr>Proposed Solutions</vt:lpstr>
      <vt:lpstr>Proposed Solutions</vt:lpstr>
      <vt:lpstr>Proposed Solutions</vt:lpstr>
      <vt:lpstr>Proposed Solutions</vt:lpstr>
      <vt:lpstr>Proposed Solutions</vt:lpstr>
      <vt:lpstr>Proposed Solutions</vt:lpstr>
      <vt:lpstr>Proposed Solutions</vt:lpstr>
      <vt:lpstr>Proposed Solutions</vt:lpstr>
      <vt:lpstr>Conclusion and Future Work</vt:lpstr>
      <vt:lpstr>Q&amp;A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Project Plan</dc:title>
  <dc:creator>Eugenio Morocho</dc:creator>
  <cp:lastModifiedBy>kumbayoni</cp:lastModifiedBy>
  <cp:revision>347</cp:revision>
  <dcterms:created xsi:type="dcterms:W3CDTF">2017-06-13T09:39:50Z</dcterms:created>
  <dcterms:modified xsi:type="dcterms:W3CDTF">2019-11-15T00:55:36Z</dcterms:modified>
</cp:coreProperties>
</file>