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03"/>
    <p:restoredTop sz="94704"/>
  </p:normalViewPr>
  <p:slideViewPr>
    <p:cSldViewPr snapToGrid="0" snapToObjects="1">
      <p:cViewPr varScale="1">
        <p:scale>
          <a:sx n="140" d="100"/>
          <a:sy n="140" d="100"/>
        </p:scale>
        <p:origin x="240" y="4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97CCC-11D7-4242-BF64-16E30CB57B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65F273-13F5-0047-98D2-F6EB7E5DB3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93464CC-FB5E-4447-916E-72EF11040B95}"/>
              </a:ext>
            </a:extLst>
          </p:cNvPr>
          <p:cNvSpPr>
            <a:spLocks noGrp="1"/>
          </p:cNvSpPr>
          <p:nvPr>
            <p:ph type="dt" sz="half" idx="10"/>
          </p:nvPr>
        </p:nvSpPr>
        <p:spPr/>
        <p:txBody>
          <a:bodyPr/>
          <a:lstStyle/>
          <a:p>
            <a:fld id="{F65C312E-06AD-2E46-914F-823FF71959BB}" type="datetimeFigureOut">
              <a:rPr lang="en-US" smtClean="0"/>
              <a:t>6/2/20</a:t>
            </a:fld>
            <a:endParaRPr lang="en-US"/>
          </a:p>
        </p:txBody>
      </p:sp>
      <p:sp>
        <p:nvSpPr>
          <p:cNvPr id="5" name="Footer Placeholder 4">
            <a:extLst>
              <a:ext uri="{FF2B5EF4-FFF2-40B4-BE49-F238E27FC236}">
                <a16:creationId xmlns:a16="http://schemas.microsoft.com/office/drawing/2014/main" id="{6A856A01-2EE6-9141-91EC-863666440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8E08A6-370D-C74A-AB86-952621CB40EA}"/>
              </a:ext>
            </a:extLst>
          </p:cNvPr>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2077871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1AC65-4C9D-4C43-B2E1-A66D7E5556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42496C-19E5-1F46-8022-53AF912045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344456-0AC1-0D47-BB5A-CD3DF5DBBC49}"/>
              </a:ext>
            </a:extLst>
          </p:cNvPr>
          <p:cNvSpPr>
            <a:spLocks noGrp="1"/>
          </p:cNvSpPr>
          <p:nvPr>
            <p:ph type="dt" sz="half" idx="10"/>
          </p:nvPr>
        </p:nvSpPr>
        <p:spPr/>
        <p:txBody>
          <a:bodyPr/>
          <a:lstStyle/>
          <a:p>
            <a:fld id="{F65C312E-06AD-2E46-914F-823FF71959BB}" type="datetimeFigureOut">
              <a:rPr lang="en-US" smtClean="0"/>
              <a:t>6/2/20</a:t>
            </a:fld>
            <a:endParaRPr lang="en-US"/>
          </a:p>
        </p:txBody>
      </p:sp>
      <p:sp>
        <p:nvSpPr>
          <p:cNvPr id="5" name="Footer Placeholder 4">
            <a:extLst>
              <a:ext uri="{FF2B5EF4-FFF2-40B4-BE49-F238E27FC236}">
                <a16:creationId xmlns:a16="http://schemas.microsoft.com/office/drawing/2014/main" id="{1DCFB63B-6853-5049-B7AF-7B80AE88F9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B5F14F-A811-0B40-A651-90FD90F76777}"/>
              </a:ext>
            </a:extLst>
          </p:cNvPr>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2465768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2A9702-1809-BB42-AD37-721A08395C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8F456A8-6856-554A-9A9C-2F816109D9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C46561-DABC-5C42-902E-6D5B2378F0CC}"/>
              </a:ext>
            </a:extLst>
          </p:cNvPr>
          <p:cNvSpPr>
            <a:spLocks noGrp="1"/>
          </p:cNvSpPr>
          <p:nvPr>
            <p:ph type="dt" sz="half" idx="10"/>
          </p:nvPr>
        </p:nvSpPr>
        <p:spPr/>
        <p:txBody>
          <a:bodyPr/>
          <a:lstStyle/>
          <a:p>
            <a:fld id="{F65C312E-06AD-2E46-914F-823FF71959BB}" type="datetimeFigureOut">
              <a:rPr lang="en-US" smtClean="0"/>
              <a:t>6/2/20</a:t>
            </a:fld>
            <a:endParaRPr lang="en-US"/>
          </a:p>
        </p:txBody>
      </p:sp>
      <p:sp>
        <p:nvSpPr>
          <p:cNvPr id="5" name="Footer Placeholder 4">
            <a:extLst>
              <a:ext uri="{FF2B5EF4-FFF2-40B4-BE49-F238E27FC236}">
                <a16:creationId xmlns:a16="http://schemas.microsoft.com/office/drawing/2014/main" id="{EECE1837-CC8D-AF4B-AD81-1BD0C2DDC4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5E25F0-E6BD-AA4B-A8FA-FE99DDDF8AE0}"/>
              </a:ext>
            </a:extLst>
          </p:cNvPr>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26335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30F9C-05F3-A047-831B-FCF50C4BB5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5EF6D4-DFB9-2E48-BBFC-AA87E7EEF9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A5F983-0E8D-5041-9721-7D3F6F2033E2}"/>
              </a:ext>
            </a:extLst>
          </p:cNvPr>
          <p:cNvSpPr>
            <a:spLocks noGrp="1"/>
          </p:cNvSpPr>
          <p:nvPr>
            <p:ph type="dt" sz="half" idx="10"/>
          </p:nvPr>
        </p:nvSpPr>
        <p:spPr/>
        <p:txBody>
          <a:bodyPr/>
          <a:lstStyle/>
          <a:p>
            <a:fld id="{F65C312E-06AD-2E46-914F-823FF71959BB}" type="datetimeFigureOut">
              <a:rPr lang="en-US" smtClean="0"/>
              <a:t>6/2/20</a:t>
            </a:fld>
            <a:endParaRPr lang="en-US"/>
          </a:p>
        </p:txBody>
      </p:sp>
      <p:sp>
        <p:nvSpPr>
          <p:cNvPr id="5" name="Footer Placeholder 4">
            <a:extLst>
              <a:ext uri="{FF2B5EF4-FFF2-40B4-BE49-F238E27FC236}">
                <a16:creationId xmlns:a16="http://schemas.microsoft.com/office/drawing/2014/main" id="{78C89866-9C2E-B340-BF8C-D7130F0BFB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ACB353-A640-A240-9E70-13041398A9C2}"/>
              </a:ext>
            </a:extLst>
          </p:cNvPr>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95688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2B210-AD30-4447-B660-6A55921AF8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3F80726-D8D5-234C-8703-106D3C53C2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683B25-149B-EE44-97BB-964838DCE478}"/>
              </a:ext>
            </a:extLst>
          </p:cNvPr>
          <p:cNvSpPr>
            <a:spLocks noGrp="1"/>
          </p:cNvSpPr>
          <p:nvPr>
            <p:ph type="dt" sz="half" idx="10"/>
          </p:nvPr>
        </p:nvSpPr>
        <p:spPr/>
        <p:txBody>
          <a:bodyPr/>
          <a:lstStyle/>
          <a:p>
            <a:fld id="{F65C312E-06AD-2E46-914F-823FF71959BB}" type="datetimeFigureOut">
              <a:rPr lang="en-US" smtClean="0"/>
              <a:t>6/2/20</a:t>
            </a:fld>
            <a:endParaRPr lang="en-US"/>
          </a:p>
        </p:txBody>
      </p:sp>
      <p:sp>
        <p:nvSpPr>
          <p:cNvPr id="5" name="Footer Placeholder 4">
            <a:extLst>
              <a:ext uri="{FF2B5EF4-FFF2-40B4-BE49-F238E27FC236}">
                <a16:creationId xmlns:a16="http://schemas.microsoft.com/office/drawing/2014/main" id="{B524BC2C-C712-7941-B30E-C73B32250B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5C409F-D7D1-684B-AA5D-E8E0380CE899}"/>
              </a:ext>
            </a:extLst>
          </p:cNvPr>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1121879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C4B90-E25B-1247-A0A2-C14F9237F9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3DE8D2-49DE-1348-A2BD-776D0FC065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2079D7-B55D-8F4C-887F-FF7F0EF06A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297AEE-DD67-674D-8F01-D11DA0C965A8}"/>
              </a:ext>
            </a:extLst>
          </p:cNvPr>
          <p:cNvSpPr>
            <a:spLocks noGrp="1"/>
          </p:cNvSpPr>
          <p:nvPr>
            <p:ph type="dt" sz="half" idx="10"/>
          </p:nvPr>
        </p:nvSpPr>
        <p:spPr/>
        <p:txBody>
          <a:bodyPr/>
          <a:lstStyle/>
          <a:p>
            <a:fld id="{F65C312E-06AD-2E46-914F-823FF71959BB}" type="datetimeFigureOut">
              <a:rPr lang="en-US" smtClean="0"/>
              <a:t>6/2/20</a:t>
            </a:fld>
            <a:endParaRPr lang="en-US"/>
          </a:p>
        </p:txBody>
      </p:sp>
      <p:sp>
        <p:nvSpPr>
          <p:cNvPr id="6" name="Footer Placeholder 5">
            <a:extLst>
              <a:ext uri="{FF2B5EF4-FFF2-40B4-BE49-F238E27FC236}">
                <a16:creationId xmlns:a16="http://schemas.microsoft.com/office/drawing/2014/main" id="{16E9429F-9EEB-4149-A46F-C07B01608F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6D45E7-97D9-5F4A-8FA4-D8DFDCAF5515}"/>
              </a:ext>
            </a:extLst>
          </p:cNvPr>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3377177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DD4C8-4E10-3E4A-90E1-706FBFC7E9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E2B8801-65B9-E64A-BB0E-FFDCA0B79D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C9E160-49BB-384A-AA8F-B7E0ACE5B4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E99371-5597-5740-887F-45151A44C7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F6F935-ACBE-6542-9265-B38C339F52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F459B4-5D1E-4C43-9CA2-00B2910E1920}"/>
              </a:ext>
            </a:extLst>
          </p:cNvPr>
          <p:cNvSpPr>
            <a:spLocks noGrp="1"/>
          </p:cNvSpPr>
          <p:nvPr>
            <p:ph type="dt" sz="half" idx="10"/>
          </p:nvPr>
        </p:nvSpPr>
        <p:spPr/>
        <p:txBody>
          <a:bodyPr/>
          <a:lstStyle/>
          <a:p>
            <a:fld id="{F65C312E-06AD-2E46-914F-823FF71959BB}" type="datetimeFigureOut">
              <a:rPr lang="en-US" smtClean="0"/>
              <a:t>6/2/20</a:t>
            </a:fld>
            <a:endParaRPr lang="en-US"/>
          </a:p>
        </p:txBody>
      </p:sp>
      <p:sp>
        <p:nvSpPr>
          <p:cNvPr id="8" name="Footer Placeholder 7">
            <a:extLst>
              <a:ext uri="{FF2B5EF4-FFF2-40B4-BE49-F238E27FC236}">
                <a16:creationId xmlns:a16="http://schemas.microsoft.com/office/drawing/2014/main" id="{8FED411D-0496-6944-9FD2-0A695B4E2C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C3AC8CA-E951-EC47-866A-A7445157BF78}"/>
              </a:ext>
            </a:extLst>
          </p:cNvPr>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55220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1FDD7-D22A-7347-99C9-B58E8720DA6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64920F-E0D6-C94A-B357-7338712C41B9}"/>
              </a:ext>
            </a:extLst>
          </p:cNvPr>
          <p:cNvSpPr>
            <a:spLocks noGrp="1"/>
          </p:cNvSpPr>
          <p:nvPr>
            <p:ph type="dt" sz="half" idx="10"/>
          </p:nvPr>
        </p:nvSpPr>
        <p:spPr/>
        <p:txBody>
          <a:bodyPr/>
          <a:lstStyle/>
          <a:p>
            <a:fld id="{F65C312E-06AD-2E46-914F-823FF71959BB}" type="datetimeFigureOut">
              <a:rPr lang="en-US" smtClean="0"/>
              <a:t>6/2/20</a:t>
            </a:fld>
            <a:endParaRPr lang="en-US"/>
          </a:p>
        </p:txBody>
      </p:sp>
      <p:sp>
        <p:nvSpPr>
          <p:cNvPr id="4" name="Footer Placeholder 3">
            <a:extLst>
              <a:ext uri="{FF2B5EF4-FFF2-40B4-BE49-F238E27FC236}">
                <a16:creationId xmlns:a16="http://schemas.microsoft.com/office/drawing/2014/main" id="{2C62A76B-09D9-F74B-836E-0C97359706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32A1B56-326A-5A4D-9C2C-76EC1304DEAA}"/>
              </a:ext>
            </a:extLst>
          </p:cNvPr>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2532819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DF5286-8D03-1F4C-8668-DAB6201E1A14}"/>
              </a:ext>
            </a:extLst>
          </p:cNvPr>
          <p:cNvSpPr>
            <a:spLocks noGrp="1"/>
          </p:cNvSpPr>
          <p:nvPr>
            <p:ph type="dt" sz="half" idx="10"/>
          </p:nvPr>
        </p:nvSpPr>
        <p:spPr/>
        <p:txBody>
          <a:bodyPr/>
          <a:lstStyle/>
          <a:p>
            <a:fld id="{F65C312E-06AD-2E46-914F-823FF71959BB}" type="datetimeFigureOut">
              <a:rPr lang="en-US" smtClean="0"/>
              <a:t>6/2/20</a:t>
            </a:fld>
            <a:endParaRPr lang="en-US"/>
          </a:p>
        </p:txBody>
      </p:sp>
      <p:sp>
        <p:nvSpPr>
          <p:cNvPr id="3" name="Footer Placeholder 2">
            <a:extLst>
              <a:ext uri="{FF2B5EF4-FFF2-40B4-BE49-F238E27FC236}">
                <a16:creationId xmlns:a16="http://schemas.microsoft.com/office/drawing/2014/main" id="{5EC230C4-C1EB-8E4E-B97A-01EDAF965D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C1ECAD-95E4-5B44-980C-CCC5E7110B02}"/>
              </a:ext>
            </a:extLst>
          </p:cNvPr>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1596331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A7F0B-7C51-BB43-B8CD-D85E5433DE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41F6BF6-A875-7C40-8460-BC51CEF731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FC0CA0-E954-9D4F-B000-B34345AE16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82B647-3DCF-9642-95B4-14F446BCB932}"/>
              </a:ext>
            </a:extLst>
          </p:cNvPr>
          <p:cNvSpPr>
            <a:spLocks noGrp="1"/>
          </p:cNvSpPr>
          <p:nvPr>
            <p:ph type="dt" sz="half" idx="10"/>
          </p:nvPr>
        </p:nvSpPr>
        <p:spPr/>
        <p:txBody>
          <a:bodyPr/>
          <a:lstStyle/>
          <a:p>
            <a:fld id="{F65C312E-06AD-2E46-914F-823FF71959BB}" type="datetimeFigureOut">
              <a:rPr lang="en-US" smtClean="0"/>
              <a:t>6/2/20</a:t>
            </a:fld>
            <a:endParaRPr lang="en-US"/>
          </a:p>
        </p:txBody>
      </p:sp>
      <p:sp>
        <p:nvSpPr>
          <p:cNvPr id="6" name="Footer Placeholder 5">
            <a:extLst>
              <a:ext uri="{FF2B5EF4-FFF2-40B4-BE49-F238E27FC236}">
                <a16:creationId xmlns:a16="http://schemas.microsoft.com/office/drawing/2014/main" id="{2F54B1F9-9F3F-2D42-8D38-2141C9E295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F328F7-F0EF-9E43-AC6B-282FAF4D85A6}"/>
              </a:ext>
            </a:extLst>
          </p:cNvPr>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128595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BAB87-BF7A-4B48-9798-055E74CB8C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D36EAA2-63A2-964D-BEAD-E4ADACCFF5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DDDBF4-5750-FB46-9225-3CFF101C50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F85AB9-BD61-9443-AA33-EC450FC65E62}"/>
              </a:ext>
            </a:extLst>
          </p:cNvPr>
          <p:cNvSpPr>
            <a:spLocks noGrp="1"/>
          </p:cNvSpPr>
          <p:nvPr>
            <p:ph type="dt" sz="half" idx="10"/>
          </p:nvPr>
        </p:nvSpPr>
        <p:spPr/>
        <p:txBody>
          <a:bodyPr/>
          <a:lstStyle/>
          <a:p>
            <a:fld id="{F65C312E-06AD-2E46-914F-823FF71959BB}" type="datetimeFigureOut">
              <a:rPr lang="en-US" smtClean="0"/>
              <a:t>6/2/20</a:t>
            </a:fld>
            <a:endParaRPr lang="en-US"/>
          </a:p>
        </p:txBody>
      </p:sp>
      <p:sp>
        <p:nvSpPr>
          <p:cNvPr id="6" name="Footer Placeholder 5">
            <a:extLst>
              <a:ext uri="{FF2B5EF4-FFF2-40B4-BE49-F238E27FC236}">
                <a16:creationId xmlns:a16="http://schemas.microsoft.com/office/drawing/2014/main" id="{606F0D7F-F123-6544-B879-7E07168F5B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8519F1-588D-1545-8B7E-023EB990FBB9}"/>
              </a:ext>
            </a:extLst>
          </p:cNvPr>
          <p:cNvSpPr>
            <a:spLocks noGrp="1"/>
          </p:cNvSpPr>
          <p:nvPr>
            <p:ph type="sldNum" sz="quarter" idx="12"/>
          </p:nvPr>
        </p:nvSpPr>
        <p:spPr/>
        <p:txBody>
          <a:bodyPr/>
          <a:lstStyle/>
          <a:p>
            <a:fld id="{2458B928-8C93-5F43-B6B7-37EF666B4C4B}" type="slidenum">
              <a:rPr lang="en-US" smtClean="0"/>
              <a:t>‹#›</a:t>
            </a:fld>
            <a:endParaRPr lang="en-US"/>
          </a:p>
        </p:txBody>
      </p:sp>
    </p:spTree>
    <p:extLst>
      <p:ext uri="{BB962C8B-B14F-4D97-AF65-F5344CB8AC3E}">
        <p14:creationId xmlns:p14="http://schemas.microsoft.com/office/powerpoint/2010/main" val="2507648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3C98ED-A62B-824E-9422-EF102A8772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AAA4FD9-31FF-4643-828E-8CEFC0A00E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DAB3FB-A392-B549-96CD-92E9865DAB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5C312E-06AD-2E46-914F-823FF71959BB}" type="datetimeFigureOut">
              <a:rPr lang="en-US" smtClean="0"/>
              <a:t>6/2/20</a:t>
            </a:fld>
            <a:endParaRPr lang="en-US"/>
          </a:p>
        </p:txBody>
      </p:sp>
      <p:sp>
        <p:nvSpPr>
          <p:cNvPr id="5" name="Footer Placeholder 4">
            <a:extLst>
              <a:ext uri="{FF2B5EF4-FFF2-40B4-BE49-F238E27FC236}">
                <a16:creationId xmlns:a16="http://schemas.microsoft.com/office/drawing/2014/main" id="{E0373D6B-2189-204A-B132-BD880BD02C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5795A11-8310-524A-ACD1-8DCEC4CE7E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58B928-8C93-5F43-B6B7-37EF666B4C4B}" type="slidenum">
              <a:rPr lang="en-US" smtClean="0"/>
              <a:t>‹#›</a:t>
            </a:fld>
            <a:endParaRPr lang="en-US"/>
          </a:p>
        </p:txBody>
      </p:sp>
    </p:spTree>
    <p:extLst>
      <p:ext uri="{BB962C8B-B14F-4D97-AF65-F5344CB8AC3E}">
        <p14:creationId xmlns:p14="http://schemas.microsoft.com/office/powerpoint/2010/main" val="3947433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Arrow Connector 6">
            <a:extLst>
              <a:ext uri="{FF2B5EF4-FFF2-40B4-BE49-F238E27FC236}">
                <a16:creationId xmlns:a16="http://schemas.microsoft.com/office/drawing/2014/main" id="{7C1D46A1-F4F3-6145-A7D2-6558875A9A37}"/>
              </a:ext>
            </a:extLst>
          </p:cNvPr>
          <p:cNvCxnSpPr>
            <a:cxnSpLocks/>
          </p:cNvCxnSpPr>
          <p:nvPr/>
        </p:nvCxnSpPr>
        <p:spPr>
          <a:xfrm>
            <a:off x="1975945" y="1735914"/>
            <a:ext cx="1499286"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43BE9A6-6744-A646-8F11-F6138618F43B}"/>
              </a:ext>
            </a:extLst>
          </p:cNvPr>
          <p:cNvSpPr txBox="1"/>
          <p:nvPr/>
        </p:nvSpPr>
        <p:spPr>
          <a:xfrm>
            <a:off x="1891973" y="1147125"/>
            <a:ext cx="1645066" cy="369332"/>
          </a:xfrm>
          <a:prstGeom prst="rect">
            <a:avLst/>
          </a:prstGeom>
          <a:noFill/>
        </p:spPr>
        <p:txBody>
          <a:bodyPr wrap="none" rtlCol="0">
            <a:spAutoFit/>
          </a:bodyPr>
          <a:lstStyle/>
          <a:p>
            <a:r>
              <a:rPr lang="en-US" dirty="0"/>
              <a:t>Inspiratory Arm</a:t>
            </a:r>
          </a:p>
        </p:txBody>
      </p:sp>
      <p:cxnSp>
        <p:nvCxnSpPr>
          <p:cNvPr id="9" name="Straight Arrow Connector 8">
            <a:extLst>
              <a:ext uri="{FF2B5EF4-FFF2-40B4-BE49-F238E27FC236}">
                <a16:creationId xmlns:a16="http://schemas.microsoft.com/office/drawing/2014/main" id="{7F4108D2-725C-A14A-8BCA-1E6ED964FD81}"/>
              </a:ext>
            </a:extLst>
          </p:cNvPr>
          <p:cNvCxnSpPr>
            <a:cxnSpLocks/>
          </p:cNvCxnSpPr>
          <p:nvPr/>
        </p:nvCxnSpPr>
        <p:spPr>
          <a:xfrm flipV="1">
            <a:off x="1975945" y="4313108"/>
            <a:ext cx="1376855" cy="9486"/>
          </a:xfrm>
          <a:prstGeom prst="straightConnector1">
            <a:avLst/>
          </a:prstGeom>
          <a:ln w="63500">
            <a:headEnd type="triangle"/>
            <a:tailEnd type="non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48B443F-E025-5C4E-8278-E01AA3F879B1}"/>
              </a:ext>
            </a:extLst>
          </p:cNvPr>
          <p:cNvSpPr txBox="1"/>
          <p:nvPr/>
        </p:nvSpPr>
        <p:spPr>
          <a:xfrm>
            <a:off x="1920827" y="3769753"/>
            <a:ext cx="1587358" cy="369332"/>
          </a:xfrm>
          <a:prstGeom prst="rect">
            <a:avLst/>
          </a:prstGeom>
          <a:noFill/>
        </p:spPr>
        <p:txBody>
          <a:bodyPr wrap="none" rtlCol="0">
            <a:spAutoFit/>
          </a:bodyPr>
          <a:lstStyle/>
          <a:p>
            <a:r>
              <a:rPr lang="en-US" dirty="0"/>
              <a:t>Expiratory Arm</a:t>
            </a:r>
          </a:p>
        </p:txBody>
      </p:sp>
      <p:sp>
        <p:nvSpPr>
          <p:cNvPr id="11" name="Rectangle 10">
            <a:extLst>
              <a:ext uri="{FF2B5EF4-FFF2-40B4-BE49-F238E27FC236}">
                <a16:creationId xmlns:a16="http://schemas.microsoft.com/office/drawing/2014/main" id="{7419D821-912B-0A42-8AC9-2607950EE708}"/>
              </a:ext>
            </a:extLst>
          </p:cNvPr>
          <p:cNvSpPr/>
          <p:nvPr/>
        </p:nvSpPr>
        <p:spPr>
          <a:xfrm>
            <a:off x="345989" y="891980"/>
            <a:ext cx="1507525" cy="44090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Ventilator</a:t>
            </a:r>
          </a:p>
        </p:txBody>
      </p:sp>
      <p:sp>
        <p:nvSpPr>
          <p:cNvPr id="12" name="Rectangle 11">
            <a:extLst>
              <a:ext uri="{FF2B5EF4-FFF2-40B4-BE49-F238E27FC236}">
                <a16:creationId xmlns:a16="http://schemas.microsoft.com/office/drawing/2014/main" id="{8BF2E5B1-DD4E-2246-82E6-8347F18261AF}"/>
              </a:ext>
            </a:extLst>
          </p:cNvPr>
          <p:cNvSpPr/>
          <p:nvPr/>
        </p:nvSpPr>
        <p:spPr>
          <a:xfrm>
            <a:off x="3475231" y="506627"/>
            <a:ext cx="5433991" cy="21006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Inspiratory Splitter Box</a:t>
            </a:r>
          </a:p>
        </p:txBody>
      </p:sp>
      <p:sp>
        <p:nvSpPr>
          <p:cNvPr id="13" name="Rectangle 12">
            <a:extLst>
              <a:ext uri="{FF2B5EF4-FFF2-40B4-BE49-F238E27FC236}">
                <a16:creationId xmlns:a16="http://schemas.microsoft.com/office/drawing/2014/main" id="{9085C534-023B-2240-B164-65613D27DA7A}"/>
              </a:ext>
            </a:extLst>
          </p:cNvPr>
          <p:cNvSpPr/>
          <p:nvPr/>
        </p:nvSpPr>
        <p:spPr>
          <a:xfrm>
            <a:off x="3475231" y="3200400"/>
            <a:ext cx="5433991" cy="21006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Expiratory Splitter Box</a:t>
            </a:r>
          </a:p>
        </p:txBody>
      </p:sp>
      <p:grpSp>
        <p:nvGrpSpPr>
          <p:cNvPr id="28" name="Group 27">
            <a:extLst>
              <a:ext uri="{FF2B5EF4-FFF2-40B4-BE49-F238E27FC236}">
                <a16:creationId xmlns:a16="http://schemas.microsoft.com/office/drawing/2014/main" id="{B343627B-3CD7-794D-86E0-899CE158F973}"/>
              </a:ext>
            </a:extLst>
          </p:cNvPr>
          <p:cNvGrpSpPr/>
          <p:nvPr/>
        </p:nvGrpSpPr>
        <p:grpSpPr>
          <a:xfrm>
            <a:off x="8995719" y="506627"/>
            <a:ext cx="2672895" cy="1693180"/>
            <a:chOff x="8995719" y="506627"/>
            <a:chExt cx="2672895" cy="1693180"/>
          </a:xfrm>
        </p:grpSpPr>
        <p:cxnSp>
          <p:nvCxnSpPr>
            <p:cNvPr id="15" name="Straight Arrow Connector 14">
              <a:extLst>
                <a:ext uri="{FF2B5EF4-FFF2-40B4-BE49-F238E27FC236}">
                  <a16:creationId xmlns:a16="http://schemas.microsoft.com/office/drawing/2014/main" id="{563BFA25-A59E-7E4C-8C25-4BD70B5879EA}"/>
                </a:ext>
              </a:extLst>
            </p:cNvPr>
            <p:cNvCxnSpPr/>
            <p:nvPr/>
          </p:nvCxnSpPr>
          <p:spPr>
            <a:xfrm>
              <a:off x="8995719" y="962459"/>
              <a:ext cx="53134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290FD8C-F488-BF40-9962-B68A27D1AF0B}"/>
                </a:ext>
              </a:extLst>
            </p:cNvPr>
            <p:cNvSpPr txBox="1"/>
            <p:nvPr/>
          </p:nvSpPr>
          <p:spPr>
            <a:xfrm>
              <a:off x="9091591" y="577104"/>
              <a:ext cx="308269" cy="369332"/>
            </a:xfrm>
            <a:prstGeom prst="rect">
              <a:avLst/>
            </a:prstGeom>
            <a:noFill/>
          </p:spPr>
          <p:txBody>
            <a:bodyPr wrap="square" rtlCol="0">
              <a:spAutoFit/>
            </a:bodyPr>
            <a:lstStyle/>
            <a:p>
              <a:r>
                <a:rPr lang="en-US" dirty="0"/>
                <a:t>A</a:t>
              </a:r>
            </a:p>
          </p:txBody>
        </p:sp>
        <p:cxnSp>
          <p:nvCxnSpPr>
            <p:cNvPr id="17" name="Straight Arrow Connector 16">
              <a:extLst>
                <a:ext uri="{FF2B5EF4-FFF2-40B4-BE49-F238E27FC236}">
                  <a16:creationId xmlns:a16="http://schemas.microsoft.com/office/drawing/2014/main" id="{59B8718E-8227-BD4C-B48F-4D5B5AA46FD4}"/>
                </a:ext>
              </a:extLst>
            </p:cNvPr>
            <p:cNvCxnSpPr/>
            <p:nvPr/>
          </p:nvCxnSpPr>
          <p:spPr>
            <a:xfrm>
              <a:off x="8995719" y="1822464"/>
              <a:ext cx="53134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39AC0DF-7FFB-F343-B5A8-7F0820D77B1D}"/>
                </a:ext>
              </a:extLst>
            </p:cNvPr>
            <p:cNvSpPr txBox="1"/>
            <p:nvPr/>
          </p:nvSpPr>
          <p:spPr>
            <a:xfrm>
              <a:off x="9091591" y="1437109"/>
              <a:ext cx="308269" cy="369332"/>
            </a:xfrm>
            <a:prstGeom prst="rect">
              <a:avLst/>
            </a:prstGeom>
            <a:noFill/>
          </p:spPr>
          <p:txBody>
            <a:bodyPr wrap="square" rtlCol="0">
              <a:spAutoFit/>
            </a:bodyPr>
            <a:lstStyle/>
            <a:p>
              <a:r>
                <a:rPr lang="en-US" dirty="0"/>
                <a:t>B</a:t>
              </a:r>
            </a:p>
          </p:txBody>
        </p:sp>
        <p:sp>
          <p:nvSpPr>
            <p:cNvPr id="19" name="Rectangle 18">
              <a:extLst>
                <a:ext uri="{FF2B5EF4-FFF2-40B4-BE49-F238E27FC236}">
                  <a16:creationId xmlns:a16="http://schemas.microsoft.com/office/drawing/2014/main" id="{0768B539-D7DC-7142-9DB8-28A33363D611}"/>
                </a:ext>
              </a:extLst>
            </p:cNvPr>
            <p:cNvSpPr/>
            <p:nvPr/>
          </p:nvSpPr>
          <p:spPr>
            <a:xfrm>
              <a:off x="9675341" y="577104"/>
              <a:ext cx="259491" cy="754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dirty="0"/>
                <a:t>Filter</a:t>
              </a:r>
            </a:p>
          </p:txBody>
        </p:sp>
        <p:sp>
          <p:nvSpPr>
            <p:cNvPr id="21" name="Rectangle 20">
              <a:extLst>
                <a:ext uri="{FF2B5EF4-FFF2-40B4-BE49-F238E27FC236}">
                  <a16:creationId xmlns:a16="http://schemas.microsoft.com/office/drawing/2014/main" id="{0AB2C312-A3D8-7543-8275-1E3AA7B7D7FD}"/>
                </a:ext>
              </a:extLst>
            </p:cNvPr>
            <p:cNvSpPr/>
            <p:nvPr/>
          </p:nvSpPr>
          <p:spPr>
            <a:xfrm>
              <a:off x="9675341" y="1445120"/>
              <a:ext cx="259491" cy="754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dirty="0"/>
                <a:t>Filter</a:t>
              </a:r>
            </a:p>
          </p:txBody>
        </p:sp>
        <p:cxnSp>
          <p:nvCxnSpPr>
            <p:cNvPr id="23" name="Straight Arrow Connector 22">
              <a:extLst>
                <a:ext uri="{FF2B5EF4-FFF2-40B4-BE49-F238E27FC236}">
                  <a16:creationId xmlns:a16="http://schemas.microsoft.com/office/drawing/2014/main" id="{401921E8-AC25-3E4C-A6CB-934FD73C1812}"/>
                </a:ext>
              </a:extLst>
            </p:cNvPr>
            <p:cNvCxnSpPr/>
            <p:nvPr/>
          </p:nvCxnSpPr>
          <p:spPr>
            <a:xfrm flipV="1">
              <a:off x="10070757" y="946436"/>
              <a:ext cx="1482811" cy="1602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2DFDEBA-FC0D-E541-AA0A-25EFAFE5E9BC}"/>
                </a:ext>
              </a:extLst>
            </p:cNvPr>
            <p:cNvSpPr txBox="1"/>
            <p:nvPr/>
          </p:nvSpPr>
          <p:spPr>
            <a:xfrm>
              <a:off x="9955709" y="506627"/>
              <a:ext cx="1712905" cy="369332"/>
            </a:xfrm>
            <a:prstGeom prst="rect">
              <a:avLst/>
            </a:prstGeom>
            <a:noFill/>
          </p:spPr>
          <p:txBody>
            <a:bodyPr wrap="none" rtlCol="0">
              <a:spAutoFit/>
            </a:bodyPr>
            <a:lstStyle/>
            <a:p>
              <a:r>
                <a:rPr lang="en-US" dirty="0"/>
                <a:t>Patient A Tubing</a:t>
              </a:r>
            </a:p>
          </p:txBody>
        </p:sp>
        <p:cxnSp>
          <p:nvCxnSpPr>
            <p:cNvPr id="26" name="Straight Arrow Connector 25">
              <a:extLst>
                <a:ext uri="{FF2B5EF4-FFF2-40B4-BE49-F238E27FC236}">
                  <a16:creationId xmlns:a16="http://schemas.microsoft.com/office/drawing/2014/main" id="{486ABE64-CC2A-034C-A959-ACDC9ECAEB87}"/>
                </a:ext>
              </a:extLst>
            </p:cNvPr>
            <p:cNvCxnSpPr/>
            <p:nvPr/>
          </p:nvCxnSpPr>
          <p:spPr>
            <a:xfrm flipV="1">
              <a:off x="10070757" y="1837796"/>
              <a:ext cx="1482811" cy="1602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E54C7C65-3BBF-0247-88C3-22898AD2ABFE}"/>
                </a:ext>
              </a:extLst>
            </p:cNvPr>
            <p:cNvSpPr txBox="1"/>
            <p:nvPr/>
          </p:nvSpPr>
          <p:spPr>
            <a:xfrm>
              <a:off x="9955709" y="1397987"/>
              <a:ext cx="1704890" cy="369332"/>
            </a:xfrm>
            <a:prstGeom prst="rect">
              <a:avLst/>
            </a:prstGeom>
            <a:noFill/>
          </p:spPr>
          <p:txBody>
            <a:bodyPr wrap="none" rtlCol="0">
              <a:spAutoFit/>
            </a:bodyPr>
            <a:lstStyle/>
            <a:p>
              <a:r>
                <a:rPr lang="en-US" dirty="0"/>
                <a:t>Patient B Tubing</a:t>
              </a:r>
            </a:p>
          </p:txBody>
        </p:sp>
      </p:grpSp>
      <p:grpSp>
        <p:nvGrpSpPr>
          <p:cNvPr id="3" name="Group 2">
            <a:extLst>
              <a:ext uri="{FF2B5EF4-FFF2-40B4-BE49-F238E27FC236}">
                <a16:creationId xmlns:a16="http://schemas.microsoft.com/office/drawing/2014/main" id="{DE97DA48-4F1B-6B4F-9FAE-1C18C60333F6}"/>
              </a:ext>
            </a:extLst>
          </p:cNvPr>
          <p:cNvGrpSpPr/>
          <p:nvPr/>
        </p:nvGrpSpPr>
        <p:grpSpPr>
          <a:xfrm>
            <a:off x="8992452" y="3719444"/>
            <a:ext cx="2672895" cy="1703689"/>
            <a:chOff x="8992452" y="3719444"/>
            <a:chExt cx="2672895" cy="1703689"/>
          </a:xfrm>
        </p:grpSpPr>
        <p:cxnSp>
          <p:nvCxnSpPr>
            <p:cNvPr id="30" name="Straight Arrow Connector 29">
              <a:extLst>
                <a:ext uri="{FF2B5EF4-FFF2-40B4-BE49-F238E27FC236}">
                  <a16:creationId xmlns:a16="http://schemas.microsoft.com/office/drawing/2014/main" id="{7AAE2E44-777F-F94A-85ED-BCA2D31497A1}"/>
                </a:ext>
              </a:extLst>
            </p:cNvPr>
            <p:cNvCxnSpPr/>
            <p:nvPr/>
          </p:nvCxnSpPr>
          <p:spPr>
            <a:xfrm>
              <a:off x="8992452" y="4175276"/>
              <a:ext cx="531340" cy="0"/>
            </a:xfrm>
            <a:prstGeom prst="straightConnector1">
              <a:avLst/>
            </a:prstGeom>
            <a:ln w="25400">
              <a:headEnd type="triangle"/>
              <a:tailEnd type="non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5B029A2A-9DB8-F54F-8B36-13C4D3C32018}"/>
                </a:ext>
              </a:extLst>
            </p:cNvPr>
            <p:cNvSpPr txBox="1"/>
            <p:nvPr/>
          </p:nvSpPr>
          <p:spPr>
            <a:xfrm>
              <a:off x="9088324" y="3789921"/>
              <a:ext cx="308269" cy="369332"/>
            </a:xfrm>
            <a:prstGeom prst="rect">
              <a:avLst/>
            </a:prstGeom>
            <a:noFill/>
          </p:spPr>
          <p:txBody>
            <a:bodyPr wrap="square" rtlCol="0">
              <a:spAutoFit/>
            </a:bodyPr>
            <a:lstStyle/>
            <a:p>
              <a:r>
                <a:rPr lang="en-US" dirty="0"/>
                <a:t>A</a:t>
              </a:r>
            </a:p>
          </p:txBody>
        </p:sp>
        <p:cxnSp>
          <p:nvCxnSpPr>
            <p:cNvPr id="32" name="Straight Arrow Connector 31">
              <a:extLst>
                <a:ext uri="{FF2B5EF4-FFF2-40B4-BE49-F238E27FC236}">
                  <a16:creationId xmlns:a16="http://schemas.microsoft.com/office/drawing/2014/main" id="{D2EF724D-D6CE-3B4A-98AB-B30166E2393B}"/>
                </a:ext>
              </a:extLst>
            </p:cNvPr>
            <p:cNvCxnSpPr/>
            <p:nvPr/>
          </p:nvCxnSpPr>
          <p:spPr>
            <a:xfrm>
              <a:off x="8992452" y="5045790"/>
              <a:ext cx="531340" cy="0"/>
            </a:xfrm>
            <a:prstGeom prst="straightConnector1">
              <a:avLst/>
            </a:prstGeom>
            <a:ln w="25400">
              <a:headEnd type="triangle"/>
              <a:tailEnd type="non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1AD849A5-5352-A246-8851-BF5AE5A6D4D9}"/>
                </a:ext>
              </a:extLst>
            </p:cNvPr>
            <p:cNvSpPr txBox="1"/>
            <p:nvPr/>
          </p:nvSpPr>
          <p:spPr>
            <a:xfrm>
              <a:off x="9088324" y="4660435"/>
              <a:ext cx="308269" cy="369332"/>
            </a:xfrm>
            <a:prstGeom prst="rect">
              <a:avLst/>
            </a:prstGeom>
            <a:noFill/>
          </p:spPr>
          <p:txBody>
            <a:bodyPr wrap="square" rtlCol="0">
              <a:spAutoFit/>
            </a:bodyPr>
            <a:lstStyle/>
            <a:p>
              <a:r>
                <a:rPr lang="en-US" dirty="0"/>
                <a:t>B</a:t>
              </a:r>
            </a:p>
          </p:txBody>
        </p:sp>
        <p:sp>
          <p:nvSpPr>
            <p:cNvPr id="34" name="Rectangle 33">
              <a:extLst>
                <a:ext uri="{FF2B5EF4-FFF2-40B4-BE49-F238E27FC236}">
                  <a16:creationId xmlns:a16="http://schemas.microsoft.com/office/drawing/2014/main" id="{8433208E-3EF7-9843-99B1-13310A71ABBD}"/>
                </a:ext>
              </a:extLst>
            </p:cNvPr>
            <p:cNvSpPr/>
            <p:nvPr/>
          </p:nvSpPr>
          <p:spPr>
            <a:xfrm>
              <a:off x="9672074" y="3789921"/>
              <a:ext cx="259491" cy="754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dirty="0"/>
                <a:t>Filter</a:t>
              </a:r>
            </a:p>
          </p:txBody>
        </p:sp>
        <p:sp>
          <p:nvSpPr>
            <p:cNvPr id="35" name="Rectangle 34">
              <a:extLst>
                <a:ext uri="{FF2B5EF4-FFF2-40B4-BE49-F238E27FC236}">
                  <a16:creationId xmlns:a16="http://schemas.microsoft.com/office/drawing/2014/main" id="{39B33F64-A6F7-2144-804B-A88DF7C2F79D}"/>
                </a:ext>
              </a:extLst>
            </p:cNvPr>
            <p:cNvSpPr/>
            <p:nvPr/>
          </p:nvSpPr>
          <p:spPr>
            <a:xfrm>
              <a:off x="9672074" y="4668446"/>
              <a:ext cx="259491" cy="754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dirty="0"/>
                <a:t>Filter</a:t>
              </a:r>
            </a:p>
          </p:txBody>
        </p:sp>
        <p:cxnSp>
          <p:nvCxnSpPr>
            <p:cNvPr id="36" name="Straight Arrow Connector 35">
              <a:extLst>
                <a:ext uri="{FF2B5EF4-FFF2-40B4-BE49-F238E27FC236}">
                  <a16:creationId xmlns:a16="http://schemas.microsoft.com/office/drawing/2014/main" id="{0AD7E95B-65D7-3F47-8FF5-E13AFA5B645C}"/>
                </a:ext>
              </a:extLst>
            </p:cNvPr>
            <p:cNvCxnSpPr/>
            <p:nvPr/>
          </p:nvCxnSpPr>
          <p:spPr>
            <a:xfrm flipV="1">
              <a:off x="10067490" y="4159253"/>
              <a:ext cx="1482811" cy="16023"/>
            </a:xfrm>
            <a:prstGeom prst="straightConnector1">
              <a:avLst/>
            </a:prstGeom>
            <a:ln w="25400">
              <a:headEnd type="triangle"/>
              <a:tailEnd type="non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F8047411-73E7-B445-813B-5FCA5E13947C}"/>
                </a:ext>
              </a:extLst>
            </p:cNvPr>
            <p:cNvSpPr txBox="1"/>
            <p:nvPr/>
          </p:nvSpPr>
          <p:spPr>
            <a:xfrm>
              <a:off x="9952442" y="3719444"/>
              <a:ext cx="1712905" cy="369332"/>
            </a:xfrm>
            <a:prstGeom prst="rect">
              <a:avLst/>
            </a:prstGeom>
            <a:noFill/>
          </p:spPr>
          <p:txBody>
            <a:bodyPr wrap="none" rtlCol="0">
              <a:spAutoFit/>
            </a:bodyPr>
            <a:lstStyle/>
            <a:p>
              <a:r>
                <a:rPr lang="en-US" dirty="0"/>
                <a:t>Patient A Tubing</a:t>
              </a:r>
            </a:p>
          </p:txBody>
        </p:sp>
        <p:cxnSp>
          <p:nvCxnSpPr>
            <p:cNvPr id="38" name="Straight Arrow Connector 37">
              <a:extLst>
                <a:ext uri="{FF2B5EF4-FFF2-40B4-BE49-F238E27FC236}">
                  <a16:creationId xmlns:a16="http://schemas.microsoft.com/office/drawing/2014/main" id="{BC4DAE04-0640-9F42-A146-9A9BC20310ED}"/>
                </a:ext>
              </a:extLst>
            </p:cNvPr>
            <p:cNvCxnSpPr/>
            <p:nvPr/>
          </p:nvCxnSpPr>
          <p:spPr>
            <a:xfrm flipV="1">
              <a:off x="10067490" y="5061122"/>
              <a:ext cx="1482811" cy="16023"/>
            </a:xfrm>
            <a:prstGeom prst="straightConnector1">
              <a:avLst/>
            </a:prstGeom>
            <a:ln w="25400">
              <a:headEnd type="triangle"/>
              <a:tailEnd type="non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06566515-EDCA-0C4D-8919-8D883630C2E2}"/>
                </a:ext>
              </a:extLst>
            </p:cNvPr>
            <p:cNvSpPr txBox="1"/>
            <p:nvPr/>
          </p:nvSpPr>
          <p:spPr>
            <a:xfrm>
              <a:off x="9952442" y="4621313"/>
              <a:ext cx="1704890" cy="369332"/>
            </a:xfrm>
            <a:prstGeom prst="rect">
              <a:avLst/>
            </a:prstGeom>
            <a:noFill/>
          </p:spPr>
          <p:txBody>
            <a:bodyPr wrap="none" rtlCol="0">
              <a:spAutoFit/>
            </a:bodyPr>
            <a:lstStyle/>
            <a:p>
              <a:r>
                <a:rPr lang="en-US" dirty="0"/>
                <a:t>Patient B Tubing</a:t>
              </a:r>
            </a:p>
          </p:txBody>
        </p:sp>
      </p:grpSp>
      <p:sp>
        <p:nvSpPr>
          <p:cNvPr id="64" name="TextBox 63">
            <a:extLst>
              <a:ext uri="{FF2B5EF4-FFF2-40B4-BE49-F238E27FC236}">
                <a16:creationId xmlns:a16="http://schemas.microsoft.com/office/drawing/2014/main" id="{4B4F4E9A-1BBD-0B4A-A9BD-67541FA1B435}"/>
              </a:ext>
            </a:extLst>
          </p:cNvPr>
          <p:cNvSpPr txBox="1"/>
          <p:nvPr/>
        </p:nvSpPr>
        <p:spPr>
          <a:xfrm>
            <a:off x="345989" y="5426096"/>
            <a:ext cx="11311343" cy="1200329"/>
          </a:xfrm>
          <a:prstGeom prst="rect">
            <a:avLst/>
          </a:prstGeom>
          <a:noFill/>
        </p:spPr>
        <p:txBody>
          <a:bodyPr wrap="square" rtlCol="0">
            <a:spAutoFit/>
          </a:bodyPr>
          <a:lstStyle/>
          <a:p>
            <a:r>
              <a:rPr lang="en-US" dirty="0"/>
              <a:t>This design will allow a modern ventilator to have a splitter.  The key innovation here came from the Differential </a:t>
            </a:r>
            <a:r>
              <a:rPr lang="en-US" dirty="0" err="1"/>
              <a:t>Multiventilation</a:t>
            </a:r>
            <a:r>
              <a:rPr lang="en-US" dirty="0"/>
              <a:t> group– the Bias Circuit.  That circuit bypasses the compensatory electronics inside the ventilator by providing the ventilator with immediate feedback for the bias flow Inspiratory and Expiratory Splitter Boxes are on the pages to follow.				 #project-4-way-ventilator, Helpful Engineering  (rev 9, 20 May 2020)</a:t>
            </a:r>
          </a:p>
        </p:txBody>
      </p:sp>
      <p:grpSp>
        <p:nvGrpSpPr>
          <p:cNvPr id="24" name="Group 23">
            <a:extLst>
              <a:ext uri="{FF2B5EF4-FFF2-40B4-BE49-F238E27FC236}">
                <a16:creationId xmlns:a16="http://schemas.microsoft.com/office/drawing/2014/main" id="{DE3F07D5-7843-0044-A42A-001E4B1E3D7F}"/>
              </a:ext>
            </a:extLst>
          </p:cNvPr>
          <p:cNvGrpSpPr/>
          <p:nvPr/>
        </p:nvGrpSpPr>
        <p:grpSpPr>
          <a:xfrm>
            <a:off x="8669421" y="2254459"/>
            <a:ext cx="1871349" cy="1248573"/>
            <a:chOff x="8669421" y="2254459"/>
            <a:chExt cx="1871349" cy="1248573"/>
          </a:xfrm>
        </p:grpSpPr>
        <p:sp>
          <p:nvSpPr>
            <p:cNvPr id="4" name="Arc 3">
              <a:extLst>
                <a:ext uri="{FF2B5EF4-FFF2-40B4-BE49-F238E27FC236}">
                  <a16:creationId xmlns:a16="http://schemas.microsoft.com/office/drawing/2014/main" id="{A581BFC0-E6E3-FC4E-BAF0-1C53AB971F02}"/>
                </a:ext>
              </a:extLst>
            </p:cNvPr>
            <p:cNvSpPr/>
            <p:nvPr/>
          </p:nvSpPr>
          <p:spPr>
            <a:xfrm>
              <a:off x="8669421" y="2254459"/>
              <a:ext cx="531340" cy="711559"/>
            </a:xfrm>
            <a:prstGeom prst="arc">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2F906669-65FA-EB48-8763-06B12E50C3CB}"/>
                </a:ext>
              </a:extLst>
            </p:cNvPr>
            <p:cNvCxnSpPr>
              <a:cxnSpLocks/>
              <a:endCxn id="14" idx="0"/>
            </p:cNvCxnSpPr>
            <p:nvPr/>
          </p:nvCxnSpPr>
          <p:spPr>
            <a:xfrm>
              <a:off x="9200761" y="2607276"/>
              <a:ext cx="0" cy="53914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4" name="Arc 13">
              <a:extLst>
                <a:ext uri="{FF2B5EF4-FFF2-40B4-BE49-F238E27FC236}">
                  <a16:creationId xmlns:a16="http://schemas.microsoft.com/office/drawing/2014/main" id="{1AEA6CEE-D34D-204B-B76F-21FD33FE59FA}"/>
                </a:ext>
              </a:extLst>
            </p:cNvPr>
            <p:cNvSpPr/>
            <p:nvPr/>
          </p:nvSpPr>
          <p:spPr>
            <a:xfrm rot="5400000">
              <a:off x="8578969" y="2881240"/>
              <a:ext cx="713232" cy="530352"/>
            </a:xfrm>
            <a:prstGeom prst="arc">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5C7D1629-6BAB-0541-9808-52FC3B74C90D}"/>
                </a:ext>
              </a:extLst>
            </p:cNvPr>
            <p:cNvSpPr txBox="1"/>
            <p:nvPr/>
          </p:nvSpPr>
          <p:spPr>
            <a:xfrm>
              <a:off x="9322360" y="2692978"/>
              <a:ext cx="1218410" cy="369332"/>
            </a:xfrm>
            <a:prstGeom prst="rect">
              <a:avLst/>
            </a:prstGeom>
            <a:noFill/>
          </p:spPr>
          <p:txBody>
            <a:bodyPr wrap="none" rtlCol="0">
              <a:spAutoFit/>
            </a:bodyPr>
            <a:lstStyle/>
            <a:p>
              <a:r>
                <a:rPr lang="en-US" dirty="0"/>
                <a:t>Bias Circuit</a:t>
              </a:r>
            </a:p>
          </p:txBody>
        </p:sp>
      </p:grpSp>
    </p:spTree>
    <p:extLst>
      <p:ext uri="{BB962C8B-B14F-4D97-AF65-F5344CB8AC3E}">
        <p14:creationId xmlns:p14="http://schemas.microsoft.com/office/powerpoint/2010/main" val="2108021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44CC2FB-59F5-4F4C-AE1C-30894C3E9655}"/>
              </a:ext>
            </a:extLst>
          </p:cNvPr>
          <p:cNvSpPr/>
          <p:nvPr/>
        </p:nvSpPr>
        <p:spPr>
          <a:xfrm>
            <a:off x="2991446" y="151000"/>
            <a:ext cx="6720966" cy="62497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Ventilator Splitter Box (VSB)</a:t>
            </a:r>
          </a:p>
        </p:txBody>
      </p:sp>
      <p:sp>
        <p:nvSpPr>
          <p:cNvPr id="19" name="Rounded Rectangle 18">
            <a:extLst>
              <a:ext uri="{FF2B5EF4-FFF2-40B4-BE49-F238E27FC236}">
                <a16:creationId xmlns:a16="http://schemas.microsoft.com/office/drawing/2014/main" id="{33F55A9B-495B-AB4E-A0A3-78E999055E4D}"/>
              </a:ext>
            </a:extLst>
          </p:cNvPr>
          <p:cNvSpPr/>
          <p:nvPr/>
        </p:nvSpPr>
        <p:spPr>
          <a:xfrm>
            <a:off x="3139359" y="520332"/>
            <a:ext cx="6437847" cy="2908668"/>
          </a:xfrm>
          <a:prstGeom prst="round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nchorCtr="0"/>
          <a:lstStyle/>
          <a:p>
            <a:pPr algn="ctr"/>
            <a:r>
              <a:rPr lang="en-US" dirty="0"/>
              <a:t>Inspiratory Section</a:t>
            </a:r>
          </a:p>
        </p:txBody>
      </p:sp>
      <p:cxnSp>
        <p:nvCxnSpPr>
          <p:cNvPr id="4" name="Straight Arrow Connector 3">
            <a:extLst>
              <a:ext uri="{FF2B5EF4-FFF2-40B4-BE49-F238E27FC236}">
                <a16:creationId xmlns:a16="http://schemas.microsoft.com/office/drawing/2014/main" id="{A167CC71-F355-304B-9542-B9B8FED6A5D9}"/>
              </a:ext>
            </a:extLst>
          </p:cNvPr>
          <p:cNvCxnSpPr>
            <a:cxnSpLocks/>
          </p:cNvCxnSpPr>
          <p:nvPr/>
        </p:nvCxnSpPr>
        <p:spPr>
          <a:xfrm>
            <a:off x="1702678" y="1735914"/>
            <a:ext cx="1177158"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43D5C7C-A17F-634A-8A93-3EFED67EF6DE}"/>
              </a:ext>
            </a:extLst>
          </p:cNvPr>
          <p:cNvSpPr txBox="1"/>
          <p:nvPr/>
        </p:nvSpPr>
        <p:spPr>
          <a:xfrm>
            <a:off x="1747248" y="1095417"/>
            <a:ext cx="1210787" cy="646331"/>
          </a:xfrm>
          <a:prstGeom prst="rect">
            <a:avLst/>
          </a:prstGeom>
          <a:noFill/>
        </p:spPr>
        <p:txBody>
          <a:bodyPr wrap="square" rtlCol="0">
            <a:spAutoFit/>
          </a:bodyPr>
          <a:lstStyle/>
          <a:p>
            <a:r>
              <a:rPr lang="en-US" dirty="0"/>
              <a:t>Inspiratory </a:t>
            </a:r>
          </a:p>
          <a:p>
            <a:pPr algn="ctr"/>
            <a:r>
              <a:rPr lang="en-US" dirty="0"/>
              <a:t>Arm</a:t>
            </a:r>
          </a:p>
        </p:txBody>
      </p:sp>
      <p:cxnSp>
        <p:nvCxnSpPr>
          <p:cNvPr id="6" name="Straight Arrow Connector 5">
            <a:extLst>
              <a:ext uri="{FF2B5EF4-FFF2-40B4-BE49-F238E27FC236}">
                <a16:creationId xmlns:a16="http://schemas.microsoft.com/office/drawing/2014/main" id="{A8BD39B0-463D-4446-8EFE-4F8D4BADE57D}"/>
              </a:ext>
            </a:extLst>
          </p:cNvPr>
          <p:cNvCxnSpPr>
            <a:cxnSpLocks/>
          </p:cNvCxnSpPr>
          <p:nvPr/>
        </p:nvCxnSpPr>
        <p:spPr>
          <a:xfrm>
            <a:off x="1702678" y="4322594"/>
            <a:ext cx="1177158" cy="0"/>
          </a:xfrm>
          <a:prstGeom prst="straightConnector1">
            <a:avLst/>
          </a:prstGeom>
          <a:ln w="63500">
            <a:headEnd type="triangle"/>
            <a:tailEnd type="non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2F1C68E-773B-584D-88BE-082F924352E4}"/>
              </a:ext>
            </a:extLst>
          </p:cNvPr>
          <p:cNvSpPr txBox="1"/>
          <p:nvPr/>
        </p:nvSpPr>
        <p:spPr>
          <a:xfrm>
            <a:off x="1744571" y="3674839"/>
            <a:ext cx="1177158" cy="646331"/>
          </a:xfrm>
          <a:prstGeom prst="rect">
            <a:avLst/>
          </a:prstGeom>
          <a:noFill/>
        </p:spPr>
        <p:txBody>
          <a:bodyPr wrap="square" rtlCol="0">
            <a:spAutoFit/>
          </a:bodyPr>
          <a:lstStyle/>
          <a:p>
            <a:r>
              <a:rPr lang="en-US" dirty="0"/>
              <a:t>Expiratory </a:t>
            </a:r>
          </a:p>
          <a:p>
            <a:pPr algn="ctr"/>
            <a:r>
              <a:rPr lang="en-US" dirty="0"/>
              <a:t>Arm</a:t>
            </a:r>
          </a:p>
        </p:txBody>
      </p:sp>
      <p:sp>
        <p:nvSpPr>
          <p:cNvPr id="8" name="Rectangle 7">
            <a:extLst>
              <a:ext uri="{FF2B5EF4-FFF2-40B4-BE49-F238E27FC236}">
                <a16:creationId xmlns:a16="http://schemas.microsoft.com/office/drawing/2014/main" id="{9848F566-E3E2-EF42-966E-8D810ED99666}"/>
              </a:ext>
            </a:extLst>
          </p:cNvPr>
          <p:cNvSpPr/>
          <p:nvPr/>
        </p:nvSpPr>
        <p:spPr>
          <a:xfrm>
            <a:off x="345989" y="891980"/>
            <a:ext cx="1295715" cy="44090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Ventilator</a:t>
            </a:r>
          </a:p>
        </p:txBody>
      </p:sp>
      <p:sp>
        <p:nvSpPr>
          <p:cNvPr id="21" name="Rounded Rectangle 20">
            <a:extLst>
              <a:ext uri="{FF2B5EF4-FFF2-40B4-BE49-F238E27FC236}">
                <a16:creationId xmlns:a16="http://schemas.microsoft.com/office/drawing/2014/main" id="{C5A13BEE-D42A-2043-8B44-CCD92C8747A4}"/>
              </a:ext>
            </a:extLst>
          </p:cNvPr>
          <p:cNvSpPr/>
          <p:nvPr/>
        </p:nvSpPr>
        <p:spPr>
          <a:xfrm>
            <a:off x="3134466" y="3429000"/>
            <a:ext cx="6442935" cy="2908668"/>
          </a:xfrm>
          <a:prstGeom prst="round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nchorCtr="0"/>
          <a:lstStyle/>
          <a:p>
            <a:pPr algn="ctr"/>
            <a:r>
              <a:rPr lang="en-US" dirty="0"/>
              <a:t>Expiratory Section</a:t>
            </a:r>
          </a:p>
        </p:txBody>
      </p:sp>
      <p:sp>
        <p:nvSpPr>
          <p:cNvPr id="22" name="Rectangle 21">
            <a:extLst>
              <a:ext uri="{FF2B5EF4-FFF2-40B4-BE49-F238E27FC236}">
                <a16:creationId xmlns:a16="http://schemas.microsoft.com/office/drawing/2014/main" id="{7F4DA196-CB92-A243-8696-49DA96EC35A5}"/>
              </a:ext>
            </a:extLst>
          </p:cNvPr>
          <p:cNvSpPr/>
          <p:nvPr/>
        </p:nvSpPr>
        <p:spPr>
          <a:xfrm>
            <a:off x="7603244" y="4135849"/>
            <a:ext cx="1183164" cy="348919"/>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P1 Shutoff</a:t>
            </a:r>
          </a:p>
        </p:txBody>
      </p:sp>
      <p:sp>
        <p:nvSpPr>
          <p:cNvPr id="23" name="Rectangle 22">
            <a:extLst>
              <a:ext uri="{FF2B5EF4-FFF2-40B4-BE49-F238E27FC236}">
                <a16:creationId xmlns:a16="http://schemas.microsoft.com/office/drawing/2014/main" id="{3320E981-CB07-9345-A2FB-C7D2E48A2496}"/>
              </a:ext>
            </a:extLst>
          </p:cNvPr>
          <p:cNvSpPr/>
          <p:nvPr/>
        </p:nvSpPr>
        <p:spPr>
          <a:xfrm>
            <a:off x="5791043" y="4135848"/>
            <a:ext cx="1674340" cy="348920"/>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P1 Flow Meter</a:t>
            </a:r>
          </a:p>
        </p:txBody>
      </p:sp>
      <p:sp>
        <p:nvSpPr>
          <p:cNvPr id="25" name="Rectangle 24">
            <a:extLst>
              <a:ext uri="{FF2B5EF4-FFF2-40B4-BE49-F238E27FC236}">
                <a16:creationId xmlns:a16="http://schemas.microsoft.com/office/drawing/2014/main" id="{839266AC-9199-DE49-BE13-088F2ACE08DC}"/>
              </a:ext>
            </a:extLst>
          </p:cNvPr>
          <p:cNvSpPr/>
          <p:nvPr/>
        </p:nvSpPr>
        <p:spPr>
          <a:xfrm>
            <a:off x="7603244" y="4638609"/>
            <a:ext cx="1183164" cy="348919"/>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P2 Shutoff</a:t>
            </a:r>
          </a:p>
        </p:txBody>
      </p:sp>
      <p:sp>
        <p:nvSpPr>
          <p:cNvPr id="26" name="Rectangle 25">
            <a:extLst>
              <a:ext uri="{FF2B5EF4-FFF2-40B4-BE49-F238E27FC236}">
                <a16:creationId xmlns:a16="http://schemas.microsoft.com/office/drawing/2014/main" id="{C47D06E9-B0F9-EB40-93EE-47F5F3252B49}"/>
              </a:ext>
            </a:extLst>
          </p:cNvPr>
          <p:cNvSpPr/>
          <p:nvPr/>
        </p:nvSpPr>
        <p:spPr>
          <a:xfrm>
            <a:off x="5791043" y="4638608"/>
            <a:ext cx="1674340" cy="348920"/>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P2 Flow Meter</a:t>
            </a:r>
          </a:p>
        </p:txBody>
      </p:sp>
      <p:sp>
        <p:nvSpPr>
          <p:cNvPr id="28" name="Rectangle 27">
            <a:extLst>
              <a:ext uri="{FF2B5EF4-FFF2-40B4-BE49-F238E27FC236}">
                <a16:creationId xmlns:a16="http://schemas.microsoft.com/office/drawing/2014/main" id="{2F5569F3-DF49-6248-8DEC-31D491638B2B}"/>
              </a:ext>
            </a:extLst>
          </p:cNvPr>
          <p:cNvSpPr/>
          <p:nvPr/>
        </p:nvSpPr>
        <p:spPr>
          <a:xfrm>
            <a:off x="7603244" y="5141369"/>
            <a:ext cx="1183164" cy="348919"/>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P3 Shutoff</a:t>
            </a:r>
          </a:p>
        </p:txBody>
      </p:sp>
      <p:sp>
        <p:nvSpPr>
          <p:cNvPr id="29" name="Rectangle 28">
            <a:extLst>
              <a:ext uri="{FF2B5EF4-FFF2-40B4-BE49-F238E27FC236}">
                <a16:creationId xmlns:a16="http://schemas.microsoft.com/office/drawing/2014/main" id="{BC919C6D-9639-BE4B-8CB3-9BBAA8EA117D}"/>
              </a:ext>
            </a:extLst>
          </p:cNvPr>
          <p:cNvSpPr/>
          <p:nvPr/>
        </p:nvSpPr>
        <p:spPr>
          <a:xfrm>
            <a:off x="5791043" y="5141368"/>
            <a:ext cx="1674340" cy="348920"/>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P3 Flow Meter</a:t>
            </a:r>
          </a:p>
        </p:txBody>
      </p:sp>
      <p:sp>
        <p:nvSpPr>
          <p:cNvPr id="31" name="Rectangle 30">
            <a:extLst>
              <a:ext uri="{FF2B5EF4-FFF2-40B4-BE49-F238E27FC236}">
                <a16:creationId xmlns:a16="http://schemas.microsoft.com/office/drawing/2014/main" id="{FA44DD64-4CD8-CE47-AE83-A9C4BE57A811}"/>
              </a:ext>
            </a:extLst>
          </p:cNvPr>
          <p:cNvSpPr/>
          <p:nvPr/>
        </p:nvSpPr>
        <p:spPr>
          <a:xfrm>
            <a:off x="7599272" y="5630382"/>
            <a:ext cx="1183164" cy="348919"/>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P4 Shutoff</a:t>
            </a:r>
          </a:p>
        </p:txBody>
      </p:sp>
      <p:sp>
        <p:nvSpPr>
          <p:cNvPr id="32" name="Rectangle 31">
            <a:extLst>
              <a:ext uri="{FF2B5EF4-FFF2-40B4-BE49-F238E27FC236}">
                <a16:creationId xmlns:a16="http://schemas.microsoft.com/office/drawing/2014/main" id="{891FA54A-7D46-9843-A595-25FFF1520544}"/>
              </a:ext>
            </a:extLst>
          </p:cNvPr>
          <p:cNvSpPr/>
          <p:nvPr/>
        </p:nvSpPr>
        <p:spPr>
          <a:xfrm>
            <a:off x="5787071" y="5625276"/>
            <a:ext cx="1674340" cy="348920"/>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P4 Flow Meter</a:t>
            </a:r>
          </a:p>
        </p:txBody>
      </p:sp>
      <p:cxnSp>
        <p:nvCxnSpPr>
          <p:cNvPr id="38" name="Straight Arrow Connector 37">
            <a:extLst>
              <a:ext uri="{FF2B5EF4-FFF2-40B4-BE49-F238E27FC236}">
                <a16:creationId xmlns:a16="http://schemas.microsoft.com/office/drawing/2014/main" id="{33E59349-B6D9-6544-B020-0B063734F131}"/>
              </a:ext>
            </a:extLst>
          </p:cNvPr>
          <p:cNvCxnSpPr>
            <a:cxnSpLocks/>
          </p:cNvCxnSpPr>
          <p:nvPr/>
        </p:nvCxnSpPr>
        <p:spPr>
          <a:xfrm>
            <a:off x="9683557" y="994129"/>
            <a:ext cx="580767"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D38666E0-DE20-FF49-A004-624DE6849DBB}"/>
              </a:ext>
            </a:extLst>
          </p:cNvPr>
          <p:cNvSpPr txBox="1"/>
          <p:nvPr/>
        </p:nvSpPr>
        <p:spPr>
          <a:xfrm>
            <a:off x="10342523" y="795044"/>
            <a:ext cx="1474634" cy="369332"/>
          </a:xfrm>
          <a:prstGeom prst="rect">
            <a:avLst/>
          </a:prstGeom>
          <a:noFill/>
          <a:ln>
            <a:solidFill>
              <a:schemeClr val="accent1"/>
            </a:solidFill>
          </a:ln>
        </p:spPr>
        <p:txBody>
          <a:bodyPr wrap="none" rtlCol="0">
            <a:spAutoFit/>
          </a:bodyPr>
          <a:lstStyle/>
          <a:p>
            <a:r>
              <a:rPr lang="en-US" dirty="0"/>
              <a:t>P1 Inspiration</a:t>
            </a:r>
          </a:p>
        </p:txBody>
      </p:sp>
      <p:cxnSp>
        <p:nvCxnSpPr>
          <p:cNvPr id="41" name="Straight Arrow Connector 40">
            <a:extLst>
              <a:ext uri="{FF2B5EF4-FFF2-40B4-BE49-F238E27FC236}">
                <a16:creationId xmlns:a16="http://schemas.microsoft.com/office/drawing/2014/main" id="{714889DC-3001-364B-A6F1-34D01424B38F}"/>
              </a:ext>
            </a:extLst>
          </p:cNvPr>
          <p:cNvCxnSpPr>
            <a:cxnSpLocks/>
          </p:cNvCxnSpPr>
          <p:nvPr/>
        </p:nvCxnSpPr>
        <p:spPr>
          <a:xfrm>
            <a:off x="9697973" y="1513911"/>
            <a:ext cx="580767"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589AFE5F-FE2E-E141-82A7-DFEE99BC9DE2}"/>
              </a:ext>
            </a:extLst>
          </p:cNvPr>
          <p:cNvSpPr txBox="1"/>
          <p:nvPr/>
        </p:nvSpPr>
        <p:spPr>
          <a:xfrm>
            <a:off x="10356939" y="1314826"/>
            <a:ext cx="1474634" cy="369332"/>
          </a:xfrm>
          <a:prstGeom prst="rect">
            <a:avLst/>
          </a:prstGeom>
          <a:noFill/>
          <a:ln>
            <a:solidFill>
              <a:schemeClr val="accent1"/>
            </a:solidFill>
          </a:ln>
        </p:spPr>
        <p:txBody>
          <a:bodyPr wrap="none" rtlCol="0">
            <a:spAutoFit/>
          </a:bodyPr>
          <a:lstStyle/>
          <a:p>
            <a:r>
              <a:rPr lang="en-US" dirty="0"/>
              <a:t>P2 Inspiration</a:t>
            </a:r>
          </a:p>
        </p:txBody>
      </p:sp>
      <p:cxnSp>
        <p:nvCxnSpPr>
          <p:cNvPr id="43" name="Straight Arrow Connector 42">
            <a:extLst>
              <a:ext uri="{FF2B5EF4-FFF2-40B4-BE49-F238E27FC236}">
                <a16:creationId xmlns:a16="http://schemas.microsoft.com/office/drawing/2014/main" id="{D0296045-0200-9A42-BEF0-136B1CEC54E8}"/>
              </a:ext>
            </a:extLst>
          </p:cNvPr>
          <p:cNvCxnSpPr>
            <a:cxnSpLocks/>
          </p:cNvCxnSpPr>
          <p:nvPr/>
        </p:nvCxnSpPr>
        <p:spPr>
          <a:xfrm>
            <a:off x="9697973" y="2033693"/>
            <a:ext cx="580767"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F3538B38-639B-3F47-A8DF-1EDBA5E367CB}"/>
              </a:ext>
            </a:extLst>
          </p:cNvPr>
          <p:cNvSpPr txBox="1"/>
          <p:nvPr/>
        </p:nvSpPr>
        <p:spPr>
          <a:xfrm>
            <a:off x="10356939" y="1834608"/>
            <a:ext cx="1474634" cy="369332"/>
          </a:xfrm>
          <a:prstGeom prst="rect">
            <a:avLst/>
          </a:prstGeom>
          <a:noFill/>
          <a:ln>
            <a:solidFill>
              <a:schemeClr val="accent1"/>
            </a:solidFill>
          </a:ln>
        </p:spPr>
        <p:txBody>
          <a:bodyPr wrap="none" rtlCol="0">
            <a:spAutoFit/>
          </a:bodyPr>
          <a:lstStyle/>
          <a:p>
            <a:r>
              <a:rPr lang="en-US" dirty="0"/>
              <a:t>P3 Inspiration</a:t>
            </a:r>
          </a:p>
        </p:txBody>
      </p:sp>
      <p:cxnSp>
        <p:nvCxnSpPr>
          <p:cNvPr id="45" name="Straight Arrow Connector 44">
            <a:extLst>
              <a:ext uri="{FF2B5EF4-FFF2-40B4-BE49-F238E27FC236}">
                <a16:creationId xmlns:a16="http://schemas.microsoft.com/office/drawing/2014/main" id="{613E6634-CDDA-6B40-8E84-6826ABA2A675}"/>
              </a:ext>
            </a:extLst>
          </p:cNvPr>
          <p:cNvCxnSpPr>
            <a:cxnSpLocks/>
          </p:cNvCxnSpPr>
          <p:nvPr/>
        </p:nvCxnSpPr>
        <p:spPr>
          <a:xfrm>
            <a:off x="9697973" y="2553477"/>
            <a:ext cx="580767"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0C86FB94-FAE7-564F-B129-05753C183714}"/>
              </a:ext>
            </a:extLst>
          </p:cNvPr>
          <p:cNvSpPr txBox="1"/>
          <p:nvPr/>
        </p:nvSpPr>
        <p:spPr>
          <a:xfrm>
            <a:off x="10356939" y="2354390"/>
            <a:ext cx="1474634" cy="369332"/>
          </a:xfrm>
          <a:prstGeom prst="rect">
            <a:avLst/>
          </a:prstGeom>
          <a:noFill/>
          <a:ln>
            <a:solidFill>
              <a:schemeClr val="accent1"/>
            </a:solidFill>
          </a:ln>
        </p:spPr>
        <p:txBody>
          <a:bodyPr wrap="square" rtlCol="0">
            <a:spAutoFit/>
          </a:bodyPr>
          <a:lstStyle/>
          <a:p>
            <a:r>
              <a:rPr lang="en-US" dirty="0"/>
              <a:t>P4 Inspiration</a:t>
            </a:r>
          </a:p>
        </p:txBody>
      </p:sp>
      <p:cxnSp>
        <p:nvCxnSpPr>
          <p:cNvPr id="48" name="Straight Arrow Connector 47">
            <a:extLst>
              <a:ext uri="{FF2B5EF4-FFF2-40B4-BE49-F238E27FC236}">
                <a16:creationId xmlns:a16="http://schemas.microsoft.com/office/drawing/2014/main" id="{498603B2-1F14-4447-9FD7-AFB04ADF2AED}"/>
              </a:ext>
            </a:extLst>
          </p:cNvPr>
          <p:cNvCxnSpPr>
            <a:cxnSpLocks/>
          </p:cNvCxnSpPr>
          <p:nvPr/>
        </p:nvCxnSpPr>
        <p:spPr>
          <a:xfrm>
            <a:off x="9689011" y="4390232"/>
            <a:ext cx="580767" cy="0"/>
          </a:xfrm>
          <a:prstGeom prst="straightConnector1">
            <a:avLst/>
          </a:prstGeom>
          <a:ln w="50800">
            <a:headEnd type="triangle"/>
            <a:tailEnd type="non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8B598D45-D605-4C48-8C64-6A1A1037C463}"/>
              </a:ext>
            </a:extLst>
          </p:cNvPr>
          <p:cNvSpPr txBox="1"/>
          <p:nvPr/>
        </p:nvSpPr>
        <p:spPr>
          <a:xfrm>
            <a:off x="10347977" y="4191147"/>
            <a:ext cx="1416926" cy="369332"/>
          </a:xfrm>
          <a:prstGeom prst="rect">
            <a:avLst/>
          </a:prstGeom>
          <a:noFill/>
          <a:ln>
            <a:solidFill>
              <a:schemeClr val="accent1"/>
            </a:solidFill>
          </a:ln>
        </p:spPr>
        <p:txBody>
          <a:bodyPr wrap="none" rtlCol="0">
            <a:spAutoFit/>
          </a:bodyPr>
          <a:lstStyle/>
          <a:p>
            <a:r>
              <a:rPr lang="en-US" dirty="0"/>
              <a:t>P1 Expiration</a:t>
            </a:r>
          </a:p>
        </p:txBody>
      </p:sp>
      <p:cxnSp>
        <p:nvCxnSpPr>
          <p:cNvPr id="50" name="Straight Arrow Connector 49">
            <a:extLst>
              <a:ext uri="{FF2B5EF4-FFF2-40B4-BE49-F238E27FC236}">
                <a16:creationId xmlns:a16="http://schemas.microsoft.com/office/drawing/2014/main" id="{8862E000-A991-3748-95AB-2D2AB2D103BA}"/>
              </a:ext>
            </a:extLst>
          </p:cNvPr>
          <p:cNvCxnSpPr>
            <a:cxnSpLocks/>
          </p:cNvCxnSpPr>
          <p:nvPr/>
        </p:nvCxnSpPr>
        <p:spPr>
          <a:xfrm>
            <a:off x="9689011" y="4841328"/>
            <a:ext cx="580767" cy="0"/>
          </a:xfrm>
          <a:prstGeom prst="straightConnector1">
            <a:avLst/>
          </a:prstGeom>
          <a:ln w="50800">
            <a:headEnd type="triangle"/>
            <a:tailEnd type="non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F7361386-8ADA-0A46-9723-741FB5AC6C95}"/>
              </a:ext>
            </a:extLst>
          </p:cNvPr>
          <p:cNvSpPr txBox="1"/>
          <p:nvPr/>
        </p:nvSpPr>
        <p:spPr>
          <a:xfrm>
            <a:off x="10347977" y="4642243"/>
            <a:ext cx="1416926" cy="369332"/>
          </a:xfrm>
          <a:prstGeom prst="rect">
            <a:avLst/>
          </a:prstGeom>
          <a:noFill/>
          <a:ln>
            <a:solidFill>
              <a:schemeClr val="accent1"/>
            </a:solidFill>
          </a:ln>
        </p:spPr>
        <p:txBody>
          <a:bodyPr wrap="none" rtlCol="0">
            <a:spAutoFit/>
          </a:bodyPr>
          <a:lstStyle/>
          <a:p>
            <a:r>
              <a:rPr lang="en-US" dirty="0"/>
              <a:t>P2 Expiration</a:t>
            </a:r>
          </a:p>
        </p:txBody>
      </p:sp>
      <p:cxnSp>
        <p:nvCxnSpPr>
          <p:cNvPr id="52" name="Straight Arrow Connector 51">
            <a:extLst>
              <a:ext uri="{FF2B5EF4-FFF2-40B4-BE49-F238E27FC236}">
                <a16:creationId xmlns:a16="http://schemas.microsoft.com/office/drawing/2014/main" id="{0512DEE2-4712-614F-981C-8F5EA65B5560}"/>
              </a:ext>
            </a:extLst>
          </p:cNvPr>
          <p:cNvCxnSpPr>
            <a:cxnSpLocks/>
          </p:cNvCxnSpPr>
          <p:nvPr/>
        </p:nvCxnSpPr>
        <p:spPr>
          <a:xfrm>
            <a:off x="9689011" y="5287538"/>
            <a:ext cx="580767" cy="0"/>
          </a:xfrm>
          <a:prstGeom prst="straightConnector1">
            <a:avLst/>
          </a:prstGeom>
          <a:ln w="50800">
            <a:headEnd type="triangle"/>
            <a:tailEnd type="non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0813FFF3-5ED1-6645-A33B-F7C2A90059D7}"/>
              </a:ext>
            </a:extLst>
          </p:cNvPr>
          <p:cNvSpPr txBox="1"/>
          <p:nvPr/>
        </p:nvSpPr>
        <p:spPr>
          <a:xfrm>
            <a:off x="10347977" y="5088453"/>
            <a:ext cx="1416926" cy="369332"/>
          </a:xfrm>
          <a:prstGeom prst="rect">
            <a:avLst/>
          </a:prstGeom>
          <a:noFill/>
          <a:ln>
            <a:solidFill>
              <a:schemeClr val="accent1"/>
            </a:solidFill>
          </a:ln>
        </p:spPr>
        <p:txBody>
          <a:bodyPr wrap="none" rtlCol="0">
            <a:spAutoFit/>
          </a:bodyPr>
          <a:lstStyle/>
          <a:p>
            <a:r>
              <a:rPr lang="en-US" dirty="0"/>
              <a:t>P3 Expiration</a:t>
            </a:r>
          </a:p>
        </p:txBody>
      </p:sp>
      <p:cxnSp>
        <p:nvCxnSpPr>
          <p:cNvPr id="54" name="Straight Arrow Connector 53">
            <a:extLst>
              <a:ext uri="{FF2B5EF4-FFF2-40B4-BE49-F238E27FC236}">
                <a16:creationId xmlns:a16="http://schemas.microsoft.com/office/drawing/2014/main" id="{658DDC7C-1233-C646-BA95-41B715EB0403}"/>
              </a:ext>
            </a:extLst>
          </p:cNvPr>
          <p:cNvCxnSpPr>
            <a:cxnSpLocks/>
          </p:cNvCxnSpPr>
          <p:nvPr/>
        </p:nvCxnSpPr>
        <p:spPr>
          <a:xfrm>
            <a:off x="9690323" y="5712221"/>
            <a:ext cx="580767" cy="0"/>
          </a:xfrm>
          <a:prstGeom prst="straightConnector1">
            <a:avLst/>
          </a:prstGeom>
          <a:ln w="50800">
            <a:headEnd type="triangle"/>
            <a:tailEnd type="non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B481B875-AD48-C24A-8117-B803DDCEB258}"/>
              </a:ext>
            </a:extLst>
          </p:cNvPr>
          <p:cNvSpPr txBox="1"/>
          <p:nvPr/>
        </p:nvSpPr>
        <p:spPr>
          <a:xfrm>
            <a:off x="10349289" y="5513134"/>
            <a:ext cx="1415614" cy="369332"/>
          </a:xfrm>
          <a:prstGeom prst="rect">
            <a:avLst/>
          </a:prstGeom>
          <a:noFill/>
          <a:ln>
            <a:solidFill>
              <a:schemeClr val="accent1"/>
            </a:solidFill>
          </a:ln>
        </p:spPr>
        <p:txBody>
          <a:bodyPr wrap="square" rtlCol="0">
            <a:spAutoFit/>
          </a:bodyPr>
          <a:lstStyle/>
          <a:p>
            <a:r>
              <a:rPr lang="en-US" dirty="0"/>
              <a:t>P4 Expiration</a:t>
            </a:r>
          </a:p>
        </p:txBody>
      </p:sp>
      <p:sp>
        <p:nvSpPr>
          <p:cNvPr id="56" name="TextBox 55">
            <a:extLst>
              <a:ext uri="{FF2B5EF4-FFF2-40B4-BE49-F238E27FC236}">
                <a16:creationId xmlns:a16="http://schemas.microsoft.com/office/drawing/2014/main" id="{DAE364B8-7A44-9840-BAC0-3D28B71BC9BF}"/>
              </a:ext>
            </a:extLst>
          </p:cNvPr>
          <p:cNvSpPr txBox="1"/>
          <p:nvPr/>
        </p:nvSpPr>
        <p:spPr>
          <a:xfrm>
            <a:off x="289163" y="5756860"/>
            <a:ext cx="2331087" cy="646331"/>
          </a:xfrm>
          <a:prstGeom prst="rect">
            <a:avLst/>
          </a:prstGeom>
          <a:noFill/>
        </p:spPr>
        <p:txBody>
          <a:bodyPr wrap="none" rtlCol="0">
            <a:spAutoFit/>
          </a:bodyPr>
          <a:lstStyle/>
          <a:p>
            <a:r>
              <a:rPr lang="en-US" dirty="0"/>
              <a:t>Tetra Schematics v11</a:t>
            </a:r>
          </a:p>
          <a:p>
            <a:pPr algn="r"/>
            <a:r>
              <a:rPr lang="en-US"/>
              <a:t>2 June </a:t>
            </a:r>
            <a:r>
              <a:rPr lang="en-US" dirty="0"/>
              <a:t>2020</a:t>
            </a:r>
          </a:p>
        </p:txBody>
      </p:sp>
      <p:grpSp>
        <p:nvGrpSpPr>
          <p:cNvPr id="60" name="Group 59">
            <a:extLst>
              <a:ext uri="{FF2B5EF4-FFF2-40B4-BE49-F238E27FC236}">
                <a16:creationId xmlns:a16="http://schemas.microsoft.com/office/drawing/2014/main" id="{ABF80379-5CD7-254D-B093-8AEB8EAEC461}"/>
              </a:ext>
            </a:extLst>
          </p:cNvPr>
          <p:cNvGrpSpPr/>
          <p:nvPr/>
        </p:nvGrpSpPr>
        <p:grpSpPr>
          <a:xfrm>
            <a:off x="9435702" y="3100528"/>
            <a:ext cx="1856101" cy="574311"/>
            <a:chOff x="8669421" y="2254459"/>
            <a:chExt cx="1856101" cy="1248573"/>
          </a:xfrm>
        </p:grpSpPr>
        <p:sp>
          <p:nvSpPr>
            <p:cNvPr id="61" name="Arc 60">
              <a:extLst>
                <a:ext uri="{FF2B5EF4-FFF2-40B4-BE49-F238E27FC236}">
                  <a16:creationId xmlns:a16="http://schemas.microsoft.com/office/drawing/2014/main" id="{24E28EFE-EF8C-EB4B-BBA8-8FEF4A9B9D49}"/>
                </a:ext>
              </a:extLst>
            </p:cNvPr>
            <p:cNvSpPr/>
            <p:nvPr/>
          </p:nvSpPr>
          <p:spPr>
            <a:xfrm>
              <a:off x="8669421" y="2254459"/>
              <a:ext cx="531340" cy="711559"/>
            </a:xfrm>
            <a:prstGeom prst="arc">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2" name="Straight Connector 61">
              <a:extLst>
                <a:ext uri="{FF2B5EF4-FFF2-40B4-BE49-F238E27FC236}">
                  <a16:creationId xmlns:a16="http://schemas.microsoft.com/office/drawing/2014/main" id="{362BB4BB-3482-7044-A163-141E248F06B7}"/>
                </a:ext>
              </a:extLst>
            </p:cNvPr>
            <p:cNvCxnSpPr>
              <a:cxnSpLocks/>
              <a:endCxn id="63" idx="0"/>
            </p:cNvCxnSpPr>
            <p:nvPr/>
          </p:nvCxnSpPr>
          <p:spPr>
            <a:xfrm>
              <a:off x="9200761" y="2607276"/>
              <a:ext cx="0" cy="53914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3" name="Arc 62">
              <a:extLst>
                <a:ext uri="{FF2B5EF4-FFF2-40B4-BE49-F238E27FC236}">
                  <a16:creationId xmlns:a16="http://schemas.microsoft.com/office/drawing/2014/main" id="{7936D163-CD28-4C4E-BD49-C670A41ECCDE}"/>
                </a:ext>
              </a:extLst>
            </p:cNvPr>
            <p:cNvSpPr/>
            <p:nvPr/>
          </p:nvSpPr>
          <p:spPr>
            <a:xfrm rot="5400000">
              <a:off x="8578969" y="2881240"/>
              <a:ext cx="713232" cy="530352"/>
            </a:xfrm>
            <a:prstGeom prst="arc">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TextBox 63">
              <a:extLst>
                <a:ext uri="{FF2B5EF4-FFF2-40B4-BE49-F238E27FC236}">
                  <a16:creationId xmlns:a16="http://schemas.microsoft.com/office/drawing/2014/main" id="{0611B298-03FB-C848-A928-10DADE7D2CCA}"/>
                </a:ext>
              </a:extLst>
            </p:cNvPr>
            <p:cNvSpPr txBox="1"/>
            <p:nvPr/>
          </p:nvSpPr>
          <p:spPr>
            <a:xfrm>
              <a:off x="9307112" y="2451055"/>
              <a:ext cx="1218410" cy="369332"/>
            </a:xfrm>
            <a:prstGeom prst="rect">
              <a:avLst/>
            </a:prstGeom>
            <a:noFill/>
          </p:spPr>
          <p:txBody>
            <a:bodyPr wrap="none" rtlCol="0">
              <a:spAutoFit/>
            </a:bodyPr>
            <a:lstStyle/>
            <a:p>
              <a:r>
                <a:rPr lang="en-US" dirty="0"/>
                <a:t>Bias Circuit</a:t>
              </a:r>
            </a:p>
          </p:txBody>
        </p:sp>
      </p:grpSp>
      <p:sp>
        <p:nvSpPr>
          <p:cNvPr id="65" name="Rectangle 64">
            <a:extLst>
              <a:ext uri="{FF2B5EF4-FFF2-40B4-BE49-F238E27FC236}">
                <a16:creationId xmlns:a16="http://schemas.microsoft.com/office/drawing/2014/main" id="{6D4BFC27-1677-5946-8424-C054A092EFC6}"/>
              </a:ext>
            </a:extLst>
          </p:cNvPr>
          <p:cNvSpPr/>
          <p:nvPr/>
        </p:nvSpPr>
        <p:spPr>
          <a:xfrm>
            <a:off x="7504397" y="2858891"/>
            <a:ext cx="1375164" cy="346789"/>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1-Way Valve</a:t>
            </a:r>
          </a:p>
        </p:txBody>
      </p:sp>
      <p:sp>
        <p:nvSpPr>
          <p:cNvPr id="66" name="Rectangle 65">
            <a:extLst>
              <a:ext uri="{FF2B5EF4-FFF2-40B4-BE49-F238E27FC236}">
                <a16:creationId xmlns:a16="http://schemas.microsoft.com/office/drawing/2014/main" id="{0CAA7760-B72D-1D4D-A7BF-B33A565B71C2}"/>
              </a:ext>
            </a:extLst>
          </p:cNvPr>
          <p:cNvSpPr/>
          <p:nvPr/>
        </p:nvSpPr>
        <p:spPr>
          <a:xfrm>
            <a:off x="7499254" y="3616729"/>
            <a:ext cx="1375164" cy="346789"/>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1-Way Valve</a:t>
            </a:r>
          </a:p>
        </p:txBody>
      </p:sp>
      <p:sp>
        <p:nvSpPr>
          <p:cNvPr id="67" name="Rectangle 66">
            <a:extLst>
              <a:ext uri="{FF2B5EF4-FFF2-40B4-BE49-F238E27FC236}">
                <a16:creationId xmlns:a16="http://schemas.microsoft.com/office/drawing/2014/main" id="{5608087F-DF84-0845-B186-19902FE91AB4}"/>
              </a:ext>
            </a:extLst>
          </p:cNvPr>
          <p:cNvSpPr/>
          <p:nvPr/>
        </p:nvSpPr>
        <p:spPr>
          <a:xfrm>
            <a:off x="4313621" y="4135848"/>
            <a:ext cx="1330430" cy="348920"/>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1-Way Valve</a:t>
            </a:r>
          </a:p>
        </p:txBody>
      </p:sp>
      <p:sp>
        <p:nvSpPr>
          <p:cNvPr id="68" name="Rectangle 67">
            <a:extLst>
              <a:ext uri="{FF2B5EF4-FFF2-40B4-BE49-F238E27FC236}">
                <a16:creationId xmlns:a16="http://schemas.microsoft.com/office/drawing/2014/main" id="{11A33622-3630-2C4C-9A17-982D34DD2A2E}"/>
              </a:ext>
            </a:extLst>
          </p:cNvPr>
          <p:cNvSpPr/>
          <p:nvPr/>
        </p:nvSpPr>
        <p:spPr>
          <a:xfrm>
            <a:off x="4313621" y="4633927"/>
            <a:ext cx="1330430" cy="348920"/>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1-Way Valve</a:t>
            </a:r>
          </a:p>
        </p:txBody>
      </p:sp>
      <p:sp>
        <p:nvSpPr>
          <p:cNvPr id="69" name="Rectangle 68">
            <a:extLst>
              <a:ext uri="{FF2B5EF4-FFF2-40B4-BE49-F238E27FC236}">
                <a16:creationId xmlns:a16="http://schemas.microsoft.com/office/drawing/2014/main" id="{7711E601-8895-8547-9F10-7071FD85C21A}"/>
              </a:ext>
            </a:extLst>
          </p:cNvPr>
          <p:cNvSpPr/>
          <p:nvPr/>
        </p:nvSpPr>
        <p:spPr>
          <a:xfrm>
            <a:off x="4313621" y="5132006"/>
            <a:ext cx="1330430" cy="348920"/>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1-Way Valve</a:t>
            </a:r>
          </a:p>
        </p:txBody>
      </p:sp>
      <p:sp>
        <p:nvSpPr>
          <p:cNvPr id="70" name="Rectangle 69">
            <a:extLst>
              <a:ext uri="{FF2B5EF4-FFF2-40B4-BE49-F238E27FC236}">
                <a16:creationId xmlns:a16="http://schemas.microsoft.com/office/drawing/2014/main" id="{863FABDC-2C14-894C-AF64-098E27DC74BD}"/>
              </a:ext>
            </a:extLst>
          </p:cNvPr>
          <p:cNvSpPr/>
          <p:nvPr/>
        </p:nvSpPr>
        <p:spPr>
          <a:xfrm>
            <a:off x="4313621" y="5619576"/>
            <a:ext cx="1330430" cy="348920"/>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1-Way Valve</a:t>
            </a:r>
          </a:p>
        </p:txBody>
      </p:sp>
      <p:sp>
        <p:nvSpPr>
          <p:cNvPr id="71" name="Rectangle 70">
            <a:extLst>
              <a:ext uri="{FF2B5EF4-FFF2-40B4-BE49-F238E27FC236}">
                <a16:creationId xmlns:a16="http://schemas.microsoft.com/office/drawing/2014/main" id="{0D4E4CD0-57B1-8440-9FB8-85460D5F7827}"/>
              </a:ext>
            </a:extLst>
          </p:cNvPr>
          <p:cNvSpPr/>
          <p:nvPr/>
        </p:nvSpPr>
        <p:spPr>
          <a:xfrm>
            <a:off x="7595271" y="871424"/>
            <a:ext cx="1183164" cy="348919"/>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P1 Shutoff</a:t>
            </a:r>
          </a:p>
        </p:txBody>
      </p:sp>
      <p:sp>
        <p:nvSpPr>
          <p:cNvPr id="72" name="Rectangle 71">
            <a:extLst>
              <a:ext uri="{FF2B5EF4-FFF2-40B4-BE49-F238E27FC236}">
                <a16:creationId xmlns:a16="http://schemas.microsoft.com/office/drawing/2014/main" id="{9FFBEDA1-ADDD-1B4A-B37E-D9B41E963666}"/>
              </a:ext>
            </a:extLst>
          </p:cNvPr>
          <p:cNvSpPr/>
          <p:nvPr/>
        </p:nvSpPr>
        <p:spPr>
          <a:xfrm>
            <a:off x="5783070" y="871423"/>
            <a:ext cx="1674340" cy="348920"/>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P1 Flow Control</a:t>
            </a:r>
          </a:p>
        </p:txBody>
      </p:sp>
      <p:sp>
        <p:nvSpPr>
          <p:cNvPr id="73" name="Rectangle 72">
            <a:extLst>
              <a:ext uri="{FF2B5EF4-FFF2-40B4-BE49-F238E27FC236}">
                <a16:creationId xmlns:a16="http://schemas.microsoft.com/office/drawing/2014/main" id="{D3D31C98-2368-5C41-BF13-6B7329D8C6BA}"/>
              </a:ext>
            </a:extLst>
          </p:cNvPr>
          <p:cNvSpPr/>
          <p:nvPr/>
        </p:nvSpPr>
        <p:spPr>
          <a:xfrm>
            <a:off x="7595271" y="1374184"/>
            <a:ext cx="1183164" cy="348919"/>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P2 Shutoff</a:t>
            </a:r>
          </a:p>
        </p:txBody>
      </p:sp>
      <p:sp>
        <p:nvSpPr>
          <p:cNvPr id="74" name="Rectangle 73">
            <a:extLst>
              <a:ext uri="{FF2B5EF4-FFF2-40B4-BE49-F238E27FC236}">
                <a16:creationId xmlns:a16="http://schemas.microsoft.com/office/drawing/2014/main" id="{604A106A-F370-E542-AD78-1966813FC355}"/>
              </a:ext>
            </a:extLst>
          </p:cNvPr>
          <p:cNvSpPr/>
          <p:nvPr/>
        </p:nvSpPr>
        <p:spPr>
          <a:xfrm>
            <a:off x="5783070" y="1374183"/>
            <a:ext cx="1674340" cy="348920"/>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P2 Flow Control</a:t>
            </a:r>
          </a:p>
        </p:txBody>
      </p:sp>
      <p:sp>
        <p:nvSpPr>
          <p:cNvPr id="75" name="Rectangle 74">
            <a:extLst>
              <a:ext uri="{FF2B5EF4-FFF2-40B4-BE49-F238E27FC236}">
                <a16:creationId xmlns:a16="http://schemas.microsoft.com/office/drawing/2014/main" id="{1F272C5F-74D9-4446-B565-B7CBBFA77890}"/>
              </a:ext>
            </a:extLst>
          </p:cNvPr>
          <p:cNvSpPr/>
          <p:nvPr/>
        </p:nvSpPr>
        <p:spPr>
          <a:xfrm>
            <a:off x="7595271" y="1876944"/>
            <a:ext cx="1183164" cy="348919"/>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P3 Shutoff</a:t>
            </a:r>
          </a:p>
        </p:txBody>
      </p:sp>
      <p:sp>
        <p:nvSpPr>
          <p:cNvPr id="76" name="Rectangle 75">
            <a:extLst>
              <a:ext uri="{FF2B5EF4-FFF2-40B4-BE49-F238E27FC236}">
                <a16:creationId xmlns:a16="http://schemas.microsoft.com/office/drawing/2014/main" id="{E1E4D18F-2752-434D-89CB-5A25A2CE679F}"/>
              </a:ext>
            </a:extLst>
          </p:cNvPr>
          <p:cNvSpPr/>
          <p:nvPr/>
        </p:nvSpPr>
        <p:spPr>
          <a:xfrm>
            <a:off x="5783070" y="1876943"/>
            <a:ext cx="1674340" cy="348920"/>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P3 Flow Control</a:t>
            </a:r>
          </a:p>
        </p:txBody>
      </p:sp>
      <p:sp>
        <p:nvSpPr>
          <p:cNvPr id="77" name="Rectangle 76">
            <a:extLst>
              <a:ext uri="{FF2B5EF4-FFF2-40B4-BE49-F238E27FC236}">
                <a16:creationId xmlns:a16="http://schemas.microsoft.com/office/drawing/2014/main" id="{FBFC24CA-C89B-CC43-8D91-7230F3770E1A}"/>
              </a:ext>
            </a:extLst>
          </p:cNvPr>
          <p:cNvSpPr/>
          <p:nvPr/>
        </p:nvSpPr>
        <p:spPr>
          <a:xfrm>
            <a:off x="7591299" y="2365957"/>
            <a:ext cx="1183164" cy="348919"/>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P4 Shutoff</a:t>
            </a:r>
          </a:p>
        </p:txBody>
      </p:sp>
      <p:sp>
        <p:nvSpPr>
          <p:cNvPr id="78" name="Rectangle 77">
            <a:extLst>
              <a:ext uri="{FF2B5EF4-FFF2-40B4-BE49-F238E27FC236}">
                <a16:creationId xmlns:a16="http://schemas.microsoft.com/office/drawing/2014/main" id="{B757861D-1CD8-F843-9863-FBC06E6F452B}"/>
              </a:ext>
            </a:extLst>
          </p:cNvPr>
          <p:cNvSpPr/>
          <p:nvPr/>
        </p:nvSpPr>
        <p:spPr>
          <a:xfrm>
            <a:off x="5779098" y="2360851"/>
            <a:ext cx="1674340" cy="348920"/>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P4 Flow Control</a:t>
            </a:r>
          </a:p>
        </p:txBody>
      </p:sp>
      <p:sp>
        <p:nvSpPr>
          <p:cNvPr id="79" name="Rectangle 78">
            <a:extLst>
              <a:ext uri="{FF2B5EF4-FFF2-40B4-BE49-F238E27FC236}">
                <a16:creationId xmlns:a16="http://schemas.microsoft.com/office/drawing/2014/main" id="{9A8CE0F5-933F-CA4F-BFD7-ACCD96FC407C}"/>
              </a:ext>
            </a:extLst>
          </p:cNvPr>
          <p:cNvSpPr/>
          <p:nvPr/>
        </p:nvSpPr>
        <p:spPr>
          <a:xfrm>
            <a:off x="4313621" y="878699"/>
            <a:ext cx="1330430" cy="348920"/>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1-Way Valve</a:t>
            </a:r>
          </a:p>
        </p:txBody>
      </p:sp>
      <p:sp>
        <p:nvSpPr>
          <p:cNvPr id="80" name="Rectangle 79">
            <a:extLst>
              <a:ext uri="{FF2B5EF4-FFF2-40B4-BE49-F238E27FC236}">
                <a16:creationId xmlns:a16="http://schemas.microsoft.com/office/drawing/2014/main" id="{41A8D2EC-2D78-D14F-B7E8-3DB94322B8C7}"/>
              </a:ext>
            </a:extLst>
          </p:cNvPr>
          <p:cNvSpPr/>
          <p:nvPr/>
        </p:nvSpPr>
        <p:spPr>
          <a:xfrm>
            <a:off x="4313621" y="1376778"/>
            <a:ext cx="1330430" cy="348920"/>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1-Way Valve</a:t>
            </a:r>
          </a:p>
        </p:txBody>
      </p:sp>
      <p:sp>
        <p:nvSpPr>
          <p:cNvPr id="81" name="Rectangle 80">
            <a:extLst>
              <a:ext uri="{FF2B5EF4-FFF2-40B4-BE49-F238E27FC236}">
                <a16:creationId xmlns:a16="http://schemas.microsoft.com/office/drawing/2014/main" id="{1BA4BCE9-444D-1C42-9C6C-6055490AFD45}"/>
              </a:ext>
            </a:extLst>
          </p:cNvPr>
          <p:cNvSpPr/>
          <p:nvPr/>
        </p:nvSpPr>
        <p:spPr>
          <a:xfrm>
            <a:off x="4313621" y="1874857"/>
            <a:ext cx="1330430" cy="348920"/>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1-Way Valve</a:t>
            </a:r>
          </a:p>
        </p:txBody>
      </p:sp>
      <p:sp>
        <p:nvSpPr>
          <p:cNvPr id="82" name="Rectangle 81">
            <a:extLst>
              <a:ext uri="{FF2B5EF4-FFF2-40B4-BE49-F238E27FC236}">
                <a16:creationId xmlns:a16="http://schemas.microsoft.com/office/drawing/2014/main" id="{8A278E70-0FCB-5C43-8300-392B34435A05}"/>
              </a:ext>
            </a:extLst>
          </p:cNvPr>
          <p:cNvSpPr/>
          <p:nvPr/>
        </p:nvSpPr>
        <p:spPr>
          <a:xfrm>
            <a:off x="4313621" y="2362427"/>
            <a:ext cx="1330430" cy="348920"/>
          </a:xfrm>
          <a:prstGeom prst="rect">
            <a:avLst/>
          </a:prstGeom>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1-Way Valve</a:t>
            </a:r>
          </a:p>
        </p:txBody>
      </p:sp>
    </p:spTree>
    <p:extLst>
      <p:ext uri="{BB962C8B-B14F-4D97-AF65-F5344CB8AC3E}">
        <p14:creationId xmlns:p14="http://schemas.microsoft.com/office/powerpoint/2010/main" val="693908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3FE7DE6-5A53-D34D-ABA5-94897B49809A}"/>
              </a:ext>
            </a:extLst>
          </p:cNvPr>
          <p:cNvPicPr>
            <a:picLocks noChangeAspect="1"/>
          </p:cNvPicPr>
          <p:nvPr/>
        </p:nvPicPr>
        <p:blipFill>
          <a:blip r:embed="rId2"/>
          <a:stretch>
            <a:fillRect/>
          </a:stretch>
        </p:blipFill>
        <p:spPr>
          <a:xfrm>
            <a:off x="3486535" y="0"/>
            <a:ext cx="5218930" cy="6858000"/>
          </a:xfrm>
          <a:prstGeom prst="rect">
            <a:avLst/>
          </a:prstGeom>
        </p:spPr>
      </p:pic>
      <p:sp>
        <p:nvSpPr>
          <p:cNvPr id="6" name="TextBox 5">
            <a:extLst>
              <a:ext uri="{FF2B5EF4-FFF2-40B4-BE49-F238E27FC236}">
                <a16:creationId xmlns:a16="http://schemas.microsoft.com/office/drawing/2014/main" id="{21349DA1-73BB-AF4A-859A-13FDD54734AF}"/>
              </a:ext>
            </a:extLst>
          </p:cNvPr>
          <p:cNvSpPr txBox="1"/>
          <p:nvPr/>
        </p:nvSpPr>
        <p:spPr>
          <a:xfrm>
            <a:off x="3512796" y="196334"/>
            <a:ext cx="776175" cy="369332"/>
          </a:xfrm>
          <a:prstGeom prst="rect">
            <a:avLst/>
          </a:prstGeom>
          <a:noFill/>
        </p:spPr>
        <p:txBody>
          <a:bodyPr wrap="none" rtlCol="0">
            <a:spAutoFit/>
          </a:bodyPr>
          <a:lstStyle/>
          <a:p>
            <a:r>
              <a:rPr lang="en-US" dirty="0"/>
              <a:t>Spring</a:t>
            </a:r>
          </a:p>
        </p:txBody>
      </p:sp>
      <p:sp>
        <p:nvSpPr>
          <p:cNvPr id="7" name="TextBox 6">
            <a:extLst>
              <a:ext uri="{FF2B5EF4-FFF2-40B4-BE49-F238E27FC236}">
                <a16:creationId xmlns:a16="http://schemas.microsoft.com/office/drawing/2014/main" id="{7ECF532D-40F1-E648-8D8F-57DCC3CF0F37}"/>
              </a:ext>
            </a:extLst>
          </p:cNvPr>
          <p:cNvSpPr txBox="1"/>
          <p:nvPr/>
        </p:nvSpPr>
        <p:spPr>
          <a:xfrm>
            <a:off x="7843344" y="55361"/>
            <a:ext cx="629403" cy="646331"/>
          </a:xfrm>
          <a:prstGeom prst="rect">
            <a:avLst/>
          </a:prstGeom>
          <a:noFill/>
        </p:spPr>
        <p:txBody>
          <a:bodyPr wrap="none" rtlCol="0">
            <a:spAutoFit/>
          </a:bodyPr>
          <a:lstStyle/>
          <a:p>
            <a:r>
              <a:rPr lang="en-US" dirty="0"/>
              <a:t>Flow</a:t>
            </a:r>
          </a:p>
          <a:p>
            <a:r>
              <a:rPr lang="en-US" dirty="0"/>
              <a:t>Cap</a:t>
            </a:r>
          </a:p>
        </p:txBody>
      </p:sp>
      <p:sp>
        <p:nvSpPr>
          <p:cNvPr id="8" name="TextBox 7">
            <a:extLst>
              <a:ext uri="{FF2B5EF4-FFF2-40B4-BE49-F238E27FC236}">
                <a16:creationId xmlns:a16="http://schemas.microsoft.com/office/drawing/2014/main" id="{EDDFD91E-69FC-A34D-8C4C-9E1EF90B1DF6}"/>
              </a:ext>
            </a:extLst>
          </p:cNvPr>
          <p:cNvSpPr txBox="1"/>
          <p:nvPr/>
        </p:nvSpPr>
        <p:spPr>
          <a:xfrm>
            <a:off x="8042237" y="716017"/>
            <a:ext cx="569387" cy="369332"/>
          </a:xfrm>
          <a:prstGeom prst="rect">
            <a:avLst/>
          </a:prstGeom>
          <a:noFill/>
        </p:spPr>
        <p:txBody>
          <a:bodyPr wrap="none" rtlCol="0">
            <a:spAutoFit/>
          </a:bodyPr>
          <a:lstStyle/>
          <a:p>
            <a:r>
              <a:rPr lang="en-US" dirty="0"/>
              <a:t>Seal</a:t>
            </a:r>
          </a:p>
        </p:txBody>
      </p:sp>
      <p:cxnSp>
        <p:nvCxnSpPr>
          <p:cNvPr id="10" name="Elbow Connector 9">
            <a:extLst>
              <a:ext uri="{FF2B5EF4-FFF2-40B4-BE49-F238E27FC236}">
                <a16:creationId xmlns:a16="http://schemas.microsoft.com/office/drawing/2014/main" id="{914666FF-660F-B44A-A9E5-AFE495ED9064}"/>
              </a:ext>
            </a:extLst>
          </p:cNvPr>
          <p:cNvCxnSpPr>
            <a:cxnSpLocks/>
          </p:cNvCxnSpPr>
          <p:nvPr/>
        </p:nvCxnSpPr>
        <p:spPr>
          <a:xfrm rot="10800000" flipV="1">
            <a:off x="6667374" y="240027"/>
            <a:ext cx="1068241" cy="1021294"/>
          </a:xfrm>
          <a:prstGeom prst="bentConnector3">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a:extLst>
              <a:ext uri="{FF2B5EF4-FFF2-40B4-BE49-F238E27FC236}">
                <a16:creationId xmlns:a16="http://schemas.microsoft.com/office/drawing/2014/main" id="{374A2733-24D6-2A4D-B1F6-DBFC29FCF201}"/>
              </a:ext>
            </a:extLst>
          </p:cNvPr>
          <p:cNvCxnSpPr>
            <a:cxnSpLocks/>
            <a:stCxn id="6" idx="3"/>
          </p:cNvCxnSpPr>
          <p:nvPr/>
        </p:nvCxnSpPr>
        <p:spPr>
          <a:xfrm>
            <a:off x="4288971" y="381000"/>
            <a:ext cx="1544437" cy="670034"/>
          </a:xfrm>
          <a:prstGeom prst="bentConnector3">
            <a:avLst>
              <a:gd name="adj1" fmla="val 50000"/>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urved Connector 16">
            <a:extLst>
              <a:ext uri="{FF2B5EF4-FFF2-40B4-BE49-F238E27FC236}">
                <a16:creationId xmlns:a16="http://schemas.microsoft.com/office/drawing/2014/main" id="{63B19568-5C3B-2746-9A28-4377210D7A28}"/>
              </a:ext>
            </a:extLst>
          </p:cNvPr>
          <p:cNvCxnSpPr/>
          <p:nvPr/>
        </p:nvCxnSpPr>
        <p:spPr>
          <a:xfrm rot="5400000" flipH="1" flipV="1">
            <a:off x="4397960" y="2803071"/>
            <a:ext cx="1894114" cy="1251858"/>
          </a:xfrm>
          <a:prstGeom prst="curvedConnector3">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FF1C8F4-53CE-2741-889D-8347EDBAE975}"/>
              </a:ext>
            </a:extLst>
          </p:cNvPr>
          <p:cNvSpPr txBox="1"/>
          <p:nvPr/>
        </p:nvSpPr>
        <p:spPr>
          <a:xfrm>
            <a:off x="4914899" y="3769851"/>
            <a:ext cx="860235" cy="369332"/>
          </a:xfrm>
          <a:prstGeom prst="rect">
            <a:avLst/>
          </a:prstGeom>
          <a:noFill/>
        </p:spPr>
        <p:txBody>
          <a:bodyPr wrap="none" rtlCol="0">
            <a:spAutoFit/>
          </a:bodyPr>
          <a:lstStyle/>
          <a:p>
            <a:r>
              <a:rPr lang="en-US" dirty="0">
                <a:ln w="3175">
                  <a:solidFill>
                    <a:schemeClr val="bg1">
                      <a:lumMod val="65000"/>
                    </a:schemeClr>
                  </a:solidFill>
                </a:ln>
                <a:solidFill>
                  <a:schemeClr val="bg1">
                    <a:lumMod val="95000"/>
                  </a:schemeClr>
                </a:solidFill>
              </a:rPr>
              <a:t>Airflow</a:t>
            </a:r>
          </a:p>
        </p:txBody>
      </p:sp>
      <p:cxnSp>
        <p:nvCxnSpPr>
          <p:cNvPr id="33" name="Elbow Connector 32">
            <a:extLst>
              <a:ext uri="{FF2B5EF4-FFF2-40B4-BE49-F238E27FC236}">
                <a16:creationId xmlns:a16="http://schemas.microsoft.com/office/drawing/2014/main" id="{79E1ABB0-9C1A-1C40-9AFD-8DC76CE73E75}"/>
              </a:ext>
            </a:extLst>
          </p:cNvPr>
          <p:cNvCxnSpPr>
            <a:cxnSpLocks/>
            <a:stCxn id="8" idx="1"/>
          </p:cNvCxnSpPr>
          <p:nvPr/>
        </p:nvCxnSpPr>
        <p:spPr>
          <a:xfrm rot="10800000" flipV="1">
            <a:off x="7195721" y="900682"/>
            <a:ext cx="846517" cy="600665"/>
          </a:xfrm>
          <a:prstGeom prst="bentConnector3">
            <a:avLst>
              <a:gd name="adj1" fmla="val 50000"/>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urved Connector 35">
            <a:extLst>
              <a:ext uri="{FF2B5EF4-FFF2-40B4-BE49-F238E27FC236}">
                <a16:creationId xmlns:a16="http://schemas.microsoft.com/office/drawing/2014/main" id="{9A63E291-3120-EF44-B19B-8D7F87F8F96F}"/>
              </a:ext>
            </a:extLst>
          </p:cNvPr>
          <p:cNvCxnSpPr>
            <a:cxnSpLocks/>
          </p:cNvCxnSpPr>
          <p:nvPr/>
        </p:nvCxnSpPr>
        <p:spPr>
          <a:xfrm rot="16200000" flipH="1">
            <a:off x="6280416" y="4144188"/>
            <a:ext cx="1882095" cy="1243761"/>
          </a:xfrm>
          <a:prstGeom prst="curvedConnector3">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38EB6F6D-5DBA-8945-8AC4-56C74E44928D}"/>
              </a:ext>
            </a:extLst>
          </p:cNvPr>
          <p:cNvSpPr txBox="1"/>
          <p:nvPr/>
        </p:nvSpPr>
        <p:spPr>
          <a:xfrm>
            <a:off x="6983109" y="4191391"/>
            <a:ext cx="860235" cy="369332"/>
          </a:xfrm>
          <a:prstGeom prst="rect">
            <a:avLst/>
          </a:prstGeom>
          <a:noFill/>
        </p:spPr>
        <p:txBody>
          <a:bodyPr wrap="none" rtlCol="0">
            <a:spAutoFit/>
          </a:bodyPr>
          <a:lstStyle/>
          <a:p>
            <a:r>
              <a:rPr lang="en-US" dirty="0">
                <a:ln w="3175">
                  <a:solidFill>
                    <a:schemeClr val="bg1">
                      <a:lumMod val="65000"/>
                    </a:schemeClr>
                  </a:solidFill>
                </a:ln>
                <a:solidFill>
                  <a:schemeClr val="bg1">
                    <a:lumMod val="95000"/>
                  </a:schemeClr>
                </a:solidFill>
              </a:rPr>
              <a:t>Airflow</a:t>
            </a:r>
          </a:p>
        </p:txBody>
      </p:sp>
    </p:spTree>
    <p:extLst>
      <p:ext uri="{BB962C8B-B14F-4D97-AF65-F5344CB8AC3E}">
        <p14:creationId xmlns:p14="http://schemas.microsoft.com/office/powerpoint/2010/main" val="25998379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2207</TotalTime>
  <Words>215</Words>
  <Application>Microsoft Macintosh PowerPoint</Application>
  <PresentationFormat>Widescreen</PresentationFormat>
  <Paragraphs>70</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Roden</dc:creator>
  <cp:lastModifiedBy>Mark Roden</cp:lastModifiedBy>
  <cp:revision>29</cp:revision>
  <dcterms:created xsi:type="dcterms:W3CDTF">2020-04-05T15:45:09Z</dcterms:created>
  <dcterms:modified xsi:type="dcterms:W3CDTF">2020-06-02T20:09:09Z</dcterms:modified>
</cp:coreProperties>
</file>