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7CCC-11D7-4242-BF64-16E30CB57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5F273-13F5-0047-98D2-F6EB7E5DB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64CC-FB5E-4447-916E-72EF11040B95}"/>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6A856A01-2EE6-9141-91EC-863666440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E08A6-370D-C74A-AB86-952621CB40E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0778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C65-4C9D-4C43-B2E1-A66D7E555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2496C-19E5-1F46-8022-53AF91204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4456-0AC1-0D47-BB5A-CD3DF5DBBC49}"/>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1DCFB63B-6853-5049-B7AF-7B80AE88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5F14F-A811-0B40-A651-90FD90F76777}"/>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46576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A9702-1809-BB42-AD37-721A08395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F456A8-6856-554A-9A9C-2F816109D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46561-DABC-5C42-902E-6D5B2378F0CC}"/>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EECE1837-CC8D-AF4B-AD81-1BD0C2DD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E25F0-E6BD-AA4B-A8FA-FE99DDDF8AE0}"/>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33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0F9C-05F3-A047-831B-FCF50C4BB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EF6D4-DFB9-2E48-BBFC-AA87E7EEF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5F983-0E8D-5041-9721-7D3F6F2033E2}"/>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78C89866-9C2E-B340-BF8C-D7130F0B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353-A640-A240-9E70-13041398A9C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956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B210-AD30-4447-B660-6A55921A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F80726-D8D5-234C-8703-106D3C53C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83B25-149B-EE44-97BB-964838DCE478}"/>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B524BC2C-C712-7941-B30E-C73B32250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C409F-D7D1-684B-AA5D-E8E0380CE89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121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4B90-E25B-1247-A0A2-C14F9237F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DE8D2-49DE-1348-A2BD-776D0FC06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079D7-B55D-8F4C-887F-FF7F0EF0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97AEE-DD67-674D-8F01-D11DA0C965A8}"/>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6" name="Footer Placeholder 5">
            <a:extLst>
              <a:ext uri="{FF2B5EF4-FFF2-40B4-BE49-F238E27FC236}">
                <a16:creationId xmlns:a16="http://schemas.microsoft.com/office/drawing/2014/main" id="{16E9429F-9EEB-4149-A46F-C07B01608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D45E7-97D9-5F4A-8FA4-D8DFDCAF5515}"/>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377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4C8-4E10-3E4A-90E1-706FBFC7E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B8801-65B9-E64A-BB0E-FFDCA0B7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9E160-49BB-384A-AA8F-B7E0ACE5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99371-5597-5740-887F-45151A44C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6F935-ACBE-6542-9265-B38C339F5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459B4-5D1E-4C43-9CA2-00B2910E1920}"/>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8" name="Footer Placeholder 7">
            <a:extLst>
              <a:ext uri="{FF2B5EF4-FFF2-40B4-BE49-F238E27FC236}">
                <a16:creationId xmlns:a16="http://schemas.microsoft.com/office/drawing/2014/main" id="{8FED411D-0496-6944-9FD2-0A695B4E2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3AC8CA-E951-EC47-866A-A7445157BF78}"/>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522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DD7-D22A-7347-99C9-B58E8720D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4920F-E0D6-C94A-B357-7338712C41B9}"/>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4" name="Footer Placeholder 3">
            <a:extLst>
              <a:ext uri="{FF2B5EF4-FFF2-40B4-BE49-F238E27FC236}">
                <a16:creationId xmlns:a16="http://schemas.microsoft.com/office/drawing/2014/main" id="{2C62A76B-09D9-F74B-836E-0C9735970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A1B56-326A-5A4D-9C2C-76EC1304DEA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3281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F5286-8D03-1F4C-8668-DAB6201E1A14}"/>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3" name="Footer Placeholder 2">
            <a:extLst>
              <a:ext uri="{FF2B5EF4-FFF2-40B4-BE49-F238E27FC236}">
                <a16:creationId xmlns:a16="http://schemas.microsoft.com/office/drawing/2014/main" id="{5EC230C4-C1EB-8E4E-B97A-01EDAF965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1ECAD-95E4-5B44-980C-CCC5E7110B0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59633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7F0B-7C51-BB43-B8CD-D85E5433D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F6BF6-A875-7C40-8460-BC51CEF73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C0CA0-E954-9D4F-B000-B34345AE1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2B647-3DCF-9642-95B4-14F446BCB932}"/>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6" name="Footer Placeholder 5">
            <a:extLst>
              <a:ext uri="{FF2B5EF4-FFF2-40B4-BE49-F238E27FC236}">
                <a16:creationId xmlns:a16="http://schemas.microsoft.com/office/drawing/2014/main" id="{2F54B1F9-9F3F-2D42-8D38-2141C9E2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328F7-F0EF-9E43-AC6B-282FAF4D85A6}"/>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285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B87-BF7A-4B48-9798-055E74CB8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6EAA2-63A2-964D-BEAD-E4ADACCFF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DDBF4-5750-FB46-9225-3CFF101C5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85AB9-BD61-9443-AA33-EC450FC65E62}"/>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6" name="Footer Placeholder 5">
            <a:extLst>
              <a:ext uri="{FF2B5EF4-FFF2-40B4-BE49-F238E27FC236}">
                <a16:creationId xmlns:a16="http://schemas.microsoft.com/office/drawing/2014/main" id="{606F0D7F-F123-6544-B879-7E07168F5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519F1-588D-1545-8B7E-023EB990FBB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0764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C98ED-A62B-824E-9422-EF102A877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A4FD9-31FF-4643-828E-8CEFC0A00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B3FB-A392-B549-96CD-92E9865DA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E0373D6B-2189-204A-B132-BD880BD02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95A11-8310-524A-ACD1-8DCEC4CE7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39474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1975945" y="1735914"/>
            <a:ext cx="14992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1891973" y="114712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1975945"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19208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3475231" y="506627"/>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3475231" y="3200400"/>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8995719" y="506627"/>
            <a:ext cx="2672895" cy="1693180"/>
            <a:chOff x="8995719" y="506627"/>
            <a:chExt cx="2672895" cy="1693180"/>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1822464"/>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1437109"/>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1445120"/>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183779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1397987"/>
              <a:ext cx="1704890" cy="369332"/>
            </a:xfrm>
            <a:prstGeom prst="rect">
              <a:avLst/>
            </a:prstGeom>
            <a:noFill/>
          </p:spPr>
          <p:txBody>
            <a:bodyPr wrap="none" rtlCol="0">
              <a:spAutoFit/>
            </a:bodyPr>
            <a:lstStyle/>
            <a:p>
              <a:r>
                <a:rPr lang="en-US" dirty="0"/>
                <a:t>Patient B Tubing</a:t>
              </a:r>
            </a:p>
          </p:txBody>
        </p:sp>
      </p:grpSp>
      <p:grpSp>
        <p:nvGrpSpPr>
          <p:cNvPr id="3" name="Group 2">
            <a:extLst>
              <a:ext uri="{FF2B5EF4-FFF2-40B4-BE49-F238E27FC236}">
                <a16:creationId xmlns:a16="http://schemas.microsoft.com/office/drawing/2014/main" id="{DE97DA48-4F1B-6B4F-9FAE-1C18C60333F6}"/>
              </a:ext>
            </a:extLst>
          </p:cNvPr>
          <p:cNvGrpSpPr/>
          <p:nvPr/>
        </p:nvGrpSpPr>
        <p:grpSpPr>
          <a:xfrm>
            <a:off x="8992452" y="3719444"/>
            <a:ext cx="2672895" cy="1703689"/>
            <a:chOff x="8992452" y="3719444"/>
            <a:chExt cx="2672895" cy="1703689"/>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2452" y="4175276"/>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88324" y="3789921"/>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2452" y="5045790"/>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88324" y="4660435"/>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2074" y="3789921"/>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2074" y="4668446"/>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67490" y="4159253"/>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2442" y="3719444"/>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67490" y="5061122"/>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2442" y="4621313"/>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345989" y="5426096"/>
            <a:ext cx="11311343" cy="1200329"/>
          </a:xfrm>
          <a:prstGeom prst="rect">
            <a:avLst/>
          </a:prstGeom>
          <a:noFill/>
        </p:spPr>
        <p:txBody>
          <a:bodyPr wrap="square" rtlCol="0">
            <a:spAutoFit/>
          </a:bodyPr>
          <a:lstStyle/>
          <a:p>
            <a:r>
              <a:rPr lang="en-US" dirty="0"/>
              <a:t>This design will allow a modern ventilator to have a splitter.  The key innovation here came from the Differential </a:t>
            </a:r>
            <a:r>
              <a:rPr lang="en-US" dirty="0" err="1"/>
              <a:t>Multiventilation</a:t>
            </a:r>
            <a:r>
              <a:rPr lang="en-US" dirty="0"/>
              <a:t> group– the Bias Circuit.  That circuit bypasses the compensatory electronics inside the ventilator.  Ventilators without those electronics will not need that bias circuit.  Inspiratory and Expiratory Splitter Boxes are on the pages to follow.				 #project-4-way-ventilator, Helpful Engineering  (rev v7 25 April 2020)</a:t>
            </a:r>
          </a:p>
        </p:txBody>
      </p:sp>
      <p:grpSp>
        <p:nvGrpSpPr>
          <p:cNvPr id="24" name="Group 23">
            <a:extLst>
              <a:ext uri="{FF2B5EF4-FFF2-40B4-BE49-F238E27FC236}">
                <a16:creationId xmlns:a16="http://schemas.microsoft.com/office/drawing/2014/main" id="{DE3F07D5-7843-0044-A42A-001E4B1E3D7F}"/>
              </a:ext>
            </a:extLst>
          </p:cNvPr>
          <p:cNvGrpSpPr/>
          <p:nvPr/>
        </p:nvGrpSpPr>
        <p:grpSpPr>
          <a:xfrm>
            <a:off x="8669421" y="2254459"/>
            <a:ext cx="1871349" cy="1248573"/>
            <a:chOff x="8669421" y="2254459"/>
            <a:chExt cx="1871349" cy="1248573"/>
          </a:xfrm>
        </p:grpSpPr>
        <p:sp>
          <p:nvSpPr>
            <p:cNvPr id="4" name="Arc 3">
              <a:extLst>
                <a:ext uri="{FF2B5EF4-FFF2-40B4-BE49-F238E27FC236}">
                  <a16:creationId xmlns:a16="http://schemas.microsoft.com/office/drawing/2014/main" id="{A581BFC0-E6E3-FC4E-BAF0-1C53AB971F02}"/>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F906669-65FA-EB48-8763-06B12E50C3CB}"/>
                </a:ext>
              </a:extLst>
            </p:cNvPr>
            <p:cNvCxnSpPr>
              <a:cxnSpLocks/>
              <a:endCxn id="14"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1AEA6CEE-D34D-204B-B76F-21FD33FE59FA}"/>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C7D1629-6BAB-0541-9808-52FC3B74C90D}"/>
                </a:ext>
              </a:extLst>
            </p:cNvPr>
            <p:cNvSpPr txBox="1"/>
            <p:nvPr/>
          </p:nvSpPr>
          <p:spPr>
            <a:xfrm>
              <a:off x="9322360" y="2692978"/>
              <a:ext cx="1218410" cy="369332"/>
            </a:xfrm>
            <a:prstGeom prst="rect">
              <a:avLst/>
            </a:prstGeom>
            <a:noFill/>
          </p:spPr>
          <p:txBody>
            <a:bodyPr wrap="none" rtlCol="0">
              <a:spAutoFit/>
            </a:bodyPr>
            <a:lstStyle/>
            <a:p>
              <a:r>
                <a:rPr lang="en-US" dirty="0"/>
                <a:t>Bias Circuit</a:t>
              </a:r>
            </a:p>
          </p:txBody>
        </p:sp>
      </p:grpSp>
    </p:spTree>
    <p:extLst>
      <p:ext uri="{BB962C8B-B14F-4D97-AF65-F5344CB8AC3E}">
        <p14:creationId xmlns:p14="http://schemas.microsoft.com/office/powerpoint/2010/main" val="21080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4CC2FB-59F5-4F4C-AE1C-30894C3E9655}"/>
              </a:ext>
            </a:extLst>
          </p:cNvPr>
          <p:cNvSpPr/>
          <p:nvPr/>
        </p:nvSpPr>
        <p:spPr>
          <a:xfrm>
            <a:off x="3906006" y="151000"/>
            <a:ext cx="5806405" cy="624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Ventilator Splitter Box (VSB)</a:t>
            </a:r>
          </a:p>
        </p:txBody>
      </p:sp>
      <p:sp>
        <p:nvSpPr>
          <p:cNvPr id="19" name="Rounded Rectangle 18">
            <a:extLst>
              <a:ext uri="{FF2B5EF4-FFF2-40B4-BE49-F238E27FC236}">
                <a16:creationId xmlns:a16="http://schemas.microsoft.com/office/drawing/2014/main" id="{33F55A9B-495B-AB4E-A0A3-78E999055E4D}"/>
              </a:ext>
            </a:extLst>
          </p:cNvPr>
          <p:cNvSpPr/>
          <p:nvPr/>
        </p:nvSpPr>
        <p:spPr>
          <a:xfrm>
            <a:off x="4250724" y="520332"/>
            <a:ext cx="507862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Inspiratory Section</a:t>
            </a:r>
          </a:p>
        </p:txBody>
      </p:sp>
      <p:cxnSp>
        <p:nvCxnSpPr>
          <p:cNvPr id="4" name="Straight Arrow Connector 3">
            <a:extLst>
              <a:ext uri="{FF2B5EF4-FFF2-40B4-BE49-F238E27FC236}">
                <a16:creationId xmlns:a16="http://schemas.microsoft.com/office/drawing/2014/main" id="{A167CC71-F355-304B-9542-B9B8FED6A5D9}"/>
              </a:ext>
            </a:extLst>
          </p:cNvPr>
          <p:cNvCxnSpPr>
            <a:cxnSpLocks/>
          </p:cNvCxnSpPr>
          <p:nvPr/>
        </p:nvCxnSpPr>
        <p:spPr>
          <a:xfrm>
            <a:off x="1975945" y="1735914"/>
            <a:ext cx="1734207"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3D5C7C-A17F-634A-8A93-3EFED67EF6DE}"/>
              </a:ext>
            </a:extLst>
          </p:cNvPr>
          <p:cNvSpPr txBox="1"/>
          <p:nvPr/>
        </p:nvSpPr>
        <p:spPr>
          <a:xfrm>
            <a:off x="2020515" y="1095417"/>
            <a:ext cx="1645066" cy="369332"/>
          </a:xfrm>
          <a:prstGeom prst="rect">
            <a:avLst/>
          </a:prstGeom>
          <a:noFill/>
        </p:spPr>
        <p:txBody>
          <a:bodyPr wrap="square" rtlCol="0">
            <a:spAutoFit/>
          </a:bodyPr>
          <a:lstStyle/>
          <a:p>
            <a:r>
              <a:rPr lang="en-US" dirty="0"/>
              <a:t>Inspiratory Arm</a:t>
            </a:r>
          </a:p>
        </p:txBody>
      </p:sp>
      <p:cxnSp>
        <p:nvCxnSpPr>
          <p:cNvPr id="6" name="Straight Arrow Connector 5">
            <a:extLst>
              <a:ext uri="{FF2B5EF4-FFF2-40B4-BE49-F238E27FC236}">
                <a16:creationId xmlns:a16="http://schemas.microsoft.com/office/drawing/2014/main" id="{A8BD39B0-463D-4446-8EFE-4F8D4BADE57D}"/>
              </a:ext>
            </a:extLst>
          </p:cNvPr>
          <p:cNvCxnSpPr>
            <a:cxnSpLocks/>
          </p:cNvCxnSpPr>
          <p:nvPr/>
        </p:nvCxnSpPr>
        <p:spPr>
          <a:xfrm>
            <a:off x="1975945" y="4322594"/>
            <a:ext cx="1734207"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F1C68E-773B-584D-88BE-082F924352E4}"/>
              </a:ext>
            </a:extLst>
          </p:cNvPr>
          <p:cNvSpPr txBox="1"/>
          <p:nvPr/>
        </p:nvSpPr>
        <p:spPr>
          <a:xfrm>
            <a:off x="2049369" y="3780263"/>
            <a:ext cx="1587358" cy="369332"/>
          </a:xfrm>
          <a:prstGeom prst="rect">
            <a:avLst/>
          </a:prstGeom>
          <a:noFill/>
        </p:spPr>
        <p:txBody>
          <a:bodyPr wrap="square" rtlCol="0">
            <a:spAutoFit/>
          </a:bodyPr>
          <a:lstStyle/>
          <a:p>
            <a:r>
              <a:rPr lang="en-US" dirty="0"/>
              <a:t>Expiratory Arm</a:t>
            </a:r>
          </a:p>
        </p:txBody>
      </p:sp>
      <p:sp>
        <p:nvSpPr>
          <p:cNvPr id="8" name="Rectangle 7">
            <a:extLst>
              <a:ext uri="{FF2B5EF4-FFF2-40B4-BE49-F238E27FC236}">
                <a16:creationId xmlns:a16="http://schemas.microsoft.com/office/drawing/2014/main" id="{9848F566-E3E2-EF42-966E-8D810ED99666}"/>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8" name="Rectangle 17">
            <a:extLst>
              <a:ext uri="{FF2B5EF4-FFF2-40B4-BE49-F238E27FC236}">
                <a16:creationId xmlns:a16="http://schemas.microsoft.com/office/drawing/2014/main" id="{2F5F7098-376C-5942-8467-BA923534B57E}"/>
              </a:ext>
            </a:extLst>
          </p:cNvPr>
          <p:cNvSpPr/>
          <p:nvPr/>
        </p:nvSpPr>
        <p:spPr>
          <a:xfrm>
            <a:off x="6627040" y="2643545"/>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4 Flow Control</a:t>
            </a:r>
          </a:p>
        </p:txBody>
      </p:sp>
      <p:sp>
        <p:nvSpPr>
          <p:cNvPr id="21" name="Rounded Rectangle 20">
            <a:extLst>
              <a:ext uri="{FF2B5EF4-FFF2-40B4-BE49-F238E27FC236}">
                <a16:creationId xmlns:a16="http://schemas.microsoft.com/office/drawing/2014/main" id="{C5A13BEE-D42A-2043-8B44-CCD92C8747A4}"/>
              </a:ext>
            </a:extLst>
          </p:cNvPr>
          <p:cNvSpPr/>
          <p:nvPr/>
        </p:nvSpPr>
        <p:spPr>
          <a:xfrm>
            <a:off x="4250723" y="3429000"/>
            <a:ext cx="507862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Expiratory Section</a:t>
            </a:r>
          </a:p>
        </p:txBody>
      </p:sp>
      <p:sp>
        <p:nvSpPr>
          <p:cNvPr id="22" name="Rectangle 21">
            <a:extLst>
              <a:ext uri="{FF2B5EF4-FFF2-40B4-BE49-F238E27FC236}">
                <a16:creationId xmlns:a16="http://schemas.microsoft.com/office/drawing/2014/main" id="{7F4DA196-CB92-A243-8696-49DA96EC35A5}"/>
              </a:ext>
            </a:extLst>
          </p:cNvPr>
          <p:cNvSpPr/>
          <p:nvPr/>
        </p:nvSpPr>
        <p:spPr>
          <a:xfrm>
            <a:off x="8019535" y="380067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23" name="Rectangle 22">
            <a:extLst>
              <a:ext uri="{FF2B5EF4-FFF2-40B4-BE49-F238E27FC236}">
                <a16:creationId xmlns:a16="http://schemas.microsoft.com/office/drawing/2014/main" id="{3320E981-CB07-9345-A2FB-C7D2E48A2496}"/>
              </a:ext>
            </a:extLst>
          </p:cNvPr>
          <p:cNvSpPr/>
          <p:nvPr/>
        </p:nvSpPr>
        <p:spPr>
          <a:xfrm>
            <a:off x="6247268" y="3800675"/>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Meter</a:t>
            </a:r>
          </a:p>
        </p:txBody>
      </p:sp>
      <p:sp>
        <p:nvSpPr>
          <p:cNvPr id="24" name="Rectangle 23">
            <a:extLst>
              <a:ext uri="{FF2B5EF4-FFF2-40B4-BE49-F238E27FC236}">
                <a16:creationId xmlns:a16="http://schemas.microsoft.com/office/drawing/2014/main" id="{99216885-479D-384C-B295-8F2183190AD7}"/>
              </a:ext>
            </a:extLst>
          </p:cNvPr>
          <p:cNvSpPr/>
          <p:nvPr/>
        </p:nvSpPr>
        <p:spPr>
          <a:xfrm>
            <a:off x="5197858" y="3800675"/>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PEEP</a:t>
            </a:r>
          </a:p>
        </p:txBody>
      </p:sp>
      <p:sp>
        <p:nvSpPr>
          <p:cNvPr id="25" name="Rectangle 24">
            <a:extLst>
              <a:ext uri="{FF2B5EF4-FFF2-40B4-BE49-F238E27FC236}">
                <a16:creationId xmlns:a16="http://schemas.microsoft.com/office/drawing/2014/main" id="{839266AC-9199-DE49-BE13-088F2ACE08DC}"/>
              </a:ext>
            </a:extLst>
          </p:cNvPr>
          <p:cNvSpPr/>
          <p:nvPr/>
        </p:nvSpPr>
        <p:spPr>
          <a:xfrm>
            <a:off x="8019535" y="439151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26" name="Rectangle 25">
            <a:extLst>
              <a:ext uri="{FF2B5EF4-FFF2-40B4-BE49-F238E27FC236}">
                <a16:creationId xmlns:a16="http://schemas.microsoft.com/office/drawing/2014/main" id="{C47D06E9-B0F9-EB40-93EE-47F5F3252B49}"/>
              </a:ext>
            </a:extLst>
          </p:cNvPr>
          <p:cNvSpPr/>
          <p:nvPr/>
        </p:nvSpPr>
        <p:spPr>
          <a:xfrm>
            <a:off x="6247268" y="4391519"/>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Meter</a:t>
            </a:r>
          </a:p>
        </p:txBody>
      </p:sp>
      <p:sp>
        <p:nvSpPr>
          <p:cNvPr id="27" name="Rectangle 26">
            <a:extLst>
              <a:ext uri="{FF2B5EF4-FFF2-40B4-BE49-F238E27FC236}">
                <a16:creationId xmlns:a16="http://schemas.microsoft.com/office/drawing/2014/main" id="{F72AD3F6-7EB0-1E4F-A9AD-384B66926B4C}"/>
              </a:ext>
            </a:extLst>
          </p:cNvPr>
          <p:cNvSpPr/>
          <p:nvPr/>
        </p:nvSpPr>
        <p:spPr>
          <a:xfrm>
            <a:off x="5197858" y="4391519"/>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PEEP</a:t>
            </a:r>
          </a:p>
        </p:txBody>
      </p:sp>
      <p:sp>
        <p:nvSpPr>
          <p:cNvPr id="28" name="Rectangle 27">
            <a:extLst>
              <a:ext uri="{FF2B5EF4-FFF2-40B4-BE49-F238E27FC236}">
                <a16:creationId xmlns:a16="http://schemas.microsoft.com/office/drawing/2014/main" id="{2F5569F3-DF49-6248-8DEC-31D491638B2B}"/>
              </a:ext>
            </a:extLst>
          </p:cNvPr>
          <p:cNvSpPr/>
          <p:nvPr/>
        </p:nvSpPr>
        <p:spPr>
          <a:xfrm>
            <a:off x="8019535" y="503317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29" name="Rectangle 28">
            <a:extLst>
              <a:ext uri="{FF2B5EF4-FFF2-40B4-BE49-F238E27FC236}">
                <a16:creationId xmlns:a16="http://schemas.microsoft.com/office/drawing/2014/main" id="{BC919C6D-9639-BE4B-8CB3-9BBAA8EA117D}"/>
              </a:ext>
            </a:extLst>
          </p:cNvPr>
          <p:cNvSpPr/>
          <p:nvPr/>
        </p:nvSpPr>
        <p:spPr>
          <a:xfrm>
            <a:off x="6247268" y="5033175"/>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Meter</a:t>
            </a:r>
          </a:p>
        </p:txBody>
      </p:sp>
      <p:sp>
        <p:nvSpPr>
          <p:cNvPr id="30" name="Rectangle 29">
            <a:extLst>
              <a:ext uri="{FF2B5EF4-FFF2-40B4-BE49-F238E27FC236}">
                <a16:creationId xmlns:a16="http://schemas.microsoft.com/office/drawing/2014/main" id="{26AC7885-1461-7740-8215-9A8E775BE4C5}"/>
              </a:ext>
            </a:extLst>
          </p:cNvPr>
          <p:cNvSpPr/>
          <p:nvPr/>
        </p:nvSpPr>
        <p:spPr>
          <a:xfrm>
            <a:off x="5197858" y="5033175"/>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PEEP</a:t>
            </a:r>
          </a:p>
        </p:txBody>
      </p:sp>
      <p:sp>
        <p:nvSpPr>
          <p:cNvPr id="31" name="Rectangle 30">
            <a:extLst>
              <a:ext uri="{FF2B5EF4-FFF2-40B4-BE49-F238E27FC236}">
                <a16:creationId xmlns:a16="http://schemas.microsoft.com/office/drawing/2014/main" id="{FA44DD64-4CD8-CE47-AE83-A9C4BE57A811}"/>
              </a:ext>
            </a:extLst>
          </p:cNvPr>
          <p:cNvSpPr/>
          <p:nvPr/>
        </p:nvSpPr>
        <p:spPr>
          <a:xfrm>
            <a:off x="7999448" y="5644127"/>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32" name="Rectangle 31">
            <a:extLst>
              <a:ext uri="{FF2B5EF4-FFF2-40B4-BE49-F238E27FC236}">
                <a16:creationId xmlns:a16="http://schemas.microsoft.com/office/drawing/2014/main" id="{891FA54A-7D46-9843-A595-25FFF1520544}"/>
              </a:ext>
            </a:extLst>
          </p:cNvPr>
          <p:cNvSpPr/>
          <p:nvPr/>
        </p:nvSpPr>
        <p:spPr>
          <a:xfrm>
            <a:off x="6227181" y="5644127"/>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Meter</a:t>
            </a:r>
          </a:p>
        </p:txBody>
      </p:sp>
      <p:sp>
        <p:nvSpPr>
          <p:cNvPr id="33" name="Rectangle 32">
            <a:extLst>
              <a:ext uri="{FF2B5EF4-FFF2-40B4-BE49-F238E27FC236}">
                <a16:creationId xmlns:a16="http://schemas.microsoft.com/office/drawing/2014/main" id="{87FB52B5-BBF6-DB4E-8A90-8EF201EBAFC3}"/>
              </a:ext>
            </a:extLst>
          </p:cNvPr>
          <p:cNvSpPr/>
          <p:nvPr/>
        </p:nvSpPr>
        <p:spPr>
          <a:xfrm>
            <a:off x="5177771" y="5644127"/>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PEEP</a:t>
            </a:r>
          </a:p>
        </p:txBody>
      </p:sp>
      <p:sp>
        <p:nvSpPr>
          <p:cNvPr id="34" name="Rectangle 33">
            <a:extLst>
              <a:ext uri="{FF2B5EF4-FFF2-40B4-BE49-F238E27FC236}">
                <a16:creationId xmlns:a16="http://schemas.microsoft.com/office/drawing/2014/main" id="{BC5659FA-EF83-244C-8827-13AB90DEE49A}"/>
              </a:ext>
            </a:extLst>
          </p:cNvPr>
          <p:cNvSpPr/>
          <p:nvPr/>
        </p:nvSpPr>
        <p:spPr>
          <a:xfrm>
            <a:off x="6627040" y="2115456"/>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3 Flow Control</a:t>
            </a:r>
          </a:p>
        </p:txBody>
      </p:sp>
      <p:sp>
        <p:nvSpPr>
          <p:cNvPr id="35" name="Rectangle 34">
            <a:extLst>
              <a:ext uri="{FF2B5EF4-FFF2-40B4-BE49-F238E27FC236}">
                <a16:creationId xmlns:a16="http://schemas.microsoft.com/office/drawing/2014/main" id="{AFF964E1-D13C-1946-B958-A67AC7851F44}"/>
              </a:ext>
            </a:extLst>
          </p:cNvPr>
          <p:cNvSpPr/>
          <p:nvPr/>
        </p:nvSpPr>
        <p:spPr>
          <a:xfrm>
            <a:off x="6627040" y="1587367"/>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2 Flow Control</a:t>
            </a:r>
          </a:p>
        </p:txBody>
      </p:sp>
      <p:sp>
        <p:nvSpPr>
          <p:cNvPr id="36" name="Rectangle 35">
            <a:extLst>
              <a:ext uri="{FF2B5EF4-FFF2-40B4-BE49-F238E27FC236}">
                <a16:creationId xmlns:a16="http://schemas.microsoft.com/office/drawing/2014/main" id="{76079D1C-2353-444C-B743-759523676B98}"/>
              </a:ext>
            </a:extLst>
          </p:cNvPr>
          <p:cNvSpPr/>
          <p:nvPr/>
        </p:nvSpPr>
        <p:spPr>
          <a:xfrm>
            <a:off x="6627040" y="1078425"/>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1 Flow Control</a:t>
            </a:r>
          </a:p>
        </p:txBody>
      </p:sp>
      <p:cxnSp>
        <p:nvCxnSpPr>
          <p:cNvPr id="38" name="Straight Arrow Connector 37">
            <a:extLst>
              <a:ext uri="{FF2B5EF4-FFF2-40B4-BE49-F238E27FC236}">
                <a16:creationId xmlns:a16="http://schemas.microsoft.com/office/drawing/2014/main" id="{33E59349-B6D9-6544-B020-0B063734F131}"/>
              </a:ext>
            </a:extLst>
          </p:cNvPr>
          <p:cNvCxnSpPr>
            <a:cxnSpLocks/>
          </p:cNvCxnSpPr>
          <p:nvPr/>
        </p:nvCxnSpPr>
        <p:spPr>
          <a:xfrm>
            <a:off x="9712411" y="1321509"/>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38666E0-DE20-FF49-A004-624DE6849DBB}"/>
              </a:ext>
            </a:extLst>
          </p:cNvPr>
          <p:cNvSpPr txBox="1"/>
          <p:nvPr/>
        </p:nvSpPr>
        <p:spPr>
          <a:xfrm>
            <a:off x="10371377" y="1122424"/>
            <a:ext cx="1474634" cy="369332"/>
          </a:xfrm>
          <a:prstGeom prst="rect">
            <a:avLst/>
          </a:prstGeom>
          <a:noFill/>
          <a:ln>
            <a:solidFill>
              <a:schemeClr val="accent1"/>
            </a:solidFill>
          </a:ln>
        </p:spPr>
        <p:txBody>
          <a:bodyPr wrap="none" rtlCol="0">
            <a:spAutoFit/>
          </a:bodyPr>
          <a:lstStyle/>
          <a:p>
            <a:r>
              <a:rPr lang="en-US" dirty="0"/>
              <a:t>P1 Inspiration</a:t>
            </a:r>
          </a:p>
        </p:txBody>
      </p:sp>
      <p:cxnSp>
        <p:nvCxnSpPr>
          <p:cNvPr id="41" name="Straight Arrow Connector 40">
            <a:extLst>
              <a:ext uri="{FF2B5EF4-FFF2-40B4-BE49-F238E27FC236}">
                <a16:creationId xmlns:a16="http://schemas.microsoft.com/office/drawing/2014/main" id="{714889DC-3001-364B-A6F1-34D01424B38F}"/>
              </a:ext>
            </a:extLst>
          </p:cNvPr>
          <p:cNvCxnSpPr>
            <a:cxnSpLocks/>
          </p:cNvCxnSpPr>
          <p:nvPr/>
        </p:nvCxnSpPr>
        <p:spPr>
          <a:xfrm>
            <a:off x="9726827" y="1841291"/>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89AFE5F-FE2E-E141-82A7-DFEE99BC9DE2}"/>
              </a:ext>
            </a:extLst>
          </p:cNvPr>
          <p:cNvSpPr txBox="1"/>
          <p:nvPr/>
        </p:nvSpPr>
        <p:spPr>
          <a:xfrm>
            <a:off x="10385793" y="1642206"/>
            <a:ext cx="1474634" cy="369332"/>
          </a:xfrm>
          <a:prstGeom prst="rect">
            <a:avLst/>
          </a:prstGeom>
          <a:noFill/>
          <a:ln>
            <a:solidFill>
              <a:schemeClr val="accent1"/>
            </a:solidFill>
          </a:ln>
        </p:spPr>
        <p:txBody>
          <a:bodyPr wrap="none" rtlCol="0">
            <a:spAutoFit/>
          </a:bodyPr>
          <a:lstStyle/>
          <a:p>
            <a:r>
              <a:rPr lang="en-US" dirty="0"/>
              <a:t>P2 Inspiration</a:t>
            </a:r>
          </a:p>
        </p:txBody>
      </p:sp>
      <p:cxnSp>
        <p:nvCxnSpPr>
          <p:cNvPr id="43" name="Straight Arrow Connector 42">
            <a:extLst>
              <a:ext uri="{FF2B5EF4-FFF2-40B4-BE49-F238E27FC236}">
                <a16:creationId xmlns:a16="http://schemas.microsoft.com/office/drawing/2014/main" id="{D0296045-0200-9A42-BEF0-136B1CEC54E8}"/>
              </a:ext>
            </a:extLst>
          </p:cNvPr>
          <p:cNvCxnSpPr>
            <a:cxnSpLocks/>
          </p:cNvCxnSpPr>
          <p:nvPr/>
        </p:nvCxnSpPr>
        <p:spPr>
          <a:xfrm>
            <a:off x="9726827" y="2361073"/>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3538B38-639B-3F47-A8DF-1EDBA5E367CB}"/>
              </a:ext>
            </a:extLst>
          </p:cNvPr>
          <p:cNvSpPr txBox="1"/>
          <p:nvPr/>
        </p:nvSpPr>
        <p:spPr>
          <a:xfrm>
            <a:off x="10385793" y="2161988"/>
            <a:ext cx="1474634" cy="369332"/>
          </a:xfrm>
          <a:prstGeom prst="rect">
            <a:avLst/>
          </a:prstGeom>
          <a:noFill/>
          <a:ln>
            <a:solidFill>
              <a:schemeClr val="accent1"/>
            </a:solidFill>
          </a:ln>
        </p:spPr>
        <p:txBody>
          <a:bodyPr wrap="none" rtlCol="0">
            <a:spAutoFit/>
          </a:bodyPr>
          <a:lstStyle/>
          <a:p>
            <a:r>
              <a:rPr lang="en-US" dirty="0"/>
              <a:t>P3 Inspiration</a:t>
            </a:r>
          </a:p>
        </p:txBody>
      </p:sp>
      <p:cxnSp>
        <p:nvCxnSpPr>
          <p:cNvPr id="45" name="Straight Arrow Connector 44">
            <a:extLst>
              <a:ext uri="{FF2B5EF4-FFF2-40B4-BE49-F238E27FC236}">
                <a16:creationId xmlns:a16="http://schemas.microsoft.com/office/drawing/2014/main" id="{613E6634-CDDA-6B40-8E84-6826ABA2A675}"/>
              </a:ext>
            </a:extLst>
          </p:cNvPr>
          <p:cNvCxnSpPr>
            <a:cxnSpLocks/>
          </p:cNvCxnSpPr>
          <p:nvPr/>
        </p:nvCxnSpPr>
        <p:spPr>
          <a:xfrm>
            <a:off x="9726827" y="2880857"/>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86FB94-FAE7-564F-B129-05753C183714}"/>
              </a:ext>
            </a:extLst>
          </p:cNvPr>
          <p:cNvSpPr txBox="1"/>
          <p:nvPr/>
        </p:nvSpPr>
        <p:spPr>
          <a:xfrm>
            <a:off x="10385793" y="2681770"/>
            <a:ext cx="1474634" cy="369332"/>
          </a:xfrm>
          <a:prstGeom prst="rect">
            <a:avLst/>
          </a:prstGeom>
          <a:noFill/>
          <a:ln>
            <a:solidFill>
              <a:schemeClr val="accent1"/>
            </a:solidFill>
          </a:ln>
        </p:spPr>
        <p:txBody>
          <a:bodyPr wrap="square" rtlCol="0">
            <a:spAutoFit/>
          </a:bodyPr>
          <a:lstStyle/>
          <a:p>
            <a:r>
              <a:rPr lang="en-US" dirty="0"/>
              <a:t>P4 Inspiration</a:t>
            </a:r>
          </a:p>
        </p:txBody>
      </p:sp>
      <p:cxnSp>
        <p:nvCxnSpPr>
          <p:cNvPr id="48" name="Straight Arrow Connector 47">
            <a:extLst>
              <a:ext uri="{FF2B5EF4-FFF2-40B4-BE49-F238E27FC236}">
                <a16:creationId xmlns:a16="http://schemas.microsoft.com/office/drawing/2014/main" id="{498603B2-1F14-4447-9FD7-AFB04ADF2AED}"/>
              </a:ext>
            </a:extLst>
          </p:cNvPr>
          <p:cNvCxnSpPr>
            <a:cxnSpLocks/>
          </p:cNvCxnSpPr>
          <p:nvPr/>
        </p:nvCxnSpPr>
        <p:spPr>
          <a:xfrm>
            <a:off x="9697995" y="401492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B598D45-D605-4C48-8C64-6A1A1037C463}"/>
              </a:ext>
            </a:extLst>
          </p:cNvPr>
          <p:cNvSpPr txBox="1"/>
          <p:nvPr/>
        </p:nvSpPr>
        <p:spPr>
          <a:xfrm>
            <a:off x="10356961" y="3815843"/>
            <a:ext cx="1416926" cy="369332"/>
          </a:xfrm>
          <a:prstGeom prst="rect">
            <a:avLst/>
          </a:prstGeom>
          <a:noFill/>
          <a:ln>
            <a:solidFill>
              <a:schemeClr val="accent1"/>
            </a:solidFill>
          </a:ln>
        </p:spPr>
        <p:txBody>
          <a:bodyPr wrap="none" rtlCol="0">
            <a:spAutoFit/>
          </a:bodyPr>
          <a:lstStyle/>
          <a:p>
            <a:r>
              <a:rPr lang="en-US" dirty="0"/>
              <a:t>P1 Expiration</a:t>
            </a:r>
          </a:p>
        </p:txBody>
      </p:sp>
      <p:cxnSp>
        <p:nvCxnSpPr>
          <p:cNvPr id="50" name="Straight Arrow Connector 49">
            <a:extLst>
              <a:ext uri="{FF2B5EF4-FFF2-40B4-BE49-F238E27FC236}">
                <a16:creationId xmlns:a16="http://schemas.microsoft.com/office/drawing/2014/main" id="{8862E000-A991-3748-95AB-2D2AB2D103BA}"/>
              </a:ext>
            </a:extLst>
          </p:cNvPr>
          <p:cNvCxnSpPr>
            <a:cxnSpLocks/>
          </p:cNvCxnSpPr>
          <p:nvPr/>
        </p:nvCxnSpPr>
        <p:spPr>
          <a:xfrm>
            <a:off x="9712411" y="458413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361386-8ADA-0A46-9723-741FB5AC6C95}"/>
              </a:ext>
            </a:extLst>
          </p:cNvPr>
          <p:cNvSpPr txBox="1"/>
          <p:nvPr/>
        </p:nvSpPr>
        <p:spPr>
          <a:xfrm>
            <a:off x="10371377" y="4385053"/>
            <a:ext cx="1416926" cy="369332"/>
          </a:xfrm>
          <a:prstGeom prst="rect">
            <a:avLst/>
          </a:prstGeom>
          <a:noFill/>
          <a:ln>
            <a:solidFill>
              <a:schemeClr val="accent1"/>
            </a:solidFill>
          </a:ln>
        </p:spPr>
        <p:txBody>
          <a:bodyPr wrap="none" rtlCol="0">
            <a:spAutoFit/>
          </a:bodyPr>
          <a:lstStyle/>
          <a:p>
            <a:r>
              <a:rPr lang="en-US" dirty="0"/>
              <a:t>P2 Expiration</a:t>
            </a:r>
          </a:p>
        </p:txBody>
      </p:sp>
      <p:cxnSp>
        <p:nvCxnSpPr>
          <p:cNvPr id="52" name="Straight Arrow Connector 51">
            <a:extLst>
              <a:ext uri="{FF2B5EF4-FFF2-40B4-BE49-F238E27FC236}">
                <a16:creationId xmlns:a16="http://schemas.microsoft.com/office/drawing/2014/main" id="{0512DEE2-4712-614F-981C-8F5EA65B5560}"/>
              </a:ext>
            </a:extLst>
          </p:cNvPr>
          <p:cNvCxnSpPr>
            <a:cxnSpLocks/>
          </p:cNvCxnSpPr>
          <p:nvPr/>
        </p:nvCxnSpPr>
        <p:spPr>
          <a:xfrm>
            <a:off x="9712411" y="5190419"/>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813FFF3-5ED1-6645-A33B-F7C2A90059D7}"/>
              </a:ext>
            </a:extLst>
          </p:cNvPr>
          <p:cNvSpPr txBox="1"/>
          <p:nvPr/>
        </p:nvSpPr>
        <p:spPr>
          <a:xfrm>
            <a:off x="10371377" y="4991334"/>
            <a:ext cx="1416926" cy="369332"/>
          </a:xfrm>
          <a:prstGeom prst="rect">
            <a:avLst/>
          </a:prstGeom>
          <a:noFill/>
          <a:ln>
            <a:solidFill>
              <a:schemeClr val="accent1"/>
            </a:solidFill>
          </a:ln>
        </p:spPr>
        <p:txBody>
          <a:bodyPr wrap="none" rtlCol="0">
            <a:spAutoFit/>
          </a:bodyPr>
          <a:lstStyle/>
          <a:p>
            <a:r>
              <a:rPr lang="en-US" dirty="0"/>
              <a:t>P3 Expiration</a:t>
            </a:r>
          </a:p>
        </p:txBody>
      </p:sp>
      <p:cxnSp>
        <p:nvCxnSpPr>
          <p:cNvPr id="54" name="Straight Arrow Connector 53">
            <a:extLst>
              <a:ext uri="{FF2B5EF4-FFF2-40B4-BE49-F238E27FC236}">
                <a16:creationId xmlns:a16="http://schemas.microsoft.com/office/drawing/2014/main" id="{658DDC7C-1233-C646-BA95-41B715EB0403}"/>
              </a:ext>
            </a:extLst>
          </p:cNvPr>
          <p:cNvCxnSpPr>
            <a:cxnSpLocks/>
          </p:cNvCxnSpPr>
          <p:nvPr/>
        </p:nvCxnSpPr>
        <p:spPr>
          <a:xfrm>
            <a:off x="9713723" y="5814157"/>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481B875-AD48-C24A-8117-B803DDCEB258}"/>
              </a:ext>
            </a:extLst>
          </p:cNvPr>
          <p:cNvSpPr txBox="1"/>
          <p:nvPr/>
        </p:nvSpPr>
        <p:spPr>
          <a:xfrm>
            <a:off x="10372689" y="5615070"/>
            <a:ext cx="1415614" cy="369332"/>
          </a:xfrm>
          <a:prstGeom prst="rect">
            <a:avLst/>
          </a:prstGeom>
          <a:noFill/>
          <a:ln>
            <a:solidFill>
              <a:schemeClr val="accent1"/>
            </a:solidFill>
          </a:ln>
        </p:spPr>
        <p:txBody>
          <a:bodyPr wrap="square" rtlCol="0">
            <a:spAutoFit/>
          </a:bodyPr>
          <a:lstStyle/>
          <a:p>
            <a:r>
              <a:rPr lang="en-US" dirty="0"/>
              <a:t>P4 Expiration</a:t>
            </a:r>
          </a:p>
        </p:txBody>
      </p:sp>
      <p:sp>
        <p:nvSpPr>
          <p:cNvPr id="56" name="TextBox 55">
            <a:extLst>
              <a:ext uri="{FF2B5EF4-FFF2-40B4-BE49-F238E27FC236}">
                <a16:creationId xmlns:a16="http://schemas.microsoft.com/office/drawing/2014/main" id="{DAE364B8-7A44-9840-BAC0-3D28B71BC9BF}"/>
              </a:ext>
            </a:extLst>
          </p:cNvPr>
          <p:cNvSpPr txBox="1"/>
          <p:nvPr/>
        </p:nvSpPr>
        <p:spPr>
          <a:xfrm>
            <a:off x="289163" y="5756860"/>
            <a:ext cx="2331087" cy="646331"/>
          </a:xfrm>
          <a:prstGeom prst="rect">
            <a:avLst/>
          </a:prstGeom>
          <a:noFill/>
        </p:spPr>
        <p:txBody>
          <a:bodyPr wrap="none" rtlCol="0">
            <a:spAutoFit/>
          </a:bodyPr>
          <a:lstStyle/>
          <a:p>
            <a:r>
              <a:rPr lang="en-US" dirty="0"/>
              <a:t>VSP VSB Schematics v7</a:t>
            </a:r>
          </a:p>
          <a:p>
            <a:pPr algn="r"/>
            <a:r>
              <a:rPr lang="en-US" dirty="0"/>
              <a:t>25 April 2020</a:t>
            </a:r>
          </a:p>
        </p:txBody>
      </p:sp>
      <p:sp>
        <p:nvSpPr>
          <p:cNvPr id="47" name="Rectangle 46">
            <a:extLst>
              <a:ext uri="{FF2B5EF4-FFF2-40B4-BE49-F238E27FC236}">
                <a16:creationId xmlns:a16="http://schemas.microsoft.com/office/drawing/2014/main" id="{97CF90DC-49A2-CD47-8472-7DCA1B30E617}"/>
              </a:ext>
            </a:extLst>
          </p:cNvPr>
          <p:cNvSpPr/>
          <p:nvPr/>
        </p:nvSpPr>
        <p:spPr>
          <a:xfrm>
            <a:off x="4988567" y="1069351"/>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57" name="Rectangle 56">
            <a:extLst>
              <a:ext uri="{FF2B5EF4-FFF2-40B4-BE49-F238E27FC236}">
                <a16:creationId xmlns:a16="http://schemas.microsoft.com/office/drawing/2014/main" id="{9B91CB66-66B3-524C-9432-049C479BD3D3}"/>
              </a:ext>
            </a:extLst>
          </p:cNvPr>
          <p:cNvSpPr/>
          <p:nvPr/>
        </p:nvSpPr>
        <p:spPr>
          <a:xfrm>
            <a:off x="4995284" y="1587367"/>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58" name="Rectangle 57">
            <a:extLst>
              <a:ext uri="{FF2B5EF4-FFF2-40B4-BE49-F238E27FC236}">
                <a16:creationId xmlns:a16="http://schemas.microsoft.com/office/drawing/2014/main" id="{0F495F26-5962-E04D-84A5-55EC7D9F5452}"/>
              </a:ext>
            </a:extLst>
          </p:cNvPr>
          <p:cNvSpPr/>
          <p:nvPr/>
        </p:nvSpPr>
        <p:spPr>
          <a:xfrm>
            <a:off x="5011700" y="2109027"/>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59" name="Rectangle 58">
            <a:extLst>
              <a:ext uri="{FF2B5EF4-FFF2-40B4-BE49-F238E27FC236}">
                <a16:creationId xmlns:a16="http://schemas.microsoft.com/office/drawing/2014/main" id="{49F265EF-7F97-384A-A50B-C5F6A844BE5D}"/>
              </a:ext>
            </a:extLst>
          </p:cNvPr>
          <p:cNvSpPr/>
          <p:nvPr/>
        </p:nvSpPr>
        <p:spPr>
          <a:xfrm>
            <a:off x="5022477" y="2624746"/>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grpSp>
        <p:nvGrpSpPr>
          <p:cNvPr id="60" name="Group 59">
            <a:extLst>
              <a:ext uri="{FF2B5EF4-FFF2-40B4-BE49-F238E27FC236}">
                <a16:creationId xmlns:a16="http://schemas.microsoft.com/office/drawing/2014/main" id="{ABF80379-5CD7-254D-B093-8AEB8EAEC461}"/>
              </a:ext>
            </a:extLst>
          </p:cNvPr>
          <p:cNvGrpSpPr/>
          <p:nvPr/>
        </p:nvGrpSpPr>
        <p:grpSpPr>
          <a:xfrm>
            <a:off x="9435702" y="3100528"/>
            <a:ext cx="1856101" cy="574311"/>
            <a:chOff x="8669421" y="2254459"/>
            <a:chExt cx="1856101" cy="1248573"/>
          </a:xfrm>
        </p:grpSpPr>
        <p:sp>
          <p:nvSpPr>
            <p:cNvPr id="61" name="Arc 60">
              <a:extLst>
                <a:ext uri="{FF2B5EF4-FFF2-40B4-BE49-F238E27FC236}">
                  <a16:creationId xmlns:a16="http://schemas.microsoft.com/office/drawing/2014/main" id="{24E28EFE-EF8C-EB4B-BBA8-8FEF4A9B9D49}"/>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362BB4BB-3482-7044-A163-141E248F06B7}"/>
                </a:ext>
              </a:extLst>
            </p:cNvPr>
            <p:cNvCxnSpPr>
              <a:cxnSpLocks/>
              <a:endCxn id="63"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7936D163-CD28-4C4E-BD49-C670A41ECCDE}"/>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0611B298-03FB-C848-A928-10DADE7D2CCA}"/>
                </a:ext>
              </a:extLst>
            </p:cNvPr>
            <p:cNvSpPr txBox="1"/>
            <p:nvPr/>
          </p:nvSpPr>
          <p:spPr>
            <a:xfrm>
              <a:off x="9307112" y="2451055"/>
              <a:ext cx="1218410" cy="369332"/>
            </a:xfrm>
            <a:prstGeom prst="rect">
              <a:avLst/>
            </a:prstGeom>
            <a:noFill/>
          </p:spPr>
          <p:txBody>
            <a:bodyPr wrap="none" rtlCol="0">
              <a:spAutoFit/>
            </a:bodyPr>
            <a:lstStyle/>
            <a:p>
              <a:r>
                <a:rPr lang="en-US" dirty="0"/>
                <a:t>Bias Circuit</a:t>
              </a:r>
            </a:p>
          </p:txBody>
        </p:sp>
      </p:grpSp>
    </p:spTree>
    <p:extLst>
      <p:ext uri="{BB962C8B-B14F-4D97-AF65-F5344CB8AC3E}">
        <p14:creationId xmlns:p14="http://schemas.microsoft.com/office/powerpoint/2010/main" val="69390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202</Words>
  <Application>Microsoft Macintosh PowerPoint</Application>
  <PresentationFormat>Widescreen</PresentationFormat>
  <Paragraphs>56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15</cp:revision>
  <dcterms:created xsi:type="dcterms:W3CDTF">2020-04-05T15:45:09Z</dcterms:created>
  <dcterms:modified xsi:type="dcterms:W3CDTF">2020-04-25T18:46:10Z</dcterms:modified>
</cp:coreProperties>
</file>