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p:restoredTop sz="94694"/>
  </p:normalViewPr>
  <p:slideViewPr>
    <p:cSldViewPr snapToGrid="0" snapToObjects="1">
      <p:cViewPr varScale="1">
        <p:scale>
          <a:sx n="121" d="100"/>
          <a:sy n="121" d="100"/>
        </p:scale>
        <p:origin x="12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7CCC-11D7-4242-BF64-16E30CB57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65F273-13F5-0047-98D2-F6EB7E5DB3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3464CC-FB5E-4447-916E-72EF11040B95}"/>
              </a:ext>
            </a:extLst>
          </p:cNvPr>
          <p:cNvSpPr>
            <a:spLocks noGrp="1"/>
          </p:cNvSpPr>
          <p:nvPr>
            <p:ph type="dt" sz="half" idx="10"/>
          </p:nvPr>
        </p:nvSpPr>
        <p:spPr/>
        <p:txBody>
          <a:bodyPr/>
          <a:lstStyle/>
          <a:p>
            <a:fld id="{F65C312E-06AD-2E46-914F-823FF71959BB}" type="datetimeFigureOut">
              <a:rPr lang="en-US" smtClean="0"/>
              <a:t>5/21/20</a:t>
            </a:fld>
            <a:endParaRPr lang="en-US"/>
          </a:p>
        </p:txBody>
      </p:sp>
      <p:sp>
        <p:nvSpPr>
          <p:cNvPr id="5" name="Footer Placeholder 4">
            <a:extLst>
              <a:ext uri="{FF2B5EF4-FFF2-40B4-BE49-F238E27FC236}">
                <a16:creationId xmlns:a16="http://schemas.microsoft.com/office/drawing/2014/main" id="{6A856A01-2EE6-9141-91EC-863666440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E08A6-370D-C74A-AB86-952621CB40EA}"/>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07787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AC65-4C9D-4C43-B2E1-A66D7E5556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42496C-19E5-1F46-8022-53AF91204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44456-0AC1-0D47-BB5A-CD3DF5DBBC49}"/>
              </a:ext>
            </a:extLst>
          </p:cNvPr>
          <p:cNvSpPr>
            <a:spLocks noGrp="1"/>
          </p:cNvSpPr>
          <p:nvPr>
            <p:ph type="dt" sz="half" idx="10"/>
          </p:nvPr>
        </p:nvSpPr>
        <p:spPr/>
        <p:txBody>
          <a:bodyPr/>
          <a:lstStyle/>
          <a:p>
            <a:fld id="{F65C312E-06AD-2E46-914F-823FF71959BB}" type="datetimeFigureOut">
              <a:rPr lang="en-US" smtClean="0"/>
              <a:t>5/21/20</a:t>
            </a:fld>
            <a:endParaRPr lang="en-US"/>
          </a:p>
        </p:txBody>
      </p:sp>
      <p:sp>
        <p:nvSpPr>
          <p:cNvPr id="5" name="Footer Placeholder 4">
            <a:extLst>
              <a:ext uri="{FF2B5EF4-FFF2-40B4-BE49-F238E27FC236}">
                <a16:creationId xmlns:a16="http://schemas.microsoft.com/office/drawing/2014/main" id="{1DCFB63B-6853-5049-B7AF-7B80AE88F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5F14F-A811-0B40-A651-90FD90F76777}"/>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46576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2A9702-1809-BB42-AD37-721A08395C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F456A8-6856-554A-9A9C-2F816109D9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46561-DABC-5C42-902E-6D5B2378F0CC}"/>
              </a:ext>
            </a:extLst>
          </p:cNvPr>
          <p:cNvSpPr>
            <a:spLocks noGrp="1"/>
          </p:cNvSpPr>
          <p:nvPr>
            <p:ph type="dt" sz="half" idx="10"/>
          </p:nvPr>
        </p:nvSpPr>
        <p:spPr/>
        <p:txBody>
          <a:bodyPr/>
          <a:lstStyle/>
          <a:p>
            <a:fld id="{F65C312E-06AD-2E46-914F-823FF71959BB}" type="datetimeFigureOut">
              <a:rPr lang="en-US" smtClean="0"/>
              <a:t>5/21/20</a:t>
            </a:fld>
            <a:endParaRPr lang="en-US"/>
          </a:p>
        </p:txBody>
      </p:sp>
      <p:sp>
        <p:nvSpPr>
          <p:cNvPr id="5" name="Footer Placeholder 4">
            <a:extLst>
              <a:ext uri="{FF2B5EF4-FFF2-40B4-BE49-F238E27FC236}">
                <a16:creationId xmlns:a16="http://schemas.microsoft.com/office/drawing/2014/main" id="{EECE1837-CC8D-AF4B-AD81-1BD0C2DDC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E25F0-E6BD-AA4B-A8FA-FE99DDDF8AE0}"/>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6335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0F9C-05F3-A047-831B-FCF50C4BB5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5EF6D4-DFB9-2E48-BBFC-AA87E7EEF9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5F983-0E8D-5041-9721-7D3F6F2033E2}"/>
              </a:ext>
            </a:extLst>
          </p:cNvPr>
          <p:cNvSpPr>
            <a:spLocks noGrp="1"/>
          </p:cNvSpPr>
          <p:nvPr>
            <p:ph type="dt" sz="half" idx="10"/>
          </p:nvPr>
        </p:nvSpPr>
        <p:spPr/>
        <p:txBody>
          <a:bodyPr/>
          <a:lstStyle/>
          <a:p>
            <a:fld id="{F65C312E-06AD-2E46-914F-823FF71959BB}" type="datetimeFigureOut">
              <a:rPr lang="en-US" smtClean="0"/>
              <a:t>5/21/20</a:t>
            </a:fld>
            <a:endParaRPr lang="en-US"/>
          </a:p>
        </p:txBody>
      </p:sp>
      <p:sp>
        <p:nvSpPr>
          <p:cNvPr id="5" name="Footer Placeholder 4">
            <a:extLst>
              <a:ext uri="{FF2B5EF4-FFF2-40B4-BE49-F238E27FC236}">
                <a16:creationId xmlns:a16="http://schemas.microsoft.com/office/drawing/2014/main" id="{78C89866-9C2E-B340-BF8C-D7130F0BF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CB353-A640-A240-9E70-13041398A9C2}"/>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9568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B210-AD30-4447-B660-6A55921AF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F80726-D8D5-234C-8703-106D3C53C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683B25-149B-EE44-97BB-964838DCE478}"/>
              </a:ext>
            </a:extLst>
          </p:cNvPr>
          <p:cNvSpPr>
            <a:spLocks noGrp="1"/>
          </p:cNvSpPr>
          <p:nvPr>
            <p:ph type="dt" sz="half" idx="10"/>
          </p:nvPr>
        </p:nvSpPr>
        <p:spPr/>
        <p:txBody>
          <a:bodyPr/>
          <a:lstStyle/>
          <a:p>
            <a:fld id="{F65C312E-06AD-2E46-914F-823FF71959BB}" type="datetimeFigureOut">
              <a:rPr lang="en-US" smtClean="0"/>
              <a:t>5/21/20</a:t>
            </a:fld>
            <a:endParaRPr lang="en-US"/>
          </a:p>
        </p:txBody>
      </p:sp>
      <p:sp>
        <p:nvSpPr>
          <p:cNvPr id="5" name="Footer Placeholder 4">
            <a:extLst>
              <a:ext uri="{FF2B5EF4-FFF2-40B4-BE49-F238E27FC236}">
                <a16:creationId xmlns:a16="http://schemas.microsoft.com/office/drawing/2014/main" id="{B524BC2C-C712-7941-B30E-C73B32250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C409F-D7D1-684B-AA5D-E8E0380CE899}"/>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12187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4B90-E25B-1247-A0A2-C14F9237F9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DE8D2-49DE-1348-A2BD-776D0FC065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2079D7-B55D-8F4C-887F-FF7F0EF06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297AEE-DD67-674D-8F01-D11DA0C965A8}"/>
              </a:ext>
            </a:extLst>
          </p:cNvPr>
          <p:cNvSpPr>
            <a:spLocks noGrp="1"/>
          </p:cNvSpPr>
          <p:nvPr>
            <p:ph type="dt" sz="half" idx="10"/>
          </p:nvPr>
        </p:nvSpPr>
        <p:spPr/>
        <p:txBody>
          <a:bodyPr/>
          <a:lstStyle/>
          <a:p>
            <a:fld id="{F65C312E-06AD-2E46-914F-823FF71959BB}" type="datetimeFigureOut">
              <a:rPr lang="en-US" smtClean="0"/>
              <a:t>5/21/20</a:t>
            </a:fld>
            <a:endParaRPr lang="en-US"/>
          </a:p>
        </p:txBody>
      </p:sp>
      <p:sp>
        <p:nvSpPr>
          <p:cNvPr id="6" name="Footer Placeholder 5">
            <a:extLst>
              <a:ext uri="{FF2B5EF4-FFF2-40B4-BE49-F238E27FC236}">
                <a16:creationId xmlns:a16="http://schemas.microsoft.com/office/drawing/2014/main" id="{16E9429F-9EEB-4149-A46F-C07B01608F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D45E7-97D9-5F4A-8FA4-D8DFDCAF5515}"/>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337717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D4C8-4E10-3E4A-90E1-706FBFC7E9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2B8801-65B9-E64A-BB0E-FFDCA0B79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9E160-49BB-384A-AA8F-B7E0ACE5B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E99371-5597-5740-887F-45151A44C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F6F935-ACBE-6542-9265-B38C339F52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F459B4-5D1E-4C43-9CA2-00B2910E1920}"/>
              </a:ext>
            </a:extLst>
          </p:cNvPr>
          <p:cNvSpPr>
            <a:spLocks noGrp="1"/>
          </p:cNvSpPr>
          <p:nvPr>
            <p:ph type="dt" sz="half" idx="10"/>
          </p:nvPr>
        </p:nvSpPr>
        <p:spPr/>
        <p:txBody>
          <a:bodyPr/>
          <a:lstStyle/>
          <a:p>
            <a:fld id="{F65C312E-06AD-2E46-914F-823FF71959BB}" type="datetimeFigureOut">
              <a:rPr lang="en-US" smtClean="0"/>
              <a:t>5/21/20</a:t>
            </a:fld>
            <a:endParaRPr lang="en-US"/>
          </a:p>
        </p:txBody>
      </p:sp>
      <p:sp>
        <p:nvSpPr>
          <p:cNvPr id="8" name="Footer Placeholder 7">
            <a:extLst>
              <a:ext uri="{FF2B5EF4-FFF2-40B4-BE49-F238E27FC236}">
                <a16:creationId xmlns:a16="http://schemas.microsoft.com/office/drawing/2014/main" id="{8FED411D-0496-6944-9FD2-0A695B4E2C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3AC8CA-E951-EC47-866A-A7445157BF78}"/>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5522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FDD7-D22A-7347-99C9-B58E8720DA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4920F-E0D6-C94A-B357-7338712C41B9}"/>
              </a:ext>
            </a:extLst>
          </p:cNvPr>
          <p:cNvSpPr>
            <a:spLocks noGrp="1"/>
          </p:cNvSpPr>
          <p:nvPr>
            <p:ph type="dt" sz="half" idx="10"/>
          </p:nvPr>
        </p:nvSpPr>
        <p:spPr/>
        <p:txBody>
          <a:bodyPr/>
          <a:lstStyle/>
          <a:p>
            <a:fld id="{F65C312E-06AD-2E46-914F-823FF71959BB}" type="datetimeFigureOut">
              <a:rPr lang="en-US" smtClean="0"/>
              <a:t>5/21/20</a:t>
            </a:fld>
            <a:endParaRPr lang="en-US"/>
          </a:p>
        </p:txBody>
      </p:sp>
      <p:sp>
        <p:nvSpPr>
          <p:cNvPr id="4" name="Footer Placeholder 3">
            <a:extLst>
              <a:ext uri="{FF2B5EF4-FFF2-40B4-BE49-F238E27FC236}">
                <a16:creationId xmlns:a16="http://schemas.microsoft.com/office/drawing/2014/main" id="{2C62A76B-09D9-F74B-836E-0C97359706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2A1B56-326A-5A4D-9C2C-76EC1304DEAA}"/>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53281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DF5286-8D03-1F4C-8668-DAB6201E1A14}"/>
              </a:ext>
            </a:extLst>
          </p:cNvPr>
          <p:cNvSpPr>
            <a:spLocks noGrp="1"/>
          </p:cNvSpPr>
          <p:nvPr>
            <p:ph type="dt" sz="half" idx="10"/>
          </p:nvPr>
        </p:nvSpPr>
        <p:spPr/>
        <p:txBody>
          <a:bodyPr/>
          <a:lstStyle/>
          <a:p>
            <a:fld id="{F65C312E-06AD-2E46-914F-823FF71959BB}" type="datetimeFigureOut">
              <a:rPr lang="en-US" smtClean="0"/>
              <a:t>5/21/20</a:t>
            </a:fld>
            <a:endParaRPr lang="en-US"/>
          </a:p>
        </p:txBody>
      </p:sp>
      <p:sp>
        <p:nvSpPr>
          <p:cNvPr id="3" name="Footer Placeholder 2">
            <a:extLst>
              <a:ext uri="{FF2B5EF4-FFF2-40B4-BE49-F238E27FC236}">
                <a16:creationId xmlns:a16="http://schemas.microsoft.com/office/drawing/2014/main" id="{5EC230C4-C1EB-8E4E-B97A-01EDAF965D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C1ECAD-95E4-5B44-980C-CCC5E7110B02}"/>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59633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7F0B-7C51-BB43-B8CD-D85E5433D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1F6BF6-A875-7C40-8460-BC51CEF731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FC0CA0-E954-9D4F-B000-B34345AE1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82B647-3DCF-9642-95B4-14F446BCB932}"/>
              </a:ext>
            </a:extLst>
          </p:cNvPr>
          <p:cNvSpPr>
            <a:spLocks noGrp="1"/>
          </p:cNvSpPr>
          <p:nvPr>
            <p:ph type="dt" sz="half" idx="10"/>
          </p:nvPr>
        </p:nvSpPr>
        <p:spPr/>
        <p:txBody>
          <a:bodyPr/>
          <a:lstStyle/>
          <a:p>
            <a:fld id="{F65C312E-06AD-2E46-914F-823FF71959BB}" type="datetimeFigureOut">
              <a:rPr lang="en-US" smtClean="0"/>
              <a:t>5/21/20</a:t>
            </a:fld>
            <a:endParaRPr lang="en-US"/>
          </a:p>
        </p:txBody>
      </p:sp>
      <p:sp>
        <p:nvSpPr>
          <p:cNvPr id="6" name="Footer Placeholder 5">
            <a:extLst>
              <a:ext uri="{FF2B5EF4-FFF2-40B4-BE49-F238E27FC236}">
                <a16:creationId xmlns:a16="http://schemas.microsoft.com/office/drawing/2014/main" id="{2F54B1F9-9F3F-2D42-8D38-2141C9E29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328F7-F0EF-9E43-AC6B-282FAF4D85A6}"/>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2859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AB87-BF7A-4B48-9798-055E74CB8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36EAA2-63A2-964D-BEAD-E4ADACCFF5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DDDBF4-5750-FB46-9225-3CFF101C5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85AB9-BD61-9443-AA33-EC450FC65E62}"/>
              </a:ext>
            </a:extLst>
          </p:cNvPr>
          <p:cNvSpPr>
            <a:spLocks noGrp="1"/>
          </p:cNvSpPr>
          <p:nvPr>
            <p:ph type="dt" sz="half" idx="10"/>
          </p:nvPr>
        </p:nvSpPr>
        <p:spPr/>
        <p:txBody>
          <a:bodyPr/>
          <a:lstStyle/>
          <a:p>
            <a:fld id="{F65C312E-06AD-2E46-914F-823FF71959BB}" type="datetimeFigureOut">
              <a:rPr lang="en-US" smtClean="0"/>
              <a:t>5/21/20</a:t>
            </a:fld>
            <a:endParaRPr lang="en-US"/>
          </a:p>
        </p:txBody>
      </p:sp>
      <p:sp>
        <p:nvSpPr>
          <p:cNvPr id="6" name="Footer Placeholder 5">
            <a:extLst>
              <a:ext uri="{FF2B5EF4-FFF2-40B4-BE49-F238E27FC236}">
                <a16:creationId xmlns:a16="http://schemas.microsoft.com/office/drawing/2014/main" id="{606F0D7F-F123-6544-B879-7E07168F5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519F1-588D-1545-8B7E-023EB990FBB9}"/>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50764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3C98ED-A62B-824E-9422-EF102A877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AA4FD9-31FF-4643-828E-8CEFC0A00E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AB3FB-A392-B549-96CD-92E9865DA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C312E-06AD-2E46-914F-823FF71959BB}" type="datetimeFigureOut">
              <a:rPr lang="en-US" smtClean="0"/>
              <a:t>5/21/20</a:t>
            </a:fld>
            <a:endParaRPr lang="en-US"/>
          </a:p>
        </p:txBody>
      </p:sp>
      <p:sp>
        <p:nvSpPr>
          <p:cNvPr id="5" name="Footer Placeholder 4">
            <a:extLst>
              <a:ext uri="{FF2B5EF4-FFF2-40B4-BE49-F238E27FC236}">
                <a16:creationId xmlns:a16="http://schemas.microsoft.com/office/drawing/2014/main" id="{E0373D6B-2189-204A-B132-BD880BD02C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795A11-8310-524A-ACD1-8DCEC4CE7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8B928-8C93-5F43-B6B7-37EF666B4C4B}" type="slidenum">
              <a:rPr lang="en-US" smtClean="0"/>
              <a:t>‹#›</a:t>
            </a:fld>
            <a:endParaRPr lang="en-US"/>
          </a:p>
        </p:txBody>
      </p:sp>
    </p:spTree>
    <p:extLst>
      <p:ext uri="{BB962C8B-B14F-4D97-AF65-F5344CB8AC3E}">
        <p14:creationId xmlns:p14="http://schemas.microsoft.com/office/powerpoint/2010/main" val="3947433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7C1D46A1-F4F3-6145-A7D2-6558875A9A37}"/>
              </a:ext>
            </a:extLst>
          </p:cNvPr>
          <p:cNvCxnSpPr>
            <a:cxnSpLocks/>
          </p:cNvCxnSpPr>
          <p:nvPr/>
        </p:nvCxnSpPr>
        <p:spPr>
          <a:xfrm>
            <a:off x="1975945" y="1735914"/>
            <a:ext cx="14992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43BE9A6-6744-A646-8F11-F6138618F43B}"/>
              </a:ext>
            </a:extLst>
          </p:cNvPr>
          <p:cNvSpPr txBox="1"/>
          <p:nvPr/>
        </p:nvSpPr>
        <p:spPr>
          <a:xfrm>
            <a:off x="1891973" y="1147125"/>
            <a:ext cx="1645066" cy="369332"/>
          </a:xfrm>
          <a:prstGeom prst="rect">
            <a:avLst/>
          </a:prstGeom>
          <a:noFill/>
        </p:spPr>
        <p:txBody>
          <a:bodyPr wrap="none" rtlCol="0">
            <a:spAutoFit/>
          </a:bodyPr>
          <a:lstStyle/>
          <a:p>
            <a:r>
              <a:rPr lang="en-US" dirty="0"/>
              <a:t>Inspiratory Arm</a:t>
            </a:r>
          </a:p>
        </p:txBody>
      </p:sp>
      <p:cxnSp>
        <p:nvCxnSpPr>
          <p:cNvPr id="9" name="Straight Arrow Connector 8">
            <a:extLst>
              <a:ext uri="{FF2B5EF4-FFF2-40B4-BE49-F238E27FC236}">
                <a16:creationId xmlns:a16="http://schemas.microsoft.com/office/drawing/2014/main" id="{7F4108D2-725C-A14A-8BCA-1E6ED964FD81}"/>
              </a:ext>
            </a:extLst>
          </p:cNvPr>
          <p:cNvCxnSpPr>
            <a:cxnSpLocks/>
          </p:cNvCxnSpPr>
          <p:nvPr/>
        </p:nvCxnSpPr>
        <p:spPr>
          <a:xfrm flipV="1">
            <a:off x="1975945" y="4313108"/>
            <a:ext cx="1376855" cy="9486"/>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8B443F-E025-5C4E-8278-E01AA3F879B1}"/>
              </a:ext>
            </a:extLst>
          </p:cNvPr>
          <p:cNvSpPr txBox="1"/>
          <p:nvPr/>
        </p:nvSpPr>
        <p:spPr>
          <a:xfrm>
            <a:off x="1920827" y="3769753"/>
            <a:ext cx="1587358" cy="369332"/>
          </a:xfrm>
          <a:prstGeom prst="rect">
            <a:avLst/>
          </a:prstGeom>
          <a:noFill/>
        </p:spPr>
        <p:txBody>
          <a:bodyPr wrap="none" rtlCol="0">
            <a:spAutoFit/>
          </a:bodyPr>
          <a:lstStyle/>
          <a:p>
            <a:r>
              <a:rPr lang="en-US" dirty="0"/>
              <a:t>Expiratory Arm</a:t>
            </a:r>
          </a:p>
        </p:txBody>
      </p:sp>
      <p:sp>
        <p:nvSpPr>
          <p:cNvPr id="11" name="Rectangle 10">
            <a:extLst>
              <a:ext uri="{FF2B5EF4-FFF2-40B4-BE49-F238E27FC236}">
                <a16:creationId xmlns:a16="http://schemas.microsoft.com/office/drawing/2014/main" id="{7419D821-912B-0A42-8AC9-2607950EE708}"/>
              </a:ext>
            </a:extLst>
          </p:cNvPr>
          <p:cNvSpPr/>
          <p:nvPr/>
        </p:nvSpPr>
        <p:spPr>
          <a:xfrm>
            <a:off x="345989" y="891980"/>
            <a:ext cx="1507525" cy="440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Ventilator</a:t>
            </a:r>
          </a:p>
        </p:txBody>
      </p:sp>
      <p:sp>
        <p:nvSpPr>
          <p:cNvPr id="12" name="Rectangle 11">
            <a:extLst>
              <a:ext uri="{FF2B5EF4-FFF2-40B4-BE49-F238E27FC236}">
                <a16:creationId xmlns:a16="http://schemas.microsoft.com/office/drawing/2014/main" id="{8BF2E5B1-DD4E-2246-82E6-8347F18261AF}"/>
              </a:ext>
            </a:extLst>
          </p:cNvPr>
          <p:cNvSpPr/>
          <p:nvPr/>
        </p:nvSpPr>
        <p:spPr>
          <a:xfrm>
            <a:off x="3475231" y="506627"/>
            <a:ext cx="5433991"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Inspiratory Splitter Box</a:t>
            </a:r>
          </a:p>
        </p:txBody>
      </p:sp>
      <p:sp>
        <p:nvSpPr>
          <p:cNvPr id="13" name="Rectangle 12">
            <a:extLst>
              <a:ext uri="{FF2B5EF4-FFF2-40B4-BE49-F238E27FC236}">
                <a16:creationId xmlns:a16="http://schemas.microsoft.com/office/drawing/2014/main" id="{9085C534-023B-2240-B164-65613D27DA7A}"/>
              </a:ext>
            </a:extLst>
          </p:cNvPr>
          <p:cNvSpPr/>
          <p:nvPr/>
        </p:nvSpPr>
        <p:spPr>
          <a:xfrm>
            <a:off x="3475231" y="3200400"/>
            <a:ext cx="5433991"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Expiratory Splitter Box</a:t>
            </a:r>
          </a:p>
        </p:txBody>
      </p:sp>
      <p:grpSp>
        <p:nvGrpSpPr>
          <p:cNvPr id="28" name="Group 27">
            <a:extLst>
              <a:ext uri="{FF2B5EF4-FFF2-40B4-BE49-F238E27FC236}">
                <a16:creationId xmlns:a16="http://schemas.microsoft.com/office/drawing/2014/main" id="{B343627B-3CD7-794D-86E0-899CE158F973}"/>
              </a:ext>
            </a:extLst>
          </p:cNvPr>
          <p:cNvGrpSpPr/>
          <p:nvPr/>
        </p:nvGrpSpPr>
        <p:grpSpPr>
          <a:xfrm>
            <a:off x="8995719" y="506627"/>
            <a:ext cx="2672895" cy="1693180"/>
            <a:chOff x="8995719" y="506627"/>
            <a:chExt cx="2672895" cy="1693180"/>
          </a:xfrm>
        </p:grpSpPr>
        <p:cxnSp>
          <p:nvCxnSpPr>
            <p:cNvPr id="15" name="Straight Arrow Connector 14">
              <a:extLst>
                <a:ext uri="{FF2B5EF4-FFF2-40B4-BE49-F238E27FC236}">
                  <a16:creationId xmlns:a16="http://schemas.microsoft.com/office/drawing/2014/main" id="{563BFA25-A59E-7E4C-8C25-4BD70B5879EA}"/>
                </a:ext>
              </a:extLst>
            </p:cNvPr>
            <p:cNvCxnSpPr/>
            <p:nvPr/>
          </p:nvCxnSpPr>
          <p:spPr>
            <a:xfrm>
              <a:off x="8995719" y="962459"/>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90FD8C-F488-BF40-9962-B68A27D1AF0B}"/>
                </a:ext>
              </a:extLst>
            </p:cNvPr>
            <p:cNvSpPr txBox="1"/>
            <p:nvPr/>
          </p:nvSpPr>
          <p:spPr>
            <a:xfrm>
              <a:off x="9091591" y="577104"/>
              <a:ext cx="308269" cy="369332"/>
            </a:xfrm>
            <a:prstGeom prst="rect">
              <a:avLst/>
            </a:prstGeom>
            <a:noFill/>
          </p:spPr>
          <p:txBody>
            <a:bodyPr wrap="square" rtlCol="0">
              <a:spAutoFit/>
            </a:bodyPr>
            <a:lstStyle/>
            <a:p>
              <a:r>
                <a:rPr lang="en-US" dirty="0"/>
                <a:t>A</a:t>
              </a:r>
            </a:p>
          </p:txBody>
        </p:sp>
        <p:cxnSp>
          <p:nvCxnSpPr>
            <p:cNvPr id="17" name="Straight Arrow Connector 16">
              <a:extLst>
                <a:ext uri="{FF2B5EF4-FFF2-40B4-BE49-F238E27FC236}">
                  <a16:creationId xmlns:a16="http://schemas.microsoft.com/office/drawing/2014/main" id="{59B8718E-8227-BD4C-B48F-4D5B5AA46FD4}"/>
                </a:ext>
              </a:extLst>
            </p:cNvPr>
            <p:cNvCxnSpPr/>
            <p:nvPr/>
          </p:nvCxnSpPr>
          <p:spPr>
            <a:xfrm>
              <a:off x="8995719" y="1822464"/>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9AC0DF-7FFB-F343-B5A8-7F0820D77B1D}"/>
                </a:ext>
              </a:extLst>
            </p:cNvPr>
            <p:cNvSpPr txBox="1"/>
            <p:nvPr/>
          </p:nvSpPr>
          <p:spPr>
            <a:xfrm>
              <a:off x="9091591" y="1437109"/>
              <a:ext cx="308269" cy="369332"/>
            </a:xfrm>
            <a:prstGeom prst="rect">
              <a:avLst/>
            </a:prstGeom>
            <a:noFill/>
          </p:spPr>
          <p:txBody>
            <a:bodyPr wrap="square" rtlCol="0">
              <a:spAutoFit/>
            </a:bodyPr>
            <a:lstStyle/>
            <a:p>
              <a:r>
                <a:rPr lang="en-US" dirty="0"/>
                <a:t>B</a:t>
              </a:r>
            </a:p>
          </p:txBody>
        </p:sp>
        <p:sp>
          <p:nvSpPr>
            <p:cNvPr id="19" name="Rectangle 18">
              <a:extLst>
                <a:ext uri="{FF2B5EF4-FFF2-40B4-BE49-F238E27FC236}">
                  <a16:creationId xmlns:a16="http://schemas.microsoft.com/office/drawing/2014/main" id="{0768B539-D7DC-7142-9DB8-28A33363D611}"/>
                </a:ext>
              </a:extLst>
            </p:cNvPr>
            <p:cNvSpPr/>
            <p:nvPr/>
          </p:nvSpPr>
          <p:spPr>
            <a:xfrm>
              <a:off x="9675341" y="577104"/>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21" name="Rectangle 20">
              <a:extLst>
                <a:ext uri="{FF2B5EF4-FFF2-40B4-BE49-F238E27FC236}">
                  <a16:creationId xmlns:a16="http://schemas.microsoft.com/office/drawing/2014/main" id="{0AB2C312-A3D8-7543-8275-1E3AA7B7D7FD}"/>
                </a:ext>
              </a:extLst>
            </p:cNvPr>
            <p:cNvSpPr/>
            <p:nvPr/>
          </p:nvSpPr>
          <p:spPr>
            <a:xfrm>
              <a:off x="9675341" y="1445120"/>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23" name="Straight Arrow Connector 22">
              <a:extLst>
                <a:ext uri="{FF2B5EF4-FFF2-40B4-BE49-F238E27FC236}">
                  <a16:creationId xmlns:a16="http://schemas.microsoft.com/office/drawing/2014/main" id="{401921E8-AC25-3E4C-A6CB-934FD73C1812}"/>
                </a:ext>
              </a:extLst>
            </p:cNvPr>
            <p:cNvCxnSpPr/>
            <p:nvPr/>
          </p:nvCxnSpPr>
          <p:spPr>
            <a:xfrm flipV="1">
              <a:off x="10070757" y="946436"/>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2DFDEBA-FC0D-E541-AA0A-25EFAFE5E9BC}"/>
                </a:ext>
              </a:extLst>
            </p:cNvPr>
            <p:cNvSpPr txBox="1"/>
            <p:nvPr/>
          </p:nvSpPr>
          <p:spPr>
            <a:xfrm>
              <a:off x="9955709" y="506627"/>
              <a:ext cx="1712905" cy="369332"/>
            </a:xfrm>
            <a:prstGeom prst="rect">
              <a:avLst/>
            </a:prstGeom>
            <a:noFill/>
          </p:spPr>
          <p:txBody>
            <a:bodyPr wrap="none" rtlCol="0">
              <a:spAutoFit/>
            </a:bodyPr>
            <a:lstStyle/>
            <a:p>
              <a:r>
                <a:rPr lang="en-US" dirty="0"/>
                <a:t>Patient A Tubing</a:t>
              </a:r>
            </a:p>
          </p:txBody>
        </p:sp>
        <p:cxnSp>
          <p:nvCxnSpPr>
            <p:cNvPr id="26" name="Straight Arrow Connector 25">
              <a:extLst>
                <a:ext uri="{FF2B5EF4-FFF2-40B4-BE49-F238E27FC236}">
                  <a16:creationId xmlns:a16="http://schemas.microsoft.com/office/drawing/2014/main" id="{486ABE64-CC2A-034C-A959-ACDC9ECAEB87}"/>
                </a:ext>
              </a:extLst>
            </p:cNvPr>
            <p:cNvCxnSpPr/>
            <p:nvPr/>
          </p:nvCxnSpPr>
          <p:spPr>
            <a:xfrm flipV="1">
              <a:off x="10070757" y="1837796"/>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54C7C65-3BBF-0247-88C3-22898AD2ABFE}"/>
                </a:ext>
              </a:extLst>
            </p:cNvPr>
            <p:cNvSpPr txBox="1"/>
            <p:nvPr/>
          </p:nvSpPr>
          <p:spPr>
            <a:xfrm>
              <a:off x="9955709" y="1397987"/>
              <a:ext cx="1704890" cy="369332"/>
            </a:xfrm>
            <a:prstGeom prst="rect">
              <a:avLst/>
            </a:prstGeom>
            <a:noFill/>
          </p:spPr>
          <p:txBody>
            <a:bodyPr wrap="none" rtlCol="0">
              <a:spAutoFit/>
            </a:bodyPr>
            <a:lstStyle/>
            <a:p>
              <a:r>
                <a:rPr lang="en-US" dirty="0"/>
                <a:t>Patient B Tubing</a:t>
              </a:r>
            </a:p>
          </p:txBody>
        </p:sp>
      </p:grpSp>
      <p:grpSp>
        <p:nvGrpSpPr>
          <p:cNvPr id="3" name="Group 2">
            <a:extLst>
              <a:ext uri="{FF2B5EF4-FFF2-40B4-BE49-F238E27FC236}">
                <a16:creationId xmlns:a16="http://schemas.microsoft.com/office/drawing/2014/main" id="{DE97DA48-4F1B-6B4F-9FAE-1C18C60333F6}"/>
              </a:ext>
            </a:extLst>
          </p:cNvPr>
          <p:cNvGrpSpPr/>
          <p:nvPr/>
        </p:nvGrpSpPr>
        <p:grpSpPr>
          <a:xfrm>
            <a:off x="8992452" y="3719444"/>
            <a:ext cx="2672895" cy="1703689"/>
            <a:chOff x="8992452" y="3719444"/>
            <a:chExt cx="2672895" cy="1703689"/>
          </a:xfrm>
        </p:grpSpPr>
        <p:cxnSp>
          <p:nvCxnSpPr>
            <p:cNvPr id="30" name="Straight Arrow Connector 29">
              <a:extLst>
                <a:ext uri="{FF2B5EF4-FFF2-40B4-BE49-F238E27FC236}">
                  <a16:creationId xmlns:a16="http://schemas.microsoft.com/office/drawing/2014/main" id="{7AAE2E44-777F-F94A-85ED-BCA2D31497A1}"/>
                </a:ext>
              </a:extLst>
            </p:cNvPr>
            <p:cNvCxnSpPr/>
            <p:nvPr/>
          </p:nvCxnSpPr>
          <p:spPr>
            <a:xfrm>
              <a:off x="8992452" y="4175276"/>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B029A2A-9DB8-F54F-8B36-13C4D3C32018}"/>
                </a:ext>
              </a:extLst>
            </p:cNvPr>
            <p:cNvSpPr txBox="1"/>
            <p:nvPr/>
          </p:nvSpPr>
          <p:spPr>
            <a:xfrm>
              <a:off x="9088324" y="3789921"/>
              <a:ext cx="308269" cy="369332"/>
            </a:xfrm>
            <a:prstGeom prst="rect">
              <a:avLst/>
            </a:prstGeom>
            <a:noFill/>
          </p:spPr>
          <p:txBody>
            <a:bodyPr wrap="square" rtlCol="0">
              <a:spAutoFit/>
            </a:bodyPr>
            <a:lstStyle/>
            <a:p>
              <a:r>
                <a:rPr lang="en-US" dirty="0"/>
                <a:t>A</a:t>
              </a:r>
            </a:p>
          </p:txBody>
        </p:sp>
        <p:cxnSp>
          <p:nvCxnSpPr>
            <p:cNvPr id="32" name="Straight Arrow Connector 31">
              <a:extLst>
                <a:ext uri="{FF2B5EF4-FFF2-40B4-BE49-F238E27FC236}">
                  <a16:creationId xmlns:a16="http://schemas.microsoft.com/office/drawing/2014/main" id="{D2EF724D-D6CE-3B4A-98AB-B30166E2393B}"/>
                </a:ext>
              </a:extLst>
            </p:cNvPr>
            <p:cNvCxnSpPr/>
            <p:nvPr/>
          </p:nvCxnSpPr>
          <p:spPr>
            <a:xfrm>
              <a:off x="8992452" y="5045790"/>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AD849A5-5352-A246-8851-BF5AE5A6D4D9}"/>
                </a:ext>
              </a:extLst>
            </p:cNvPr>
            <p:cNvSpPr txBox="1"/>
            <p:nvPr/>
          </p:nvSpPr>
          <p:spPr>
            <a:xfrm>
              <a:off x="9088324" y="4660435"/>
              <a:ext cx="308269" cy="369332"/>
            </a:xfrm>
            <a:prstGeom prst="rect">
              <a:avLst/>
            </a:prstGeom>
            <a:noFill/>
          </p:spPr>
          <p:txBody>
            <a:bodyPr wrap="square" rtlCol="0">
              <a:spAutoFit/>
            </a:bodyPr>
            <a:lstStyle/>
            <a:p>
              <a:r>
                <a:rPr lang="en-US" dirty="0"/>
                <a:t>B</a:t>
              </a:r>
            </a:p>
          </p:txBody>
        </p:sp>
        <p:sp>
          <p:nvSpPr>
            <p:cNvPr id="34" name="Rectangle 33">
              <a:extLst>
                <a:ext uri="{FF2B5EF4-FFF2-40B4-BE49-F238E27FC236}">
                  <a16:creationId xmlns:a16="http://schemas.microsoft.com/office/drawing/2014/main" id="{8433208E-3EF7-9843-99B1-13310A71ABBD}"/>
                </a:ext>
              </a:extLst>
            </p:cNvPr>
            <p:cNvSpPr/>
            <p:nvPr/>
          </p:nvSpPr>
          <p:spPr>
            <a:xfrm>
              <a:off x="9672074" y="3789921"/>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35" name="Rectangle 34">
              <a:extLst>
                <a:ext uri="{FF2B5EF4-FFF2-40B4-BE49-F238E27FC236}">
                  <a16:creationId xmlns:a16="http://schemas.microsoft.com/office/drawing/2014/main" id="{39B33F64-A6F7-2144-804B-A88DF7C2F79D}"/>
                </a:ext>
              </a:extLst>
            </p:cNvPr>
            <p:cNvSpPr/>
            <p:nvPr/>
          </p:nvSpPr>
          <p:spPr>
            <a:xfrm>
              <a:off x="9672074" y="4668446"/>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36" name="Straight Arrow Connector 35">
              <a:extLst>
                <a:ext uri="{FF2B5EF4-FFF2-40B4-BE49-F238E27FC236}">
                  <a16:creationId xmlns:a16="http://schemas.microsoft.com/office/drawing/2014/main" id="{0AD7E95B-65D7-3F47-8FF5-E13AFA5B645C}"/>
                </a:ext>
              </a:extLst>
            </p:cNvPr>
            <p:cNvCxnSpPr/>
            <p:nvPr/>
          </p:nvCxnSpPr>
          <p:spPr>
            <a:xfrm flipV="1">
              <a:off x="10067490" y="4159253"/>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8047411-73E7-B445-813B-5FCA5E13947C}"/>
                </a:ext>
              </a:extLst>
            </p:cNvPr>
            <p:cNvSpPr txBox="1"/>
            <p:nvPr/>
          </p:nvSpPr>
          <p:spPr>
            <a:xfrm>
              <a:off x="9952442" y="3719444"/>
              <a:ext cx="1712905" cy="369332"/>
            </a:xfrm>
            <a:prstGeom prst="rect">
              <a:avLst/>
            </a:prstGeom>
            <a:noFill/>
          </p:spPr>
          <p:txBody>
            <a:bodyPr wrap="none" rtlCol="0">
              <a:spAutoFit/>
            </a:bodyPr>
            <a:lstStyle/>
            <a:p>
              <a:r>
                <a:rPr lang="en-US" dirty="0"/>
                <a:t>Patient A Tubing</a:t>
              </a:r>
            </a:p>
          </p:txBody>
        </p:sp>
        <p:cxnSp>
          <p:nvCxnSpPr>
            <p:cNvPr id="38" name="Straight Arrow Connector 37">
              <a:extLst>
                <a:ext uri="{FF2B5EF4-FFF2-40B4-BE49-F238E27FC236}">
                  <a16:creationId xmlns:a16="http://schemas.microsoft.com/office/drawing/2014/main" id="{BC4DAE04-0640-9F42-A146-9A9BC20310ED}"/>
                </a:ext>
              </a:extLst>
            </p:cNvPr>
            <p:cNvCxnSpPr/>
            <p:nvPr/>
          </p:nvCxnSpPr>
          <p:spPr>
            <a:xfrm flipV="1">
              <a:off x="10067490" y="5061122"/>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6566515-EDCA-0C4D-8919-8D883630C2E2}"/>
                </a:ext>
              </a:extLst>
            </p:cNvPr>
            <p:cNvSpPr txBox="1"/>
            <p:nvPr/>
          </p:nvSpPr>
          <p:spPr>
            <a:xfrm>
              <a:off x="9952442" y="4621313"/>
              <a:ext cx="1704890" cy="369332"/>
            </a:xfrm>
            <a:prstGeom prst="rect">
              <a:avLst/>
            </a:prstGeom>
            <a:noFill/>
          </p:spPr>
          <p:txBody>
            <a:bodyPr wrap="none" rtlCol="0">
              <a:spAutoFit/>
            </a:bodyPr>
            <a:lstStyle/>
            <a:p>
              <a:r>
                <a:rPr lang="en-US" dirty="0"/>
                <a:t>Patient B Tubing</a:t>
              </a:r>
            </a:p>
          </p:txBody>
        </p:sp>
      </p:grpSp>
      <p:sp>
        <p:nvSpPr>
          <p:cNvPr id="64" name="TextBox 63">
            <a:extLst>
              <a:ext uri="{FF2B5EF4-FFF2-40B4-BE49-F238E27FC236}">
                <a16:creationId xmlns:a16="http://schemas.microsoft.com/office/drawing/2014/main" id="{4B4F4E9A-1BBD-0B4A-A9BD-67541FA1B435}"/>
              </a:ext>
            </a:extLst>
          </p:cNvPr>
          <p:cNvSpPr txBox="1"/>
          <p:nvPr/>
        </p:nvSpPr>
        <p:spPr>
          <a:xfrm>
            <a:off x="345989" y="5426096"/>
            <a:ext cx="11311343" cy="1200329"/>
          </a:xfrm>
          <a:prstGeom prst="rect">
            <a:avLst/>
          </a:prstGeom>
          <a:noFill/>
        </p:spPr>
        <p:txBody>
          <a:bodyPr wrap="square" rtlCol="0">
            <a:spAutoFit/>
          </a:bodyPr>
          <a:lstStyle/>
          <a:p>
            <a:r>
              <a:rPr lang="en-US" dirty="0"/>
              <a:t>This design will allow a modern ventilator to have a splitter.  The key innovation here came from the Differential </a:t>
            </a:r>
            <a:r>
              <a:rPr lang="en-US" dirty="0" err="1"/>
              <a:t>Multiventilation</a:t>
            </a:r>
            <a:r>
              <a:rPr lang="en-US" dirty="0"/>
              <a:t> group– the Bias Circuit.  That circuit bypasses the compensatory electronics inside the ventilator by providing the ventilator with immediate feedback for the bias flow Inspiratory and Expiratory Splitter Boxes are on the pages to follow.				 #project-4-way-ventilator, Helpful Engineering  (rev 9, 20 May 2020)</a:t>
            </a:r>
          </a:p>
        </p:txBody>
      </p:sp>
      <p:grpSp>
        <p:nvGrpSpPr>
          <p:cNvPr id="24" name="Group 23">
            <a:extLst>
              <a:ext uri="{FF2B5EF4-FFF2-40B4-BE49-F238E27FC236}">
                <a16:creationId xmlns:a16="http://schemas.microsoft.com/office/drawing/2014/main" id="{DE3F07D5-7843-0044-A42A-001E4B1E3D7F}"/>
              </a:ext>
            </a:extLst>
          </p:cNvPr>
          <p:cNvGrpSpPr/>
          <p:nvPr/>
        </p:nvGrpSpPr>
        <p:grpSpPr>
          <a:xfrm>
            <a:off x="8669421" y="2254459"/>
            <a:ext cx="1871349" cy="1248573"/>
            <a:chOff x="8669421" y="2254459"/>
            <a:chExt cx="1871349" cy="1248573"/>
          </a:xfrm>
        </p:grpSpPr>
        <p:sp>
          <p:nvSpPr>
            <p:cNvPr id="4" name="Arc 3">
              <a:extLst>
                <a:ext uri="{FF2B5EF4-FFF2-40B4-BE49-F238E27FC236}">
                  <a16:creationId xmlns:a16="http://schemas.microsoft.com/office/drawing/2014/main" id="{A581BFC0-E6E3-FC4E-BAF0-1C53AB971F02}"/>
                </a:ext>
              </a:extLst>
            </p:cNvPr>
            <p:cNvSpPr/>
            <p:nvPr/>
          </p:nvSpPr>
          <p:spPr>
            <a:xfrm>
              <a:off x="8669421" y="2254459"/>
              <a:ext cx="531340" cy="711559"/>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F906669-65FA-EB48-8763-06B12E50C3CB}"/>
                </a:ext>
              </a:extLst>
            </p:cNvPr>
            <p:cNvCxnSpPr>
              <a:cxnSpLocks/>
              <a:endCxn id="14" idx="0"/>
            </p:cNvCxnSpPr>
            <p:nvPr/>
          </p:nvCxnSpPr>
          <p:spPr>
            <a:xfrm>
              <a:off x="9200761" y="2607276"/>
              <a:ext cx="0" cy="53914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1AEA6CEE-D34D-204B-B76F-21FD33FE59FA}"/>
                </a:ext>
              </a:extLst>
            </p:cNvPr>
            <p:cNvSpPr/>
            <p:nvPr/>
          </p:nvSpPr>
          <p:spPr>
            <a:xfrm rot="5400000">
              <a:off x="8578969" y="2881240"/>
              <a:ext cx="713232" cy="530352"/>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5C7D1629-6BAB-0541-9808-52FC3B74C90D}"/>
                </a:ext>
              </a:extLst>
            </p:cNvPr>
            <p:cNvSpPr txBox="1"/>
            <p:nvPr/>
          </p:nvSpPr>
          <p:spPr>
            <a:xfrm>
              <a:off x="9322360" y="2692978"/>
              <a:ext cx="1218410" cy="369332"/>
            </a:xfrm>
            <a:prstGeom prst="rect">
              <a:avLst/>
            </a:prstGeom>
            <a:noFill/>
          </p:spPr>
          <p:txBody>
            <a:bodyPr wrap="none" rtlCol="0">
              <a:spAutoFit/>
            </a:bodyPr>
            <a:lstStyle/>
            <a:p>
              <a:r>
                <a:rPr lang="en-US" dirty="0"/>
                <a:t>Bias Circuit</a:t>
              </a:r>
            </a:p>
          </p:txBody>
        </p:sp>
      </p:grpSp>
    </p:spTree>
    <p:extLst>
      <p:ext uri="{BB962C8B-B14F-4D97-AF65-F5344CB8AC3E}">
        <p14:creationId xmlns:p14="http://schemas.microsoft.com/office/powerpoint/2010/main" val="210802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4CC2FB-59F5-4F4C-AE1C-30894C3E9655}"/>
              </a:ext>
            </a:extLst>
          </p:cNvPr>
          <p:cNvSpPr/>
          <p:nvPr/>
        </p:nvSpPr>
        <p:spPr>
          <a:xfrm>
            <a:off x="3906006" y="151000"/>
            <a:ext cx="5806405" cy="6249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Ventilator Splitter Box (VSB)</a:t>
            </a:r>
          </a:p>
        </p:txBody>
      </p:sp>
      <p:sp>
        <p:nvSpPr>
          <p:cNvPr id="19" name="Rounded Rectangle 18">
            <a:extLst>
              <a:ext uri="{FF2B5EF4-FFF2-40B4-BE49-F238E27FC236}">
                <a16:creationId xmlns:a16="http://schemas.microsoft.com/office/drawing/2014/main" id="{33F55A9B-495B-AB4E-A0A3-78E999055E4D}"/>
              </a:ext>
            </a:extLst>
          </p:cNvPr>
          <p:cNvSpPr/>
          <p:nvPr/>
        </p:nvSpPr>
        <p:spPr>
          <a:xfrm>
            <a:off x="4250724" y="520332"/>
            <a:ext cx="5078627" cy="2908668"/>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dirty="0"/>
              <a:t>Inspiratory Section</a:t>
            </a:r>
          </a:p>
        </p:txBody>
      </p:sp>
      <p:cxnSp>
        <p:nvCxnSpPr>
          <p:cNvPr id="4" name="Straight Arrow Connector 3">
            <a:extLst>
              <a:ext uri="{FF2B5EF4-FFF2-40B4-BE49-F238E27FC236}">
                <a16:creationId xmlns:a16="http://schemas.microsoft.com/office/drawing/2014/main" id="{A167CC71-F355-304B-9542-B9B8FED6A5D9}"/>
              </a:ext>
            </a:extLst>
          </p:cNvPr>
          <p:cNvCxnSpPr>
            <a:cxnSpLocks/>
          </p:cNvCxnSpPr>
          <p:nvPr/>
        </p:nvCxnSpPr>
        <p:spPr>
          <a:xfrm>
            <a:off x="1975945" y="1735914"/>
            <a:ext cx="1734207"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43D5C7C-A17F-634A-8A93-3EFED67EF6DE}"/>
              </a:ext>
            </a:extLst>
          </p:cNvPr>
          <p:cNvSpPr txBox="1"/>
          <p:nvPr/>
        </p:nvSpPr>
        <p:spPr>
          <a:xfrm>
            <a:off x="2020515" y="1095417"/>
            <a:ext cx="1645066" cy="369332"/>
          </a:xfrm>
          <a:prstGeom prst="rect">
            <a:avLst/>
          </a:prstGeom>
          <a:noFill/>
        </p:spPr>
        <p:txBody>
          <a:bodyPr wrap="square" rtlCol="0">
            <a:spAutoFit/>
          </a:bodyPr>
          <a:lstStyle/>
          <a:p>
            <a:r>
              <a:rPr lang="en-US" dirty="0"/>
              <a:t>Inspiratory Arm</a:t>
            </a:r>
          </a:p>
        </p:txBody>
      </p:sp>
      <p:cxnSp>
        <p:nvCxnSpPr>
          <p:cNvPr id="6" name="Straight Arrow Connector 5">
            <a:extLst>
              <a:ext uri="{FF2B5EF4-FFF2-40B4-BE49-F238E27FC236}">
                <a16:creationId xmlns:a16="http://schemas.microsoft.com/office/drawing/2014/main" id="{A8BD39B0-463D-4446-8EFE-4F8D4BADE57D}"/>
              </a:ext>
            </a:extLst>
          </p:cNvPr>
          <p:cNvCxnSpPr>
            <a:cxnSpLocks/>
          </p:cNvCxnSpPr>
          <p:nvPr/>
        </p:nvCxnSpPr>
        <p:spPr>
          <a:xfrm>
            <a:off x="1975945" y="4322594"/>
            <a:ext cx="1734207" cy="0"/>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F1C68E-773B-584D-88BE-082F924352E4}"/>
              </a:ext>
            </a:extLst>
          </p:cNvPr>
          <p:cNvSpPr txBox="1"/>
          <p:nvPr/>
        </p:nvSpPr>
        <p:spPr>
          <a:xfrm>
            <a:off x="2049369" y="3780263"/>
            <a:ext cx="1587358" cy="369332"/>
          </a:xfrm>
          <a:prstGeom prst="rect">
            <a:avLst/>
          </a:prstGeom>
          <a:noFill/>
        </p:spPr>
        <p:txBody>
          <a:bodyPr wrap="square" rtlCol="0">
            <a:spAutoFit/>
          </a:bodyPr>
          <a:lstStyle/>
          <a:p>
            <a:r>
              <a:rPr lang="en-US" dirty="0"/>
              <a:t>Expiratory Arm</a:t>
            </a:r>
          </a:p>
        </p:txBody>
      </p:sp>
      <p:sp>
        <p:nvSpPr>
          <p:cNvPr id="8" name="Rectangle 7">
            <a:extLst>
              <a:ext uri="{FF2B5EF4-FFF2-40B4-BE49-F238E27FC236}">
                <a16:creationId xmlns:a16="http://schemas.microsoft.com/office/drawing/2014/main" id="{9848F566-E3E2-EF42-966E-8D810ED99666}"/>
              </a:ext>
            </a:extLst>
          </p:cNvPr>
          <p:cNvSpPr/>
          <p:nvPr/>
        </p:nvSpPr>
        <p:spPr>
          <a:xfrm>
            <a:off x="345989" y="891980"/>
            <a:ext cx="1507525" cy="440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Ventilator</a:t>
            </a:r>
          </a:p>
        </p:txBody>
      </p:sp>
      <p:sp>
        <p:nvSpPr>
          <p:cNvPr id="18" name="Rectangle 17">
            <a:extLst>
              <a:ext uri="{FF2B5EF4-FFF2-40B4-BE49-F238E27FC236}">
                <a16:creationId xmlns:a16="http://schemas.microsoft.com/office/drawing/2014/main" id="{2F5F7098-376C-5942-8467-BA923534B57E}"/>
              </a:ext>
            </a:extLst>
          </p:cNvPr>
          <p:cNvSpPr/>
          <p:nvPr/>
        </p:nvSpPr>
        <p:spPr>
          <a:xfrm>
            <a:off x="6598186" y="2316165"/>
            <a:ext cx="2281375" cy="34678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Patient 4 Flow Control</a:t>
            </a:r>
          </a:p>
        </p:txBody>
      </p:sp>
      <p:sp>
        <p:nvSpPr>
          <p:cNvPr id="21" name="Rounded Rectangle 20">
            <a:extLst>
              <a:ext uri="{FF2B5EF4-FFF2-40B4-BE49-F238E27FC236}">
                <a16:creationId xmlns:a16="http://schemas.microsoft.com/office/drawing/2014/main" id="{C5A13BEE-D42A-2043-8B44-CCD92C8747A4}"/>
              </a:ext>
            </a:extLst>
          </p:cNvPr>
          <p:cNvSpPr/>
          <p:nvPr/>
        </p:nvSpPr>
        <p:spPr>
          <a:xfrm>
            <a:off x="4250723" y="3429000"/>
            <a:ext cx="5078627" cy="2908668"/>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dirty="0"/>
              <a:t>Expiratory Section</a:t>
            </a:r>
          </a:p>
        </p:txBody>
      </p:sp>
      <p:sp>
        <p:nvSpPr>
          <p:cNvPr id="22" name="Rectangle 21">
            <a:extLst>
              <a:ext uri="{FF2B5EF4-FFF2-40B4-BE49-F238E27FC236}">
                <a16:creationId xmlns:a16="http://schemas.microsoft.com/office/drawing/2014/main" id="{7F4DA196-CB92-A243-8696-49DA96EC35A5}"/>
              </a:ext>
            </a:extLst>
          </p:cNvPr>
          <p:cNvSpPr/>
          <p:nvPr/>
        </p:nvSpPr>
        <p:spPr>
          <a:xfrm>
            <a:off x="8027939" y="4135849"/>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Shutoff</a:t>
            </a:r>
          </a:p>
        </p:txBody>
      </p:sp>
      <p:sp>
        <p:nvSpPr>
          <p:cNvPr id="23" name="Rectangle 22">
            <a:extLst>
              <a:ext uri="{FF2B5EF4-FFF2-40B4-BE49-F238E27FC236}">
                <a16:creationId xmlns:a16="http://schemas.microsoft.com/office/drawing/2014/main" id="{3320E981-CB07-9345-A2FB-C7D2E48A2496}"/>
              </a:ext>
            </a:extLst>
          </p:cNvPr>
          <p:cNvSpPr/>
          <p:nvPr/>
        </p:nvSpPr>
        <p:spPr>
          <a:xfrm>
            <a:off x="6215738" y="4135848"/>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Flow Meter</a:t>
            </a:r>
          </a:p>
        </p:txBody>
      </p:sp>
      <p:sp>
        <p:nvSpPr>
          <p:cNvPr id="25" name="Rectangle 24">
            <a:extLst>
              <a:ext uri="{FF2B5EF4-FFF2-40B4-BE49-F238E27FC236}">
                <a16:creationId xmlns:a16="http://schemas.microsoft.com/office/drawing/2014/main" id="{839266AC-9199-DE49-BE13-088F2ACE08DC}"/>
              </a:ext>
            </a:extLst>
          </p:cNvPr>
          <p:cNvSpPr/>
          <p:nvPr/>
        </p:nvSpPr>
        <p:spPr>
          <a:xfrm>
            <a:off x="8027939" y="4638609"/>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Shutoff</a:t>
            </a:r>
          </a:p>
        </p:txBody>
      </p:sp>
      <p:sp>
        <p:nvSpPr>
          <p:cNvPr id="26" name="Rectangle 25">
            <a:extLst>
              <a:ext uri="{FF2B5EF4-FFF2-40B4-BE49-F238E27FC236}">
                <a16:creationId xmlns:a16="http://schemas.microsoft.com/office/drawing/2014/main" id="{C47D06E9-B0F9-EB40-93EE-47F5F3252B49}"/>
              </a:ext>
            </a:extLst>
          </p:cNvPr>
          <p:cNvSpPr/>
          <p:nvPr/>
        </p:nvSpPr>
        <p:spPr>
          <a:xfrm>
            <a:off x="6215738" y="4638608"/>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Flow Meter</a:t>
            </a:r>
          </a:p>
        </p:txBody>
      </p:sp>
      <p:sp>
        <p:nvSpPr>
          <p:cNvPr id="28" name="Rectangle 27">
            <a:extLst>
              <a:ext uri="{FF2B5EF4-FFF2-40B4-BE49-F238E27FC236}">
                <a16:creationId xmlns:a16="http://schemas.microsoft.com/office/drawing/2014/main" id="{2F5569F3-DF49-6248-8DEC-31D491638B2B}"/>
              </a:ext>
            </a:extLst>
          </p:cNvPr>
          <p:cNvSpPr/>
          <p:nvPr/>
        </p:nvSpPr>
        <p:spPr>
          <a:xfrm>
            <a:off x="8027939" y="5141369"/>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Shutoff</a:t>
            </a:r>
          </a:p>
        </p:txBody>
      </p:sp>
      <p:sp>
        <p:nvSpPr>
          <p:cNvPr id="29" name="Rectangle 28">
            <a:extLst>
              <a:ext uri="{FF2B5EF4-FFF2-40B4-BE49-F238E27FC236}">
                <a16:creationId xmlns:a16="http://schemas.microsoft.com/office/drawing/2014/main" id="{BC919C6D-9639-BE4B-8CB3-9BBAA8EA117D}"/>
              </a:ext>
            </a:extLst>
          </p:cNvPr>
          <p:cNvSpPr/>
          <p:nvPr/>
        </p:nvSpPr>
        <p:spPr>
          <a:xfrm>
            <a:off x="6215738" y="5141368"/>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Flow Meter</a:t>
            </a:r>
          </a:p>
        </p:txBody>
      </p:sp>
      <p:sp>
        <p:nvSpPr>
          <p:cNvPr id="31" name="Rectangle 30">
            <a:extLst>
              <a:ext uri="{FF2B5EF4-FFF2-40B4-BE49-F238E27FC236}">
                <a16:creationId xmlns:a16="http://schemas.microsoft.com/office/drawing/2014/main" id="{FA44DD64-4CD8-CE47-AE83-A9C4BE57A811}"/>
              </a:ext>
            </a:extLst>
          </p:cNvPr>
          <p:cNvSpPr/>
          <p:nvPr/>
        </p:nvSpPr>
        <p:spPr>
          <a:xfrm>
            <a:off x="8023967" y="5630382"/>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Shutoff</a:t>
            </a:r>
          </a:p>
        </p:txBody>
      </p:sp>
      <p:sp>
        <p:nvSpPr>
          <p:cNvPr id="32" name="Rectangle 31">
            <a:extLst>
              <a:ext uri="{FF2B5EF4-FFF2-40B4-BE49-F238E27FC236}">
                <a16:creationId xmlns:a16="http://schemas.microsoft.com/office/drawing/2014/main" id="{891FA54A-7D46-9843-A595-25FFF1520544}"/>
              </a:ext>
            </a:extLst>
          </p:cNvPr>
          <p:cNvSpPr/>
          <p:nvPr/>
        </p:nvSpPr>
        <p:spPr>
          <a:xfrm>
            <a:off x="6211766" y="5625276"/>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Flow Meter</a:t>
            </a:r>
          </a:p>
        </p:txBody>
      </p:sp>
      <p:sp>
        <p:nvSpPr>
          <p:cNvPr id="34" name="Rectangle 33">
            <a:extLst>
              <a:ext uri="{FF2B5EF4-FFF2-40B4-BE49-F238E27FC236}">
                <a16:creationId xmlns:a16="http://schemas.microsoft.com/office/drawing/2014/main" id="{BC5659FA-EF83-244C-8827-13AB90DEE49A}"/>
              </a:ext>
            </a:extLst>
          </p:cNvPr>
          <p:cNvSpPr/>
          <p:nvPr/>
        </p:nvSpPr>
        <p:spPr>
          <a:xfrm>
            <a:off x="6598186" y="1788076"/>
            <a:ext cx="2281375" cy="34678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Patient 3 Flow Control</a:t>
            </a:r>
          </a:p>
        </p:txBody>
      </p:sp>
      <p:sp>
        <p:nvSpPr>
          <p:cNvPr id="35" name="Rectangle 34">
            <a:extLst>
              <a:ext uri="{FF2B5EF4-FFF2-40B4-BE49-F238E27FC236}">
                <a16:creationId xmlns:a16="http://schemas.microsoft.com/office/drawing/2014/main" id="{AFF964E1-D13C-1946-B958-A67AC7851F44}"/>
              </a:ext>
            </a:extLst>
          </p:cNvPr>
          <p:cNvSpPr/>
          <p:nvPr/>
        </p:nvSpPr>
        <p:spPr>
          <a:xfrm>
            <a:off x="6598186" y="1259987"/>
            <a:ext cx="2281375" cy="34678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Patient 2 Flow Control</a:t>
            </a:r>
          </a:p>
        </p:txBody>
      </p:sp>
      <p:sp>
        <p:nvSpPr>
          <p:cNvPr id="36" name="Rectangle 35">
            <a:extLst>
              <a:ext uri="{FF2B5EF4-FFF2-40B4-BE49-F238E27FC236}">
                <a16:creationId xmlns:a16="http://schemas.microsoft.com/office/drawing/2014/main" id="{76079D1C-2353-444C-B743-759523676B98}"/>
              </a:ext>
            </a:extLst>
          </p:cNvPr>
          <p:cNvSpPr/>
          <p:nvPr/>
        </p:nvSpPr>
        <p:spPr>
          <a:xfrm>
            <a:off x="6598186" y="751045"/>
            <a:ext cx="2281375" cy="34678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Patient 1 Flow Control</a:t>
            </a:r>
          </a:p>
        </p:txBody>
      </p:sp>
      <p:cxnSp>
        <p:nvCxnSpPr>
          <p:cNvPr id="38" name="Straight Arrow Connector 37">
            <a:extLst>
              <a:ext uri="{FF2B5EF4-FFF2-40B4-BE49-F238E27FC236}">
                <a16:creationId xmlns:a16="http://schemas.microsoft.com/office/drawing/2014/main" id="{33E59349-B6D9-6544-B020-0B063734F131}"/>
              </a:ext>
            </a:extLst>
          </p:cNvPr>
          <p:cNvCxnSpPr>
            <a:cxnSpLocks/>
          </p:cNvCxnSpPr>
          <p:nvPr/>
        </p:nvCxnSpPr>
        <p:spPr>
          <a:xfrm>
            <a:off x="9683557" y="994129"/>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38666E0-DE20-FF49-A004-624DE6849DBB}"/>
              </a:ext>
            </a:extLst>
          </p:cNvPr>
          <p:cNvSpPr txBox="1"/>
          <p:nvPr/>
        </p:nvSpPr>
        <p:spPr>
          <a:xfrm>
            <a:off x="10342523" y="795044"/>
            <a:ext cx="1474634" cy="369332"/>
          </a:xfrm>
          <a:prstGeom prst="rect">
            <a:avLst/>
          </a:prstGeom>
          <a:noFill/>
          <a:ln>
            <a:solidFill>
              <a:schemeClr val="accent1"/>
            </a:solidFill>
          </a:ln>
        </p:spPr>
        <p:txBody>
          <a:bodyPr wrap="none" rtlCol="0">
            <a:spAutoFit/>
          </a:bodyPr>
          <a:lstStyle/>
          <a:p>
            <a:r>
              <a:rPr lang="en-US" dirty="0"/>
              <a:t>P1 Inspiration</a:t>
            </a:r>
          </a:p>
        </p:txBody>
      </p:sp>
      <p:cxnSp>
        <p:nvCxnSpPr>
          <p:cNvPr id="41" name="Straight Arrow Connector 40">
            <a:extLst>
              <a:ext uri="{FF2B5EF4-FFF2-40B4-BE49-F238E27FC236}">
                <a16:creationId xmlns:a16="http://schemas.microsoft.com/office/drawing/2014/main" id="{714889DC-3001-364B-A6F1-34D01424B38F}"/>
              </a:ext>
            </a:extLst>
          </p:cNvPr>
          <p:cNvCxnSpPr>
            <a:cxnSpLocks/>
          </p:cNvCxnSpPr>
          <p:nvPr/>
        </p:nvCxnSpPr>
        <p:spPr>
          <a:xfrm>
            <a:off x="9697973" y="1513911"/>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89AFE5F-FE2E-E141-82A7-DFEE99BC9DE2}"/>
              </a:ext>
            </a:extLst>
          </p:cNvPr>
          <p:cNvSpPr txBox="1"/>
          <p:nvPr/>
        </p:nvSpPr>
        <p:spPr>
          <a:xfrm>
            <a:off x="10356939" y="1314826"/>
            <a:ext cx="1474634" cy="369332"/>
          </a:xfrm>
          <a:prstGeom prst="rect">
            <a:avLst/>
          </a:prstGeom>
          <a:noFill/>
          <a:ln>
            <a:solidFill>
              <a:schemeClr val="accent1"/>
            </a:solidFill>
          </a:ln>
        </p:spPr>
        <p:txBody>
          <a:bodyPr wrap="none" rtlCol="0">
            <a:spAutoFit/>
          </a:bodyPr>
          <a:lstStyle/>
          <a:p>
            <a:r>
              <a:rPr lang="en-US" dirty="0"/>
              <a:t>P2 Inspiration</a:t>
            </a:r>
          </a:p>
        </p:txBody>
      </p:sp>
      <p:cxnSp>
        <p:nvCxnSpPr>
          <p:cNvPr id="43" name="Straight Arrow Connector 42">
            <a:extLst>
              <a:ext uri="{FF2B5EF4-FFF2-40B4-BE49-F238E27FC236}">
                <a16:creationId xmlns:a16="http://schemas.microsoft.com/office/drawing/2014/main" id="{D0296045-0200-9A42-BEF0-136B1CEC54E8}"/>
              </a:ext>
            </a:extLst>
          </p:cNvPr>
          <p:cNvCxnSpPr>
            <a:cxnSpLocks/>
          </p:cNvCxnSpPr>
          <p:nvPr/>
        </p:nvCxnSpPr>
        <p:spPr>
          <a:xfrm>
            <a:off x="9697973" y="2033693"/>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3538B38-639B-3F47-A8DF-1EDBA5E367CB}"/>
              </a:ext>
            </a:extLst>
          </p:cNvPr>
          <p:cNvSpPr txBox="1"/>
          <p:nvPr/>
        </p:nvSpPr>
        <p:spPr>
          <a:xfrm>
            <a:off x="10356939" y="1834608"/>
            <a:ext cx="1474634" cy="369332"/>
          </a:xfrm>
          <a:prstGeom prst="rect">
            <a:avLst/>
          </a:prstGeom>
          <a:noFill/>
          <a:ln>
            <a:solidFill>
              <a:schemeClr val="accent1"/>
            </a:solidFill>
          </a:ln>
        </p:spPr>
        <p:txBody>
          <a:bodyPr wrap="none" rtlCol="0">
            <a:spAutoFit/>
          </a:bodyPr>
          <a:lstStyle/>
          <a:p>
            <a:r>
              <a:rPr lang="en-US" dirty="0"/>
              <a:t>P3 Inspiration</a:t>
            </a:r>
          </a:p>
        </p:txBody>
      </p:sp>
      <p:cxnSp>
        <p:nvCxnSpPr>
          <p:cNvPr id="45" name="Straight Arrow Connector 44">
            <a:extLst>
              <a:ext uri="{FF2B5EF4-FFF2-40B4-BE49-F238E27FC236}">
                <a16:creationId xmlns:a16="http://schemas.microsoft.com/office/drawing/2014/main" id="{613E6634-CDDA-6B40-8E84-6826ABA2A675}"/>
              </a:ext>
            </a:extLst>
          </p:cNvPr>
          <p:cNvCxnSpPr>
            <a:cxnSpLocks/>
          </p:cNvCxnSpPr>
          <p:nvPr/>
        </p:nvCxnSpPr>
        <p:spPr>
          <a:xfrm>
            <a:off x="9697973" y="2553477"/>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C86FB94-FAE7-564F-B129-05753C183714}"/>
              </a:ext>
            </a:extLst>
          </p:cNvPr>
          <p:cNvSpPr txBox="1"/>
          <p:nvPr/>
        </p:nvSpPr>
        <p:spPr>
          <a:xfrm>
            <a:off x="10356939" y="2354390"/>
            <a:ext cx="1474634" cy="369332"/>
          </a:xfrm>
          <a:prstGeom prst="rect">
            <a:avLst/>
          </a:prstGeom>
          <a:noFill/>
          <a:ln>
            <a:solidFill>
              <a:schemeClr val="accent1"/>
            </a:solidFill>
          </a:ln>
        </p:spPr>
        <p:txBody>
          <a:bodyPr wrap="square" rtlCol="0">
            <a:spAutoFit/>
          </a:bodyPr>
          <a:lstStyle/>
          <a:p>
            <a:r>
              <a:rPr lang="en-US" dirty="0"/>
              <a:t>P4 Inspiration</a:t>
            </a:r>
          </a:p>
        </p:txBody>
      </p:sp>
      <p:cxnSp>
        <p:nvCxnSpPr>
          <p:cNvPr id="48" name="Straight Arrow Connector 47">
            <a:extLst>
              <a:ext uri="{FF2B5EF4-FFF2-40B4-BE49-F238E27FC236}">
                <a16:creationId xmlns:a16="http://schemas.microsoft.com/office/drawing/2014/main" id="{498603B2-1F14-4447-9FD7-AFB04ADF2AED}"/>
              </a:ext>
            </a:extLst>
          </p:cNvPr>
          <p:cNvCxnSpPr>
            <a:cxnSpLocks/>
          </p:cNvCxnSpPr>
          <p:nvPr/>
        </p:nvCxnSpPr>
        <p:spPr>
          <a:xfrm>
            <a:off x="9689011" y="4390232"/>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B598D45-D605-4C48-8C64-6A1A1037C463}"/>
              </a:ext>
            </a:extLst>
          </p:cNvPr>
          <p:cNvSpPr txBox="1"/>
          <p:nvPr/>
        </p:nvSpPr>
        <p:spPr>
          <a:xfrm>
            <a:off x="10347977" y="4191147"/>
            <a:ext cx="1416926" cy="369332"/>
          </a:xfrm>
          <a:prstGeom prst="rect">
            <a:avLst/>
          </a:prstGeom>
          <a:noFill/>
          <a:ln>
            <a:solidFill>
              <a:schemeClr val="accent1"/>
            </a:solidFill>
          </a:ln>
        </p:spPr>
        <p:txBody>
          <a:bodyPr wrap="none" rtlCol="0">
            <a:spAutoFit/>
          </a:bodyPr>
          <a:lstStyle/>
          <a:p>
            <a:r>
              <a:rPr lang="en-US" dirty="0"/>
              <a:t>P1 Expiration</a:t>
            </a:r>
          </a:p>
        </p:txBody>
      </p:sp>
      <p:cxnSp>
        <p:nvCxnSpPr>
          <p:cNvPr id="50" name="Straight Arrow Connector 49">
            <a:extLst>
              <a:ext uri="{FF2B5EF4-FFF2-40B4-BE49-F238E27FC236}">
                <a16:creationId xmlns:a16="http://schemas.microsoft.com/office/drawing/2014/main" id="{8862E000-A991-3748-95AB-2D2AB2D103BA}"/>
              </a:ext>
            </a:extLst>
          </p:cNvPr>
          <p:cNvCxnSpPr>
            <a:cxnSpLocks/>
          </p:cNvCxnSpPr>
          <p:nvPr/>
        </p:nvCxnSpPr>
        <p:spPr>
          <a:xfrm>
            <a:off x="9689011" y="4841328"/>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7361386-8ADA-0A46-9723-741FB5AC6C95}"/>
              </a:ext>
            </a:extLst>
          </p:cNvPr>
          <p:cNvSpPr txBox="1"/>
          <p:nvPr/>
        </p:nvSpPr>
        <p:spPr>
          <a:xfrm>
            <a:off x="10347977" y="4642243"/>
            <a:ext cx="1416926" cy="369332"/>
          </a:xfrm>
          <a:prstGeom prst="rect">
            <a:avLst/>
          </a:prstGeom>
          <a:noFill/>
          <a:ln>
            <a:solidFill>
              <a:schemeClr val="accent1"/>
            </a:solidFill>
          </a:ln>
        </p:spPr>
        <p:txBody>
          <a:bodyPr wrap="none" rtlCol="0">
            <a:spAutoFit/>
          </a:bodyPr>
          <a:lstStyle/>
          <a:p>
            <a:r>
              <a:rPr lang="en-US" dirty="0"/>
              <a:t>P2 Expiration</a:t>
            </a:r>
          </a:p>
        </p:txBody>
      </p:sp>
      <p:cxnSp>
        <p:nvCxnSpPr>
          <p:cNvPr id="52" name="Straight Arrow Connector 51">
            <a:extLst>
              <a:ext uri="{FF2B5EF4-FFF2-40B4-BE49-F238E27FC236}">
                <a16:creationId xmlns:a16="http://schemas.microsoft.com/office/drawing/2014/main" id="{0512DEE2-4712-614F-981C-8F5EA65B5560}"/>
              </a:ext>
            </a:extLst>
          </p:cNvPr>
          <p:cNvCxnSpPr>
            <a:cxnSpLocks/>
          </p:cNvCxnSpPr>
          <p:nvPr/>
        </p:nvCxnSpPr>
        <p:spPr>
          <a:xfrm>
            <a:off x="9689011" y="5287538"/>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813FFF3-5ED1-6645-A33B-F7C2A90059D7}"/>
              </a:ext>
            </a:extLst>
          </p:cNvPr>
          <p:cNvSpPr txBox="1"/>
          <p:nvPr/>
        </p:nvSpPr>
        <p:spPr>
          <a:xfrm>
            <a:off x="10347977" y="5088453"/>
            <a:ext cx="1416926" cy="369332"/>
          </a:xfrm>
          <a:prstGeom prst="rect">
            <a:avLst/>
          </a:prstGeom>
          <a:noFill/>
          <a:ln>
            <a:solidFill>
              <a:schemeClr val="accent1"/>
            </a:solidFill>
          </a:ln>
        </p:spPr>
        <p:txBody>
          <a:bodyPr wrap="none" rtlCol="0">
            <a:spAutoFit/>
          </a:bodyPr>
          <a:lstStyle/>
          <a:p>
            <a:r>
              <a:rPr lang="en-US" dirty="0"/>
              <a:t>P3 Expiration</a:t>
            </a:r>
          </a:p>
        </p:txBody>
      </p:sp>
      <p:cxnSp>
        <p:nvCxnSpPr>
          <p:cNvPr id="54" name="Straight Arrow Connector 53">
            <a:extLst>
              <a:ext uri="{FF2B5EF4-FFF2-40B4-BE49-F238E27FC236}">
                <a16:creationId xmlns:a16="http://schemas.microsoft.com/office/drawing/2014/main" id="{658DDC7C-1233-C646-BA95-41B715EB0403}"/>
              </a:ext>
            </a:extLst>
          </p:cNvPr>
          <p:cNvCxnSpPr>
            <a:cxnSpLocks/>
          </p:cNvCxnSpPr>
          <p:nvPr/>
        </p:nvCxnSpPr>
        <p:spPr>
          <a:xfrm>
            <a:off x="9690323" y="5712221"/>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481B875-AD48-C24A-8117-B803DDCEB258}"/>
              </a:ext>
            </a:extLst>
          </p:cNvPr>
          <p:cNvSpPr txBox="1"/>
          <p:nvPr/>
        </p:nvSpPr>
        <p:spPr>
          <a:xfrm>
            <a:off x="10349289" y="5513134"/>
            <a:ext cx="1415614" cy="369332"/>
          </a:xfrm>
          <a:prstGeom prst="rect">
            <a:avLst/>
          </a:prstGeom>
          <a:noFill/>
          <a:ln>
            <a:solidFill>
              <a:schemeClr val="accent1"/>
            </a:solidFill>
          </a:ln>
        </p:spPr>
        <p:txBody>
          <a:bodyPr wrap="square" rtlCol="0">
            <a:spAutoFit/>
          </a:bodyPr>
          <a:lstStyle/>
          <a:p>
            <a:r>
              <a:rPr lang="en-US" dirty="0"/>
              <a:t>P4 Expiration</a:t>
            </a:r>
          </a:p>
        </p:txBody>
      </p:sp>
      <p:sp>
        <p:nvSpPr>
          <p:cNvPr id="56" name="TextBox 55">
            <a:extLst>
              <a:ext uri="{FF2B5EF4-FFF2-40B4-BE49-F238E27FC236}">
                <a16:creationId xmlns:a16="http://schemas.microsoft.com/office/drawing/2014/main" id="{DAE364B8-7A44-9840-BAC0-3D28B71BC9BF}"/>
              </a:ext>
            </a:extLst>
          </p:cNvPr>
          <p:cNvSpPr txBox="1"/>
          <p:nvPr/>
        </p:nvSpPr>
        <p:spPr>
          <a:xfrm>
            <a:off x="289163" y="5756860"/>
            <a:ext cx="2331087" cy="646331"/>
          </a:xfrm>
          <a:prstGeom prst="rect">
            <a:avLst/>
          </a:prstGeom>
          <a:noFill/>
        </p:spPr>
        <p:txBody>
          <a:bodyPr wrap="none" rtlCol="0">
            <a:spAutoFit/>
          </a:bodyPr>
          <a:lstStyle/>
          <a:p>
            <a:r>
              <a:rPr lang="en-US" dirty="0"/>
              <a:t>Tetra Schematics v9</a:t>
            </a:r>
          </a:p>
          <a:p>
            <a:pPr algn="r"/>
            <a:r>
              <a:rPr lang="en-US" dirty="0"/>
              <a:t>20 May 2020</a:t>
            </a:r>
          </a:p>
        </p:txBody>
      </p:sp>
      <p:sp>
        <p:nvSpPr>
          <p:cNvPr id="47" name="Rectangle 46">
            <a:extLst>
              <a:ext uri="{FF2B5EF4-FFF2-40B4-BE49-F238E27FC236}">
                <a16:creationId xmlns:a16="http://schemas.microsoft.com/office/drawing/2014/main" id="{97CF90DC-49A2-CD47-8472-7DCA1B30E617}"/>
              </a:ext>
            </a:extLst>
          </p:cNvPr>
          <p:cNvSpPr/>
          <p:nvPr/>
        </p:nvSpPr>
        <p:spPr>
          <a:xfrm>
            <a:off x="4959713" y="741971"/>
            <a:ext cx="1375164" cy="34678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57" name="Rectangle 56">
            <a:extLst>
              <a:ext uri="{FF2B5EF4-FFF2-40B4-BE49-F238E27FC236}">
                <a16:creationId xmlns:a16="http://schemas.microsoft.com/office/drawing/2014/main" id="{9B91CB66-66B3-524C-9432-049C479BD3D3}"/>
              </a:ext>
            </a:extLst>
          </p:cNvPr>
          <p:cNvSpPr/>
          <p:nvPr/>
        </p:nvSpPr>
        <p:spPr>
          <a:xfrm>
            <a:off x="4966430" y="1259987"/>
            <a:ext cx="1375164" cy="34678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58" name="Rectangle 57">
            <a:extLst>
              <a:ext uri="{FF2B5EF4-FFF2-40B4-BE49-F238E27FC236}">
                <a16:creationId xmlns:a16="http://schemas.microsoft.com/office/drawing/2014/main" id="{0F495F26-5962-E04D-84A5-55EC7D9F5452}"/>
              </a:ext>
            </a:extLst>
          </p:cNvPr>
          <p:cNvSpPr/>
          <p:nvPr/>
        </p:nvSpPr>
        <p:spPr>
          <a:xfrm>
            <a:off x="4982846" y="1781647"/>
            <a:ext cx="1375164" cy="34678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59" name="Rectangle 58">
            <a:extLst>
              <a:ext uri="{FF2B5EF4-FFF2-40B4-BE49-F238E27FC236}">
                <a16:creationId xmlns:a16="http://schemas.microsoft.com/office/drawing/2014/main" id="{49F265EF-7F97-384A-A50B-C5F6A844BE5D}"/>
              </a:ext>
            </a:extLst>
          </p:cNvPr>
          <p:cNvSpPr/>
          <p:nvPr/>
        </p:nvSpPr>
        <p:spPr>
          <a:xfrm>
            <a:off x="4993623" y="2318386"/>
            <a:ext cx="1375164" cy="34678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grpSp>
        <p:nvGrpSpPr>
          <p:cNvPr id="60" name="Group 59">
            <a:extLst>
              <a:ext uri="{FF2B5EF4-FFF2-40B4-BE49-F238E27FC236}">
                <a16:creationId xmlns:a16="http://schemas.microsoft.com/office/drawing/2014/main" id="{ABF80379-5CD7-254D-B093-8AEB8EAEC461}"/>
              </a:ext>
            </a:extLst>
          </p:cNvPr>
          <p:cNvGrpSpPr/>
          <p:nvPr/>
        </p:nvGrpSpPr>
        <p:grpSpPr>
          <a:xfrm>
            <a:off x="9435702" y="3100528"/>
            <a:ext cx="1856101" cy="574311"/>
            <a:chOff x="8669421" y="2254459"/>
            <a:chExt cx="1856101" cy="1248573"/>
          </a:xfrm>
        </p:grpSpPr>
        <p:sp>
          <p:nvSpPr>
            <p:cNvPr id="61" name="Arc 60">
              <a:extLst>
                <a:ext uri="{FF2B5EF4-FFF2-40B4-BE49-F238E27FC236}">
                  <a16:creationId xmlns:a16="http://schemas.microsoft.com/office/drawing/2014/main" id="{24E28EFE-EF8C-EB4B-BBA8-8FEF4A9B9D49}"/>
                </a:ext>
              </a:extLst>
            </p:cNvPr>
            <p:cNvSpPr/>
            <p:nvPr/>
          </p:nvSpPr>
          <p:spPr>
            <a:xfrm>
              <a:off x="8669421" y="2254459"/>
              <a:ext cx="531340" cy="711559"/>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362BB4BB-3482-7044-A163-141E248F06B7}"/>
                </a:ext>
              </a:extLst>
            </p:cNvPr>
            <p:cNvCxnSpPr>
              <a:cxnSpLocks/>
              <a:endCxn id="63" idx="0"/>
            </p:cNvCxnSpPr>
            <p:nvPr/>
          </p:nvCxnSpPr>
          <p:spPr>
            <a:xfrm>
              <a:off x="9200761" y="2607276"/>
              <a:ext cx="0" cy="53914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7936D163-CD28-4C4E-BD49-C670A41ECCDE}"/>
                </a:ext>
              </a:extLst>
            </p:cNvPr>
            <p:cNvSpPr/>
            <p:nvPr/>
          </p:nvSpPr>
          <p:spPr>
            <a:xfrm rot="5400000">
              <a:off x="8578969" y="2881240"/>
              <a:ext cx="713232" cy="530352"/>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0611B298-03FB-C848-A928-10DADE7D2CCA}"/>
                </a:ext>
              </a:extLst>
            </p:cNvPr>
            <p:cNvSpPr txBox="1"/>
            <p:nvPr/>
          </p:nvSpPr>
          <p:spPr>
            <a:xfrm>
              <a:off x="9307112" y="2451055"/>
              <a:ext cx="1218410" cy="369332"/>
            </a:xfrm>
            <a:prstGeom prst="rect">
              <a:avLst/>
            </a:prstGeom>
            <a:noFill/>
          </p:spPr>
          <p:txBody>
            <a:bodyPr wrap="none" rtlCol="0">
              <a:spAutoFit/>
            </a:bodyPr>
            <a:lstStyle/>
            <a:p>
              <a:r>
                <a:rPr lang="en-US" dirty="0"/>
                <a:t>Bias Circuit</a:t>
              </a:r>
            </a:p>
          </p:txBody>
        </p:sp>
      </p:grpSp>
      <p:sp>
        <p:nvSpPr>
          <p:cNvPr id="65" name="Rectangle 64">
            <a:extLst>
              <a:ext uri="{FF2B5EF4-FFF2-40B4-BE49-F238E27FC236}">
                <a16:creationId xmlns:a16="http://schemas.microsoft.com/office/drawing/2014/main" id="{6D4BFC27-1677-5946-8424-C054A092EFC6}"/>
              </a:ext>
            </a:extLst>
          </p:cNvPr>
          <p:cNvSpPr/>
          <p:nvPr/>
        </p:nvSpPr>
        <p:spPr>
          <a:xfrm>
            <a:off x="7504397" y="2858891"/>
            <a:ext cx="1375164" cy="34678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6" name="Rectangle 65">
            <a:extLst>
              <a:ext uri="{FF2B5EF4-FFF2-40B4-BE49-F238E27FC236}">
                <a16:creationId xmlns:a16="http://schemas.microsoft.com/office/drawing/2014/main" id="{0CAA7760-B72D-1D4D-A7BF-B33A565B71C2}"/>
              </a:ext>
            </a:extLst>
          </p:cNvPr>
          <p:cNvSpPr/>
          <p:nvPr/>
        </p:nvSpPr>
        <p:spPr>
          <a:xfrm>
            <a:off x="7499254" y="3616729"/>
            <a:ext cx="1375164" cy="34678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7" name="Rectangle 66">
            <a:extLst>
              <a:ext uri="{FF2B5EF4-FFF2-40B4-BE49-F238E27FC236}">
                <a16:creationId xmlns:a16="http://schemas.microsoft.com/office/drawing/2014/main" id="{5608087F-DF84-0845-B186-19902FE91AB4}"/>
              </a:ext>
            </a:extLst>
          </p:cNvPr>
          <p:cNvSpPr/>
          <p:nvPr/>
        </p:nvSpPr>
        <p:spPr>
          <a:xfrm>
            <a:off x="4746289" y="4143124"/>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8" name="Rectangle 67">
            <a:extLst>
              <a:ext uri="{FF2B5EF4-FFF2-40B4-BE49-F238E27FC236}">
                <a16:creationId xmlns:a16="http://schemas.microsoft.com/office/drawing/2014/main" id="{11A33622-3630-2C4C-9A17-982D34DD2A2E}"/>
              </a:ext>
            </a:extLst>
          </p:cNvPr>
          <p:cNvSpPr/>
          <p:nvPr/>
        </p:nvSpPr>
        <p:spPr>
          <a:xfrm>
            <a:off x="4746289" y="4641203"/>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9" name="Rectangle 68">
            <a:extLst>
              <a:ext uri="{FF2B5EF4-FFF2-40B4-BE49-F238E27FC236}">
                <a16:creationId xmlns:a16="http://schemas.microsoft.com/office/drawing/2014/main" id="{7711E601-8895-8547-9F10-7071FD85C21A}"/>
              </a:ext>
            </a:extLst>
          </p:cNvPr>
          <p:cNvSpPr/>
          <p:nvPr/>
        </p:nvSpPr>
        <p:spPr>
          <a:xfrm>
            <a:off x="4746289" y="5139282"/>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70" name="Rectangle 69">
            <a:extLst>
              <a:ext uri="{FF2B5EF4-FFF2-40B4-BE49-F238E27FC236}">
                <a16:creationId xmlns:a16="http://schemas.microsoft.com/office/drawing/2014/main" id="{863FABDC-2C14-894C-AF64-098E27DC74BD}"/>
              </a:ext>
            </a:extLst>
          </p:cNvPr>
          <p:cNvSpPr/>
          <p:nvPr/>
        </p:nvSpPr>
        <p:spPr>
          <a:xfrm>
            <a:off x="4746289" y="5626852"/>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Tree>
    <p:extLst>
      <p:ext uri="{BB962C8B-B14F-4D97-AF65-F5344CB8AC3E}">
        <p14:creationId xmlns:p14="http://schemas.microsoft.com/office/powerpoint/2010/main" val="693908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FE7DE6-5A53-D34D-ABA5-94897B49809A}"/>
              </a:ext>
            </a:extLst>
          </p:cNvPr>
          <p:cNvPicPr>
            <a:picLocks noChangeAspect="1"/>
          </p:cNvPicPr>
          <p:nvPr/>
        </p:nvPicPr>
        <p:blipFill>
          <a:blip r:embed="rId2"/>
          <a:stretch>
            <a:fillRect/>
          </a:stretch>
        </p:blipFill>
        <p:spPr>
          <a:xfrm>
            <a:off x="3486535" y="0"/>
            <a:ext cx="5218930" cy="6858000"/>
          </a:xfrm>
          <a:prstGeom prst="rect">
            <a:avLst/>
          </a:prstGeom>
        </p:spPr>
      </p:pic>
      <p:sp>
        <p:nvSpPr>
          <p:cNvPr id="6" name="TextBox 5">
            <a:extLst>
              <a:ext uri="{FF2B5EF4-FFF2-40B4-BE49-F238E27FC236}">
                <a16:creationId xmlns:a16="http://schemas.microsoft.com/office/drawing/2014/main" id="{21349DA1-73BB-AF4A-859A-13FDD54734AF}"/>
              </a:ext>
            </a:extLst>
          </p:cNvPr>
          <p:cNvSpPr txBox="1"/>
          <p:nvPr/>
        </p:nvSpPr>
        <p:spPr>
          <a:xfrm>
            <a:off x="3512796" y="196334"/>
            <a:ext cx="776175" cy="369332"/>
          </a:xfrm>
          <a:prstGeom prst="rect">
            <a:avLst/>
          </a:prstGeom>
          <a:noFill/>
        </p:spPr>
        <p:txBody>
          <a:bodyPr wrap="none" rtlCol="0">
            <a:spAutoFit/>
          </a:bodyPr>
          <a:lstStyle/>
          <a:p>
            <a:r>
              <a:rPr lang="en-US" dirty="0"/>
              <a:t>Spring</a:t>
            </a:r>
          </a:p>
        </p:txBody>
      </p:sp>
      <p:sp>
        <p:nvSpPr>
          <p:cNvPr id="7" name="TextBox 6">
            <a:extLst>
              <a:ext uri="{FF2B5EF4-FFF2-40B4-BE49-F238E27FC236}">
                <a16:creationId xmlns:a16="http://schemas.microsoft.com/office/drawing/2014/main" id="{7ECF532D-40F1-E648-8D8F-57DCC3CF0F37}"/>
              </a:ext>
            </a:extLst>
          </p:cNvPr>
          <p:cNvSpPr txBox="1"/>
          <p:nvPr/>
        </p:nvSpPr>
        <p:spPr>
          <a:xfrm>
            <a:off x="7843344" y="55361"/>
            <a:ext cx="629403" cy="646331"/>
          </a:xfrm>
          <a:prstGeom prst="rect">
            <a:avLst/>
          </a:prstGeom>
          <a:noFill/>
        </p:spPr>
        <p:txBody>
          <a:bodyPr wrap="none" rtlCol="0">
            <a:spAutoFit/>
          </a:bodyPr>
          <a:lstStyle/>
          <a:p>
            <a:r>
              <a:rPr lang="en-US" dirty="0"/>
              <a:t>Flow</a:t>
            </a:r>
          </a:p>
          <a:p>
            <a:r>
              <a:rPr lang="en-US" dirty="0"/>
              <a:t>Cap</a:t>
            </a:r>
          </a:p>
        </p:txBody>
      </p:sp>
      <p:sp>
        <p:nvSpPr>
          <p:cNvPr id="8" name="TextBox 7">
            <a:extLst>
              <a:ext uri="{FF2B5EF4-FFF2-40B4-BE49-F238E27FC236}">
                <a16:creationId xmlns:a16="http://schemas.microsoft.com/office/drawing/2014/main" id="{EDDFD91E-69FC-A34D-8C4C-9E1EF90B1DF6}"/>
              </a:ext>
            </a:extLst>
          </p:cNvPr>
          <p:cNvSpPr txBox="1"/>
          <p:nvPr/>
        </p:nvSpPr>
        <p:spPr>
          <a:xfrm>
            <a:off x="8042237" y="716017"/>
            <a:ext cx="569387" cy="369332"/>
          </a:xfrm>
          <a:prstGeom prst="rect">
            <a:avLst/>
          </a:prstGeom>
          <a:noFill/>
        </p:spPr>
        <p:txBody>
          <a:bodyPr wrap="none" rtlCol="0">
            <a:spAutoFit/>
          </a:bodyPr>
          <a:lstStyle/>
          <a:p>
            <a:r>
              <a:rPr lang="en-US" dirty="0"/>
              <a:t>Seal</a:t>
            </a:r>
          </a:p>
        </p:txBody>
      </p:sp>
      <p:cxnSp>
        <p:nvCxnSpPr>
          <p:cNvPr id="10" name="Elbow Connector 9">
            <a:extLst>
              <a:ext uri="{FF2B5EF4-FFF2-40B4-BE49-F238E27FC236}">
                <a16:creationId xmlns:a16="http://schemas.microsoft.com/office/drawing/2014/main" id="{914666FF-660F-B44A-A9E5-AFE495ED9064}"/>
              </a:ext>
            </a:extLst>
          </p:cNvPr>
          <p:cNvCxnSpPr>
            <a:cxnSpLocks/>
          </p:cNvCxnSpPr>
          <p:nvPr/>
        </p:nvCxnSpPr>
        <p:spPr>
          <a:xfrm rot="10800000" flipV="1">
            <a:off x="6667374" y="240027"/>
            <a:ext cx="1068241" cy="1021294"/>
          </a:xfrm>
          <a:prstGeom prst="bentConnector3">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374A2733-24D6-2A4D-B1F6-DBFC29FCF201}"/>
              </a:ext>
            </a:extLst>
          </p:cNvPr>
          <p:cNvCxnSpPr>
            <a:cxnSpLocks/>
            <a:stCxn id="6" idx="3"/>
          </p:cNvCxnSpPr>
          <p:nvPr/>
        </p:nvCxnSpPr>
        <p:spPr>
          <a:xfrm>
            <a:off x="4288971" y="381000"/>
            <a:ext cx="1544437" cy="670034"/>
          </a:xfrm>
          <a:prstGeom prst="bentConnector3">
            <a:avLst>
              <a:gd name="adj1" fmla="val 50000"/>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63B19568-5C3B-2746-9A28-4377210D7A28}"/>
              </a:ext>
            </a:extLst>
          </p:cNvPr>
          <p:cNvCxnSpPr/>
          <p:nvPr/>
        </p:nvCxnSpPr>
        <p:spPr>
          <a:xfrm rot="5400000" flipH="1" flipV="1">
            <a:off x="4397960" y="2803071"/>
            <a:ext cx="1894114" cy="1251858"/>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FF1C8F4-53CE-2741-889D-8347EDBAE975}"/>
              </a:ext>
            </a:extLst>
          </p:cNvPr>
          <p:cNvSpPr txBox="1"/>
          <p:nvPr/>
        </p:nvSpPr>
        <p:spPr>
          <a:xfrm>
            <a:off x="4914899" y="3769851"/>
            <a:ext cx="860235" cy="369332"/>
          </a:xfrm>
          <a:prstGeom prst="rect">
            <a:avLst/>
          </a:prstGeom>
          <a:noFill/>
        </p:spPr>
        <p:txBody>
          <a:bodyPr wrap="none" rtlCol="0">
            <a:spAutoFit/>
          </a:bodyPr>
          <a:lstStyle/>
          <a:p>
            <a:r>
              <a:rPr lang="en-US" dirty="0">
                <a:ln w="3175">
                  <a:solidFill>
                    <a:schemeClr val="bg1">
                      <a:lumMod val="65000"/>
                    </a:schemeClr>
                  </a:solidFill>
                </a:ln>
                <a:solidFill>
                  <a:schemeClr val="bg1">
                    <a:lumMod val="95000"/>
                  </a:schemeClr>
                </a:solidFill>
              </a:rPr>
              <a:t>Airflow</a:t>
            </a:r>
          </a:p>
        </p:txBody>
      </p:sp>
      <p:cxnSp>
        <p:nvCxnSpPr>
          <p:cNvPr id="33" name="Elbow Connector 32">
            <a:extLst>
              <a:ext uri="{FF2B5EF4-FFF2-40B4-BE49-F238E27FC236}">
                <a16:creationId xmlns:a16="http://schemas.microsoft.com/office/drawing/2014/main" id="{79E1ABB0-9C1A-1C40-9AFD-8DC76CE73E75}"/>
              </a:ext>
            </a:extLst>
          </p:cNvPr>
          <p:cNvCxnSpPr>
            <a:cxnSpLocks/>
            <a:stCxn id="8" idx="1"/>
          </p:cNvCxnSpPr>
          <p:nvPr/>
        </p:nvCxnSpPr>
        <p:spPr>
          <a:xfrm rot="10800000" flipV="1">
            <a:off x="7195721" y="900682"/>
            <a:ext cx="846517" cy="600665"/>
          </a:xfrm>
          <a:prstGeom prst="bentConnector3">
            <a:avLst>
              <a:gd name="adj1" fmla="val 50000"/>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9A63E291-3120-EF44-B19B-8D7F87F8F96F}"/>
              </a:ext>
            </a:extLst>
          </p:cNvPr>
          <p:cNvCxnSpPr>
            <a:cxnSpLocks/>
          </p:cNvCxnSpPr>
          <p:nvPr/>
        </p:nvCxnSpPr>
        <p:spPr>
          <a:xfrm rot="16200000" flipH="1">
            <a:off x="6280416" y="4144188"/>
            <a:ext cx="1882095" cy="1243761"/>
          </a:xfrm>
          <a:prstGeom prst="curvedConnector3">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8EB6F6D-5DBA-8945-8AC4-56C74E44928D}"/>
              </a:ext>
            </a:extLst>
          </p:cNvPr>
          <p:cNvSpPr txBox="1"/>
          <p:nvPr/>
        </p:nvSpPr>
        <p:spPr>
          <a:xfrm>
            <a:off x="6983109" y="4191391"/>
            <a:ext cx="860235" cy="369332"/>
          </a:xfrm>
          <a:prstGeom prst="rect">
            <a:avLst/>
          </a:prstGeom>
          <a:noFill/>
        </p:spPr>
        <p:txBody>
          <a:bodyPr wrap="none" rtlCol="0">
            <a:spAutoFit/>
          </a:bodyPr>
          <a:lstStyle/>
          <a:p>
            <a:r>
              <a:rPr lang="en-US" dirty="0">
                <a:ln w="3175">
                  <a:solidFill>
                    <a:schemeClr val="bg1">
                      <a:lumMod val="65000"/>
                    </a:schemeClr>
                  </a:solidFill>
                </a:ln>
                <a:solidFill>
                  <a:schemeClr val="bg1">
                    <a:lumMod val="95000"/>
                  </a:schemeClr>
                </a:solidFill>
              </a:rPr>
              <a:t>Airflow</a:t>
            </a:r>
          </a:p>
        </p:txBody>
      </p:sp>
    </p:spTree>
    <p:extLst>
      <p:ext uri="{BB962C8B-B14F-4D97-AF65-F5344CB8AC3E}">
        <p14:creationId xmlns:p14="http://schemas.microsoft.com/office/powerpoint/2010/main" val="2599837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1854</TotalTime>
  <Words>211</Words>
  <Application>Microsoft Macintosh PowerPoint</Application>
  <PresentationFormat>Widescreen</PresentationFormat>
  <Paragraphs>64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Roden</dc:creator>
  <cp:lastModifiedBy>Mark Roden</cp:lastModifiedBy>
  <cp:revision>24</cp:revision>
  <dcterms:created xsi:type="dcterms:W3CDTF">2020-04-05T15:45:09Z</dcterms:created>
  <dcterms:modified xsi:type="dcterms:W3CDTF">2020-05-21T16:59:43Z</dcterms:modified>
</cp:coreProperties>
</file>