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217504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257524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591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824595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301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3578335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414219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273786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339318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ADDFF-3504-4818-B6E7-0C6E9DA0EB9B}"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380259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5ADDFF-3504-4818-B6E7-0C6E9DA0EB9B}"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429400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5ADDFF-3504-4818-B6E7-0C6E9DA0EB9B}"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321311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5ADDFF-3504-4818-B6E7-0C6E9DA0EB9B}"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302905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ADDFF-3504-4818-B6E7-0C6E9DA0EB9B}"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404871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ADDFF-3504-4818-B6E7-0C6E9DA0EB9B}"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37841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5ADDFF-3504-4818-B6E7-0C6E9DA0EB9B}"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E384A-C42B-4339-88AD-CB3BC225AE6D}" type="slidenum">
              <a:rPr lang="en-US" smtClean="0"/>
              <a:t>‹#›</a:t>
            </a:fld>
            <a:endParaRPr lang="en-US"/>
          </a:p>
        </p:txBody>
      </p:sp>
    </p:spTree>
    <p:extLst>
      <p:ext uri="{BB962C8B-B14F-4D97-AF65-F5344CB8AC3E}">
        <p14:creationId xmlns:p14="http://schemas.microsoft.com/office/powerpoint/2010/main" val="86635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5ADDFF-3504-4818-B6E7-0C6E9DA0EB9B}" type="datetimeFigureOut">
              <a:rPr lang="en-US" smtClean="0"/>
              <a:t>4/13/2019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9E384A-C42B-4339-88AD-CB3BC225AE6D}" type="slidenum">
              <a:rPr lang="en-US" smtClean="0"/>
              <a:t>‹#›</a:t>
            </a:fld>
            <a:endParaRPr lang="en-US"/>
          </a:p>
        </p:txBody>
      </p:sp>
      <p:sp>
        <p:nvSpPr>
          <p:cNvPr id="8" name="MSIPCMContentMarking" descr="{&quot;HashCode&quot;:1831732991,&quot;Placement&quot;:&quot;Footer&quot;}">
            <a:extLst>
              <a:ext uri="{FF2B5EF4-FFF2-40B4-BE49-F238E27FC236}">
                <a16:creationId xmlns:a16="http://schemas.microsoft.com/office/drawing/2014/main" id="{277AFB96-5A84-4C96-A8D4-D2AF865F7218}"/>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3515830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eighborhoodscout.com/tx/houston/crime" TargetMode="External"/><Relationship Id="rId2" Type="http://schemas.openxmlformats.org/officeDocument/2006/relationships/hyperlink" Target="https://en.wikipedia.org/wiki/List_of_Houston_neighborhoods" TargetMode="Externa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www.neighborhoodscout.com/tx/houston/schoo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neighborhoodscout.com/tx/houston"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neighborhoodscout.com/tx/houston"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78ED-6429-4720-92B8-C68F48291EFA}"/>
              </a:ext>
            </a:extLst>
          </p:cNvPr>
          <p:cNvSpPr>
            <a:spLocks noGrp="1"/>
          </p:cNvSpPr>
          <p:nvPr>
            <p:ph type="ctrTitle"/>
          </p:nvPr>
        </p:nvSpPr>
        <p:spPr/>
        <p:txBody>
          <a:bodyPr/>
          <a:lstStyle/>
          <a:p>
            <a:r>
              <a:rPr lang="en-US" sz="3200" dirty="0"/>
              <a:t>Peer-graded Assignment: Capstone Project - The Battle of Neighborhoods</a:t>
            </a:r>
          </a:p>
        </p:txBody>
      </p:sp>
      <p:sp>
        <p:nvSpPr>
          <p:cNvPr id="3" name="Subtitle 2">
            <a:extLst>
              <a:ext uri="{FF2B5EF4-FFF2-40B4-BE49-F238E27FC236}">
                <a16:creationId xmlns:a16="http://schemas.microsoft.com/office/drawing/2014/main" id="{F6268E2A-3CAE-44A9-8D0E-45F8E3B1CDC8}"/>
              </a:ext>
            </a:extLst>
          </p:cNvPr>
          <p:cNvSpPr>
            <a:spLocks noGrp="1"/>
          </p:cNvSpPr>
          <p:nvPr>
            <p:ph type="subTitle" idx="1"/>
          </p:nvPr>
        </p:nvSpPr>
        <p:spPr/>
        <p:txBody>
          <a:bodyPr/>
          <a:lstStyle/>
          <a:p>
            <a:r>
              <a:rPr lang="en-US" dirty="0"/>
              <a:t>Moving to Houston, Texas, USA</a:t>
            </a:r>
          </a:p>
          <a:p>
            <a:r>
              <a:rPr lang="en-US" dirty="0"/>
              <a:t>Amir Kassenev</a:t>
            </a:r>
          </a:p>
        </p:txBody>
      </p:sp>
    </p:spTree>
    <p:extLst>
      <p:ext uri="{BB962C8B-B14F-4D97-AF65-F5344CB8AC3E}">
        <p14:creationId xmlns:p14="http://schemas.microsoft.com/office/powerpoint/2010/main" val="164743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406-C504-4B8B-81C1-5081C10C3DF8}"/>
              </a:ext>
            </a:extLst>
          </p:cNvPr>
          <p:cNvSpPr>
            <a:spLocks noGrp="1"/>
          </p:cNvSpPr>
          <p:nvPr>
            <p:ph type="title"/>
          </p:nvPr>
        </p:nvSpPr>
        <p:spPr>
          <a:xfrm>
            <a:off x="677333" y="609600"/>
            <a:ext cx="9676341" cy="1320800"/>
          </a:xfrm>
        </p:spPr>
        <p:txBody>
          <a:bodyPr/>
          <a:lstStyle/>
          <a:p>
            <a:r>
              <a:rPr lang="en-US" dirty="0"/>
              <a:t>Results – split Neighborhood name and street</a:t>
            </a:r>
          </a:p>
        </p:txBody>
      </p:sp>
      <p:sp>
        <p:nvSpPr>
          <p:cNvPr id="3" name="Content Placeholder 2">
            <a:extLst>
              <a:ext uri="{FF2B5EF4-FFF2-40B4-BE49-F238E27FC236}">
                <a16:creationId xmlns:a16="http://schemas.microsoft.com/office/drawing/2014/main" id="{8A22B2AB-4152-4829-A806-54DB53F52A05}"/>
              </a:ext>
            </a:extLst>
          </p:cNvPr>
          <p:cNvSpPr>
            <a:spLocks noGrp="1"/>
          </p:cNvSpPr>
          <p:nvPr>
            <p:ph idx="1"/>
          </p:nvPr>
        </p:nvSpPr>
        <p:spPr/>
        <p:txBody>
          <a:bodyPr/>
          <a:lstStyle/>
          <a:p>
            <a:r>
              <a:rPr lang="en-US" dirty="0"/>
              <a:t>Split Neighborhood name and street into two columns as joint name will not work to find coordinates</a:t>
            </a:r>
          </a:p>
        </p:txBody>
      </p:sp>
      <p:pic>
        <p:nvPicPr>
          <p:cNvPr id="4" name="Picture 3">
            <a:extLst>
              <a:ext uri="{FF2B5EF4-FFF2-40B4-BE49-F238E27FC236}">
                <a16:creationId xmlns:a16="http://schemas.microsoft.com/office/drawing/2014/main" id="{0E62C787-BAB2-4CD9-AC3D-DEFBFFB6F617}"/>
              </a:ext>
            </a:extLst>
          </p:cNvPr>
          <p:cNvPicPr>
            <a:picLocks noChangeAspect="1"/>
          </p:cNvPicPr>
          <p:nvPr/>
        </p:nvPicPr>
        <p:blipFill>
          <a:blip r:embed="rId2"/>
          <a:stretch>
            <a:fillRect/>
          </a:stretch>
        </p:blipFill>
        <p:spPr>
          <a:xfrm>
            <a:off x="1909762" y="3229437"/>
            <a:ext cx="5686425" cy="1743075"/>
          </a:xfrm>
          <a:prstGeom prst="rect">
            <a:avLst/>
          </a:prstGeom>
        </p:spPr>
      </p:pic>
    </p:spTree>
    <p:extLst>
      <p:ext uri="{BB962C8B-B14F-4D97-AF65-F5344CB8AC3E}">
        <p14:creationId xmlns:p14="http://schemas.microsoft.com/office/powerpoint/2010/main" val="163682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5590-4509-4BAD-9E93-09265D78A9B2}"/>
              </a:ext>
            </a:extLst>
          </p:cNvPr>
          <p:cNvSpPr>
            <a:spLocks noGrp="1"/>
          </p:cNvSpPr>
          <p:nvPr>
            <p:ph type="title"/>
          </p:nvPr>
        </p:nvSpPr>
        <p:spPr/>
        <p:txBody>
          <a:bodyPr/>
          <a:lstStyle/>
          <a:p>
            <a:r>
              <a:rPr lang="en-US" dirty="0"/>
              <a:t>Results – prepare table</a:t>
            </a:r>
          </a:p>
        </p:txBody>
      </p:sp>
      <p:sp>
        <p:nvSpPr>
          <p:cNvPr id="3" name="Content Placeholder 2">
            <a:extLst>
              <a:ext uri="{FF2B5EF4-FFF2-40B4-BE49-F238E27FC236}">
                <a16:creationId xmlns:a16="http://schemas.microsoft.com/office/drawing/2014/main" id="{A44FD496-1F36-400C-B1F9-6DC974CA3048}"/>
              </a:ext>
            </a:extLst>
          </p:cNvPr>
          <p:cNvSpPr>
            <a:spLocks noGrp="1"/>
          </p:cNvSpPr>
          <p:nvPr>
            <p:ph idx="1"/>
          </p:nvPr>
        </p:nvSpPr>
        <p:spPr>
          <a:xfrm>
            <a:off x="677333" y="2160589"/>
            <a:ext cx="9771591" cy="3880773"/>
          </a:xfrm>
        </p:spPr>
        <p:txBody>
          <a:bodyPr/>
          <a:lstStyle/>
          <a:p>
            <a:r>
              <a:rPr lang="en-US" dirty="0"/>
              <a:t>Add empty columns with coordinates (latitude and longitude)</a:t>
            </a:r>
          </a:p>
          <a:p>
            <a:r>
              <a:rPr lang="en-US" dirty="0"/>
              <a:t>Add state column (Houston)</a:t>
            </a:r>
          </a:p>
          <a:p>
            <a:r>
              <a:rPr lang="en-US" dirty="0"/>
              <a:t>Add new column (Neighborhood + State) that will be used in getting coordinates</a:t>
            </a:r>
          </a:p>
        </p:txBody>
      </p:sp>
      <p:pic>
        <p:nvPicPr>
          <p:cNvPr id="4" name="Picture 3">
            <a:extLst>
              <a:ext uri="{FF2B5EF4-FFF2-40B4-BE49-F238E27FC236}">
                <a16:creationId xmlns:a16="http://schemas.microsoft.com/office/drawing/2014/main" id="{F307FAA3-FE9E-401B-AD20-DA25938655FD}"/>
              </a:ext>
            </a:extLst>
          </p:cNvPr>
          <p:cNvPicPr>
            <a:picLocks noChangeAspect="1"/>
          </p:cNvPicPr>
          <p:nvPr/>
        </p:nvPicPr>
        <p:blipFill>
          <a:blip r:embed="rId2"/>
          <a:stretch>
            <a:fillRect/>
          </a:stretch>
        </p:blipFill>
        <p:spPr>
          <a:xfrm>
            <a:off x="2027680" y="3609975"/>
            <a:ext cx="5895975" cy="2266950"/>
          </a:xfrm>
          <a:prstGeom prst="rect">
            <a:avLst/>
          </a:prstGeom>
        </p:spPr>
      </p:pic>
    </p:spTree>
    <p:extLst>
      <p:ext uri="{BB962C8B-B14F-4D97-AF65-F5344CB8AC3E}">
        <p14:creationId xmlns:p14="http://schemas.microsoft.com/office/powerpoint/2010/main" val="226213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13FD-5A0A-4E88-83A9-8EBB1EA0B387}"/>
              </a:ext>
            </a:extLst>
          </p:cNvPr>
          <p:cNvSpPr>
            <a:spLocks noGrp="1"/>
          </p:cNvSpPr>
          <p:nvPr>
            <p:ph type="title"/>
          </p:nvPr>
        </p:nvSpPr>
        <p:spPr/>
        <p:txBody>
          <a:bodyPr/>
          <a:lstStyle/>
          <a:p>
            <a:r>
              <a:rPr lang="en-US" dirty="0"/>
              <a:t>Results – Coordinates are obtained, lets move forward</a:t>
            </a:r>
          </a:p>
        </p:txBody>
      </p:sp>
      <p:pic>
        <p:nvPicPr>
          <p:cNvPr id="4" name="Content Placeholder 3">
            <a:extLst>
              <a:ext uri="{FF2B5EF4-FFF2-40B4-BE49-F238E27FC236}">
                <a16:creationId xmlns:a16="http://schemas.microsoft.com/office/drawing/2014/main" id="{A09E07C7-1945-4F88-B0CD-5885D70EC3F2}"/>
              </a:ext>
            </a:extLst>
          </p:cNvPr>
          <p:cNvPicPr>
            <a:picLocks noGrp="1" noChangeAspect="1"/>
          </p:cNvPicPr>
          <p:nvPr>
            <p:ph idx="1"/>
          </p:nvPr>
        </p:nvPicPr>
        <p:blipFill>
          <a:blip r:embed="rId2"/>
          <a:stretch>
            <a:fillRect/>
          </a:stretch>
        </p:blipFill>
        <p:spPr>
          <a:xfrm>
            <a:off x="1657435" y="2160588"/>
            <a:ext cx="6637167" cy="3881437"/>
          </a:xfrm>
          <a:prstGeom prst="rect">
            <a:avLst/>
          </a:prstGeom>
        </p:spPr>
      </p:pic>
    </p:spTree>
    <p:extLst>
      <p:ext uri="{BB962C8B-B14F-4D97-AF65-F5344CB8AC3E}">
        <p14:creationId xmlns:p14="http://schemas.microsoft.com/office/powerpoint/2010/main" val="28187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7BD0-1C20-430C-8B4F-51444F7E976E}"/>
              </a:ext>
            </a:extLst>
          </p:cNvPr>
          <p:cNvSpPr>
            <a:spLocks noGrp="1"/>
          </p:cNvSpPr>
          <p:nvPr>
            <p:ph type="title"/>
          </p:nvPr>
        </p:nvSpPr>
        <p:spPr/>
        <p:txBody>
          <a:bodyPr/>
          <a:lstStyle/>
          <a:p>
            <a:r>
              <a:rPr lang="en-US" dirty="0"/>
              <a:t>Results – map is here, lets move then!</a:t>
            </a:r>
          </a:p>
        </p:txBody>
      </p:sp>
      <p:pic>
        <p:nvPicPr>
          <p:cNvPr id="4" name="Content Placeholder 3">
            <a:extLst>
              <a:ext uri="{FF2B5EF4-FFF2-40B4-BE49-F238E27FC236}">
                <a16:creationId xmlns:a16="http://schemas.microsoft.com/office/drawing/2014/main" id="{4EA5A34A-F304-4D7B-8685-77576E8E3752}"/>
              </a:ext>
            </a:extLst>
          </p:cNvPr>
          <p:cNvPicPr>
            <a:picLocks noGrp="1" noChangeAspect="1"/>
          </p:cNvPicPr>
          <p:nvPr>
            <p:ph idx="1"/>
          </p:nvPr>
        </p:nvPicPr>
        <p:blipFill>
          <a:blip r:embed="rId2"/>
          <a:stretch>
            <a:fillRect/>
          </a:stretch>
        </p:blipFill>
        <p:spPr>
          <a:xfrm>
            <a:off x="2212157" y="2160588"/>
            <a:ext cx="5527723" cy="3881437"/>
          </a:xfrm>
          <a:prstGeom prst="rect">
            <a:avLst/>
          </a:prstGeom>
        </p:spPr>
      </p:pic>
    </p:spTree>
    <p:extLst>
      <p:ext uri="{BB962C8B-B14F-4D97-AF65-F5344CB8AC3E}">
        <p14:creationId xmlns:p14="http://schemas.microsoft.com/office/powerpoint/2010/main" val="149101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D68F-0365-49C0-8BC4-FF712D08B845}"/>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BBC9F368-839B-4BCA-BE43-821809FD0433}"/>
              </a:ext>
            </a:extLst>
          </p:cNvPr>
          <p:cNvSpPr>
            <a:spLocks noGrp="1"/>
          </p:cNvSpPr>
          <p:nvPr>
            <p:ph idx="1"/>
          </p:nvPr>
        </p:nvSpPr>
        <p:spPr/>
        <p:txBody>
          <a:bodyPr/>
          <a:lstStyle/>
          <a:p>
            <a:r>
              <a:rPr lang="en-US" dirty="0"/>
              <a:t>Both neighborhood that resulted from this exercise are quire far from the city center therefore additional KPI should be considered, as home pricing, community and etc. This will be taking into account when we will visit Houston next month. </a:t>
            </a:r>
          </a:p>
        </p:txBody>
      </p:sp>
    </p:spTree>
    <p:extLst>
      <p:ext uri="{BB962C8B-B14F-4D97-AF65-F5344CB8AC3E}">
        <p14:creationId xmlns:p14="http://schemas.microsoft.com/office/powerpoint/2010/main" val="351212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D68F-0365-49C0-8BC4-FF712D08B84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BC9F368-839B-4BCA-BE43-821809FD0433}"/>
              </a:ext>
            </a:extLst>
          </p:cNvPr>
          <p:cNvSpPr>
            <a:spLocks noGrp="1"/>
          </p:cNvSpPr>
          <p:nvPr>
            <p:ph idx="1"/>
          </p:nvPr>
        </p:nvSpPr>
        <p:spPr/>
        <p:txBody>
          <a:bodyPr/>
          <a:lstStyle/>
          <a:p>
            <a:r>
              <a:rPr lang="en-US" dirty="0"/>
              <a:t>In conclusion, this was very useful final project where Python skills helped me find best neighborhood as I am planning to move to Houston in reality. </a:t>
            </a:r>
          </a:p>
          <a:p>
            <a:r>
              <a:rPr lang="en-US" dirty="0"/>
              <a:t>Data scrapping from the website and Fore Square API is very powerful technique</a:t>
            </a:r>
          </a:p>
          <a:p>
            <a:r>
              <a:rPr lang="en-US" dirty="0"/>
              <a:t>Data visualization using mapping tools as folium is an amazing to demonstrate to my wife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41611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42D0-166D-431F-ADD5-620618110C34}"/>
              </a:ext>
            </a:extLst>
          </p:cNvPr>
          <p:cNvSpPr>
            <a:spLocks noGrp="1"/>
          </p:cNvSpPr>
          <p:nvPr>
            <p:ph type="title"/>
          </p:nvPr>
        </p:nvSpPr>
        <p:spPr/>
        <p:txBody>
          <a:bodyPr/>
          <a:lstStyle/>
          <a:p>
            <a:r>
              <a:rPr lang="en-US" dirty="0"/>
              <a:t>Final link</a:t>
            </a:r>
          </a:p>
        </p:txBody>
      </p:sp>
      <p:sp>
        <p:nvSpPr>
          <p:cNvPr id="3" name="Content Placeholder 2">
            <a:extLst>
              <a:ext uri="{FF2B5EF4-FFF2-40B4-BE49-F238E27FC236}">
                <a16:creationId xmlns:a16="http://schemas.microsoft.com/office/drawing/2014/main" id="{C05B52AB-2C61-424A-8DB6-00C2721E17D2}"/>
              </a:ext>
            </a:extLst>
          </p:cNvPr>
          <p:cNvSpPr>
            <a:spLocks noGrp="1"/>
          </p:cNvSpPr>
          <p:nvPr>
            <p:ph idx="1"/>
          </p:nvPr>
        </p:nvSpPr>
        <p:spPr/>
        <p:txBody>
          <a:bodyPr/>
          <a:lstStyle/>
          <a:p>
            <a:r>
              <a:rPr lang="en-US" dirty="0"/>
              <a:t>https://dataplatform.cloud.ibm.com/analytics/notebooks/v2/e854f446-12d1-4b0d-9cf2-8353d012aab5/view?access_token=ee42243ffd7a5e1716b8655633586124b48a97cd5ccf01cbebfdbef50a0252ba</a:t>
            </a:r>
          </a:p>
        </p:txBody>
      </p:sp>
    </p:spTree>
    <p:extLst>
      <p:ext uri="{BB962C8B-B14F-4D97-AF65-F5344CB8AC3E}">
        <p14:creationId xmlns:p14="http://schemas.microsoft.com/office/powerpoint/2010/main" val="21752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C4D0-D054-4B00-A0B6-F5B3BEA11A9C}"/>
              </a:ext>
            </a:extLst>
          </p:cNvPr>
          <p:cNvSpPr>
            <a:spLocks noGrp="1"/>
          </p:cNvSpPr>
          <p:nvPr>
            <p:ph type="title"/>
          </p:nvPr>
        </p:nvSpPr>
        <p:spPr/>
        <p:txBody>
          <a:bodyPr/>
          <a:lstStyle/>
          <a:p>
            <a:r>
              <a:rPr lang="en-US" b="1" dirty="0"/>
              <a:t>Introduction: Business Problem </a:t>
            </a:r>
            <a:br>
              <a:rPr lang="en-US" b="1" dirty="0"/>
            </a:br>
            <a:endParaRPr lang="en-US" dirty="0"/>
          </a:p>
        </p:txBody>
      </p:sp>
      <p:sp>
        <p:nvSpPr>
          <p:cNvPr id="3" name="Content Placeholder 2">
            <a:extLst>
              <a:ext uri="{FF2B5EF4-FFF2-40B4-BE49-F238E27FC236}">
                <a16:creationId xmlns:a16="http://schemas.microsoft.com/office/drawing/2014/main" id="{85261F93-EBA1-4C25-BA59-6924D7FCBC6B}"/>
              </a:ext>
            </a:extLst>
          </p:cNvPr>
          <p:cNvSpPr>
            <a:spLocks noGrp="1"/>
          </p:cNvSpPr>
          <p:nvPr>
            <p:ph idx="1"/>
          </p:nvPr>
        </p:nvSpPr>
        <p:spPr>
          <a:xfrm>
            <a:off x="587385" y="1582091"/>
            <a:ext cx="6223961" cy="4666309"/>
          </a:xfrm>
        </p:spPr>
        <p:txBody>
          <a:bodyPr>
            <a:noAutofit/>
          </a:bodyPr>
          <a:lstStyle/>
          <a:p>
            <a:pPr marL="0" indent="0">
              <a:buNone/>
            </a:pPr>
            <a:r>
              <a:rPr lang="en-US" sz="1200" dirty="0"/>
              <a:t>In this project, I will be using my persona real live case.</a:t>
            </a:r>
          </a:p>
          <a:p>
            <a:pPr marL="0" indent="0">
              <a:buNone/>
            </a:pPr>
            <a:r>
              <a:rPr lang="en-US" sz="1200" dirty="0"/>
              <a:t>I am planning to move to Houston, Texas, U.S. in next few months and looking for an area to buy a house or apartment. This case will be useful for anyone planning to move to a new area/city and looking for an area to buy a house.</a:t>
            </a:r>
          </a:p>
          <a:p>
            <a:pPr marL="0" indent="0">
              <a:buNone/>
            </a:pPr>
            <a:r>
              <a:rPr lang="en-US" sz="1200" dirty="0"/>
              <a:t>Since Houston is </a:t>
            </a:r>
            <a:r>
              <a:rPr lang="en-US" sz="1200" dirty="0" err="1"/>
              <a:t>is</a:t>
            </a:r>
            <a:r>
              <a:rPr lang="en-US" sz="1200" dirty="0"/>
              <a:t> the most populous city in the U.S. state of Texas and the fourth most populous city in the United States with the area of 627 </a:t>
            </a:r>
            <a:r>
              <a:rPr lang="en-US" sz="1200" dirty="0" err="1"/>
              <a:t>sq</a:t>
            </a:r>
            <a:r>
              <a:rPr lang="en-US" sz="1200" dirty="0"/>
              <a:t> mi, it is a quite challenging task to find the right place to settle.</a:t>
            </a:r>
          </a:p>
          <a:p>
            <a:pPr marL="0" indent="0">
              <a:buNone/>
            </a:pPr>
            <a:r>
              <a:rPr lang="en-US" sz="1200" dirty="0"/>
              <a:t>We will be looking for an area/neighborhood with the following requirements:</a:t>
            </a:r>
          </a:p>
          <a:p>
            <a:pPr marL="0" indent="0">
              <a:buNone/>
            </a:pPr>
            <a:endParaRPr lang="en-US" sz="1200" dirty="0"/>
          </a:p>
          <a:p>
            <a:pPr marL="400050" lvl="1" indent="0">
              <a:buNone/>
            </a:pPr>
            <a:r>
              <a:rPr lang="en-US" sz="1200" dirty="0"/>
              <a:t>1. Neighborhood with the best schools *</a:t>
            </a:r>
          </a:p>
          <a:p>
            <a:pPr marL="400050" lvl="1" indent="0">
              <a:buNone/>
            </a:pPr>
            <a:r>
              <a:rPr lang="en-US" sz="1200" dirty="0"/>
              <a:t>2. Neighborhood with low crime rate</a:t>
            </a:r>
          </a:p>
          <a:p>
            <a:pPr marL="400050" lvl="1" indent="0">
              <a:buNone/>
            </a:pPr>
            <a:r>
              <a:rPr lang="en-US" sz="1200" dirty="0"/>
              <a:t>3. As close to the city center as possible</a:t>
            </a:r>
          </a:p>
          <a:p>
            <a:pPr marL="0" indent="0">
              <a:buNone/>
            </a:pPr>
            <a:endParaRPr lang="en-US" sz="1200" dirty="0"/>
          </a:p>
          <a:p>
            <a:pPr marL="0" indent="0">
              <a:buNone/>
            </a:pPr>
            <a:r>
              <a:rPr lang="en-US" sz="1200" dirty="0"/>
              <a:t>We will use our data science powers to generate a few most promising neighborhoods based on these criteria. Advantages of each area will then be clearly expressed so that the best possible final location can be chosen by Family.</a:t>
            </a:r>
          </a:p>
        </p:txBody>
      </p:sp>
      <p:pic>
        <p:nvPicPr>
          <p:cNvPr id="4" name="Picture 3">
            <a:extLst>
              <a:ext uri="{FF2B5EF4-FFF2-40B4-BE49-F238E27FC236}">
                <a16:creationId xmlns:a16="http://schemas.microsoft.com/office/drawing/2014/main" id="{17E73579-88BE-4B1D-81CA-81F08B060C42}"/>
              </a:ext>
            </a:extLst>
          </p:cNvPr>
          <p:cNvPicPr>
            <a:picLocks noChangeAspect="1"/>
          </p:cNvPicPr>
          <p:nvPr/>
        </p:nvPicPr>
        <p:blipFill>
          <a:blip r:embed="rId2"/>
          <a:stretch>
            <a:fillRect/>
          </a:stretch>
        </p:blipFill>
        <p:spPr>
          <a:xfrm>
            <a:off x="6924772" y="1651519"/>
            <a:ext cx="2968639" cy="3969398"/>
          </a:xfrm>
          <a:prstGeom prst="rect">
            <a:avLst/>
          </a:prstGeom>
        </p:spPr>
      </p:pic>
    </p:spTree>
    <p:extLst>
      <p:ext uri="{BB962C8B-B14F-4D97-AF65-F5344CB8AC3E}">
        <p14:creationId xmlns:p14="http://schemas.microsoft.com/office/powerpoint/2010/main" val="277572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ABB8-427E-4C9F-B804-2C097457C743}"/>
              </a:ext>
            </a:extLst>
          </p:cNvPr>
          <p:cNvSpPr>
            <a:spLocks noGrp="1"/>
          </p:cNvSpPr>
          <p:nvPr>
            <p:ph type="title"/>
          </p:nvPr>
        </p:nvSpPr>
        <p:spPr>
          <a:xfrm>
            <a:off x="677334" y="609600"/>
            <a:ext cx="8596668" cy="1320800"/>
          </a:xfrm>
        </p:spPr>
        <p:txBody>
          <a:bodyPr/>
          <a:lstStyle/>
          <a:p>
            <a:r>
              <a:rPr lang="en-US" b="1" dirty="0"/>
              <a:t>Data </a:t>
            </a:r>
            <a:br>
              <a:rPr lang="en-US" b="1" dirty="0"/>
            </a:br>
            <a:endParaRPr lang="en-US" dirty="0"/>
          </a:p>
        </p:txBody>
      </p:sp>
      <p:sp>
        <p:nvSpPr>
          <p:cNvPr id="3" name="Content Placeholder 2">
            <a:extLst>
              <a:ext uri="{FF2B5EF4-FFF2-40B4-BE49-F238E27FC236}">
                <a16:creationId xmlns:a16="http://schemas.microsoft.com/office/drawing/2014/main" id="{BB3A3529-A6FB-4DB9-BEA6-6C44E84D92EF}"/>
              </a:ext>
            </a:extLst>
          </p:cNvPr>
          <p:cNvSpPr>
            <a:spLocks noGrp="1"/>
          </p:cNvSpPr>
          <p:nvPr>
            <p:ph idx="1"/>
          </p:nvPr>
        </p:nvSpPr>
        <p:spPr>
          <a:xfrm>
            <a:off x="677334" y="1632857"/>
            <a:ext cx="8596668" cy="4408505"/>
          </a:xfrm>
        </p:spPr>
        <p:txBody>
          <a:bodyPr>
            <a:normAutofit fontScale="92500" lnSpcReduction="10000"/>
          </a:bodyPr>
          <a:lstStyle/>
          <a:p>
            <a:pPr marL="0" indent="0">
              <a:buNone/>
            </a:pPr>
            <a:r>
              <a:rPr lang="en-US"/>
              <a:t>Based on definition of our task, factors that will influence our decision are:</a:t>
            </a:r>
          </a:p>
          <a:p>
            <a:pPr marL="0" indent="0">
              <a:buNone/>
            </a:pPr>
            <a:r>
              <a:rPr lang="en-US"/>
              <a:t>number of Schools in the neighborhood (any type of schools) distance</a:t>
            </a:r>
          </a:p>
          <a:p>
            <a:pPr marL="0" indent="0">
              <a:buNone/>
            </a:pPr>
            <a:r>
              <a:rPr lang="en-US"/>
              <a:t>neighborhood crime rate</a:t>
            </a:r>
          </a:p>
          <a:p>
            <a:pPr marL="0" indent="0">
              <a:buNone/>
            </a:pPr>
            <a:r>
              <a:rPr lang="en-US"/>
              <a:t>distance of neighborhood from city center</a:t>
            </a:r>
          </a:p>
          <a:p>
            <a:pPr marL="0" indent="0">
              <a:buNone/>
            </a:pPr>
            <a:r>
              <a:rPr lang="en-US"/>
              <a:t>We decided to use regularly spaced grid of locations, centered around city center, to define our neighborhoods.</a:t>
            </a:r>
          </a:p>
          <a:p>
            <a:pPr marL="0" indent="0">
              <a:buNone/>
            </a:pPr>
            <a:r>
              <a:rPr lang="en-US"/>
              <a:t>Following data sources will be needed to extract/generate the required information:</a:t>
            </a:r>
          </a:p>
          <a:p>
            <a:pPr marL="0" indent="0">
              <a:buNone/>
            </a:pPr>
            <a:r>
              <a:rPr lang="en-US"/>
              <a:t>Wikipedia - list of Houston neighborhoods (</a:t>
            </a:r>
            <a:r>
              <a:rPr lang="en-US" u="sng">
                <a:hlinkClick r:id="rId2"/>
              </a:rPr>
              <a:t>https://en.wikipedia.org/wiki/List_of_Houston_neighborhoods</a:t>
            </a:r>
            <a:r>
              <a:rPr lang="en-US"/>
              <a:t>)</a:t>
            </a:r>
          </a:p>
          <a:p>
            <a:pPr marL="0" indent="0">
              <a:buNone/>
            </a:pPr>
            <a:r>
              <a:rPr lang="en-US"/>
              <a:t>Crime Statistics in Houston ranking - </a:t>
            </a:r>
            <a:r>
              <a:rPr lang="en-US" u="sng">
                <a:hlinkClick r:id="rId3"/>
              </a:rPr>
              <a:t>https://www.neighborhoodscout.com/tx/houston/crime</a:t>
            </a:r>
            <a:endParaRPr lang="en-US"/>
          </a:p>
          <a:p>
            <a:pPr marL="0" indent="0">
              <a:buNone/>
            </a:pPr>
            <a:r>
              <a:rPr lang="en-US"/>
              <a:t>Best Schools in Houston ranking - </a:t>
            </a:r>
            <a:r>
              <a:rPr lang="en-US" u="sng">
                <a:hlinkClick r:id="rId4"/>
              </a:rPr>
              <a:t>https://www.neighborhoodscout.com/tx/houston/schools</a:t>
            </a:r>
            <a:endParaRPr lang="en-US"/>
          </a:p>
          <a:p>
            <a:pPr marL="0" indent="0">
              <a:buNone/>
            </a:pPr>
            <a:endParaRPr lang="en-US" dirty="0"/>
          </a:p>
        </p:txBody>
      </p:sp>
      <p:pic>
        <p:nvPicPr>
          <p:cNvPr id="5" name="Graphic 4" descr="Network">
            <a:extLst>
              <a:ext uri="{FF2B5EF4-FFF2-40B4-BE49-F238E27FC236}">
                <a16:creationId xmlns:a16="http://schemas.microsoft.com/office/drawing/2014/main" id="{56839463-A782-48CB-822C-8DDD251FA4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87899" y="359438"/>
            <a:ext cx="914400" cy="914400"/>
          </a:xfrm>
          <a:prstGeom prst="rect">
            <a:avLst/>
          </a:prstGeom>
        </p:spPr>
      </p:pic>
    </p:spTree>
    <p:extLst>
      <p:ext uri="{BB962C8B-B14F-4D97-AF65-F5344CB8AC3E}">
        <p14:creationId xmlns:p14="http://schemas.microsoft.com/office/powerpoint/2010/main" val="79418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6C39-A7DD-4D41-93B7-E583EEDCD94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C9745D7-1B03-4F15-A05F-4843315ED8A5}"/>
              </a:ext>
            </a:extLst>
          </p:cNvPr>
          <p:cNvSpPr>
            <a:spLocks noGrp="1"/>
          </p:cNvSpPr>
          <p:nvPr>
            <p:ph idx="1"/>
          </p:nvPr>
        </p:nvSpPr>
        <p:spPr>
          <a:xfrm>
            <a:off x="677334" y="2160589"/>
            <a:ext cx="8979850" cy="3880773"/>
          </a:xfrm>
        </p:spPr>
        <p:txBody>
          <a:bodyPr/>
          <a:lstStyle/>
          <a:p>
            <a:pPr marL="0" indent="0">
              <a:buNone/>
            </a:pPr>
            <a:r>
              <a:rPr lang="en-US" dirty="0"/>
              <a:t>The key library that was used in this project is Beautiful Soup – to scrap data from the web sites</a:t>
            </a:r>
          </a:p>
          <a:p>
            <a:pPr marL="0" indent="0">
              <a:buNone/>
            </a:pPr>
            <a:r>
              <a:rPr lang="en-US" dirty="0"/>
              <a:t>Advanced table data manipulation was used to combine results from several requests (each to meet specific criteria) and results in final list of neighborhood </a:t>
            </a:r>
          </a:p>
          <a:p>
            <a:pPr marL="0" indent="0">
              <a:buNone/>
            </a:pPr>
            <a:r>
              <a:rPr lang="en-US" dirty="0"/>
              <a:t>Foursquare was used to get Chinese restaurants close to the neighborhood </a:t>
            </a:r>
          </a:p>
          <a:p>
            <a:pPr marL="0" indent="0">
              <a:buNone/>
            </a:pPr>
            <a:r>
              <a:rPr lang="en-US" dirty="0"/>
              <a:t>Folium was used to demonstrate results on the map</a:t>
            </a:r>
          </a:p>
          <a:p>
            <a:pPr marL="0" indent="0">
              <a:buNone/>
            </a:pPr>
            <a:endParaRPr lang="en-US" dirty="0"/>
          </a:p>
        </p:txBody>
      </p:sp>
      <p:pic>
        <p:nvPicPr>
          <p:cNvPr id="5" name="Graphic 4" descr="Brain in head">
            <a:extLst>
              <a:ext uri="{FF2B5EF4-FFF2-40B4-BE49-F238E27FC236}">
                <a16:creationId xmlns:a16="http://schemas.microsoft.com/office/drawing/2014/main" id="{30ABDEBE-A466-4BC5-A04A-D43B464529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9602" y="355600"/>
            <a:ext cx="914400" cy="914400"/>
          </a:xfrm>
          <a:prstGeom prst="rect">
            <a:avLst/>
          </a:prstGeom>
        </p:spPr>
      </p:pic>
    </p:spTree>
    <p:extLst>
      <p:ext uri="{BB962C8B-B14F-4D97-AF65-F5344CB8AC3E}">
        <p14:creationId xmlns:p14="http://schemas.microsoft.com/office/powerpoint/2010/main" val="421077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E1E0-BFC2-4590-883D-F088D209DE3D}"/>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4CF35EC-93F2-426C-8CE2-FA9010C09B32}"/>
              </a:ext>
            </a:extLst>
          </p:cNvPr>
          <p:cNvSpPr>
            <a:spLocks noGrp="1"/>
          </p:cNvSpPr>
          <p:nvPr>
            <p:ph idx="1"/>
          </p:nvPr>
        </p:nvSpPr>
        <p:spPr/>
        <p:txBody>
          <a:bodyPr/>
          <a:lstStyle/>
          <a:p>
            <a:r>
              <a:rPr lang="en-US" dirty="0"/>
              <a:t>List of neighborhood was taken first from Wikipedia</a:t>
            </a:r>
          </a:p>
          <a:p>
            <a:r>
              <a:rPr lang="en-US" dirty="0"/>
              <a:t>URL = "https://en.wikipedia.org/wiki/</a:t>
            </a:r>
            <a:r>
              <a:rPr lang="en-US" dirty="0" err="1"/>
              <a:t>List_of_Houston_neighborhoods</a:t>
            </a:r>
            <a:r>
              <a:rPr lang="en-US" dirty="0"/>
              <a:t>" #reading Houston Neighborhoods from Wikipedia</a:t>
            </a:r>
          </a:p>
        </p:txBody>
      </p:sp>
      <p:pic>
        <p:nvPicPr>
          <p:cNvPr id="4" name="Picture 3">
            <a:extLst>
              <a:ext uri="{FF2B5EF4-FFF2-40B4-BE49-F238E27FC236}">
                <a16:creationId xmlns:a16="http://schemas.microsoft.com/office/drawing/2014/main" id="{E14AC568-66E6-44CD-9E9F-31A95D417A01}"/>
              </a:ext>
            </a:extLst>
          </p:cNvPr>
          <p:cNvPicPr>
            <a:picLocks noChangeAspect="1"/>
          </p:cNvPicPr>
          <p:nvPr/>
        </p:nvPicPr>
        <p:blipFill>
          <a:blip r:embed="rId2"/>
          <a:stretch>
            <a:fillRect/>
          </a:stretch>
        </p:blipFill>
        <p:spPr>
          <a:xfrm>
            <a:off x="3143250" y="3777050"/>
            <a:ext cx="3162300" cy="2009775"/>
          </a:xfrm>
          <a:prstGeom prst="rect">
            <a:avLst/>
          </a:prstGeom>
        </p:spPr>
      </p:pic>
    </p:spTree>
    <p:extLst>
      <p:ext uri="{BB962C8B-B14F-4D97-AF65-F5344CB8AC3E}">
        <p14:creationId xmlns:p14="http://schemas.microsoft.com/office/powerpoint/2010/main" val="293480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3AEA-8B3D-4460-B5B4-A5B93DDE528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D40DAF2-10AB-4E74-B0C8-F4C961D9E90A}"/>
              </a:ext>
            </a:extLst>
          </p:cNvPr>
          <p:cNvSpPr>
            <a:spLocks noGrp="1"/>
          </p:cNvSpPr>
          <p:nvPr>
            <p:ph idx="1"/>
          </p:nvPr>
        </p:nvSpPr>
        <p:spPr/>
        <p:txBody>
          <a:bodyPr/>
          <a:lstStyle/>
          <a:p>
            <a:r>
              <a:rPr lang="en-US" dirty="0"/>
              <a:t>Houston coordinates were taking using Geocoders</a:t>
            </a:r>
          </a:p>
        </p:txBody>
      </p:sp>
      <p:pic>
        <p:nvPicPr>
          <p:cNvPr id="5" name="Picture 4">
            <a:extLst>
              <a:ext uri="{FF2B5EF4-FFF2-40B4-BE49-F238E27FC236}">
                <a16:creationId xmlns:a16="http://schemas.microsoft.com/office/drawing/2014/main" id="{B38CADC5-FC15-453C-8775-5E5B863FDDA1}"/>
              </a:ext>
            </a:extLst>
          </p:cNvPr>
          <p:cNvPicPr>
            <a:picLocks noChangeAspect="1"/>
          </p:cNvPicPr>
          <p:nvPr/>
        </p:nvPicPr>
        <p:blipFill>
          <a:blip r:embed="rId2"/>
          <a:stretch>
            <a:fillRect/>
          </a:stretch>
        </p:blipFill>
        <p:spPr>
          <a:xfrm>
            <a:off x="1399030" y="3429000"/>
            <a:ext cx="7153275" cy="1657350"/>
          </a:xfrm>
          <a:prstGeom prst="rect">
            <a:avLst/>
          </a:prstGeom>
        </p:spPr>
      </p:pic>
    </p:spTree>
    <p:extLst>
      <p:ext uri="{BB962C8B-B14F-4D97-AF65-F5344CB8AC3E}">
        <p14:creationId xmlns:p14="http://schemas.microsoft.com/office/powerpoint/2010/main" val="417103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8776-884A-402A-8A8E-29776274ADC4}"/>
              </a:ext>
            </a:extLst>
          </p:cNvPr>
          <p:cNvSpPr>
            <a:spLocks noGrp="1"/>
          </p:cNvSpPr>
          <p:nvPr>
            <p:ph type="title"/>
          </p:nvPr>
        </p:nvSpPr>
        <p:spPr/>
        <p:txBody>
          <a:bodyPr/>
          <a:lstStyle/>
          <a:p>
            <a:r>
              <a:rPr lang="en-US" dirty="0"/>
              <a:t>Results – safest neighborhood </a:t>
            </a:r>
          </a:p>
        </p:txBody>
      </p:sp>
      <p:sp>
        <p:nvSpPr>
          <p:cNvPr id="3" name="Content Placeholder 2">
            <a:extLst>
              <a:ext uri="{FF2B5EF4-FFF2-40B4-BE49-F238E27FC236}">
                <a16:creationId xmlns:a16="http://schemas.microsoft.com/office/drawing/2014/main" id="{5054F2FC-BE81-45D7-8866-1D110C1D6E45}"/>
              </a:ext>
            </a:extLst>
          </p:cNvPr>
          <p:cNvSpPr>
            <a:spLocks noGrp="1"/>
          </p:cNvSpPr>
          <p:nvPr>
            <p:ph idx="1"/>
          </p:nvPr>
        </p:nvSpPr>
        <p:spPr>
          <a:xfrm>
            <a:off x="677334" y="1417639"/>
            <a:ext cx="8596668" cy="3880773"/>
          </a:xfrm>
        </p:spPr>
        <p:txBody>
          <a:bodyPr/>
          <a:lstStyle/>
          <a:p>
            <a:r>
              <a:rPr lang="en-US" dirty="0"/>
              <a:t>From </a:t>
            </a:r>
            <a:r>
              <a:rPr lang="en-US" dirty="0">
                <a:hlinkClick r:id="rId2"/>
              </a:rPr>
              <a:t>www.neighborhoodscout.com/tx/houston</a:t>
            </a:r>
            <a:r>
              <a:rPr lang="en-US" dirty="0"/>
              <a:t> we scrapped best 10 neighborhood with lowest crime rate</a:t>
            </a:r>
          </a:p>
        </p:txBody>
      </p:sp>
      <p:pic>
        <p:nvPicPr>
          <p:cNvPr id="4" name="Picture 3">
            <a:extLst>
              <a:ext uri="{FF2B5EF4-FFF2-40B4-BE49-F238E27FC236}">
                <a16:creationId xmlns:a16="http://schemas.microsoft.com/office/drawing/2014/main" id="{5E347DC4-FAF3-42C2-8092-37586A75D72A}"/>
              </a:ext>
            </a:extLst>
          </p:cNvPr>
          <p:cNvPicPr>
            <a:picLocks noChangeAspect="1"/>
          </p:cNvPicPr>
          <p:nvPr/>
        </p:nvPicPr>
        <p:blipFill>
          <a:blip r:embed="rId3"/>
          <a:stretch>
            <a:fillRect/>
          </a:stretch>
        </p:blipFill>
        <p:spPr>
          <a:xfrm>
            <a:off x="429684" y="2041365"/>
            <a:ext cx="6652516" cy="3488191"/>
          </a:xfrm>
          <a:prstGeom prst="rect">
            <a:avLst/>
          </a:prstGeom>
        </p:spPr>
      </p:pic>
      <p:pic>
        <p:nvPicPr>
          <p:cNvPr id="6" name="Picture 5">
            <a:extLst>
              <a:ext uri="{FF2B5EF4-FFF2-40B4-BE49-F238E27FC236}">
                <a16:creationId xmlns:a16="http://schemas.microsoft.com/office/drawing/2014/main" id="{167DECA0-47B5-4DEF-A82D-D3D1D4105E46}"/>
              </a:ext>
            </a:extLst>
          </p:cNvPr>
          <p:cNvPicPr>
            <a:picLocks noChangeAspect="1"/>
          </p:cNvPicPr>
          <p:nvPr/>
        </p:nvPicPr>
        <p:blipFill>
          <a:blip r:embed="rId4"/>
          <a:stretch>
            <a:fillRect/>
          </a:stretch>
        </p:blipFill>
        <p:spPr>
          <a:xfrm>
            <a:off x="7287807" y="1930400"/>
            <a:ext cx="4904193" cy="3599156"/>
          </a:xfrm>
          <a:prstGeom prst="rect">
            <a:avLst/>
          </a:prstGeom>
          <a:ln>
            <a:solidFill>
              <a:schemeClr val="tx1"/>
            </a:solidFill>
          </a:ln>
        </p:spPr>
      </p:pic>
    </p:spTree>
    <p:extLst>
      <p:ext uri="{BB962C8B-B14F-4D97-AF65-F5344CB8AC3E}">
        <p14:creationId xmlns:p14="http://schemas.microsoft.com/office/powerpoint/2010/main" val="44926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8776-884A-402A-8A8E-29776274ADC4}"/>
              </a:ext>
            </a:extLst>
          </p:cNvPr>
          <p:cNvSpPr>
            <a:spLocks noGrp="1"/>
          </p:cNvSpPr>
          <p:nvPr>
            <p:ph type="title"/>
          </p:nvPr>
        </p:nvSpPr>
        <p:spPr/>
        <p:txBody>
          <a:bodyPr/>
          <a:lstStyle/>
          <a:p>
            <a:r>
              <a:rPr lang="en-US" dirty="0"/>
              <a:t>Results – best schools</a:t>
            </a:r>
          </a:p>
        </p:txBody>
      </p:sp>
      <p:sp>
        <p:nvSpPr>
          <p:cNvPr id="3" name="Content Placeholder 2">
            <a:extLst>
              <a:ext uri="{FF2B5EF4-FFF2-40B4-BE49-F238E27FC236}">
                <a16:creationId xmlns:a16="http://schemas.microsoft.com/office/drawing/2014/main" id="{5054F2FC-BE81-45D7-8866-1D110C1D6E45}"/>
              </a:ext>
            </a:extLst>
          </p:cNvPr>
          <p:cNvSpPr>
            <a:spLocks noGrp="1"/>
          </p:cNvSpPr>
          <p:nvPr>
            <p:ph idx="1"/>
          </p:nvPr>
        </p:nvSpPr>
        <p:spPr>
          <a:xfrm>
            <a:off x="677334" y="1417639"/>
            <a:ext cx="8596668" cy="3880773"/>
          </a:xfrm>
        </p:spPr>
        <p:txBody>
          <a:bodyPr/>
          <a:lstStyle/>
          <a:p>
            <a:r>
              <a:rPr lang="en-US" dirty="0"/>
              <a:t>From </a:t>
            </a:r>
            <a:r>
              <a:rPr lang="en-US" dirty="0">
                <a:hlinkClick r:id="rId2"/>
              </a:rPr>
              <a:t>www.neighborhoodscout.com/tx/houston</a:t>
            </a:r>
            <a:r>
              <a:rPr lang="en-US" dirty="0"/>
              <a:t> we scrapped best 10 neighborhood with highest school rating</a:t>
            </a:r>
          </a:p>
        </p:txBody>
      </p:sp>
      <p:pic>
        <p:nvPicPr>
          <p:cNvPr id="5" name="Picture 4">
            <a:extLst>
              <a:ext uri="{FF2B5EF4-FFF2-40B4-BE49-F238E27FC236}">
                <a16:creationId xmlns:a16="http://schemas.microsoft.com/office/drawing/2014/main" id="{3445A080-D7E1-4E3D-B730-FE00207AC4E7}"/>
              </a:ext>
            </a:extLst>
          </p:cNvPr>
          <p:cNvPicPr>
            <a:picLocks noChangeAspect="1"/>
          </p:cNvPicPr>
          <p:nvPr/>
        </p:nvPicPr>
        <p:blipFill rotWithShape="1">
          <a:blip r:embed="rId3"/>
          <a:srcRect t="23306" r="48841"/>
          <a:stretch/>
        </p:blipFill>
        <p:spPr>
          <a:xfrm>
            <a:off x="7406050" y="2041365"/>
            <a:ext cx="4666414" cy="3488191"/>
          </a:xfrm>
          <a:prstGeom prst="rect">
            <a:avLst/>
          </a:prstGeom>
          <a:ln>
            <a:solidFill>
              <a:schemeClr val="tx1"/>
            </a:solidFill>
          </a:ln>
        </p:spPr>
      </p:pic>
      <p:pic>
        <p:nvPicPr>
          <p:cNvPr id="6" name="Picture 5">
            <a:extLst>
              <a:ext uri="{FF2B5EF4-FFF2-40B4-BE49-F238E27FC236}">
                <a16:creationId xmlns:a16="http://schemas.microsoft.com/office/drawing/2014/main" id="{04EDE98C-5BCF-4F7A-8796-4AE732B52095}"/>
              </a:ext>
            </a:extLst>
          </p:cNvPr>
          <p:cNvPicPr>
            <a:picLocks noChangeAspect="1"/>
          </p:cNvPicPr>
          <p:nvPr/>
        </p:nvPicPr>
        <p:blipFill>
          <a:blip r:embed="rId4"/>
          <a:stretch>
            <a:fillRect/>
          </a:stretch>
        </p:blipFill>
        <p:spPr>
          <a:xfrm>
            <a:off x="571500" y="2273979"/>
            <a:ext cx="6267450" cy="3717246"/>
          </a:xfrm>
          <a:prstGeom prst="rect">
            <a:avLst/>
          </a:prstGeom>
        </p:spPr>
      </p:pic>
    </p:spTree>
    <p:extLst>
      <p:ext uri="{BB962C8B-B14F-4D97-AF65-F5344CB8AC3E}">
        <p14:creationId xmlns:p14="http://schemas.microsoft.com/office/powerpoint/2010/main" val="253144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076B-CB65-4177-B4DC-04B250EA86C4}"/>
              </a:ext>
            </a:extLst>
          </p:cNvPr>
          <p:cNvSpPr>
            <a:spLocks noGrp="1"/>
          </p:cNvSpPr>
          <p:nvPr>
            <p:ph type="title"/>
          </p:nvPr>
        </p:nvSpPr>
        <p:spPr/>
        <p:txBody>
          <a:bodyPr/>
          <a:lstStyle/>
          <a:p>
            <a:r>
              <a:rPr lang="en-US" dirty="0"/>
              <a:t>Results – merge two tables</a:t>
            </a:r>
          </a:p>
        </p:txBody>
      </p:sp>
      <p:pic>
        <p:nvPicPr>
          <p:cNvPr id="4" name="Content Placeholder 3">
            <a:extLst>
              <a:ext uri="{FF2B5EF4-FFF2-40B4-BE49-F238E27FC236}">
                <a16:creationId xmlns:a16="http://schemas.microsoft.com/office/drawing/2014/main" id="{7200DB79-9302-440C-977E-A8D861F5C7DE}"/>
              </a:ext>
            </a:extLst>
          </p:cNvPr>
          <p:cNvPicPr>
            <a:picLocks noGrp="1" noChangeAspect="1"/>
          </p:cNvPicPr>
          <p:nvPr>
            <p:ph idx="1"/>
          </p:nvPr>
        </p:nvPicPr>
        <p:blipFill>
          <a:blip r:embed="rId2"/>
          <a:stretch>
            <a:fillRect/>
          </a:stretch>
        </p:blipFill>
        <p:spPr>
          <a:xfrm>
            <a:off x="575469" y="2558256"/>
            <a:ext cx="4857750" cy="3162300"/>
          </a:xfrm>
          <a:prstGeom prst="rect">
            <a:avLst/>
          </a:prstGeom>
        </p:spPr>
      </p:pic>
      <p:pic>
        <p:nvPicPr>
          <p:cNvPr id="5" name="Picture 4">
            <a:extLst>
              <a:ext uri="{FF2B5EF4-FFF2-40B4-BE49-F238E27FC236}">
                <a16:creationId xmlns:a16="http://schemas.microsoft.com/office/drawing/2014/main" id="{C7824661-DC7D-4692-9895-53777ABCE9D5}"/>
              </a:ext>
            </a:extLst>
          </p:cNvPr>
          <p:cNvPicPr>
            <a:picLocks noChangeAspect="1"/>
          </p:cNvPicPr>
          <p:nvPr/>
        </p:nvPicPr>
        <p:blipFill>
          <a:blip r:embed="rId3"/>
          <a:stretch>
            <a:fillRect/>
          </a:stretch>
        </p:blipFill>
        <p:spPr>
          <a:xfrm>
            <a:off x="6666902" y="2370852"/>
            <a:ext cx="4295775" cy="1524000"/>
          </a:xfrm>
          <a:prstGeom prst="rect">
            <a:avLst/>
          </a:prstGeom>
        </p:spPr>
      </p:pic>
      <p:sp>
        <p:nvSpPr>
          <p:cNvPr id="6" name="Rectangle 5">
            <a:extLst>
              <a:ext uri="{FF2B5EF4-FFF2-40B4-BE49-F238E27FC236}">
                <a16:creationId xmlns:a16="http://schemas.microsoft.com/office/drawing/2014/main" id="{5BFE6477-3AA9-4390-961F-4F1AD3E41D48}"/>
              </a:ext>
            </a:extLst>
          </p:cNvPr>
          <p:cNvSpPr/>
          <p:nvPr/>
        </p:nvSpPr>
        <p:spPr>
          <a:xfrm>
            <a:off x="1076325" y="3514725"/>
            <a:ext cx="17621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95B6185-3B29-4F8B-9969-FEAC261C1372}"/>
              </a:ext>
            </a:extLst>
          </p:cNvPr>
          <p:cNvSpPr/>
          <p:nvPr/>
        </p:nvSpPr>
        <p:spPr>
          <a:xfrm>
            <a:off x="3061494" y="3276600"/>
            <a:ext cx="17621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4454389-2EA2-4673-8D47-531E1CCDE2E9}"/>
              </a:ext>
            </a:extLst>
          </p:cNvPr>
          <p:cNvSpPr/>
          <p:nvPr/>
        </p:nvSpPr>
        <p:spPr>
          <a:xfrm>
            <a:off x="1076325" y="4256881"/>
            <a:ext cx="1762125"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91F333-2D37-41C1-BA19-D8FF2FFADB23}"/>
              </a:ext>
            </a:extLst>
          </p:cNvPr>
          <p:cNvSpPr/>
          <p:nvPr/>
        </p:nvSpPr>
        <p:spPr>
          <a:xfrm>
            <a:off x="3061494" y="3514725"/>
            <a:ext cx="1762125"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009B47-3F9F-4955-A735-4BF7FCA69315}"/>
              </a:ext>
            </a:extLst>
          </p:cNvPr>
          <p:cNvSpPr txBox="1"/>
          <p:nvPr/>
        </p:nvSpPr>
        <p:spPr>
          <a:xfrm>
            <a:off x="894471" y="5909846"/>
            <a:ext cx="2109873" cy="338554"/>
          </a:xfrm>
          <a:prstGeom prst="rect">
            <a:avLst/>
          </a:prstGeom>
          <a:noFill/>
        </p:spPr>
        <p:txBody>
          <a:bodyPr wrap="none" rtlCol="0">
            <a:spAutoFit/>
          </a:bodyPr>
          <a:lstStyle/>
          <a:p>
            <a:r>
              <a:rPr lang="en-US" sz="1600" dirty="0"/>
              <a:t>Safest neighborhood</a:t>
            </a:r>
          </a:p>
        </p:txBody>
      </p:sp>
      <p:sp>
        <p:nvSpPr>
          <p:cNvPr id="11" name="TextBox 10">
            <a:extLst>
              <a:ext uri="{FF2B5EF4-FFF2-40B4-BE49-F238E27FC236}">
                <a16:creationId xmlns:a16="http://schemas.microsoft.com/office/drawing/2014/main" id="{BA1EF1A3-DB55-4B13-B1D9-565F4968C946}"/>
              </a:ext>
            </a:extLst>
          </p:cNvPr>
          <p:cNvSpPr txBox="1"/>
          <p:nvPr/>
        </p:nvSpPr>
        <p:spPr>
          <a:xfrm>
            <a:off x="2913420" y="5909846"/>
            <a:ext cx="3145413" cy="338554"/>
          </a:xfrm>
          <a:prstGeom prst="rect">
            <a:avLst/>
          </a:prstGeom>
          <a:noFill/>
        </p:spPr>
        <p:txBody>
          <a:bodyPr wrap="none" rtlCol="0">
            <a:spAutoFit/>
          </a:bodyPr>
          <a:lstStyle/>
          <a:p>
            <a:r>
              <a:rPr lang="en-US" sz="1600" dirty="0"/>
              <a:t>Neighborhood  with Best schools</a:t>
            </a:r>
          </a:p>
        </p:txBody>
      </p:sp>
      <p:cxnSp>
        <p:nvCxnSpPr>
          <p:cNvPr id="13" name="Straight Arrow Connector 12">
            <a:extLst>
              <a:ext uri="{FF2B5EF4-FFF2-40B4-BE49-F238E27FC236}">
                <a16:creationId xmlns:a16="http://schemas.microsoft.com/office/drawing/2014/main" id="{E931232D-9765-42DD-8C86-74101282DDE3}"/>
              </a:ext>
            </a:extLst>
          </p:cNvPr>
          <p:cNvCxnSpPr/>
          <p:nvPr/>
        </p:nvCxnSpPr>
        <p:spPr>
          <a:xfrm>
            <a:off x="5433219" y="3429000"/>
            <a:ext cx="11199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23094E6-AB9E-4633-9592-6925BE4FCC86}"/>
              </a:ext>
            </a:extLst>
          </p:cNvPr>
          <p:cNvSpPr txBox="1"/>
          <p:nvPr/>
        </p:nvSpPr>
        <p:spPr>
          <a:xfrm>
            <a:off x="6873808" y="4078793"/>
            <a:ext cx="4241867" cy="584775"/>
          </a:xfrm>
          <a:prstGeom prst="rect">
            <a:avLst/>
          </a:prstGeom>
          <a:noFill/>
        </p:spPr>
        <p:txBody>
          <a:bodyPr wrap="none" rtlCol="0">
            <a:spAutoFit/>
          </a:bodyPr>
          <a:lstStyle/>
          <a:p>
            <a:r>
              <a:rPr lang="en-US" sz="1600" dirty="0"/>
              <a:t>Merged: </a:t>
            </a:r>
          </a:p>
          <a:p>
            <a:r>
              <a:rPr lang="en-US" sz="1600" dirty="0"/>
              <a:t>Neighborhood  with Best schools and safest!</a:t>
            </a:r>
          </a:p>
        </p:txBody>
      </p:sp>
    </p:spTree>
    <p:extLst>
      <p:ext uri="{BB962C8B-B14F-4D97-AF65-F5344CB8AC3E}">
        <p14:creationId xmlns:p14="http://schemas.microsoft.com/office/powerpoint/2010/main" val="3640524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708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Peer-graded Assignment: Capstone Project - The Battle of Neighborhoods</vt:lpstr>
      <vt:lpstr>Introduction: Business Problem  </vt:lpstr>
      <vt:lpstr>Data  </vt:lpstr>
      <vt:lpstr>Methodology</vt:lpstr>
      <vt:lpstr>Results </vt:lpstr>
      <vt:lpstr>Results</vt:lpstr>
      <vt:lpstr>Results – safest neighborhood </vt:lpstr>
      <vt:lpstr>Results – best schools</vt:lpstr>
      <vt:lpstr>Results – merge two tables</vt:lpstr>
      <vt:lpstr>Results – split Neighborhood name and street</vt:lpstr>
      <vt:lpstr>Results – prepare table</vt:lpstr>
      <vt:lpstr>Results – Coordinates are obtained, lets move forward</vt:lpstr>
      <vt:lpstr>Results – map is here, lets move then!</vt:lpstr>
      <vt:lpstr>Discussion </vt:lpstr>
      <vt:lpstr>Conclusion  </vt:lpstr>
      <vt:lpstr>Final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dc:title>
  <dc:creator>Amir Kassenev</dc:creator>
  <cp:lastModifiedBy>Amir Kassenev</cp:lastModifiedBy>
  <cp:revision>10</cp:revision>
  <dcterms:created xsi:type="dcterms:W3CDTF">2019-04-13T12:38:59Z</dcterms:created>
  <dcterms:modified xsi:type="dcterms:W3CDTF">2019-04-13T13:34:31Z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AKassenev@slb.com</vt:lpwstr>
  </property>
  <property fmtid="{D5CDD505-2E9C-101B-9397-08002B2CF9AE}" pid="5" name="MSIP_Label_585f1f62-8d2b-4457-869c-0a13c6549635_SetDate">
    <vt:lpwstr>2019-04-13T12:40:14.2809083Z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Extended_MSFT_Method">
    <vt:lpwstr>Automatic</vt:lpwstr>
  </property>
  <property fmtid="{D5CDD505-2E9C-101B-9397-08002B2CF9AE}" pid="9" name="MSIP_Label_8bb759f6-5337-4dc5-b19b-e74b6da11f8f_Enabled">
    <vt:lpwstr>True</vt:lpwstr>
  </property>
  <property fmtid="{D5CDD505-2E9C-101B-9397-08002B2CF9AE}" pid="10" name="MSIP_Label_8bb759f6-5337-4dc5-b19b-e74b6da11f8f_SiteId">
    <vt:lpwstr>41ff26dc-250f-4b13-8981-739be8610c21</vt:lpwstr>
  </property>
  <property fmtid="{D5CDD505-2E9C-101B-9397-08002B2CF9AE}" pid="11" name="MSIP_Label_8bb759f6-5337-4dc5-b19b-e74b6da11f8f_Owner">
    <vt:lpwstr>AKassenev@slb.com</vt:lpwstr>
  </property>
  <property fmtid="{D5CDD505-2E9C-101B-9397-08002B2CF9AE}" pid="12" name="MSIP_Label_8bb759f6-5337-4dc5-b19b-e74b6da11f8f_SetDate">
    <vt:lpwstr>2019-04-13T12:40:14.2809083Z</vt:lpwstr>
  </property>
  <property fmtid="{D5CDD505-2E9C-101B-9397-08002B2CF9AE}" pid="13" name="MSIP_Label_8bb759f6-5337-4dc5-b19b-e74b6da11f8f_Name">
    <vt:lpwstr>Internal</vt:lpwstr>
  </property>
  <property fmtid="{D5CDD505-2E9C-101B-9397-08002B2CF9AE}" pid="14" name="MSIP_Label_8bb759f6-5337-4dc5-b19b-e74b6da11f8f_Application">
    <vt:lpwstr>Microsoft Azure Information Protection</vt:lpwstr>
  </property>
  <property fmtid="{D5CDD505-2E9C-101B-9397-08002B2CF9AE}" pid="15" name="MSIP_Label_8bb759f6-5337-4dc5-b19b-e74b6da11f8f_Parent">
    <vt:lpwstr>585f1f62-8d2b-4457-869c-0a13c6549635</vt:lpwstr>
  </property>
  <property fmtid="{D5CDD505-2E9C-101B-9397-08002B2CF9AE}" pid="16" name="MSIP_Label_8bb759f6-5337-4dc5-b19b-e74b6da11f8f_Extended_MSFT_Method">
    <vt:lpwstr>Automatic</vt:lpwstr>
  </property>
  <property fmtid="{D5CDD505-2E9C-101B-9397-08002B2CF9AE}" pid="17" name="Sensitivity">
    <vt:lpwstr>Private Internal</vt:lpwstr>
  </property>
</Properties>
</file>