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440" r:id="rId2"/>
    <p:sldId id="398" r:id="rId3"/>
    <p:sldId id="454" r:id="rId4"/>
    <p:sldId id="403" r:id="rId5"/>
    <p:sldId id="404" r:id="rId6"/>
    <p:sldId id="405" r:id="rId7"/>
    <p:sldId id="442" r:id="rId8"/>
    <p:sldId id="406" r:id="rId9"/>
    <p:sldId id="397" r:id="rId10"/>
    <p:sldId id="407" r:id="rId11"/>
    <p:sldId id="408" r:id="rId12"/>
    <p:sldId id="409" r:id="rId13"/>
    <p:sldId id="421" r:id="rId14"/>
    <p:sldId id="422" r:id="rId15"/>
    <p:sldId id="429" r:id="rId16"/>
    <p:sldId id="430" r:id="rId17"/>
    <p:sldId id="420" r:id="rId18"/>
    <p:sldId id="431" r:id="rId19"/>
    <p:sldId id="446" r:id="rId20"/>
    <p:sldId id="447" r:id="rId21"/>
    <p:sldId id="415" r:id="rId22"/>
    <p:sldId id="433" r:id="rId23"/>
    <p:sldId id="437" r:id="rId24"/>
    <p:sldId id="439" r:id="rId25"/>
    <p:sldId id="434" r:id="rId26"/>
    <p:sldId id="423" r:id="rId27"/>
    <p:sldId id="438" r:id="rId28"/>
    <p:sldId id="445" r:id="rId29"/>
    <p:sldId id="424" r:id="rId30"/>
    <p:sldId id="435" r:id="rId31"/>
    <p:sldId id="441" r:id="rId32"/>
    <p:sldId id="425" r:id="rId33"/>
    <p:sldId id="426" r:id="rId34"/>
    <p:sldId id="427" r:id="rId35"/>
    <p:sldId id="428" r:id="rId36"/>
    <p:sldId id="451" r:id="rId37"/>
    <p:sldId id="452" r:id="rId38"/>
    <p:sldId id="443" r:id="rId39"/>
    <p:sldId id="455" r:id="rId40"/>
    <p:sldId id="456" r:id="rId41"/>
    <p:sldId id="457" r:id="rId42"/>
    <p:sldId id="432" r:id="rId43"/>
    <p:sldId id="448" r:id="rId44"/>
    <p:sldId id="449" r:id="rId45"/>
    <p:sldId id="453" r:id="rId46"/>
    <p:sldId id="436" r:id="rId47"/>
  </p:sldIdLst>
  <p:sldSz cx="9144000" cy="6858000" type="screen4x3"/>
  <p:notesSz cx="6797675" cy="9926638"/>
  <p:custShowLst>
    <p:custShow name="自定义放映 1" id="0">
      <p:sldLst/>
    </p:custShow>
  </p:custShowLst>
  <p:defaultTextStyle>
    <a:defPPr>
      <a:defRPr lang="sv-SE"/>
    </a:defPPr>
    <a:lvl1pPr algn="l" rtl="0" eaLnBrk="0" fontAlgn="base" hangingPunct="0">
      <a:spcBef>
        <a:spcPct val="0"/>
      </a:spcBef>
      <a:spcAft>
        <a:spcPct val="0"/>
      </a:spcAft>
      <a:buChar char="•"/>
      <a:defRPr sz="2800" b="1" kern="1200">
        <a:solidFill>
          <a:srgbClr val="497D62"/>
        </a:solidFill>
        <a:latin typeface="Arial Black" panose="020B0A04020102020204" pitchFamily="34" charset="0"/>
        <a:ea typeface="宋体" panose="02010600030101010101" pitchFamily="2" charset="-122"/>
        <a:cs typeface="+mn-cs"/>
      </a:defRPr>
    </a:lvl1pPr>
    <a:lvl2pPr marL="457200" algn="l" rtl="0" eaLnBrk="0" fontAlgn="base" hangingPunct="0">
      <a:spcBef>
        <a:spcPct val="0"/>
      </a:spcBef>
      <a:spcAft>
        <a:spcPct val="0"/>
      </a:spcAft>
      <a:buChar char="•"/>
      <a:defRPr sz="2800" b="1" kern="1200">
        <a:solidFill>
          <a:srgbClr val="497D62"/>
        </a:solidFill>
        <a:latin typeface="Arial Black" panose="020B0A04020102020204" pitchFamily="34" charset="0"/>
        <a:ea typeface="宋体" panose="02010600030101010101" pitchFamily="2" charset="-122"/>
        <a:cs typeface="+mn-cs"/>
      </a:defRPr>
    </a:lvl2pPr>
    <a:lvl3pPr marL="914400" algn="l" rtl="0" eaLnBrk="0" fontAlgn="base" hangingPunct="0">
      <a:spcBef>
        <a:spcPct val="0"/>
      </a:spcBef>
      <a:spcAft>
        <a:spcPct val="0"/>
      </a:spcAft>
      <a:buChar char="•"/>
      <a:defRPr sz="2800" b="1" kern="1200">
        <a:solidFill>
          <a:srgbClr val="497D62"/>
        </a:solidFill>
        <a:latin typeface="Arial Black" panose="020B0A04020102020204" pitchFamily="34" charset="0"/>
        <a:ea typeface="宋体" panose="02010600030101010101" pitchFamily="2" charset="-122"/>
        <a:cs typeface="+mn-cs"/>
      </a:defRPr>
    </a:lvl3pPr>
    <a:lvl4pPr marL="1371600" algn="l" rtl="0" eaLnBrk="0" fontAlgn="base" hangingPunct="0">
      <a:spcBef>
        <a:spcPct val="0"/>
      </a:spcBef>
      <a:spcAft>
        <a:spcPct val="0"/>
      </a:spcAft>
      <a:buChar char="•"/>
      <a:defRPr sz="2800" b="1" kern="1200">
        <a:solidFill>
          <a:srgbClr val="497D62"/>
        </a:solidFill>
        <a:latin typeface="Arial Black" panose="020B0A04020102020204" pitchFamily="34" charset="0"/>
        <a:ea typeface="宋体" panose="02010600030101010101" pitchFamily="2" charset="-122"/>
        <a:cs typeface="+mn-cs"/>
      </a:defRPr>
    </a:lvl4pPr>
    <a:lvl5pPr marL="1828800" algn="l" rtl="0" eaLnBrk="0" fontAlgn="base" hangingPunct="0">
      <a:spcBef>
        <a:spcPct val="0"/>
      </a:spcBef>
      <a:spcAft>
        <a:spcPct val="0"/>
      </a:spcAft>
      <a:buChar char="•"/>
      <a:defRPr sz="2800" b="1" kern="1200">
        <a:solidFill>
          <a:srgbClr val="497D62"/>
        </a:solidFill>
        <a:latin typeface="Arial Black" panose="020B0A04020102020204" pitchFamily="34" charset="0"/>
        <a:ea typeface="宋体" panose="02010600030101010101" pitchFamily="2" charset="-122"/>
        <a:cs typeface="+mn-cs"/>
      </a:defRPr>
    </a:lvl5pPr>
    <a:lvl6pPr marL="2286000" algn="l" defTabSz="914400" rtl="0" eaLnBrk="1" latinLnBrk="0" hangingPunct="1">
      <a:defRPr sz="2800" b="1" kern="1200">
        <a:solidFill>
          <a:srgbClr val="497D62"/>
        </a:solidFill>
        <a:latin typeface="Arial Black" panose="020B0A04020102020204" pitchFamily="34" charset="0"/>
        <a:ea typeface="宋体" panose="02010600030101010101" pitchFamily="2" charset="-122"/>
        <a:cs typeface="+mn-cs"/>
      </a:defRPr>
    </a:lvl6pPr>
    <a:lvl7pPr marL="2743200" algn="l" defTabSz="914400" rtl="0" eaLnBrk="1" latinLnBrk="0" hangingPunct="1">
      <a:defRPr sz="2800" b="1" kern="1200">
        <a:solidFill>
          <a:srgbClr val="497D62"/>
        </a:solidFill>
        <a:latin typeface="Arial Black" panose="020B0A04020102020204" pitchFamily="34" charset="0"/>
        <a:ea typeface="宋体" panose="02010600030101010101" pitchFamily="2" charset="-122"/>
        <a:cs typeface="+mn-cs"/>
      </a:defRPr>
    </a:lvl7pPr>
    <a:lvl8pPr marL="3200400" algn="l" defTabSz="914400" rtl="0" eaLnBrk="1" latinLnBrk="0" hangingPunct="1">
      <a:defRPr sz="2800" b="1" kern="1200">
        <a:solidFill>
          <a:srgbClr val="497D62"/>
        </a:solidFill>
        <a:latin typeface="Arial Black" panose="020B0A04020102020204" pitchFamily="34" charset="0"/>
        <a:ea typeface="宋体" panose="02010600030101010101" pitchFamily="2" charset="-122"/>
        <a:cs typeface="+mn-cs"/>
      </a:defRPr>
    </a:lvl8pPr>
    <a:lvl9pPr marL="3657600" algn="l" defTabSz="914400" rtl="0" eaLnBrk="1" latinLnBrk="0" hangingPunct="1">
      <a:defRPr sz="2800" b="1" kern="1200">
        <a:solidFill>
          <a:srgbClr val="497D62"/>
        </a:solidFill>
        <a:latin typeface="Arial Black" panose="020B0A040201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CC33"/>
    <a:srgbClr val="A85D38"/>
    <a:srgbClr val="A0FD83"/>
    <a:srgbClr val="93EDEB"/>
    <a:srgbClr val="CC0099"/>
    <a:srgbClr val="CC0066"/>
    <a:srgbClr val="54EB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94660"/>
  </p:normalViewPr>
  <p:slideViewPr>
    <p:cSldViewPr>
      <p:cViewPr varScale="1">
        <p:scale>
          <a:sx n="76" d="100"/>
          <a:sy n="76" d="100"/>
        </p:scale>
        <p:origin x="14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04"/>
    </p:cViewPr>
  </p:sorterViewPr>
  <p:notesViewPr>
    <p:cSldViewPr>
      <p:cViewPr varScale="1">
        <p:scale>
          <a:sx n="63" d="100"/>
          <a:sy n="63" d="100"/>
        </p:scale>
        <p:origin x="-172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77" b="0" i="0" u="none" strike="noStrike" baseline="0">
                <a:solidFill>
                  <a:srgbClr val="FF9900"/>
                </a:solidFill>
                <a:latin typeface="Arial Black"/>
                <a:ea typeface="Arial Black"/>
                <a:cs typeface="Arial Black"/>
              </a:defRPr>
            </a:pPr>
            <a:r>
              <a:rPr lang="en-US" altLang="zh-CN"/>
              <a:t>MOBILE NETWORK</a:t>
            </a:r>
          </a:p>
        </c:rich>
      </c:tx>
      <c:layout>
        <c:manualLayout>
          <c:xMode val="edge"/>
          <c:yMode val="edge"/>
          <c:x val="0.32753623188405795"/>
          <c:y val="1.8292682926829267E-2"/>
        </c:manualLayout>
      </c:layout>
      <c:overlay val="0"/>
      <c:spPr>
        <a:noFill/>
        <a:ln w="44136">
          <a:noFill/>
        </a:ln>
      </c:spPr>
    </c:title>
    <c:autoTitleDeleted val="0"/>
    <c:view3D>
      <c:rotX val="15"/>
      <c:hPercent val="54"/>
      <c:rotY val="20"/>
      <c:depthPercent val="500"/>
      <c:rAngAx val="1"/>
    </c:view3D>
    <c:floor>
      <c:thickness val="0"/>
      <c:spPr>
        <a:noFill/>
        <a:ln w="6350">
          <a:noFill/>
        </a:ln>
      </c:spPr>
    </c:floor>
    <c:sideWall>
      <c:thickness val="0"/>
      <c:spPr>
        <a:noFill/>
        <a:ln w="25400">
          <a:noFill/>
        </a:ln>
      </c:spPr>
    </c:sideWall>
    <c:backWall>
      <c:thickness val="0"/>
      <c:spPr>
        <a:noFill/>
        <a:ln w="25400">
          <a:noFill/>
        </a:ln>
      </c:spPr>
    </c:backWall>
    <c:plotArea>
      <c:layout>
        <c:manualLayout>
          <c:layoutTarget val="inner"/>
          <c:xMode val="edge"/>
          <c:yMode val="edge"/>
          <c:x val="9.8550724637681164E-2"/>
          <c:y val="6.7073170731707321E-2"/>
          <c:w val="0.68695652173913047"/>
          <c:h val="0.71341463414634143"/>
        </c:manualLayout>
      </c:layout>
      <c:bar3DChart>
        <c:barDir val="col"/>
        <c:grouping val="clustered"/>
        <c:varyColors val="0"/>
        <c:ser>
          <c:idx val="0"/>
          <c:order val="0"/>
          <c:tx>
            <c:strRef>
              <c:f>Sheet1!$C$1</c:f>
              <c:strCache>
                <c:ptCount val="1"/>
                <c:pt idx="0">
                  <c:v>PESQ</c:v>
                </c:pt>
              </c:strCache>
            </c:strRef>
          </c:tx>
          <c:spPr>
            <a:solidFill>
              <a:srgbClr val="9999FF"/>
            </a:solidFill>
            <a:ln w="22068">
              <a:solidFill>
                <a:srgbClr val="000000"/>
              </a:solidFill>
              <a:prstDash val="solid"/>
            </a:ln>
          </c:spPr>
          <c:invertIfNegative val="0"/>
          <c:cat>
            <c:strRef>
              <c:f>Sheet1!$B$2:$B$3</c:f>
              <c:strCache>
                <c:ptCount val="2"/>
                <c:pt idx="0">
                  <c:v>average</c:v>
                </c:pt>
                <c:pt idx="1">
                  <c:v>worst-case</c:v>
                </c:pt>
              </c:strCache>
            </c:strRef>
          </c:cat>
          <c:val>
            <c:numRef>
              <c:f>Sheet1!$C$2:$C$3</c:f>
              <c:numCache>
                <c:formatCode>g/"通""用""格""式"</c:formatCode>
                <c:ptCount val="2"/>
                <c:pt idx="0">
                  <c:v>0.96199999999999997</c:v>
                </c:pt>
                <c:pt idx="1">
                  <c:v>0.90500000000000003</c:v>
                </c:pt>
              </c:numCache>
            </c:numRef>
          </c:val>
          <c:extLst>
            <c:ext xmlns:c16="http://schemas.microsoft.com/office/drawing/2014/chart" uri="{C3380CC4-5D6E-409C-BE32-E72D297353CC}">
              <c16:uniqueId val="{00000000-DD9C-465D-99EE-14652F12ACB0}"/>
            </c:ext>
          </c:extLst>
        </c:ser>
        <c:ser>
          <c:idx val="1"/>
          <c:order val="1"/>
          <c:tx>
            <c:strRef>
              <c:f>Sheet1!$D$1</c:f>
              <c:strCache>
                <c:ptCount val="1"/>
                <c:pt idx="0">
                  <c:v>PAMS</c:v>
                </c:pt>
              </c:strCache>
            </c:strRef>
          </c:tx>
          <c:spPr>
            <a:solidFill>
              <a:srgbClr val="993366"/>
            </a:solidFill>
            <a:ln w="22068">
              <a:solidFill>
                <a:srgbClr val="000000"/>
              </a:solidFill>
              <a:prstDash val="solid"/>
            </a:ln>
          </c:spPr>
          <c:invertIfNegative val="0"/>
          <c:cat>
            <c:strRef>
              <c:f>Sheet1!$B$2:$B$3</c:f>
              <c:strCache>
                <c:ptCount val="2"/>
                <c:pt idx="0">
                  <c:v>average</c:v>
                </c:pt>
                <c:pt idx="1">
                  <c:v>worst-case</c:v>
                </c:pt>
              </c:strCache>
            </c:strRef>
          </c:cat>
          <c:val>
            <c:numRef>
              <c:f>Sheet1!$D$2:$D$3</c:f>
              <c:numCache>
                <c:formatCode>g/"通""用""格""式"</c:formatCode>
                <c:ptCount val="2"/>
                <c:pt idx="0">
                  <c:v>0.95399999999999996</c:v>
                </c:pt>
                <c:pt idx="1">
                  <c:v>0.89500000000000002</c:v>
                </c:pt>
              </c:numCache>
            </c:numRef>
          </c:val>
          <c:extLst>
            <c:ext xmlns:c16="http://schemas.microsoft.com/office/drawing/2014/chart" uri="{C3380CC4-5D6E-409C-BE32-E72D297353CC}">
              <c16:uniqueId val="{00000001-DD9C-465D-99EE-14652F12ACB0}"/>
            </c:ext>
          </c:extLst>
        </c:ser>
        <c:ser>
          <c:idx val="2"/>
          <c:order val="2"/>
          <c:tx>
            <c:strRef>
              <c:f>Sheet1!$E$1</c:f>
              <c:strCache>
                <c:ptCount val="1"/>
                <c:pt idx="0">
                  <c:v>PSQM</c:v>
                </c:pt>
              </c:strCache>
            </c:strRef>
          </c:tx>
          <c:spPr>
            <a:solidFill>
              <a:srgbClr val="FFFFCC"/>
            </a:solidFill>
            <a:ln w="22068">
              <a:solidFill>
                <a:srgbClr val="000000"/>
              </a:solidFill>
              <a:prstDash val="solid"/>
            </a:ln>
          </c:spPr>
          <c:invertIfNegative val="0"/>
          <c:cat>
            <c:strRef>
              <c:f>Sheet1!$B$2:$B$3</c:f>
              <c:strCache>
                <c:ptCount val="2"/>
                <c:pt idx="0">
                  <c:v>average</c:v>
                </c:pt>
                <c:pt idx="1">
                  <c:v>worst-case</c:v>
                </c:pt>
              </c:strCache>
            </c:strRef>
          </c:cat>
          <c:val>
            <c:numRef>
              <c:f>Sheet1!$E$2:$E$3</c:f>
              <c:numCache>
                <c:formatCode>g/"通""用""格""式"</c:formatCode>
                <c:ptCount val="2"/>
                <c:pt idx="0">
                  <c:v>0.92400000000000004</c:v>
                </c:pt>
                <c:pt idx="1">
                  <c:v>0.84299999999999997</c:v>
                </c:pt>
              </c:numCache>
            </c:numRef>
          </c:val>
          <c:extLst>
            <c:ext xmlns:c16="http://schemas.microsoft.com/office/drawing/2014/chart" uri="{C3380CC4-5D6E-409C-BE32-E72D297353CC}">
              <c16:uniqueId val="{00000002-DD9C-465D-99EE-14652F12ACB0}"/>
            </c:ext>
          </c:extLst>
        </c:ser>
        <c:ser>
          <c:idx val="3"/>
          <c:order val="3"/>
          <c:tx>
            <c:strRef>
              <c:f>Sheet1!$F$1</c:f>
              <c:strCache>
                <c:ptCount val="1"/>
                <c:pt idx="0">
                  <c:v>PSQM+</c:v>
                </c:pt>
              </c:strCache>
            </c:strRef>
          </c:tx>
          <c:spPr>
            <a:solidFill>
              <a:srgbClr val="CCFFFF"/>
            </a:solidFill>
            <a:ln w="22068">
              <a:solidFill>
                <a:srgbClr val="000000"/>
              </a:solidFill>
              <a:prstDash val="solid"/>
            </a:ln>
          </c:spPr>
          <c:invertIfNegative val="0"/>
          <c:cat>
            <c:strRef>
              <c:f>Sheet1!$B$2:$B$3</c:f>
              <c:strCache>
                <c:ptCount val="2"/>
                <c:pt idx="0">
                  <c:v>average</c:v>
                </c:pt>
                <c:pt idx="1">
                  <c:v>worst-case</c:v>
                </c:pt>
              </c:strCache>
            </c:strRef>
          </c:cat>
          <c:val>
            <c:numRef>
              <c:f>Sheet1!$F$2:$F$3</c:f>
              <c:numCache>
                <c:formatCode>g/"通""用""格""式"</c:formatCode>
                <c:ptCount val="2"/>
                <c:pt idx="0">
                  <c:v>0.93500000000000005</c:v>
                </c:pt>
                <c:pt idx="1">
                  <c:v>0.85899999999999999</c:v>
                </c:pt>
              </c:numCache>
            </c:numRef>
          </c:val>
          <c:extLst>
            <c:ext xmlns:c16="http://schemas.microsoft.com/office/drawing/2014/chart" uri="{C3380CC4-5D6E-409C-BE32-E72D297353CC}">
              <c16:uniqueId val="{00000003-DD9C-465D-99EE-14652F12ACB0}"/>
            </c:ext>
          </c:extLst>
        </c:ser>
        <c:ser>
          <c:idx val="4"/>
          <c:order val="4"/>
          <c:tx>
            <c:strRef>
              <c:f>Sheet1!$G$1</c:f>
              <c:strCache>
                <c:ptCount val="1"/>
                <c:pt idx="0">
                  <c:v>MNB</c:v>
                </c:pt>
              </c:strCache>
            </c:strRef>
          </c:tx>
          <c:spPr>
            <a:solidFill>
              <a:srgbClr val="660066"/>
            </a:solidFill>
            <a:ln w="22068">
              <a:solidFill>
                <a:srgbClr val="000000"/>
              </a:solidFill>
              <a:prstDash val="solid"/>
            </a:ln>
          </c:spPr>
          <c:invertIfNegative val="0"/>
          <c:cat>
            <c:strRef>
              <c:f>Sheet1!$B$2:$B$3</c:f>
              <c:strCache>
                <c:ptCount val="2"/>
                <c:pt idx="0">
                  <c:v>average</c:v>
                </c:pt>
                <c:pt idx="1">
                  <c:v>worst-case</c:v>
                </c:pt>
              </c:strCache>
            </c:strRef>
          </c:cat>
          <c:val>
            <c:numRef>
              <c:f>Sheet1!$G$2:$G$3</c:f>
              <c:numCache>
                <c:formatCode>g/"通""用""格""式"</c:formatCode>
                <c:ptCount val="2"/>
                <c:pt idx="0">
                  <c:v>0.88400000000000001</c:v>
                </c:pt>
                <c:pt idx="1">
                  <c:v>0.73099999999999998</c:v>
                </c:pt>
              </c:numCache>
            </c:numRef>
          </c:val>
          <c:extLst>
            <c:ext xmlns:c16="http://schemas.microsoft.com/office/drawing/2014/chart" uri="{C3380CC4-5D6E-409C-BE32-E72D297353CC}">
              <c16:uniqueId val="{00000004-DD9C-465D-99EE-14652F12ACB0}"/>
            </c:ext>
          </c:extLst>
        </c:ser>
        <c:dLbls>
          <c:showLegendKey val="0"/>
          <c:showVal val="0"/>
          <c:showCatName val="0"/>
          <c:showSerName val="0"/>
          <c:showPercent val="0"/>
          <c:showBubbleSize val="0"/>
        </c:dLbls>
        <c:gapWidth val="150"/>
        <c:gapDepth val="0"/>
        <c:shape val="box"/>
        <c:axId val="245256488"/>
        <c:axId val="1"/>
        <c:axId val="0"/>
      </c:bar3DChart>
      <c:catAx>
        <c:axId val="245256488"/>
        <c:scaling>
          <c:orientation val="minMax"/>
        </c:scaling>
        <c:delete val="0"/>
        <c:axPos val="b"/>
        <c:numFmt formatCode="General" sourceLinked="1"/>
        <c:majorTickMark val="out"/>
        <c:minorTickMark val="none"/>
        <c:tickLblPos val="low"/>
        <c:spPr>
          <a:ln w="11034">
            <a:noFill/>
          </a:ln>
        </c:spPr>
        <c:txPr>
          <a:bodyPr rot="0" vert="horz"/>
          <a:lstStyle/>
          <a:p>
            <a:pPr>
              <a:defRPr sz="1651" b="0" i="0" u="none" strike="noStrike" baseline="0">
                <a:solidFill>
                  <a:srgbClr val="000000"/>
                </a:solidFill>
                <a:latin typeface="Arial"/>
                <a:ea typeface="Arial"/>
                <a:cs typeface="Arial"/>
              </a:defRPr>
            </a:pPr>
            <a:endParaRPr lang="zh-CN"/>
          </a:p>
        </c:txPr>
        <c:crossAx val="1"/>
        <c:crosses val="autoZero"/>
        <c:auto val="1"/>
        <c:lblAlgn val="ctr"/>
        <c:lblOffset val="100"/>
        <c:tickLblSkip val="1"/>
        <c:tickMarkSkip val="1"/>
        <c:noMultiLvlLbl val="0"/>
      </c:catAx>
      <c:valAx>
        <c:axId val="1"/>
        <c:scaling>
          <c:orientation val="minMax"/>
          <c:max val="1"/>
          <c:min val="0.7"/>
        </c:scaling>
        <c:delete val="0"/>
        <c:axPos val="l"/>
        <c:numFmt formatCode="g/&quot;通&quot;&quot;用&quot;&quot;格&quot;&quot;式&quot;" sourceLinked="1"/>
        <c:majorTickMark val="out"/>
        <c:minorTickMark val="none"/>
        <c:tickLblPos val="nextTo"/>
        <c:spPr>
          <a:ln w="5517">
            <a:solidFill>
              <a:srgbClr val="000000"/>
            </a:solidFill>
            <a:prstDash val="solid"/>
          </a:ln>
        </c:spPr>
        <c:txPr>
          <a:bodyPr rot="0" vert="horz"/>
          <a:lstStyle/>
          <a:p>
            <a:pPr>
              <a:defRPr sz="1651" b="0" i="0" u="none" strike="noStrike" baseline="0">
                <a:solidFill>
                  <a:srgbClr val="000000"/>
                </a:solidFill>
                <a:latin typeface="Arial"/>
                <a:ea typeface="Arial"/>
                <a:cs typeface="Arial"/>
              </a:defRPr>
            </a:pPr>
            <a:endParaRPr lang="zh-CN"/>
          </a:p>
        </c:txPr>
        <c:crossAx val="245256488"/>
        <c:crosses val="autoZero"/>
        <c:crossBetween val="between"/>
        <c:majorUnit val="0.1"/>
        <c:minorUnit val="0.05"/>
      </c:valAx>
      <c:spPr>
        <a:noFill/>
        <a:ln w="44136">
          <a:noFill/>
        </a:ln>
      </c:spPr>
    </c:plotArea>
    <c:legend>
      <c:legendPos val="r"/>
      <c:layout>
        <c:manualLayout>
          <c:xMode val="edge"/>
          <c:yMode val="edge"/>
          <c:x val="0.8"/>
          <c:y val="0.18902439024390244"/>
          <c:w val="0.17101449275362318"/>
          <c:h val="0.61585365853658536"/>
        </c:manualLayout>
      </c:layout>
      <c:overlay val="0"/>
      <c:spPr>
        <a:solidFill>
          <a:srgbClr val="FFFFFF"/>
        </a:solidFill>
        <a:ln w="5517">
          <a:solidFill>
            <a:srgbClr val="000000"/>
          </a:solidFill>
          <a:prstDash val="solid"/>
        </a:ln>
        <a:effectLst>
          <a:outerShdw dist="35921" dir="2700000" algn="br">
            <a:srgbClr val="000000"/>
          </a:outerShdw>
        </a:effectLst>
      </c:spPr>
      <c:txPr>
        <a:bodyPr/>
        <a:lstStyle/>
        <a:p>
          <a:pPr>
            <a:defRPr sz="1355" b="0" i="0" u="none" strike="noStrike" baseline="0">
              <a:solidFill>
                <a:srgbClr val="000000"/>
              </a:solidFill>
              <a:latin typeface="Lucida Sans Unicode"/>
              <a:ea typeface="Lucida Sans Unicode"/>
              <a:cs typeface="Lucida Sans Unicode"/>
            </a:defRPr>
          </a:pPr>
          <a:endParaRPr lang="zh-CN"/>
        </a:p>
      </c:txPr>
    </c:legend>
    <c:plotVisOnly val="1"/>
    <c:dispBlanksAs val="gap"/>
    <c:showDLblsOverMax val="0"/>
  </c:chart>
  <c:spPr>
    <a:solidFill>
      <a:srgbClr val="FFFFFF"/>
    </a:solidFill>
    <a:ln w="44136">
      <a:solidFill>
        <a:srgbClr val="99CC00"/>
      </a:solidFill>
      <a:prstDash val="solid"/>
    </a:ln>
  </c:spPr>
  <c:txPr>
    <a:bodyPr/>
    <a:lstStyle/>
    <a:p>
      <a:pPr>
        <a:defRPr sz="1477" b="0" i="0" u="none" strike="noStrike" baseline="0">
          <a:solidFill>
            <a:srgbClr val="000000"/>
          </a:solidFill>
          <a:latin typeface="Arial"/>
          <a:ea typeface="Arial"/>
          <a:cs typeface="Aria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2" b="0" i="0" u="none" strike="noStrike" baseline="0">
                <a:solidFill>
                  <a:srgbClr val="FF9900"/>
                </a:solidFill>
                <a:latin typeface="Arial Black"/>
                <a:ea typeface="Arial Black"/>
                <a:cs typeface="Arial Black"/>
              </a:defRPr>
            </a:pPr>
            <a:r>
              <a:rPr lang="en-US" altLang="zh-CN"/>
              <a:t>FIXED NETWORK</a:t>
            </a:r>
          </a:p>
        </c:rich>
      </c:tx>
      <c:layout>
        <c:manualLayout>
          <c:xMode val="edge"/>
          <c:yMode val="edge"/>
          <c:x val="0.33043478260869563"/>
          <c:y val="1.7647058823529412E-2"/>
        </c:manualLayout>
      </c:layout>
      <c:overlay val="0"/>
      <c:spPr>
        <a:noFill/>
        <a:ln w="46511">
          <a:noFill/>
        </a:ln>
      </c:spPr>
    </c:title>
    <c:autoTitleDeleted val="0"/>
    <c:view3D>
      <c:rotX val="15"/>
      <c:hPercent val="56"/>
      <c:rotY val="20"/>
      <c:depthPercent val="500"/>
      <c:rAngAx val="1"/>
    </c:view3D>
    <c:floor>
      <c:thickness val="0"/>
      <c:spPr>
        <a:noFill/>
        <a:ln w="6350">
          <a:noFill/>
        </a:ln>
      </c:spPr>
    </c:floor>
    <c:sideWall>
      <c:thickness val="0"/>
      <c:spPr>
        <a:noFill/>
        <a:ln w="25400">
          <a:noFill/>
        </a:ln>
      </c:spPr>
    </c:sideWall>
    <c:backWall>
      <c:thickness val="0"/>
      <c:spPr>
        <a:noFill/>
        <a:ln w="25400">
          <a:noFill/>
        </a:ln>
      </c:spPr>
    </c:backWall>
    <c:plotArea>
      <c:layout>
        <c:manualLayout>
          <c:layoutTarget val="inner"/>
          <c:xMode val="edge"/>
          <c:yMode val="edge"/>
          <c:x val="9.8550724637681164E-2"/>
          <c:y val="8.2352941176470587E-2"/>
          <c:w val="0.67536231884057973"/>
          <c:h val="0.70588235294117652"/>
        </c:manualLayout>
      </c:layout>
      <c:bar3DChart>
        <c:barDir val="col"/>
        <c:grouping val="clustered"/>
        <c:varyColors val="0"/>
        <c:ser>
          <c:idx val="0"/>
          <c:order val="0"/>
          <c:tx>
            <c:strRef>
              <c:f>Sheet1!$C$1</c:f>
              <c:strCache>
                <c:ptCount val="1"/>
                <c:pt idx="0">
                  <c:v>PESQ</c:v>
                </c:pt>
              </c:strCache>
            </c:strRef>
          </c:tx>
          <c:spPr>
            <a:solidFill>
              <a:srgbClr val="9999FF"/>
            </a:solidFill>
            <a:ln w="23256">
              <a:solidFill>
                <a:srgbClr val="000000"/>
              </a:solidFill>
              <a:prstDash val="solid"/>
            </a:ln>
          </c:spPr>
          <c:invertIfNegative val="0"/>
          <c:cat>
            <c:strRef>
              <c:f>Sheet1!$B$4:$B$5</c:f>
              <c:strCache>
                <c:ptCount val="2"/>
                <c:pt idx="0">
                  <c:v>average</c:v>
                </c:pt>
                <c:pt idx="1">
                  <c:v>worst-case</c:v>
                </c:pt>
              </c:strCache>
            </c:strRef>
          </c:cat>
          <c:val>
            <c:numRef>
              <c:f>Sheet1!$C$4:$C$5</c:f>
              <c:numCache>
                <c:formatCode>g/"通""用""格""式"</c:formatCode>
                <c:ptCount val="2"/>
                <c:pt idx="0">
                  <c:v>0.94199999999999995</c:v>
                </c:pt>
                <c:pt idx="1">
                  <c:v>0.90200000000000002</c:v>
                </c:pt>
              </c:numCache>
            </c:numRef>
          </c:val>
          <c:extLst>
            <c:ext xmlns:c16="http://schemas.microsoft.com/office/drawing/2014/chart" uri="{C3380CC4-5D6E-409C-BE32-E72D297353CC}">
              <c16:uniqueId val="{00000000-5353-42B4-9CE2-F9FCDB6EF29D}"/>
            </c:ext>
          </c:extLst>
        </c:ser>
        <c:ser>
          <c:idx val="1"/>
          <c:order val="1"/>
          <c:tx>
            <c:strRef>
              <c:f>Sheet1!$D$1</c:f>
              <c:strCache>
                <c:ptCount val="1"/>
                <c:pt idx="0">
                  <c:v>PAMS</c:v>
                </c:pt>
              </c:strCache>
            </c:strRef>
          </c:tx>
          <c:spPr>
            <a:solidFill>
              <a:srgbClr val="993366"/>
            </a:solidFill>
            <a:ln w="23256">
              <a:solidFill>
                <a:srgbClr val="000000"/>
              </a:solidFill>
              <a:prstDash val="solid"/>
            </a:ln>
          </c:spPr>
          <c:invertIfNegative val="0"/>
          <c:cat>
            <c:strRef>
              <c:f>Sheet1!$B$4:$B$5</c:f>
              <c:strCache>
                <c:ptCount val="2"/>
                <c:pt idx="0">
                  <c:v>average</c:v>
                </c:pt>
                <c:pt idx="1">
                  <c:v>worst-case</c:v>
                </c:pt>
              </c:strCache>
            </c:strRef>
          </c:cat>
          <c:val>
            <c:numRef>
              <c:f>Sheet1!$D$4:$D$5</c:f>
              <c:numCache>
                <c:formatCode>g/"通""用""格""式"</c:formatCode>
                <c:ptCount val="2"/>
                <c:pt idx="0">
                  <c:v>0.93600000000000005</c:v>
                </c:pt>
                <c:pt idx="1">
                  <c:v>0.80500000000000005</c:v>
                </c:pt>
              </c:numCache>
            </c:numRef>
          </c:val>
          <c:extLst>
            <c:ext xmlns:c16="http://schemas.microsoft.com/office/drawing/2014/chart" uri="{C3380CC4-5D6E-409C-BE32-E72D297353CC}">
              <c16:uniqueId val="{00000001-5353-42B4-9CE2-F9FCDB6EF29D}"/>
            </c:ext>
          </c:extLst>
        </c:ser>
        <c:ser>
          <c:idx val="2"/>
          <c:order val="2"/>
          <c:tx>
            <c:strRef>
              <c:f>Sheet1!$E$1</c:f>
              <c:strCache>
                <c:ptCount val="1"/>
                <c:pt idx="0">
                  <c:v>PSQM</c:v>
                </c:pt>
              </c:strCache>
            </c:strRef>
          </c:tx>
          <c:spPr>
            <a:solidFill>
              <a:srgbClr val="FFFFCC"/>
            </a:solidFill>
            <a:ln w="23256">
              <a:solidFill>
                <a:srgbClr val="000000"/>
              </a:solidFill>
              <a:prstDash val="solid"/>
            </a:ln>
          </c:spPr>
          <c:invertIfNegative val="0"/>
          <c:cat>
            <c:strRef>
              <c:f>Sheet1!$B$4:$B$5</c:f>
              <c:strCache>
                <c:ptCount val="2"/>
                <c:pt idx="0">
                  <c:v>average</c:v>
                </c:pt>
                <c:pt idx="1">
                  <c:v>worst-case</c:v>
                </c:pt>
              </c:strCache>
            </c:strRef>
          </c:cat>
          <c:val>
            <c:numRef>
              <c:f>Sheet1!$E$4:$E$5</c:f>
              <c:numCache>
                <c:formatCode>g/"通""用""格""式"</c:formatCode>
                <c:ptCount val="2"/>
                <c:pt idx="0">
                  <c:v>0.88100000000000001</c:v>
                </c:pt>
                <c:pt idx="1">
                  <c:v>0.65700000000000003</c:v>
                </c:pt>
              </c:numCache>
            </c:numRef>
          </c:val>
          <c:extLst>
            <c:ext xmlns:c16="http://schemas.microsoft.com/office/drawing/2014/chart" uri="{C3380CC4-5D6E-409C-BE32-E72D297353CC}">
              <c16:uniqueId val="{00000002-5353-42B4-9CE2-F9FCDB6EF29D}"/>
            </c:ext>
          </c:extLst>
        </c:ser>
        <c:ser>
          <c:idx val="3"/>
          <c:order val="3"/>
          <c:tx>
            <c:strRef>
              <c:f>Sheet1!$F$1</c:f>
              <c:strCache>
                <c:ptCount val="1"/>
                <c:pt idx="0">
                  <c:v>PSQM+</c:v>
                </c:pt>
              </c:strCache>
            </c:strRef>
          </c:tx>
          <c:spPr>
            <a:solidFill>
              <a:srgbClr val="CCFFFF"/>
            </a:solidFill>
            <a:ln w="23256">
              <a:solidFill>
                <a:srgbClr val="000000"/>
              </a:solidFill>
              <a:prstDash val="solid"/>
            </a:ln>
          </c:spPr>
          <c:invertIfNegative val="0"/>
          <c:cat>
            <c:strRef>
              <c:f>Sheet1!$B$4:$B$5</c:f>
              <c:strCache>
                <c:ptCount val="2"/>
                <c:pt idx="0">
                  <c:v>average</c:v>
                </c:pt>
                <c:pt idx="1">
                  <c:v>worst-case</c:v>
                </c:pt>
              </c:strCache>
            </c:strRef>
          </c:cat>
          <c:val>
            <c:numRef>
              <c:f>Sheet1!$F$4:$F$5</c:f>
              <c:numCache>
                <c:formatCode>g/"通""用""格""式"</c:formatCode>
                <c:ptCount val="2"/>
                <c:pt idx="0">
                  <c:v>0.89700000000000002</c:v>
                </c:pt>
                <c:pt idx="1">
                  <c:v>0.65200000000000002</c:v>
                </c:pt>
              </c:numCache>
            </c:numRef>
          </c:val>
          <c:extLst>
            <c:ext xmlns:c16="http://schemas.microsoft.com/office/drawing/2014/chart" uri="{C3380CC4-5D6E-409C-BE32-E72D297353CC}">
              <c16:uniqueId val="{00000003-5353-42B4-9CE2-F9FCDB6EF29D}"/>
            </c:ext>
          </c:extLst>
        </c:ser>
        <c:ser>
          <c:idx val="4"/>
          <c:order val="4"/>
          <c:tx>
            <c:strRef>
              <c:f>Sheet1!$G$1</c:f>
              <c:strCache>
                <c:ptCount val="1"/>
                <c:pt idx="0">
                  <c:v>MNB</c:v>
                </c:pt>
              </c:strCache>
            </c:strRef>
          </c:tx>
          <c:spPr>
            <a:solidFill>
              <a:srgbClr val="660066"/>
            </a:solidFill>
            <a:ln w="23256">
              <a:solidFill>
                <a:srgbClr val="000000"/>
              </a:solidFill>
              <a:prstDash val="solid"/>
            </a:ln>
          </c:spPr>
          <c:invertIfNegative val="0"/>
          <c:cat>
            <c:strRef>
              <c:f>Sheet1!$B$4:$B$5</c:f>
              <c:strCache>
                <c:ptCount val="2"/>
                <c:pt idx="0">
                  <c:v>average</c:v>
                </c:pt>
                <c:pt idx="1">
                  <c:v>worst-case</c:v>
                </c:pt>
              </c:strCache>
            </c:strRef>
          </c:cat>
          <c:val>
            <c:numRef>
              <c:f>Sheet1!$G$4:$G$5</c:f>
              <c:numCache>
                <c:formatCode>g/"通""用""格""式"</c:formatCode>
                <c:ptCount val="2"/>
                <c:pt idx="0">
                  <c:v>0.80100000000000005</c:v>
                </c:pt>
                <c:pt idx="1">
                  <c:v>0.59599999999999997</c:v>
                </c:pt>
              </c:numCache>
            </c:numRef>
          </c:val>
          <c:extLst>
            <c:ext xmlns:c16="http://schemas.microsoft.com/office/drawing/2014/chart" uri="{C3380CC4-5D6E-409C-BE32-E72D297353CC}">
              <c16:uniqueId val="{00000004-5353-42B4-9CE2-F9FCDB6EF29D}"/>
            </c:ext>
          </c:extLst>
        </c:ser>
        <c:dLbls>
          <c:showLegendKey val="0"/>
          <c:showVal val="0"/>
          <c:showCatName val="0"/>
          <c:showSerName val="0"/>
          <c:showPercent val="0"/>
          <c:showBubbleSize val="0"/>
        </c:dLbls>
        <c:gapWidth val="150"/>
        <c:gapDepth val="0"/>
        <c:shape val="box"/>
        <c:axId val="247380720"/>
        <c:axId val="1"/>
        <c:axId val="0"/>
      </c:bar3DChart>
      <c:catAx>
        <c:axId val="247380720"/>
        <c:scaling>
          <c:orientation val="minMax"/>
        </c:scaling>
        <c:delete val="0"/>
        <c:axPos val="b"/>
        <c:numFmt formatCode="General" sourceLinked="1"/>
        <c:majorTickMark val="out"/>
        <c:minorTickMark val="none"/>
        <c:tickLblPos val="low"/>
        <c:spPr>
          <a:ln w="11628">
            <a:noFill/>
          </a:ln>
        </c:spPr>
        <c:txPr>
          <a:bodyPr rot="0" vert="horz"/>
          <a:lstStyle/>
          <a:p>
            <a:pPr>
              <a:defRPr sz="1740" b="0" i="0" u="none" strike="noStrike" baseline="0">
                <a:solidFill>
                  <a:srgbClr val="000000"/>
                </a:solidFill>
                <a:latin typeface="Arial"/>
                <a:ea typeface="Arial"/>
                <a:cs typeface="Arial"/>
              </a:defRPr>
            </a:pPr>
            <a:endParaRPr lang="zh-CN"/>
          </a:p>
        </c:txPr>
        <c:crossAx val="1"/>
        <c:crosses val="autoZero"/>
        <c:auto val="1"/>
        <c:lblAlgn val="ctr"/>
        <c:lblOffset val="100"/>
        <c:tickLblSkip val="1"/>
        <c:tickMarkSkip val="1"/>
        <c:noMultiLvlLbl val="0"/>
      </c:catAx>
      <c:valAx>
        <c:axId val="1"/>
        <c:scaling>
          <c:orientation val="minMax"/>
          <c:min val="0.5"/>
        </c:scaling>
        <c:delete val="0"/>
        <c:axPos val="l"/>
        <c:numFmt formatCode="g/&quot;通&quot;&quot;用&quot;&quot;格&quot;&quot;式&quot;" sourceLinked="1"/>
        <c:majorTickMark val="out"/>
        <c:minorTickMark val="none"/>
        <c:tickLblPos val="nextTo"/>
        <c:spPr>
          <a:ln w="5814">
            <a:solidFill>
              <a:srgbClr val="000000"/>
            </a:solidFill>
            <a:prstDash val="solid"/>
          </a:ln>
        </c:spPr>
        <c:txPr>
          <a:bodyPr rot="0" vert="horz"/>
          <a:lstStyle/>
          <a:p>
            <a:pPr>
              <a:defRPr sz="1740" b="0" i="0" u="none" strike="noStrike" baseline="0">
                <a:solidFill>
                  <a:srgbClr val="000000"/>
                </a:solidFill>
                <a:latin typeface="Arial"/>
                <a:ea typeface="Arial"/>
                <a:cs typeface="Arial"/>
              </a:defRPr>
            </a:pPr>
            <a:endParaRPr lang="zh-CN"/>
          </a:p>
        </c:txPr>
        <c:crossAx val="247380720"/>
        <c:crosses val="autoZero"/>
        <c:crossBetween val="between"/>
        <c:majorUnit val="0.1"/>
        <c:minorUnit val="0.05"/>
      </c:valAx>
      <c:spPr>
        <a:noFill/>
        <a:ln w="46511">
          <a:noFill/>
        </a:ln>
      </c:spPr>
    </c:plotArea>
    <c:legend>
      <c:legendPos val="r"/>
      <c:layout>
        <c:manualLayout>
          <c:xMode val="edge"/>
          <c:yMode val="edge"/>
          <c:x val="0.79710144927536231"/>
          <c:y val="0.20588235294117646"/>
          <c:w val="0.17971014492753623"/>
          <c:h val="0.62352941176470589"/>
        </c:manualLayout>
      </c:layout>
      <c:overlay val="0"/>
      <c:spPr>
        <a:solidFill>
          <a:srgbClr val="FFFFFF"/>
        </a:solidFill>
        <a:ln w="5814">
          <a:solidFill>
            <a:srgbClr val="000000"/>
          </a:solidFill>
          <a:prstDash val="solid"/>
        </a:ln>
        <a:effectLst>
          <a:outerShdw dist="35921" dir="2700000" algn="br">
            <a:srgbClr val="000000"/>
          </a:outerShdw>
        </a:effectLst>
      </c:spPr>
      <c:txPr>
        <a:bodyPr/>
        <a:lstStyle/>
        <a:p>
          <a:pPr>
            <a:defRPr sz="1474" b="0" i="0" u="none" strike="noStrike" baseline="0">
              <a:solidFill>
                <a:srgbClr val="000000"/>
              </a:solidFill>
              <a:latin typeface="Lucida Sans Unicode"/>
              <a:ea typeface="Lucida Sans Unicode"/>
              <a:cs typeface="Lucida Sans Unicode"/>
            </a:defRPr>
          </a:pPr>
          <a:endParaRPr lang="zh-CN"/>
        </a:p>
      </c:txPr>
    </c:legend>
    <c:plotVisOnly val="1"/>
    <c:dispBlanksAs val="gap"/>
    <c:showDLblsOverMax val="0"/>
  </c:chart>
  <c:spPr>
    <a:solidFill>
      <a:srgbClr val="FFFFFF"/>
    </a:solidFill>
    <a:ln w="46511">
      <a:solidFill>
        <a:srgbClr val="99CC00"/>
      </a:solidFill>
      <a:prstDash val="solid"/>
    </a:ln>
  </c:spPr>
  <c:txPr>
    <a:bodyPr/>
    <a:lstStyle/>
    <a:p>
      <a:pPr>
        <a:defRPr sz="1602" b="0" i="0" u="none" strike="noStrike" baseline="0">
          <a:solidFill>
            <a:srgbClr val="000000"/>
          </a:solidFill>
          <a:latin typeface="Arial"/>
          <a:ea typeface="Arial"/>
          <a:cs typeface="Aria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565" b="0" i="0" u="none" strike="noStrike" baseline="0">
                <a:solidFill>
                  <a:srgbClr val="FF9900"/>
                </a:solidFill>
                <a:latin typeface="Arial Black"/>
                <a:ea typeface="Arial Black"/>
                <a:cs typeface="Arial Black"/>
              </a:defRPr>
            </a:pPr>
            <a:r>
              <a:rPr lang="en-US" altLang="zh-CN"/>
              <a:t>VoIP Multi-type</a:t>
            </a:r>
          </a:p>
        </c:rich>
      </c:tx>
      <c:layout>
        <c:manualLayout>
          <c:xMode val="edge"/>
          <c:yMode val="edge"/>
          <c:x val="0.35072463768115941"/>
          <c:y val="1.7647058823529412E-2"/>
        </c:manualLayout>
      </c:layout>
      <c:overlay val="0"/>
      <c:spPr>
        <a:noFill/>
        <a:ln w="45433">
          <a:noFill/>
        </a:ln>
      </c:spPr>
    </c:title>
    <c:autoTitleDeleted val="0"/>
    <c:view3D>
      <c:rotX val="15"/>
      <c:hPercent val="56"/>
      <c:rotY val="20"/>
      <c:depthPercent val="500"/>
      <c:rAngAx val="1"/>
    </c:view3D>
    <c:floor>
      <c:thickness val="0"/>
      <c:spPr>
        <a:noFill/>
        <a:ln w="6350">
          <a:noFill/>
        </a:ln>
      </c:spPr>
    </c:floor>
    <c:sideWall>
      <c:thickness val="0"/>
      <c:spPr>
        <a:noFill/>
        <a:ln w="25400">
          <a:noFill/>
        </a:ln>
      </c:spPr>
    </c:sideWall>
    <c:backWall>
      <c:thickness val="0"/>
      <c:spPr>
        <a:noFill/>
        <a:ln w="25400">
          <a:noFill/>
        </a:ln>
      </c:spPr>
    </c:backWall>
    <c:plotArea>
      <c:layout>
        <c:manualLayout>
          <c:layoutTarget val="inner"/>
          <c:xMode val="edge"/>
          <c:yMode val="edge"/>
          <c:x val="9.8550724637681164E-2"/>
          <c:y val="9.4117647058823528E-2"/>
          <c:w val="0.672463768115942"/>
          <c:h val="0.69411764705882351"/>
        </c:manualLayout>
      </c:layout>
      <c:bar3DChart>
        <c:barDir val="col"/>
        <c:grouping val="clustered"/>
        <c:varyColors val="0"/>
        <c:ser>
          <c:idx val="0"/>
          <c:order val="0"/>
          <c:tx>
            <c:strRef>
              <c:f>Sheet1!$C$1</c:f>
              <c:strCache>
                <c:ptCount val="1"/>
                <c:pt idx="0">
                  <c:v>PESQ</c:v>
                </c:pt>
              </c:strCache>
            </c:strRef>
          </c:tx>
          <c:spPr>
            <a:solidFill>
              <a:srgbClr val="9999FF"/>
            </a:solidFill>
            <a:ln w="22716">
              <a:solidFill>
                <a:srgbClr val="000000"/>
              </a:solidFill>
              <a:prstDash val="solid"/>
            </a:ln>
          </c:spPr>
          <c:invertIfNegative val="0"/>
          <c:cat>
            <c:strRef>
              <c:f>Sheet1!$B$6:$B$7</c:f>
              <c:strCache>
                <c:ptCount val="2"/>
                <c:pt idx="0">
                  <c:v>average</c:v>
                </c:pt>
                <c:pt idx="1">
                  <c:v>worst-case</c:v>
                </c:pt>
              </c:strCache>
            </c:strRef>
          </c:cat>
          <c:val>
            <c:numRef>
              <c:f>Sheet1!$C$6:$C$7</c:f>
              <c:numCache>
                <c:formatCode>g/"通""用""格""式"</c:formatCode>
                <c:ptCount val="2"/>
                <c:pt idx="0">
                  <c:v>0.91800000000000004</c:v>
                </c:pt>
                <c:pt idx="1">
                  <c:v>0.81</c:v>
                </c:pt>
              </c:numCache>
            </c:numRef>
          </c:val>
          <c:extLst>
            <c:ext xmlns:c16="http://schemas.microsoft.com/office/drawing/2014/chart" uri="{C3380CC4-5D6E-409C-BE32-E72D297353CC}">
              <c16:uniqueId val="{00000000-48F6-4FFC-BC70-0951C3DB9202}"/>
            </c:ext>
          </c:extLst>
        </c:ser>
        <c:ser>
          <c:idx val="1"/>
          <c:order val="1"/>
          <c:tx>
            <c:strRef>
              <c:f>Sheet1!$D$1</c:f>
              <c:strCache>
                <c:ptCount val="1"/>
                <c:pt idx="0">
                  <c:v>PAMS</c:v>
                </c:pt>
              </c:strCache>
            </c:strRef>
          </c:tx>
          <c:spPr>
            <a:solidFill>
              <a:srgbClr val="993366"/>
            </a:solidFill>
            <a:ln w="22716">
              <a:solidFill>
                <a:srgbClr val="000000"/>
              </a:solidFill>
              <a:prstDash val="solid"/>
            </a:ln>
          </c:spPr>
          <c:invertIfNegative val="0"/>
          <c:cat>
            <c:strRef>
              <c:f>Sheet1!$B$6:$B$7</c:f>
              <c:strCache>
                <c:ptCount val="2"/>
                <c:pt idx="0">
                  <c:v>average</c:v>
                </c:pt>
                <c:pt idx="1">
                  <c:v>worst-case</c:v>
                </c:pt>
              </c:strCache>
            </c:strRef>
          </c:cat>
          <c:val>
            <c:numRef>
              <c:f>Sheet1!$D$6:$D$7</c:f>
              <c:numCache>
                <c:formatCode>g/"通""用""格""式"</c:formatCode>
                <c:ptCount val="2"/>
                <c:pt idx="0">
                  <c:v>0.91600000000000004</c:v>
                </c:pt>
                <c:pt idx="1">
                  <c:v>0.75800000000000001</c:v>
                </c:pt>
              </c:numCache>
            </c:numRef>
          </c:val>
          <c:extLst>
            <c:ext xmlns:c16="http://schemas.microsoft.com/office/drawing/2014/chart" uri="{C3380CC4-5D6E-409C-BE32-E72D297353CC}">
              <c16:uniqueId val="{00000001-48F6-4FFC-BC70-0951C3DB9202}"/>
            </c:ext>
          </c:extLst>
        </c:ser>
        <c:ser>
          <c:idx val="2"/>
          <c:order val="2"/>
          <c:tx>
            <c:strRef>
              <c:f>Sheet1!$E$1</c:f>
              <c:strCache>
                <c:ptCount val="1"/>
                <c:pt idx="0">
                  <c:v>PSQM</c:v>
                </c:pt>
              </c:strCache>
            </c:strRef>
          </c:tx>
          <c:spPr>
            <a:solidFill>
              <a:srgbClr val="FFFFCC"/>
            </a:solidFill>
            <a:ln w="22716">
              <a:solidFill>
                <a:srgbClr val="000000"/>
              </a:solidFill>
              <a:prstDash val="solid"/>
            </a:ln>
          </c:spPr>
          <c:invertIfNegative val="0"/>
          <c:cat>
            <c:strRef>
              <c:f>Sheet1!$B$6:$B$7</c:f>
              <c:strCache>
                <c:ptCount val="2"/>
                <c:pt idx="0">
                  <c:v>average</c:v>
                </c:pt>
                <c:pt idx="1">
                  <c:v>worst-case</c:v>
                </c:pt>
              </c:strCache>
            </c:strRef>
          </c:cat>
          <c:val>
            <c:numRef>
              <c:f>Sheet1!$E$6:$E$7</c:f>
              <c:numCache>
                <c:formatCode>g/"通""用""格""式"</c:formatCode>
                <c:ptCount val="2"/>
                <c:pt idx="0">
                  <c:v>0.67400000000000004</c:v>
                </c:pt>
                <c:pt idx="1">
                  <c:v>0.26</c:v>
                </c:pt>
              </c:numCache>
            </c:numRef>
          </c:val>
          <c:extLst>
            <c:ext xmlns:c16="http://schemas.microsoft.com/office/drawing/2014/chart" uri="{C3380CC4-5D6E-409C-BE32-E72D297353CC}">
              <c16:uniqueId val="{00000002-48F6-4FFC-BC70-0951C3DB9202}"/>
            </c:ext>
          </c:extLst>
        </c:ser>
        <c:ser>
          <c:idx val="3"/>
          <c:order val="3"/>
          <c:tx>
            <c:strRef>
              <c:f>Sheet1!$F$1</c:f>
              <c:strCache>
                <c:ptCount val="1"/>
                <c:pt idx="0">
                  <c:v>PSQM+</c:v>
                </c:pt>
              </c:strCache>
            </c:strRef>
          </c:tx>
          <c:spPr>
            <a:solidFill>
              <a:srgbClr val="CCFFFF"/>
            </a:solidFill>
            <a:ln w="22716">
              <a:solidFill>
                <a:srgbClr val="000000"/>
              </a:solidFill>
              <a:prstDash val="solid"/>
            </a:ln>
          </c:spPr>
          <c:invertIfNegative val="0"/>
          <c:cat>
            <c:strRef>
              <c:f>Sheet1!$B$6:$B$7</c:f>
              <c:strCache>
                <c:ptCount val="2"/>
                <c:pt idx="0">
                  <c:v>average</c:v>
                </c:pt>
                <c:pt idx="1">
                  <c:v>worst-case</c:v>
                </c:pt>
              </c:strCache>
            </c:strRef>
          </c:cat>
          <c:val>
            <c:numRef>
              <c:f>Sheet1!$F$6:$F$7</c:f>
              <c:numCache>
                <c:formatCode>g/"通""用""格""式"</c:formatCode>
                <c:ptCount val="2"/>
                <c:pt idx="0">
                  <c:v>0.72599999999999998</c:v>
                </c:pt>
                <c:pt idx="1">
                  <c:v>0.46899999999999997</c:v>
                </c:pt>
              </c:numCache>
            </c:numRef>
          </c:val>
          <c:extLst>
            <c:ext xmlns:c16="http://schemas.microsoft.com/office/drawing/2014/chart" uri="{C3380CC4-5D6E-409C-BE32-E72D297353CC}">
              <c16:uniqueId val="{00000003-48F6-4FFC-BC70-0951C3DB9202}"/>
            </c:ext>
          </c:extLst>
        </c:ser>
        <c:ser>
          <c:idx val="4"/>
          <c:order val="4"/>
          <c:tx>
            <c:strRef>
              <c:f>Sheet1!$G$1</c:f>
              <c:strCache>
                <c:ptCount val="1"/>
                <c:pt idx="0">
                  <c:v>MNB</c:v>
                </c:pt>
              </c:strCache>
            </c:strRef>
          </c:tx>
          <c:spPr>
            <a:solidFill>
              <a:srgbClr val="660066"/>
            </a:solidFill>
            <a:ln w="22716">
              <a:solidFill>
                <a:srgbClr val="000000"/>
              </a:solidFill>
              <a:prstDash val="solid"/>
            </a:ln>
          </c:spPr>
          <c:invertIfNegative val="0"/>
          <c:cat>
            <c:strRef>
              <c:f>Sheet1!$B$6:$B$7</c:f>
              <c:strCache>
                <c:ptCount val="2"/>
                <c:pt idx="0">
                  <c:v>average</c:v>
                </c:pt>
                <c:pt idx="1">
                  <c:v>worst-case</c:v>
                </c:pt>
              </c:strCache>
            </c:strRef>
          </c:cat>
          <c:val>
            <c:numRef>
              <c:f>Sheet1!$G$6:$G$7</c:f>
              <c:numCache>
                <c:formatCode>g/"通""用""格""式"</c:formatCode>
                <c:ptCount val="2"/>
                <c:pt idx="0">
                  <c:v>0.69</c:v>
                </c:pt>
                <c:pt idx="1">
                  <c:v>0.36299999999999999</c:v>
                </c:pt>
              </c:numCache>
            </c:numRef>
          </c:val>
          <c:extLst>
            <c:ext xmlns:c16="http://schemas.microsoft.com/office/drawing/2014/chart" uri="{C3380CC4-5D6E-409C-BE32-E72D297353CC}">
              <c16:uniqueId val="{00000004-48F6-4FFC-BC70-0951C3DB9202}"/>
            </c:ext>
          </c:extLst>
        </c:ser>
        <c:dLbls>
          <c:showLegendKey val="0"/>
          <c:showVal val="0"/>
          <c:showCatName val="0"/>
          <c:showSerName val="0"/>
          <c:showPercent val="0"/>
          <c:showBubbleSize val="0"/>
        </c:dLbls>
        <c:gapWidth val="150"/>
        <c:gapDepth val="0"/>
        <c:shape val="box"/>
        <c:axId val="248647392"/>
        <c:axId val="1"/>
        <c:axId val="0"/>
      </c:bar3DChart>
      <c:catAx>
        <c:axId val="248647392"/>
        <c:scaling>
          <c:orientation val="minMax"/>
        </c:scaling>
        <c:delete val="0"/>
        <c:axPos val="b"/>
        <c:numFmt formatCode="General" sourceLinked="1"/>
        <c:majorTickMark val="out"/>
        <c:minorTickMark val="none"/>
        <c:tickLblPos val="low"/>
        <c:spPr>
          <a:ln w="11358">
            <a:noFill/>
          </a:ln>
        </c:spPr>
        <c:txPr>
          <a:bodyPr rot="0" vert="horz"/>
          <a:lstStyle/>
          <a:p>
            <a:pPr>
              <a:defRPr sz="1699" b="0" i="0" u="none" strike="noStrike" baseline="0">
                <a:solidFill>
                  <a:srgbClr val="000000"/>
                </a:solidFill>
                <a:latin typeface="Arial"/>
                <a:ea typeface="Arial"/>
                <a:cs typeface="Arial"/>
              </a:defRPr>
            </a:pPr>
            <a:endParaRPr lang="zh-CN"/>
          </a:p>
        </c:txPr>
        <c:crossAx val="1"/>
        <c:crosses val="autoZero"/>
        <c:auto val="1"/>
        <c:lblAlgn val="ctr"/>
        <c:lblOffset val="100"/>
        <c:tickLblSkip val="1"/>
        <c:tickMarkSkip val="1"/>
        <c:noMultiLvlLbl val="0"/>
      </c:catAx>
      <c:valAx>
        <c:axId val="1"/>
        <c:scaling>
          <c:orientation val="minMax"/>
          <c:max val="1"/>
        </c:scaling>
        <c:delete val="0"/>
        <c:axPos val="l"/>
        <c:numFmt formatCode="g/&quot;通&quot;&quot;用&quot;&quot;格&quot;&quot;式&quot;" sourceLinked="1"/>
        <c:majorTickMark val="out"/>
        <c:minorTickMark val="none"/>
        <c:tickLblPos val="nextTo"/>
        <c:spPr>
          <a:ln w="5679">
            <a:solidFill>
              <a:srgbClr val="000000"/>
            </a:solidFill>
            <a:prstDash val="solid"/>
          </a:ln>
        </c:spPr>
        <c:txPr>
          <a:bodyPr rot="0" vert="horz"/>
          <a:lstStyle/>
          <a:p>
            <a:pPr>
              <a:defRPr sz="1699" b="0" i="0" u="none" strike="noStrike" baseline="0">
                <a:solidFill>
                  <a:srgbClr val="000000"/>
                </a:solidFill>
                <a:latin typeface="Arial"/>
                <a:ea typeface="Arial"/>
                <a:cs typeface="Arial"/>
              </a:defRPr>
            </a:pPr>
            <a:endParaRPr lang="zh-CN"/>
          </a:p>
        </c:txPr>
        <c:crossAx val="248647392"/>
        <c:crosses val="autoZero"/>
        <c:crossBetween val="between"/>
        <c:majorUnit val="0.2"/>
        <c:minorUnit val="0.1"/>
      </c:valAx>
      <c:spPr>
        <a:noFill/>
        <a:ln w="45433">
          <a:noFill/>
        </a:ln>
      </c:spPr>
    </c:plotArea>
    <c:legend>
      <c:legendPos val="r"/>
      <c:layout>
        <c:manualLayout>
          <c:xMode val="edge"/>
          <c:yMode val="edge"/>
          <c:x val="0.79710144927536231"/>
          <c:y val="0.17647058823529413"/>
          <c:w val="0.17971014492753623"/>
          <c:h val="0.62352941176470589"/>
        </c:manualLayout>
      </c:layout>
      <c:overlay val="0"/>
      <c:spPr>
        <a:solidFill>
          <a:srgbClr val="FFFFFF"/>
        </a:solidFill>
        <a:ln w="5679">
          <a:solidFill>
            <a:srgbClr val="000000"/>
          </a:solidFill>
          <a:prstDash val="solid"/>
        </a:ln>
        <a:effectLst>
          <a:outerShdw dist="35921" dir="2700000" algn="br">
            <a:srgbClr val="000000"/>
          </a:outerShdw>
        </a:effectLst>
      </c:spPr>
      <c:txPr>
        <a:bodyPr/>
        <a:lstStyle/>
        <a:p>
          <a:pPr>
            <a:defRPr sz="1440" b="0" i="0" u="none" strike="noStrike" baseline="0">
              <a:solidFill>
                <a:srgbClr val="000000"/>
              </a:solidFill>
              <a:latin typeface="Lucida Sans Unicode"/>
              <a:ea typeface="Lucida Sans Unicode"/>
              <a:cs typeface="Lucida Sans Unicode"/>
            </a:defRPr>
          </a:pPr>
          <a:endParaRPr lang="zh-CN"/>
        </a:p>
      </c:txPr>
    </c:legend>
    <c:plotVisOnly val="1"/>
    <c:dispBlanksAs val="gap"/>
    <c:showDLblsOverMax val="0"/>
  </c:chart>
  <c:spPr>
    <a:solidFill>
      <a:srgbClr val="FFFFFF"/>
    </a:solidFill>
    <a:ln w="45433">
      <a:solidFill>
        <a:srgbClr val="99CC00"/>
      </a:solidFill>
      <a:prstDash val="solid"/>
    </a:ln>
  </c:spPr>
  <c:txPr>
    <a:bodyPr/>
    <a:lstStyle/>
    <a:p>
      <a:pPr>
        <a:defRPr sz="1565" b="0" i="0" u="none" strike="noStrike" baseline="0">
          <a:solidFill>
            <a:srgbClr val="000000"/>
          </a:solidFill>
          <a:latin typeface="Arial"/>
          <a:ea typeface="Arial"/>
          <a:cs typeface="Aria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546391752577317E-2"/>
          <c:y val="5.0228310502283102E-2"/>
          <c:w val="0.92164948453608242"/>
          <c:h val="0.80365296803652964"/>
        </c:manualLayout>
      </c:layout>
      <c:scatterChart>
        <c:scatterStyle val="smoothMarker"/>
        <c:varyColors val="0"/>
        <c:ser>
          <c:idx val="0"/>
          <c:order val="0"/>
          <c:spPr>
            <a:ln w="12643">
              <a:solidFill>
                <a:srgbClr val="000080"/>
              </a:solidFill>
              <a:prstDash val="solid"/>
            </a:ln>
          </c:spPr>
          <c:marker>
            <c:symbol val="none"/>
          </c:marker>
          <c:xVal>
            <c:numRef>
              <c:f>Sheet1!$B$2:$B$34</c:f>
              <c:numCache>
                <c:formatCode>g/"通""用""格""式"</c:formatCode>
                <c:ptCount val="33"/>
                <c:pt idx="0">
                  <c:v>-26</c:v>
                </c:pt>
                <c:pt idx="1">
                  <c:v>-23.75</c:v>
                </c:pt>
                <c:pt idx="2">
                  <c:v>-21.5</c:v>
                </c:pt>
                <c:pt idx="3">
                  <c:v>-19.25</c:v>
                </c:pt>
                <c:pt idx="4">
                  <c:v>-17</c:v>
                </c:pt>
                <c:pt idx="5">
                  <c:v>-14.75</c:v>
                </c:pt>
                <c:pt idx="6">
                  <c:v>-12.5</c:v>
                </c:pt>
                <c:pt idx="7">
                  <c:v>-10.25</c:v>
                </c:pt>
                <c:pt idx="8">
                  <c:v>-8</c:v>
                </c:pt>
                <c:pt idx="9">
                  <c:v>-5.75</c:v>
                </c:pt>
                <c:pt idx="10">
                  <c:v>-3.5</c:v>
                </c:pt>
                <c:pt idx="11">
                  <c:v>-1.25</c:v>
                </c:pt>
                <c:pt idx="12">
                  <c:v>1</c:v>
                </c:pt>
                <c:pt idx="13">
                  <c:v>3.25</c:v>
                </c:pt>
                <c:pt idx="14">
                  <c:v>5.5</c:v>
                </c:pt>
                <c:pt idx="15">
                  <c:v>7.75</c:v>
                </c:pt>
                <c:pt idx="16">
                  <c:v>10</c:v>
                </c:pt>
                <c:pt idx="17">
                  <c:v>12.25</c:v>
                </c:pt>
                <c:pt idx="18">
                  <c:v>14.5</c:v>
                </c:pt>
                <c:pt idx="19">
                  <c:v>16.75</c:v>
                </c:pt>
                <c:pt idx="20">
                  <c:v>19</c:v>
                </c:pt>
                <c:pt idx="21">
                  <c:v>21.25</c:v>
                </c:pt>
                <c:pt idx="22">
                  <c:v>23.5</c:v>
                </c:pt>
                <c:pt idx="23">
                  <c:v>25.75</c:v>
                </c:pt>
                <c:pt idx="24">
                  <c:v>28</c:v>
                </c:pt>
                <c:pt idx="25">
                  <c:v>30.25</c:v>
                </c:pt>
                <c:pt idx="26">
                  <c:v>32.5</c:v>
                </c:pt>
                <c:pt idx="27">
                  <c:v>34.75</c:v>
                </c:pt>
                <c:pt idx="28">
                  <c:v>37</c:v>
                </c:pt>
                <c:pt idx="29">
                  <c:v>39.25</c:v>
                </c:pt>
                <c:pt idx="30">
                  <c:v>41.5</c:v>
                </c:pt>
                <c:pt idx="31">
                  <c:v>43.75</c:v>
                </c:pt>
                <c:pt idx="32">
                  <c:v>46</c:v>
                </c:pt>
              </c:numCache>
            </c:numRef>
          </c:xVal>
          <c:yVal>
            <c:numRef>
              <c:f>Sheet1!$C$2:$C$34</c:f>
              <c:numCache>
                <c:formatCode>g/"通""用""格""式"</c:formatCode>
                <c:ptCount val="33"/>
                <c:pt idx="0">
                  <c:v>1.4870025084987263E-5</c:v>
                </c:pt>
                <c:pt idx="1">
                  <c:v>3.9177298040827262E-5</c:v>
                </c:pt>
                <c:pt idx="2">
                  <c:v>9.6964743893973332E-5</c:v>
                </c:pt>
                <c:pt idx="3">
                  <c:v>2.2544978414441863E-4</c:v>
                </c:pt>
                <c:pt idx="4">
                  <c:v>4.9242760132644516E-4</c:v>
                </c:pt>
                <c:pt idx="5">
                  <c:v>1.0103958335101169E-3</c:v>
                </c:pt>
                <c:pt idx="6">
                  <c:v>1.9475889437298374E-3</c:v>
                </c:pt>
                <c:pt idx="7">
                  <c:v>3.5266279817408237E-3</c:v>
                </c:pt>
                <c:pt idx="8">
                  <c:v>5.9989962792431168E-3</c:v>
                </c:pt>
                <c:pt idx="9">
                  <c:v>9.5863687585012788E-3</c:v>
                </c:pt>
                <c:pt idx="10">
                  <c:v>1.4390843962876858E-2</c:v>
                </c:pt>
                <c:pt idx="11">
                  <c:v>2.0294342821002433E-2</c:v>
                </c:pt>
                <c:pt idx="12">
                  <c:v>2.6885636057682592E-2</c:v>
                </c:pt>
                <c:pt idx="13">
                  <c:v>3.3459714683867159E-2</c:v>
                </c:pt>
                <c:pt idx="14">
                  <c:v>3.911836964047772E-2</c:v>
                </c:pt>
                <c:pt idx="15">
                  <c:v>4.2963124089205468E-2</c:v>
                </c:pt>
                <c:pt idx="16">
                  <c:v>4.4326920044603625E-2</c:v>
                </c:pt>
                <c:pt idx="17">
                  <c:v>4.2963124089205468E-2</c:v>
                </c:pt>
                <c:pt idx="18">
                  <c:v>3.911836964047772E-2</c:v>
                </c:pt>
                <c:pt idx="19">
                  <c:v>3.3459714683867159E-2</c:v>
                </c:pt>
                <c:pt idx="20">
                  <c:v>2.6885636057682592E-2</c:v>
                </c:pt>
                <c:pt idx="21">
                  <c:v>2.0294342821002433E-2</c:v>
                </c:pt>
                <c:pt idx="22">
                  <c:v>1.4390843962876858E-2</c:v>
                </c:pt>
                <c:pt idx="23">
                  <c:v>9.5863687585012788E-3</c:v>
                </c:pt>
                <c:pt idx="24">
                  <c:v>5.9989962792431168E-3</c:v>
                </c:pt>
                <c:pt idx="25">
                  <c:v>3.5266279817408237E-3</c:v>
                </c:pt>
                <c:pt idx="26">
                  <c:v>1.9475889437298374E-3</c:v>
                </c:pt>
                <c:pt idx="27">
                  <c:v>1.0103958335101169E-3</c:v>
                </c:pt>
                <c:pt idx="28">
                  <c:v>4.9242760132644516E-4</c:v>
                </c:pt>
                <c:pt idx="29">
                  <c:v>2.2544978414441863E-4</c:v>
                </c:pt>
                <c:pt idx="30">
                  <c:v>9.6964743893973332E-5</c:v>
                </c:pt>
                <c:pt idx="31">
                  <c:v>3.9177298040827262E-5</c:v>
                </c:pt>
                <c:pt idx="32">
                  <c:v>1.4870025084987263E-5</c:v>
                </c:pt>
              </c:numCache>
            </c:numRef>
          </c:yVal>
          <c:smooth val="1"/>
          <c:extLst>
            <c:ext xmlns:c16="http://schemas.microsoft.com/office/drawing/2014/chart" uri="{C3380CC4-5D6E-409C-BE32-E72D297353CC}">
              <c16:uniqueId val="{00000000-1258-43DC-AC0D-D2459E1F7829}"/>
            </c:ext>
          </c:extLst>
        </c:ser>
        <c:ser>
          <c:idx val="1"/>
          <c:order val="1"/>
          <c:spPr>
            <a:ln w="12643">
              <a:solidFill>
                <a:srgbClr val="FF00FF"/>
              </a:solidFill>
              <a:prstDash val="solid"/>
            </a:ln>
          </c:spPr>
          <c:marker>
            <c:symbol val="none"/>
          </c:marker>
          <c:xVal>
            <c:numRef>
              <c:f>Sheet1!$B$2:$B$34</c:f>
              <c:numCache>
                <c:formatCode>g/"通""用""格""式"</c:formatCode>
                <c:ptCount val="33"/>
                <c:pt idx="0">
                  <c:v>-26</c:v>
                </c:pt>
                <c:pt idx="1">
                  <c:v>-23.75</c:v>
                </c:pt>
                <c:pt idx="2">
                  <c:v>-21.5</c:v>
                </c:pt>
                <c:pt idx="3">
                  <c:v>-19.25</c:v>
                </c:pt>
                <c:pt idx="4">
                  <c:v>-17</c:v>
                </c:pt>
                <c:pt idx="5">
                  <c:v>-14.75</c:v>
                </c:pt>
                <c:pt idx="6">
                  <c:v>-12.5</c:v>
                </c:pt>
                <c:pt idx="7">
                  <c:v>-10.25</c:v>
                </c:pt>
                <c:pt idx="8">
                  <c:v>-8</c:v>
                </c:pt>
                <c:pt idx="9">
                  <c:v>-5.75</c:v>
                </c:pt>
                <c:pt idx="10">
                  <c:v>-3.5</c:v>
                </c:pt>
                <c:pt idx="11">
                  <c:v>-1.25</c:v>
                </c:pt>
                <c:pt idx="12">
                  <c:v>1</c:v>
                </c:pt>
                <c:pt idx="13">
                  <c:v>3.25</c:v>
                </c:pt>
                <c:pt idx="14">
                  <c:v>5.5</c:v>
                </c:pt>
                <c:pt idx="15">
                  <c:v>7.75</c:v>
                </c:pt>
                <c:pt idx="16">
                  <c:v>10</c:v>
                </c:pt>
                <c:pt idx="17">
                  <c:v>12.25</c:v>
                </c:pt>
                <c:pt idx="18">
                  <c:v>14.5</c:v>
                </c:pt>
                <c:pt idx="19">
                  <c:v>16.75</c:v>
                </c:pt>
                <c:pt idx="20">
                  <c:v>19</c:v>
                </c:pt>
                <c:pt idx="21">
                  <c:v>21.25</c:v>
                </c:pt>
                <c:pt idx="22">
                  <c:v>23.5</c:v>
                </c:pt>
                <c:pt idx="23">
                  <c:v>25.75</c:v>
                </c:pt>
                <c:pt idx="24">
                  <c:v>28</c:v>
                </c:pt>
                <c:pt idx="25">
                  <c:v>30.25</c:v>
                </c:pt>
                <c:pt idx="26">
                  <c:v>32.5</c:v>
                </c:pt>
                <c:pt idx="27">
                  <c:v>34.75</c:v>
                </c:pt>
                <c:pt idx="28">
                  <c:v>37</c:v>
                </c:pt>
                <c:pt idx="29">
                  <c:v>39.25</c:v>
                </c:pt>
                <c:pt idx="30">
                  <c:v>41.5</c:v>
                </c:pt>
                <c:pt idx="31">
                  <c:v>43.75</c:v>
                </c:pt>
                <c:pt idx="32">
                  <c:v>46</c:v>
                </c:pt>
              </c:numCache>
            </c:numRef>
          </c:xVal>
          <c:yVal>
            <c:numRef>
              <c:f>Sheet1!$E$2:$E$34</c:f>
              <c:numCache>
                <c:formatCode>g/"通""用""格""式"</c:formatCode>
                <c:ptCount val="33"/>
                <c:pt idx="0">
                  <c:v>3.3457556441221335E-5</c:v>
                </c:pt>
                <c:pt idx="1">
                  <c:v>8.8148920591861338E-5</c:v>
                </c:pt>
                <c:pt idx="2">
                  <c:v>2.1817067376143998E-4</c:v>
                </c:pt>
                <c:pt idx="3">
                  <c:v>5.0726201432494192E-4</c:v>
                </c:pt>
                <c:pt idx="4">
                  <c:v>1.1079621029845017E-3</c:v>
                </c:pt>
                <c:pt idx="5">
                  <c:v>2.2733906253977628E-3</c:v>
                </c:pt>
                <c:pt idx="6">
                  <c:v>4.3820751233921342E-3</c:v>
                </c:pt>
                <c:pt idx="7">
                  <c:v>7.9349129589168545E-3</c:v>
                </c:pt>
                <c:pt idx="8">
                  <c:v>1.3497741628297012E-2</c:v>
                </c:pt>
                <c:pt idx="9">
                  <c:v>2.1569329706627879E-2</c:v>
                </c:pt>
                <c:pt idx="10">
                  <c:v>3.2379398916472929E-2</c:v>
                </c:pt>
                <c:pt idx="11">
                  <c:v>4.5662271347255472E-2</c:v>
                </c:pt>
                <c:pt idx="12">
                  <c:v>6.0492681129785834E-2</c:v>
                </c:pt>
                <c:pt idx="13">
                  <c:v>7.5284358038701094E-2</c:v>
                </c:pt>
                <c:pt idx="14">
                  <c:v>8.8016331691074867E-2</c:v>
                </c:pt>
                <c:pt idx="15">
                  <c:v>9.6667029200712296E-2</c:v>
                </c:pt>
                <c:pt idx="16">
                  <c:v>9.9735570100358162E-2</c:v>
                </c:pt>
                <c:pt idx="17">
                  <c:v>9.6667029200712296E-2</c:v>
                </c:pt>
                <c:pt idx="18">
                  <c:v>8.8016331691074867E-2</c:v>
                </c:pt>
                <c:pt idx="19">
                  <c:v>7.5284358038701094E-2</c:v>
                </c:pt>
                <c:pt idx="20">
                  <c:v>6.0492681129785834E-2</c:v>
                </c:pt>
                <c:pt idx="21">
                  <c:v>4.5662271347255472E-2</c:v>
                </c:pt>
                <c:pt idx="22">
                  <c:v>3.2379398916472929E-2</c:v>
                </c:pt>
                <c:pt idx="23">
                  <c:v>2.1569329706627879E-2</c:v>
                </c:pt>
                <c:pt idx="24">
                  <c:v>1.3497741628297012E-2</c:v>
                </c:pt>
                <c:pt idx="25">
                  <c:v>7.9349129589168545E-3</c:v>
                </c:pt>
                <c:pt idx="26">
                  <c:v>4.3820751233921342E-3</c:v>
                </c:pt>
                <c:pt idx="27">
                  <c:v>2.2733906253977628E-3</c:v>
                </c:pt>
                <c:pt idx="28">
                  <c:v>1.1079621029845017E-3</c:v>
                </c:pt>
                <c:pt idx="29">
                  <c:v>5.0726201432494192E-4</c:v>
                </c:pt>
                <c:pt idx="30">
                  <c:v>2.1817067376143998E-4</c:v>
                </c:pt>
                <c:pt idx="31">
                  <c:v>8.8148920591861338E-5</c:v>
                </c:pt>
                <c:pt idx="32">
                  <c:v>3.3457556441221335E-5</c:v>
                </c:pt>
              </c:numCache>
            </c:numRef>
          </c:yVal>
          <c:smooth val="1"/>
          <c:extLst>
            <c:ext xmlns:c16="http://schemas.microsoft.com/office/drawing/2014/chart" uri="{C3380CC4-5D6E-409C-BE32-E72D297353CC}">
              <c16:uniqueId val="{00000001-1258-43DC-AC0D-D2459E1F7829}"/>
            </c:ext>
          </c:extLst>
        </c:ser>
        <c:dLbls>
          <c:showLegendKey val="0"/>
          <c:showVal val="0"/>
          <c:showCatName val="0"/>
          <c:showSerName val="0"/>
          <c:showPercent val="0"/>
          <c:showBubbleSize val="0"/>
        </c:dLbls>
        <c:axId val="249721808"/>
        <c:axId val="1"/>
      </c:scatterChart>
      <c:valAx>
        <c:axId val="249721808"/>
        <c:scaling>
          <c:orientation val="minMax"/>
          <c:max val="40"/>
          <c:min val="-20"/>
        </c:scaling>
        <c:delete val="0"/>
        <c:axPos val="b"/>
        <c:numFmt formatCode="g/&quot;通&quot;&quot;用&quot;&quot;格&quot;&quot;式&quot;" sourceLinked="1"/>
        <c:majorTickMark val="in"/>
        <c:minorTickMark val="none"/>
        <c:tickLblPos val="nextTo"/>
        <c:spPr>
          <a:ln w="3161">
            <a:solidFill>
              <a:srgbClr val="000000"/>
            </a:solidFill>
            <a:prstDash val="solid"/>
          </a:ln>
        </c:spPr>
        <c:txPr>
          <a:bodyPr rot="0" vert="horz"/>
          <a:lstStyle/>
          <a:p>
            <a:pPr>
              <a:defRPr sz="1195" b="0" i="0" u="none" strike="noStrike" baseline="0">
                <a:solidFill>
                  <a:srgbClr val="000000"/>
                </a:solidFill>
                <a:latin typeface="宋体"/>
                <a:ea typeface="宋体"/>
                <a:cs typeface="宋体"/>
              </a:defRPr>
            </a:pPr>
            <a:endParaRPr lang="zh-CN"/>
          </a:p>
        </c:txPr>
        <c:crossAx val="1"/>
        <c:crosses val="autoZero"/>
        <c:crossBetween val="midCat"/>
      </c:valAx>
      <c:valAx>
        <c:axId val="1"/>
        <c:scaling>
          <c:orientation val="minMax"/>
        </c:scaling>
        <c:delete val="1"/>
        <c:axPos val="l"/>
        <c:majorGridlines>
          <c:spPr>
            <a:ln w="3161">
              <a:solidFill>
                <a:srgbClr val="000000"/>
              </a:solidFill>
              <a:prstDash val="solid"/>
            </a:ln>
          </c:spPr>
        </c:majorGridlines>
        <c:numFmt formatCode="g/&quot;通&quot;&quot;用&quot;&quot;格&quot;&quot;式&quot;" sourceLinked="1"/>
        <c:majorTickMark val="out"/>
        <c:minorTickMark val="none"/>
        <c:tickLblPos val="nextTo"/>
        <c:crossAx val="249721808"/>
        <c:crosses val="autoZero"/>
        <c:crossBetween val="midCat"/>
      </c:valAx>
      <c:spPr>
        <a:solidFill>
          <a:srgbClr val="FFFF99"/>
        </a:solidFill>
        <a:ln w="12643">
          <a:solidFill>
            <a:srgbClr val="808080"/>
          </a:solidFill>
          <a:prstDash val="solid"/>
        </a:ln>
      </c:spPr>
    </c:plotArea>
    <c:legend>
      <c:legendPos val="r"/>
      <c:layout>
        <c:manualLayout>
          <c:xMode val="edge"/>
          <c:yMode val="edge"/>
          <c:x val="0.81649484536082473"/>
          <c:y val="0"/>
          <c:w val="0.16082474226804125"/>
          <c:h val="0.19634703196347031"/>
        </c:manualLayout>
      </c:layout>
      <c:overlay val="0"/>
      <c:spPr>
        <a:solidFill>
          <a:srgbClr val="FFFFFF"/>
        </a:solidFill>
        <a:ln w="3161">
          <a:solidFill>
            <a:srgbClr val="000000"/>
          </a:solidFill>
          <a:prstDash val="solid"/>
        </a:ln>
      </c:spPr>
      <c:txPr>
        <a:bodyPr/>
        <a:lstStyle/>
        <a:p>
          <a:pPr>
            <a:defRPr sz="1095" b="0" i="0" u="none" strike="noStrike" baseline="0">
              <a:solidFill>
                <a:srgbClr val="000000"/>
              </a:solidFill>
              <a:latin typeface="宋体"/>
              <a:ea typeface="宋体"/>
              <a:cs typeface="宋体"/>
            </a:defRPr>
          </a:pPr>
          <a:endParaRPr lang="zh-CN"/>
        </a:p>
      </c:txPr>
    </c:legend>
    <c:plotVisOnly val="1"/>
    <c:dispBlanksAs val="gap"/>
    <c:showDLblsOverMax val="0"/>
  </c:chart>
  <c:spPr>
    <a:solidFill>
      <a:srgbClr val="FFFFFF"/>
    </a:solidFill>
    <a:ln w="3161">
      <a:solidFill>
        <a:srgbClr val="000000"/>
      </a:solidFill>
      <a:prstDash val="solid"/>
    </a:ln>
  </c:spPr>
  <c:txPr>
    <a:bodyPr/>
    <a:lstStyle/>
    <a:p>
      <a:pPr>
        <a:defRPr sz="1195" b="0" i="0" u="none" strike="noStrike" baseline="0">
          <a:solidFill>
            <a:srgbClr val="000000"/>
          </a:solidFill>
          <a:latin typeface="宋体"/>
          <a:ea typeface="宋体"/>
          <a:cs typeface="宋体"/>
        </a:defRPr>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4"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E488E683-72AA-4B25-92EE-D5BE6E295A89}"/>
              </a:ext>
            </a:extLst>
          </p:cNvPr>
          <p:cNvSpPr>
            <a:spLocks noGrp="1" noChangeArrowheads="1"/>
          </p:cNvSpPr>
          <p:nvPr>
            <p:ph type="hdr" sz="quarter"/>
          </p:nvPr>
        </p:nvSpPr>
        <p:spPr bwMode="auto">
          <a:xfrm>
            <a:off x="0" y="0"/>
            <a:ext cx="29448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t" anchorCtr="0" compatLnSpc="1">
            <a:prstTxWarp prst="textNoShape">
              <a:avLst/>
            </a:prstTxWarp>
          </a:bodyPr>
          <a:lstStyle>
            <a:lvl1pPr defTabSz="958850">
              <a:defRPr sz="1300">
                <a:effectLst>
                  <a:outerShdw blurRad="38100" dist="38100" dir="2700000" algn="tl">
                    <a:srgbClr val="C0C0C0"/>
                  </a:outerShdw>
                </a:effectLst>
              </a:defRPr>
            </a:lvl1pPr>
          </a:lstStyle>
          <a:p>
            <a:endParaRPr lang="zh-CN" altLang="en-US"/>
          </a:p>
        </p:txBody>
      </p:sp>
      <p:sp>
        <p:nvSpPr>
          <p:cNvPr id="202755" name="Rectangle 3">
            <a:extLst>
              <a:ext uri="{FF2B5EF4-FFF2-40B4-BE49-F238E27FC236}">
                <a16:creationId xmlns:a16="http://schemas.microsoft.com/office/drawing/2014/main" id="{12F78333-6A3D-44AD-8B80-D8BE5AA9B102}"/>
              </a:ext>
            </a:extLst>
          </p:cNvPr>
          <p:cNvSpPr>
            <a:spLocks noGrp="1" noChangeArrowheads="1"/>
          </p:cNvSpPr>
          <p:nvPr>
            <p:ph type="dt" sz="quarter" idx="1"/>
          </p:nvPr>
        </p:nvSpPr>
        <p:spPr bwMode="auto">
          <a:xfrm>
            <a:off x="3852863" y="0"/>
            <a:ext cx="29448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t" anchorCtr="0" compatLnSpc="1">
            <a:prstTxWarp prst="textNoShape">
              <a:avLst/>
            </a:prstTxWarp>
          </a:bodyPr>
          <a:lstStyle>
            <a:lvl1pPr algn="r" defTabSz="958850">
              <a:defRPr sz="1300">
                <a:effectLst>
                  <a:outerShdw blurRad="38100" dist="38100" dir="2700000" algn="tl">
                    <a:srgbClr val="C0C0C0"/>
                  </a:outerShdw>
                </a:effectLst>
              </a:defRPr>
            </a:lvl1pPr>
          </a:lstStyle>
          <a:p>
            <a:endParaRPr lang="en-US" altLang="zh-CN"/>
          </a:p>
        </p:txBody>
      </p:sp>
      <p:sp>
        <p:nvSpPr>
          <p:cNvPr id="202756" name="Rectangle 4">
            <a:extLst>
              <a:ext uri="{FF2B5EF4-FFF2-40B4-BE49-F238E27FC236}">
                <a16:creationId xmlns:a16="http://schemas.microsoft.com/office/drawing/2014/main" id="{5FF858AA-1CC5-4BA7-B145-7D5A3348A658}"/>
              </a:ext>
            </a:extLst>
          </p:cNvPr>
          <p:cNvSpPr>
            <a:spLocks noGrp="1" noChangeArrowheads="1"/>
          </p:cNvSpPr>
          <p:nvPr>
            <p:ph type="ftr" sz="quarter" idx="2"/>
          </p:nvPr>
        </p:nvSpPr>
        <p:spPr bwMode="auto">
          <a:xfrm>
            <a:off x="0" y="9428163"/>
            <a:ext cx="29448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b" anchorCtr="0" compatLnSpc="1">
            <a:prstTxWarp prst="textNoShape">
              <a:avLst/>
            </a:prstTxWarp>
          </a:bodyPr>
          <a:lstStyle>
            <a:lvl1pPr defTabSz="958850">
              <a:defRPr sz="1300">
                <a:effectLst>
                  <a:outerShdw blurRad="38100" dist="38100" dir="2700000" algn="tl">
                    <a:srgbClr val="C0C0C0"/>
                  </a:outerShdw>
                </a:effectLst>
              </a:defRPr>
            </a:lvl1pPr>
          </a:lstStyle>
          <a:p>
            <a:endParaRPr lang="en-US" altLang="zh-CN"/>
          </a:p>
        </p:txBody>
      </p:sp>
      <p:sp>
        <p:nvSpPr>
          <p:cNvPr id="202757" name="Rectangle 5">
            <a:extLst>
              <a:ext uri="{FF2B5EF4-FFF2-40B4-BE49-F238E27FC236}">
                <a16:creationId xmlns:a16="http://schemas.microsoft.com/office/drawing/2014/main" id="{391A6CD9-C43A-4D92-ADC2-DBC65E511B34}"/>
              </a:ext>
            </a:extLst>
          </p:cNvPr>
          <p:cNvSpPr>
            <a:spLocks noGrp="1" noChangeArrowheads="1"/>
          </p:cNvSpPr>
          <p:nvPr>
            <p:ph type="sldNum" sz="quarter" idx="3"/>
          </p:nvPr>
        </p:nvSpPr>
        <p:spPr bwMode="auto">
          <a:xfrm>
            <a:off x="3852863" y="9428163"/>
            <a:ext cx="29448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b" anchorCtr="0" compatLnSpc="1">
            <a:prstTxWarp prst="textNoShape">
              <a:avLst/>
            </a:prstTxWarp>
          </a:bodyPr>
          <a:lstStyle>
            <a:lvl1pPr algn="r" defTabSz="958850">
              <a:defRPr sz="1300">
                <a:effectLst>
                  <a:outerShdw blurRad="38100" dist="38100" dir="2700000" algn="tl">
                    <a:srgbClr val="C0C0C0"/>
                  </a:outerShdw>
                </a:effectLst>
              </a:defRPr>
            </a:lvl1pPr>
          </a:lstStyle>
          <a:p>
            <a:fld id="{0E649291-57A0-4831-AEF7-F51A80EF7537}"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374C152-1C19-4509-8D17-B5E060B89D31}"/>
              </a:ext>
            </a:extLst>
          </p:cNvPr>
          <p:cNvSpPr>
            <a:spLocks noGrp="1" noChangeArrowheads="1"/>
          </p:cNvSpPr>
          <p:nvPr>
            <p:ph type="hdr" sz="quarter"/>
          </p:nvPr>
        </p:nvSpPr>
        <p:spPr bwMode="auto">
          <a:xfrm>
            <a:off x="0" y="0"/>
            <a:ext cx="29448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t" anchorCtr="0" compatLnSpc="1">
            <a:prstTxWarp prst="textNoShape">
              <a:avLst/>
            </a:prstTxWarp>
          </a:bodyPr>
          <a:lstStyle>
            <a:lvl1pPr defTabSz="958850">
              <a:buFontTx/>
              <a:buNone/>
              <a:defRPr sz="1300" b="0">
                <a:solidFill>
                  <a:schemeClr val="tx1"/>
                </a:solidFill>
                <a:latin typeface="Times New Roman" panose="02020603050405020304" pitchFamily="18" charset="0"/>
              </a:defRPr>
            </a:lvl1pPr>
          </a:lstStyle>
          <a:p>
            <a:endParaRPr lang="en-GB" altLang="zh-CN"/>
          </a:p>
        </p:txBody>
      </p:sp>
      <p:sp>
        <p:nvSpPr>
          <p:cNvPr id="15363" name="Rectangle 3">
            <a:extLst>
              <a:ext uri="{FF2B5EF4-FFF2-40B4-BE49-F238E27FC236}">
                <a16:creationId xmlns:a16="http://schemas.microsoft.com/office/drawing/2014/main" id="{70A98BA9-C6E2-4C38-B208-0C28B66AF846}"/>
              </a:ext>
            </a:extLst>
          </p:cNvPr>
          <p:cNvSpPr>
            <a:spLocks noGrp="1" noChangeArrowheads="1"/>
          </p:cNvSpPr>
          <p:nvPr>
            <p:ph type="dt" idx="1"/>
          </p:nvPr>
        </p:nvSpPr>
        <p:spPr bwMode="auto">
          <a:xfrm>
            <a:off x="3852863" y="0"/>
            <a:ext cx="29448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t" anchorCtr="0" compatLnSpc="1">
            <a:prstTxWarp prst="textNoShape">
              <a:avLst/>
            </a:prstTxWarp>
          </a:bodyPr>
          <a:lstStyle>
            <a:lvl1pPr algn="r" defTabSz="958850">
              <a:buFontTx/>
              <a:buNone/>
              <a:defRPr sz="1300" b="0">
                <a:solidFill>
                  <a:schemeClr val="tx1"/>
                </a:solidFill>
                <a:latin typeface="Times New Roman" panose="02020603050405020304" pitchFamily="18" charset="0"/>
              </a:defRPr>
            </a:lvl1pPr>
          </a:lstStyle>
          <a:p>
            <a:endParaRPr lang="en-GB" altLang="zh-CN"/>
          </a:p>
        </p:txBody>
      </p:sp>
      <p:sp>
        <p:nvSpPr>
          <p:cNvPr id="15364" name="Rectangle 4">
            <a:extLst>
              <a:ext uri="{FF2B5EF4-FFF2-40B4-BE49-F238E27FC236}">
                <a16:creationId xmlns:a16="http://schemas.microsoft.com/office/drawing/2014/main" id="{4EC57031-D9FE-4294-AFBB-1B0F7E759B61}"/>
              </a:ext>
            </a:extLst>
          </p:cNvPr>
          <p:cNvSpPr>
            <a:spLocks noChangeArrowheads="1" noTextEdit="1"/>
          </p:cNvSpPr>
          <p:nvPr>
            <p:ph type="sldImg" idx="2"/>
          </p:nvPr>
        </p:nvSpPr>
        <p:spPr bwMode="auto">
          <a:xfrm>
            <a:off x="920750" y="746125"/>
            <a:ext cx="4959350" cy="3721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4F7346FE-0FE2-443D-B7CB-5925AAEC70CE}"/>
              </a:ext>
            </a:extLst>
          </p:cNvPr>
          <p:cNvSpPr>
            <a:spLocks noGrp="1" noChangeArrowheads="1"/>
          </p:cNvSpPr>
          <p:nvPr>
            <p:ph type="body" sz="quarter" idx="3"/>
          </p:nvPr>
        </p:nvSpPr>
        <p:spPr bwMode="auto">
          <a:xfrm>
            <a:off x="906463" y="4714875"/>
            <a:ext cx="4984750"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5366" name="Rectangle 6">
            <a:extLst>
              <a:ext uri="{FF2B5EF4-FFF2-40B4-BE49-F238E27FC236}">
                <a16:creationId xmlns:a16="http://schemas.microsoft.com/office/drawing/2014/main" id="{49C40E8B-7E8E-4874-B6AC-136A47C2AA00}"/>
              </a:ext>
            </a:extLst>
          </p:cNvPr>
          <p:cNvSpPr>
            <a:spLocks noGrp="1" noChangeArrowheads="1"/>
          </p:cNvSpPr>
          <p:nvPr>
            <p:ph type="ftr" sz="quarter" idx="4"/>
          </p:nvPr>
        </p:nvSpPr>
        <p:spPr bwMode="auto">
          <a:xfrm>
            <a:off x="0" y="9428163"/>
            <a:ext cx="294481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b" anchorCtr="0" compatLnSpc="1">
            <a:prstTxWarp prst="textNoShape">
              <a:avLst/>
            </a:prstTxWarp>
          </a:bodyPr>
          <a:lstStyle>
            <a:lvl1pPr defTabSz="958850">
              <a:buFontTx/>
              <a:buNone/>
              <a:defRPr sz="1300" b="0">
                <a:solidFill>
                  <a:schemeClr val="tx1"/>
                </a:solidFill>
                <a:latin typeface="Times New Roman" panose="02020603050405020304" pitchFamily="18" charset="0"/>
              </a:defRPr>
            </a:lvl1pPr>
          </a:lstStyle>
          <a:p>
            <a:endParaRPr lang="en-GB" altLang="zh-CN"/>
          </a:p>
        </p:txBody>
      </p:sp>
      <p:sp>
        <p:nvSpPr>
          <p:cNvPr id="15367" name="Rectangle 7">
            <a:extLst>
              <a:ext uri="{FF2B5EF4-FFF2-40B4-BE49-F238E27FC236}">
                <a16:creationId xmlns:a16="http://schemas.microsoft.com/office/drawing/2014/main" id="{0D80D8DF-ABA8-4DB3-9A47-771F1A88C1AD}"/>
              </a:ext>
            </a:extLst>
          </p:cNvPr>
          <p:cNvSpPr>
            <a:spLocks noGrp="1" noChangeArrowheads="1"/>
          </p:cNvSpPr>
          <p:nvPr>
            <p:ph type="sldNum" sz="quarter" idx="5"/>
          </p:nvPr>
        </p:nvSpPr>
        <p:spPr bwMode="auto">
          <a:xfrm>
            <a:off x="3852863" y="9428163"/>
            <a:ext cx="29448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902" tIns="47951" rIns="95902" bIns="47951" numCol="1" anchor="b" anchorCtr="0" compatLnSpc="1">
            <a:prstTxWarp prst="textNoShape">
              <a:avLst/>
            </a:prstTxWarp>
          </a:bodyPr>
          <a:lstStyle>
            <a:lvl1pPr algn="r" defTabSz="958850">
              <a:buFontTx/>
              <a:buNone/>
              <a:defRPr sz="1300" b="0">
                <a:solidFill>
                  <a:schemeClr val="tx1"/>
                </a:solidFill>
                <a:latin typeface="Times New Roman" panose="02020603050405020304" pitchFamily="18" charset="0"/>
              </a:defRPr>
            </a:lvl1pPr>
          </a:lstStyle>
          <a:p>
            <a:fld id="{1287AB64-8B73-462E-BE76-D51C1B367D6A}" type="slidenum">
              <a:rPr lang="en-GB" altLang="zh-CN"/>
              <a:pPr/>
              <a:t>‹#›</a:t>
            </a:fld>
            <a:endParaRPr lang="en-GB"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35F496-7696-4DE6-ABF6-1A54072AC913}"/>
              </a:ext>
            </a:extLst>
          </p:cNvPr>
          <p:cNvSpPr>
            <a:spLocks noGrp="1" noChangeArrowheads="1"/>
          </p:cNvSpPr>
          <p:nvPr>
            <p:ph type="sldNum" sz="quarter" idx="5"/>
          </p:nvPr>
        </p:nvSpPr>
        <p:spPr>
          <a:ln/>
        </p:spPr>
        <p:txBody>
          <a:bodyPr/>
          <a:lstStyle/>
          <a:p>
            <a:fld id="{2ABD01F8-771B-4D43-A094-6A0A9C7D1A98}" type="slidenum">
              <a:rPr lang="en-GB" altLang="zh-CN"/>
              <a:pPr/>
              <a:t>34</a:t>
            </a:fld>
            <a:endParaRPr lang="en-GB" altLang="zh-CN"/>
          </a:p>
        </p:txBody>
      </p:sp>
      <p:sp>
        <p:nvSpPr>
          <p:cNvPr id="642050" name="Rectangle 2">
            <a:extLst>
              <a:ext uri="{FF2B5EF4-FFF2-40B4-BE49-F238E27FC236}">
                <a16:creationId xmlns:a16="http://schemas.microsoft.com/office/drawing/2014/main" id="{9114B505-DA7A-4C85-896D-60714429E11D}"/>
              </a:ext>
            </a:extLst>
          </p:cNvPr>
          <p:cNvSpPr>
            <a:spLocks noChangeArrowheads="1" noTextEdit="1"/>
          </p:cNvSpPr>
          <p:nvPr>
            <p:ph type="sldImg"/>
          </p:nvPr>
        </p:nvSpPr>
        <p:spPr>
          <a:xfrm>
            <a:off x="917575" y="744538"/>
            <a:ext cx="4962525" cy="3722687"/>
          </a:xfrm>
          <a:ln/>
        </p:spPr>
      </p:sp>
      <p:sp>
        <p:nvSpPr>
          <p:cNvPr id="642051" name="Rectangle 3">
            <a:extLst>
              <a:ext uri="{FF2B5EF4-FFF2-40B4-BE49-F238E27FC236}">
                <a16:creationId xmlns:a16="http://schemas.microsoft.com/office/drawing/2014/main" id="{C8B76261-BEB8-4515-A75D-A367CFBE5F46}"/>
              </a:ext>
            </a:extLst>
          </p:cNvPr>
          <p:cNvSpPr>
            <a:spLocks noGrp="1" noChangeArrowheads="1"/>
          </p:cNvSpPr>
          <p:nvPr>
            <p:ph type="body" idx="1"/>
          </p:nvPr>
        </p:nvSpPr>
        <p:spPr>
          <a:xfrm>
            <a:off x="906463" y="4714875"/>
            <a:ext cx="4984750" cy="4467225"/>
          </a:xfrm>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6FD84-B37A-4C8A-8233-B04916D7558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332F37-7A20-4AFC-9746-EFFDD632443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F8723C-E210-42F9-BCB8-1E1973972FC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ECD2AAE-0578-427C-B123-D49945C44C1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8FF301-2044-4477-9052-2EF448950BFA}"/>
              </a:ext>
            </a:extLst>
          </p:cNvPr>
          <p:cNvSpPr>
            <a:spLocks noGrp="1"/>
          </p:cNvSpPr>
          <p:nvPr>
            <p:ph type="sldNum" sz="quarter" idx="12"/>
          </p:nvPr>
        </p:nvSpPr>
        <p:spPr/>
        <p:txBody>
          <a:bodyPr/>
          <a:lstStyle>
            <a:lvl1pPr>
              <a:defRPr/>
            </a:lvl1pPr>
          </a:lstStyle>
          <a:p>
            <a:fld id="{A7FF45CD-2B5F-47BB-89E6-95B23164664A}" type="slidenum">
              <a:rPr lang="zh-CN" altLang="en-US"/>
              <a:pPr/>
              <a:t>‹#›</a:t>
            </a:fld>
            <a:endParaRPr lang="en-US" altLang="zh-CN"/>
          </a:p>
        </p:txBody>
      </p:sp>
    </p:spTree>
    <p:extLst>
      <p:ext uri="{BB962C8B-B14F-4D97-AF65-F5344CB8AC3E}">
        <p14:creationId xmlns:p14="http://schemas.microsoft.com/office/powerpoint/2010/main" val="213824040"/>
      </p:ext>
    </p:extLst>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8A0E0-06F1-4E3E-BE8C-BA5B435918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2D6999-0205-4737-8458-21EEF469BBA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8326D6-4694-4EFE-96ED-D9A5E0C68D5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F378DF0-63DF-44F3-8738-60056A8AA19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4270D9-A682-4900-8279-5722D4483505}"/>
              </a:ext>
            </a:extLst>
          </p:cNvPr>
          <p:cNvSpPr>
            <a:spLocks noGrp="1"/>
          </p:cNvSpPr>
          <p:nvPr>
            <p:ph type="sldNum" sz="quarter" idx="12"/>
          </p:nvPr>
        </p:nvSpPr>
        <p:spPr/>
        <p:txBody>
          <a:bodyPr/>
          <a:lstStyle>
            <a:lvl1pPr>
              <a:defRPr/>
            </a:lvl1pPr>
          </a:lstStyle>
          <a:p>
            <a:fld id="{1C135F55-9D08-4E85-A164-F607C7EA5B46}" type="slidenum">
              <a:rPr lang="zh-CN" altLang="en-US"/>
              <a:pPr/>
              <a:t>‹#›</a:t>
            </a:fld>
            <a:endParaRPr lang="en-US" altLang="zh-CN"/>
          </a:p>
        </p:txBody>
      </p:sp>
    </p:spTree>
    <p:extLst>
      <p:ext uri="{BB962C8B-B14F-4D97-AF65-F5344CB8AC3E}">
        <p14:creationId xmlns:p14="http://schemas.microsoft.com/office/powerpoint/2010/main" val="488044098"/>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8DD5B4-3B3D-49E4-A841-58ACE884D2F3}"/>
              </a:ext>
            </a:extLst>
          </p:cNvPr>
          <p:cNvSpPr>
            <a:spLocks noGrp="1"/>
          </p:cNvSpPr>
          <p:nvPr>
            <p:ph type="title" orient="vert"/>
          </p:nvPr>
        </p:nvSpPr>
        <p:spPr>
          <a:xfrm>
            <a:off x="6667500" y="1130300"/>
            <a:ext cx="2095500" cy="29654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300BF4-D627-4B79-AA3D-D29854EE199A}"/>
              </a:ext>
            </a:extLst>
          </p:cNvPr>
          <p:cNvSpPr>
            <a:spLocks noGrp="1"/>
          </p:cNvSpPr>
          <p:nvPr>
            <p:ph type="body" orient="vert" idx="1"/>
          </p:nvPr>
        </p:nvSpPr>
        <p:spPr>
          <a:xfrm>
            <a:off x="381000" y="1130300"/>
            <a:ext cx="6134100" cy="2965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D3D091-3D2C-443C-BAC3-680B9BD7FE0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664D46A-C048-4B76-A75F-6FA491F283F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B45F7D4-E845-44C7-9E7C-60B3028AC3C7}"/>
              </a:ext>
            </a:extLst>
          </p:cNvPr>
          <p:cNvSpPr>
            <a:spLocks noGrp="1"/>
          </p:cNvSpPr>
          <p:nvPr>
            <p:ph type="sldNum" sz="quarter" idx="12"/>
          </p:nvPr>
        </p:nvSpPr>
        <p:spPr/>
        <p:txBody>
          <a:bodyPr/>
          <a:lstStyle>
            <a:lvl1pPr>
              <a:defRPr/>
            </a:lvl1pPr>
          </a:lstStyle>
          <a:p>
            <a:fld id="{D22E1CBC-E56F-4D9A-A7C9-FF15351E3DCD}" type="slidenum">
              <a:rPr lang="zh-CN" altLang="en-US"/>
              <a:pPr/>
              <a:t>‹#›</a:t>
            </a:fld>
            <a:endParaRPr lang="en-US" altLang="zh-CN"/>
          </a:p>
        </p:txBody>
      </p:sp>
    </p:spTree>
    <p:extLst>
      <p:ext uri="{BB962C8B-B14F-4D97-AF65-F5344CB8AC3E}">
        <p14:creationId xmlns:p14="http://schemas.microsoft.com/office/powerpoint/2010/main" val="2278174975"/>
      </p:ext>
    </p:extLst>
  </p:cSld>
  <p:clrMapOvr>
    <a:masterClrMapping/>
  </p:clrMapOvr>
  <p:transition>
    <p:strips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DFEC68-2F2A-4568-BD16-3D1150211E2B}"/>
              </a:ext>
            </a:extLst>
          </p:cNvPr>
          <p:cNvSpPr>
            <a:spLocks noGrp="1"/>
          </p:cNvSpPr>
          <p:nvPr>
            <p:ph type="title"/>
          </p:nvPr>
        </p:nvSpPr>
        <p:spPr>
          <a:xfrm>
            <a:off x="381000" y="1130300"/>
            <a:ext cx="8382000" cy="5191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1269DD9-D968-4C62-9B99-0C244D812C08}"/>
              </a:ext>
            </a:extLst>
          </p:cNvPr>
          <p:cNvSpPr>
            <a:spLocks noGrp="1"/>
          </p:cNvSpPr>
          <p:nvPr>
            <p:ph type="body" sz="half" idx="1"/>
          </p:nvPr>
        </p:nvSpPr>
        <p:spPr>
          <a:xfrm>
            <a:off x="381000" y="2247900"/>
            <a:ext cx="4114800" cy="18478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5D1D7D4-DF79-4CCC-B5CD-DA96B31711C2}"/>
              </a:ext>
            </a:extLst>
          </p:cNvPr>
          <p:cNvSpPr>
            <a:spLocks noGrp="1"/>
          </p:cNvSpPr>
          <p:nvPr>
            <p:ph sz="half" idx="2"/>
          </p:nvPr>
        </p:nvSpPr>
        <p:spPr>
          <a:xfrm>
            <a:off x="4648200" y="2247900"/>
            <a:ext cx="4114800" cy="18478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0A76FD7-0C04-4490-BD59-616696667D64}"/>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0B41D12-DA62-4C90-B940-E2BB9F4E1096}"/>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F6294A8-FFC5-4FE3-9CAF-1096743BD8CA}"/>
              </a:ext>
            </a:extLst>
          </p:cNvPr>
          <p:cNvSpPr>
            <a:spLocks noGrp="1"/>
          </p:cNvSpPr>
          <p:nvPr>
            <p:ph type="sldNum" sz="quarter" idx="12"/>
          </p:nvPr>
        </p:nvSpPr>
        <p:spPr>
          <a:xfrm>
            <a:off x="6553200" y="6245225"/>
            <a:ext cx="2133600" cy="476250"/>
          </a:xfrm>
        </p:spPr>
        <p:txBody>
          <a:bodyPr/>
          <a:lstStyle>
            <a:lvl1pPr>
              <a:defRPr/>
            </a:lvl1pPr>
          </a:lstStyle>
          <a:p>
            <a:fld id="{0F8C415B-B7D3-43BA-B593-1F44DE8311C5}" type="slidenum">
              <a:rPr lang="zh-CN" altLang="en-US"/>
              <a:pPr/>
              <a:t>‹#›</a:t>
            </a:fld>
            <a:endParaRPr lang="en-US" altLang="zh-CN"/>
          </a:p>
        </p:txBody>
      </p:sp>
    </p:spTree>
    <p:extLst>
      <p:ext uri="{BB962C8B-B14F-4D97-AF65-F5344CB8AC3E}">
        <p14:creationId xmlns:p14="http://schemas.microsoft.com/office/powerpoint/2010/main" val="1599097434"/>
      </p:ext>
    </p:extLst>
  </p:cSld>
  <p:clrMapOvr>
    <a:masterClrMapping/>
  </p:clrMapOvr>
  <p:transition>
    <p:strips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B63B9-3EE1-41A9-BF81-5904AA94B277}"/>
              </a:ext>
            </a:extLst>
          </p:cNvPr>
          <p:cNvSpPr>
            <a:spLocks noGrp="1"/>
          </p:cNvSpPr>
          <p:nvPr>
            <p:ph type="title" sz="quarter"/>
          </p:nvPr>
        </p:nvSpPr>
        <p:spPr>
          <a:xfrm>
            <a:off x="381000" y="1130300"/>
            <a:ext cx="8382000" cy="5191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89A18C-7E5E-494F-AEC4-A1A99521B17D}"/>
              </a:ext>
            </a:extLst>
          </p:cNvPr>
          <p:cNvSpPr>
            <a:spLocks noGrp="1"/>
          </p:cNvSpPr>
          <p:nvPr>
            <p:ph sz="quarter" idx="1"/>
          </p:nvPr>
        </p:nvSpPr>
        <p:spPr>
          <a:xfrm>
            <a:off x="381000" y="2247900"/>
            <a:ext cx="4114800" cy="847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77BF2FD-5F3A-473A-B904-13AFC81FD99B}"/>
              </a:ext>
            </a:extLst>
          </p:cNvPr>
          <p:cNvSpPr>
            <a:spLocks noGrp="1"/>
          </p:cNvSpPr>
          <p:nvPr>
            <p:ph sz="quarter" idx="2"/>
          </p:nvPr>
        </p:nvSpPr>
        <p:spPr>
          <a:xfrm>
            <a:off x="4648200" y="2247900"/>
            <a:ext cx="4114800" cy="847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9C3CEFB0-31C1-4B2A-8458-887D68052F08}"/>
              </a:ext>
            </a:extLst>
          </p:cNvPr>
          <p:cNvSpPr>
            <a:spLocks noGrp="1"/>
          </p:cNvSpPr>
          <p:nvPr>
            <p:ph sz="quarter" idx="3"/>
          </p:nvPr>
        </p:nvSpPr>
        <p:spPr>
          <a:xfrm>
            <a:off x="381000" y="3248025"/>
            <a:ext cx="4114800" cy="847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E0244EC7-22F4-4C2D-8994-F46041221307}"/>
              </a:ext>
            </a:extLst>
          </p:cNvPr>
          <p:cNvSpPr>
            <a:spLocks noGrp="1"/>
          </p:cNvSpPr>
          <p:nvPr>
            <p:ph sz="quarter" idx="4"/>
          </p:nvPr>
        </p:nvSpPr>
        <p:spPr>
          <a:xfrm>
            <a:off x="4648200" y="3248025"/>
            <a:ext cx="4114800" cy="847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274499-BDFA-4D2F-A298-CCCFB041E501}"/>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12CCD931-6B97-44E7-B7BC-B8E692EF183E}"/>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E7E1EA2-B31F-4B4C-8EDB-F73E1C54AEFC}"/>
              </a:ext>
            </a:extLst>
          </p:cNvPr>
          <p:cNvSpPr>
            <a:spLocks noGrp="1"/>
          </p:cNvSpPr>
          <p:nvPr>
            <p:ph type="sldNum" sz="quarter" idx="12"/>
          </p:nvPr>
        </p:nvSpPr>
        <p:spPr>
          <a:xfrm>
            <a:off x="6553200" y="6245225"/>
            <a:ext cx="2133600" cy="476250"/>
          </a:xfrm>
        </p:spPr>
        <p:txBody>
          <a:bodyPr/>
          <a:lstStyle>
            <a:lvl1pPr>
              <a:defRPr/>
            </a:lvl1pPr>
          </a:lstStyle>
          <a:p>
            <a:fld id="{81CDCBA1-E8C7-4CF0-A255-2F66E831C445}" type="slidenum">
              <a:rPr lang="zh-CN" altLang="en-US"/>
              <a:pPr/>
              <a:t>‹#›</a:t>
            </a:fld>
            <a:endParaRPr lang="en-US" altLang="zh-CN"/>
          </a:p>
        </p:txBody>
      </p:sp>
    </p:spTree>
    <p:extLst>
      <p:ext uri="{BB962C8B-B14F-4D97-AF65-F5344CB8AC3E}">
        <p14:creationId xmlns:p14="http://schemas.microsoft.com/office/powerpoint/2010/main" val="1786747416"/>
      </p:ext>
    </p:extLst>
  </p:cSld>
  <p:clrMapOvr>
    <a:masterClrMapping/>
  </p:clrMapOvr>
  <p:transition>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BD35A-D089-4882-9EE9-516645B029FF}"/>
              </a:ext>
            </a:extLst>
          </p:cNvPr>
          <p:cNvSpPr>
            <a:spLocks noGrp="1"/>
          </p:cNvSpPr>
          <p:nvPr>
            <p:ph type="title"/>
          </p:nvPr>
        </p:nvSpPr>
        <p:spPr>
          <a:xfrm>
            <a:off x="381000" y="1130300"/>
            <a:ext cx="8382000" cy="519113"/>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7C1747C-B6FF-42F6-8665-DC90E75A21DD}"/>
              </a:ext>
            </a:extLst>
          </p:cNvPr>
          <p:cNvSpPr>
            <a:spLocks noGrp="1"/>
          </p:cNvSpPr>
          <p:nvPr>
            <p:ph type="tbl" idx="1"/>
          </p:nvPr>
        </p:nvSpPr>
        <p:spPr>
          <a:xfrm>
            <a:off x="381000" y="2247900"/>
            <a:ext cx="8382000" cy="1847850"/>
          </a:xfrm>
        </p:spPr>
        <p:txBody>
          <a:bodyPr/>
          <a:lstStyle/>
          <a:p>
            <a:endParaRPr lang="zh-CN" altLang="en-US"/>
          </a:p>
        </p:txBody>
      </p:sp>
      <p:sp>
        <p:nvSpPr>
          <p:cNvPr id="4" name="日期占位符 3">
            <a:extLst>
              <a:ext uri="{FF2B5EF4-FFF2-40B4-BE49-F238E27FC236}">
                <a16:creationId xmlns:a16="http://schemas.microsoft.com/office/drawing/2014/main" id="{097AC774-BC8F-4764-B5A9-9E0EF4494C3D}"/>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D107BE0-9831-4217-BC8E-4D9FC8E78360}"/>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ED7F8D9-C0DA-4CEC-9B56-6635A781636A}"/>
              </a:ext>
            </a:extLst>
          </p:cNvPr>
          <p:cNvSpPr>
            <a:spLocks noGrp="1"/>
          </p:cNvSpPr>
          <p:nvPr>
            <p:ph type="sldNum" sz="quarter" idx="12"/>
          </p:nvPr>
        </p:nvSpPr>
        <p:spPr>
          <a:xfrm>
            <a:off x="6553200" y="6245225"/>
            <a:ext cx="2133600" cy="476250"/>
          </a:xfrm>
        </p:spPr>
        <p:txBody>
          <a:bodyPr/>
          <a:lstStyle>
            <a:lvl1pPr>
              <a:defRPr/>
            </a:lvl1pPr>
          </a:lstStyle>
          <a:p>
            <a:fld id="{2C783F67-11F6-4A3F-B69A-EBF4A454EF33}" type="slidenum">
              <a:rPr lang="zh-CN" altLang="en-US"/>
              <a:pPr/>
              <a:t>‹#›</a:t>
            </a:fld>
            <a:endParaRPr lang="en-US" altLang="zh-CN"/>
          </a:p>
        </p:txBody>
      </p:sp>
    </p:spTree>
    <p:extLst>
      <p:ext uri="{BB962C8B-B14F-4D97-AF65-F5344CB8AC3E}">
        <p14:creationId xmlns:p14="http://schemas.microsoft.com/office/powerpoint/2010/main" val="1222240518"/>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31DD9-BF64-48BB-97D0-AC109BC109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C7D7C4B-9870-47A1-B580-52BB82FB5C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3556EE-E260-43D2-AC06-EA367063C12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E59ACB6-598A-46FE-9105-AB604064FE5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FA2A260-8303-4B78-AC52-3ED0CC36B52A}"/>
              </a:ext>
            </a:extLst>
          </p:cNvPr>
          <p:cNvSpPr>
            <a:spLocks noGrp="1"/>
          </p:cNvSpPr>
          <p:nvPr>
            <p:ph type="sldNum" sz="quarter" idx="12"/>
          </p:nvPr>
        </p:nvSpPr>
        <p:spPr/>
        <p:txBody>
          <a:bodyPr/>
          <a:lstStyle>
            <a:lvl1pPr>
              <a:defRPr/>
            </a:lvl1pPr>
          </a:lstStyle>
          <a:p>
            <a:fld id="{1309DF25-051A-4F6C-9398-6E49C543E33B}" type="slidenum">
              <a:rPr lang="zh-CN" altLang="en-US"/>
              <a:pPr/>
              <a:t>‹#›</a:t>
            </a:fld>
            <a:endParaRPr lang="en-US" altLang="zh-CN"/>
          </a:p>
        </p:txBody>
      </p:sp>
    </p:spTree>
    <p:extLst>
      <p:ext uri="{BB962C8B-B14F-4D97-AF65-F5344CB8AC3E}">
        <p14:creationId xmlns:p14="http://schemas.microsoft.com/office/powerpoint/2010/main" val="3920530313"/>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541EA8-DBB6-4F4F-BA98-B3C24EE6B7A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6E7B25A-9F76-4503-B3DB-287C5EBD411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05504069-568E-4DF9-9045-837F0667D16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2319DF1-DBCA-45F7-B30C-1B14B8D1E43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2752BAB-DAC9-4176-9BB7-5B5B4D9A9476}"/>
              </a:ext>
            </a:extLst>
          </p:cNvPr>
          <p:cNvSpPr>
            <a:spLocks noGrp="1"/>
          </p:cNvSpPr>
          <p:nvPr>
            <p:ph type="sldNum" sz="quarter" idx="12"/>
          </p:nvPr>
        </p:nvSpPr>
        <p:spPr/>
        <p:txBody>
          <a:bodyPr/>
          <a:lstStyle>
            <a:lvl1pPr>
              <a:defRPr/>
            </a:lvl1pPr>
          </a:lstStyle>
          <a:p>
            <a:fld id="{AD5D9E1D-4C01-4A3A-ADC9-20CF25A8F02A}" type="slidenum">
              <a:rPr lang="zh-CN" altLang="en-US"/>
              <a:pPr/>
              <a:t>‹#›</a:t>
            </a:fld>
            <a:endParaRPr lang="en-US" altLang="zh-CN"/>
          </a:p>
        </p:txBody>
      </p:sp>
    </p:spTree>
    <p:extLst>
      <p:ext uri="{BB962C8B-B14F-4D97-AF65-F5344CB8AC3E}">
        <p14:creationId xmlns:p14="http://schemas.microsoft.com/office/powerpoint/2010/main" val="3026659291"/>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62963-A47B-4B20-83D4-293C4D5183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9FBEC5-2641-4BDF-945E-440B9839D960}"/>
              </a:ext>
            </a:extLst>
          </p:cNvPr>
          <p:cNvSpPr>
            <a:spLocks noGrp="1"/>
          </p:cNvSpPr>
          <p:nvPr>
            <p:ph sz="half" idx="1"/>
          </p:nvPr>
        </p:nvSpPr>
        <p:spPr>
          <a:xfrm>
            <a:off x="381000" y="2247900"/>
            <a:ext cx="4114800" cy="18478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1427635-524C-44DD-ABD6-764F36733C06}"/>
              </a:ext>
            </a:extLst>
          </p:cNvPr>
          <p:cNvSpPr>
            <a:spLocks noGrp="1"/>
          </p:cNvSpPr>
          <p:nvPr>
            <p:ph sz="half" idx="2"/>
          </p:nvPr>
        </p:nvSpPr>
        <p:spPr>
          <a:xfrm>
            <a:off x="4648200" y="2247900"/>
            <a:ext cx="4114800" cy="18478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AE373D-0D9D-4D8A-A1A8-3A831D95048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69FAA68-15B8-4ECC-80B3-9CA4441ED50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709B4BE-F6D4-45D4-988B-202087215E68}"/>
              </a:ext>
            </a:extLst>
          </p:cNvPr>
          <p:cNvSpPr>
            <a:spLocks noGrp="1"/>
          </p:cNvSpPr>
          <p:nvPr>
            <p:ph type="sldNum" sz="quarter" idx="12"/>
          </p:nvPr>
        </p:nvSpPr>
        <p:spPr/>
        <p:txBody>
          <a:bodyPr/>
          <a:lstStyle>
            <a:lvl1pPr>
              <a:defRPr/>
            </a:lvl1pPr>
          </a:lstStyle>
          <a:p>
            <a:fld id="{95697347-F9DC-4299-8823-AA1D58C23BAA}" type="slidenum">
              <a:rPr lang="zh-CN" altLang="en-US"/>
              <a:pPr/>
              <a:t>‹#›</a:t>
            </a:fld>
            <a:endParaRPr lang="en-US" altLang="zh-CN"/>
          </a:p>
        </p:txBody>
      </p:sp>
    </p:spTree>
    <p:extLst>
      <p:ext uri="{BB962C8B-B14F-4D97-AF65-F5344CB8AC3E}">
        <p14:creationId xmlns:p14="http://schemas.microsoft.com/office/powerpoint/2010/main" val="2926111149"/>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57F5A-B055-4C76-A14B-F3953C09B1A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41E640-9E04-469B-9C7E-4F943A41BD8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3CD7A13-7E92-4BEB-A2DC-AD586212315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3957CA8-DD18-4E8A-99E1-C96B978A280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6CCA63F-61C9-485D-89D4-5028DA61EF4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07E32C-F37E-4A30-B1F8-46593ED91528}"/>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B178609-4398-44F9-AC38-847793F3F960}"/>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8AFD3CC8-BEF8-4390-9A97-F9B33C396315}"/>
              </a:ext>
            </a:extLst>
          </p:cNvPr>
          <p:cNvSpPr>
            <a:spLocks noGrp="1"/>
          </p:cNvSpPr>
          <p:nvPr>
            <p:ph type="sldNum" sz="quarter" idx="12"/>
          </p:nvPr>
        </p:nvSpPr>
        <p:spPr/>
        <p:txBody>
          <a:bodyPr/>
          <a:lstStyle>
            <a:lvl1pPr>
              <a:defRPr/>
            </a:lvl1pPr>
          </a:lstStyle>
          <a:p>
            <a:fld id="{FD548E70-EA1E-4E92-9A43-02CF44AC0171}" type="slidenum">
              <a:rPr lang="zh-CN" altLang="en-US"/>
              <a:pPr/>
              <a:t>‹#›</a:t>
            </a:fld>
            <a:endParaRPr lang="en-US" altLang="zh-CN"/>
          </a:p>
        </p:txBody>
      </p:sp>
    </p:spTree>
    <p:extLst>
      <p:ext uri="{BB962C8B-B14F-4D97-AF65-F5344CB8AC3E}">
        <p14:creationId xmlns:p14="http://schemas.microsoft.com/office/powerpoint/2010/main" val="2405984774"/>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5B9D2-9EB5-4989-95A1-523BF4D119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D0DA2F-1992-4B3C-B3FD-69EED75E989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4CD26235-D214-4154-940A-298A1B2E3F46}"/>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8060DE3-340E-4CAD-9BC9-60F3520D7B7A}"/>
              </a:ext>
            </a:extLst>
          </p:cNvPr>
          <p:cNvSpPr>
            <a:spLocks noGrp="1"/>
          </p:cNvSpPr>
          <p:nvPr>
            <p:ph type="sldNum" sz="quarter" idx="12"/>
          </p:nvPr>
        </p:nvSpPr>
        <p:spPr/>
        <p:txBody>
          <a:bodyPr/>
          <a:lstStyle>
            <a:lvl1pPr>
              <a:defRPr/>
            </a:lvl1pPr>
          </a:lstStyle>
          <a:p>
            <a:fld id="{0A0D7D64-4E47-4693-8887-73016E58F923}" type="slidenum">
              <a:rPr lang="zh-CN" altLang="en-US"/>
              <a:pPr/>
              <a:t>‹#›</a:t>
            </a:fld>
            <a:endParaRPr lang="en-US" altLang="zh-CN"/>
          </a:p>
        </p:txBody>
      </p:sp>
    </p:spTree>
    <p:extLst>
      <p:ext uri="{BB962C8B-B14F-4D97-AF65-F5344CB8AC3E}">
        <p14:creationId xmlns:p14="http://schemas.microsoft.com/office/powerpoint/2010/main" val="2502555350"/>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FE141A-DC55-4B00-A090-17E1B4059C80}"/>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A44CCBC4-6349-4271-9DEC-81D969729F8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730C2A3-FD10-42A3-B217-CE489E553BCD}"/>
              </a:ext>
            </a:extLst>
          </p:cNvPr>
          <p:cNvSpPr>
            <a:spLocks noGrp="1"/>
          </p:cNvSpPr>
          <p:nvPr>
            <p:ph type="sldNum" sz="quarter" idx="12"/>
          </p:nvPr>
        </p:nvSpPr>
        <p:spPr/>
        <p:txBody>
          <a:bodyPr/>
          <a:lstStyle>
            <a:lvl1pPr>
              <a:defRPr/>
            </a:lvl1pPr>
          </a:lstStyle>
          <a:p>
            <a:fld id="{3A8A32F6-BABB-40E0-9799-19F201C095B6}" type="slidenum">
              <a:rPr lang="zh-CN" altLang="en-US"/>
              <a:pPr/>
              <a:t>‹#›</a:t>
            </a:fld>
            <a:endParaRPr lang="en-US" altLang="zh-CN"/>
          </a:p>
        </p:txBody>
      </p:sp>
    </p:spTree>
    <p:extLst>
      <p:ext uri="{BB962C8B-B14F-4D97-AF65-F5344CB8AC3E}">
        <p14:creationId xmlns:p14="http://schemas.microsoft.com/office/powerpoint/2010/main" val="2860221917"/>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51643-6F65-4365-94EA-527497759E8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7853DB-563D-4A84-B869-42966AAE570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E01073F-2B52-461C-8087-94037EBCDDD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B31EFE-25CA-43A2-98C8-AE075B94E2A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A5777F9-B9D5-45A1-8376-1E210C4E1D8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1E4C97E-322A-4326-8C34-8D617CEE2D63}"/>
              </a:ext>
            </a:extLst>
          </p:cNvPr>
          <p:cNvSpPr>
            <a:spLocks noGrp="1"/>
          </p:cNvSpPr>
          <p:nvPr>
            <p:ph type="sldNum" sz="quarter" idx="12"/>
          </p:nvPr>
        </p:nvSpPr>
        <p:spPr/>
        <p:txBody>
          <a:bodyPr/>
          <a:lstStyle>
            <a:lvl1pPr>
              <a:defRPr/>
            </a:lvl1pPr>
          </a:lstStyle>
          <a:p>
            <a:fld id="{C3C6EE3D-B81D-4B2F-B848-D179D16D5977}" type="slidenum">
              <a:rPr lang="zh-CN" altLang="en-US"/>
              <a:pPr/>
              <a:t>‹#›</a:t>
            </a:fld>
            <a:endParaRPr lang="en-US" altLang="zh-CN"/>
          </a:p>
        </p:txBody>
      </p:sp>
    </p:spTree>
    <p:extLst>
      <p:ext uri="{BB962C8B-B14F-4D97-AF65-F5344CB8AC3E}">
        <p14:creationId xmlns:p14="http://schemas.microsoft.com/office/powerpoint/2010/main" val="2534714242"/>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41293-9B62-4EE3-83E9-2951E9E0F93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55E70D-9CC3-47EB-84C0-F730F6F3535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810D7C-8E15-4E92-A945-1C2CAB4ABA0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C273B3-5E6E-4517-AC55-C63F1FB48C7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DF935F5-C5F1-49B7-9868-52D6B1A6403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B2FEBC6-ECED-44C6-B25F-B28BF34ED98C}"/>
              </a:ext>
            </a:extLst>
          </p:cNvPr>
          <p:cNvSpPr>
            <a:spLocks noGrp="1"/>
          </p:cNvSpPr>
          <p:nvPr>
            <p:ph type="sldNum" sz="quarter" idx="12"/>
          </p:nvPr>
        </p:nvSpPr>
        <p:spPr/>
        <p:txBody>
          <a:bodyPr/>
          <a:lstStyle>
            <a:lvl1pPr>
              <a:defRPr/>
            </a:lvl1pPr>
          </a:lstStyle>
          <a:p>
            <a:fld id="{D98DDA56-BFAD-446E-9ED5-B5A2C7EE22A2}" type="slidenum">
              <a:rPr lang="zh-CN" altLang="en-US"/>
              <a:pPr/>
              <a:t>‹#›</a:t>
            </a:fld>
            <a:endParaRPr lang="en-US" altLang="zh-CN"/>
          </a:p>
        </p:txBody>
      </p:sp>
    </p:spTree>
    <p:extLst>
      <p:ext uri="{BB962C8B-B14F-4D97-AF65-F5344CB8AC3E}">
        <p14:creationId xmlns:p14="http://schemas.microsoft.com/office/powerpoint/2010/main" val="3122662708"/>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E19D7FFA-D0BB-4BEC-8321-7B2A3433F426}"/>
              </a:ext>
            </a:extLst>
          </p:cNvPr>
          <p:cNvSpPr>
            <a:spLocks noChangeArrowheads="1"/>
          </p:cNvSpPr>
          <p:nvPr/>
        </p:nvSpPr>
        <p:spPr bwMode="auto">
          <a:xfrm>
            <a:off x="0" y="0"/>
            <a:ext cx="9144000" cy="654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effectLst>
                <a:outerShdw blurRad="38100" dist="38100" dir="2700000" algn="tl">
                  <a:srgbClr val="C0C0C0"/>
                </a:outerShdw>
              </a:effectLst>
            </a:endParaRPr>
          </a:p>
        </p:txBody>
      </p:sp>
      <p:sp>
        <p:nvSpPr>
          <p:cNvPr id="1034" name="Rectangle 10">
            <a:extLst>
              <a:ext uri="{FF2B5EF4-FFF2-40B4-BE49-F238E27FC236}">
                <a16:creationId xmlns:a16="http://schemas.microsoft.com/office/drawing/2014/main" id="{B6B82EFF-BA4A-4952-A0EA-9D78853AF3D5}"/>
              </a:ext>
            </a:extLst>
          </p:cNvPr>
          <p:cNvSpPr>
            <a:spLocks noChangeArrowheads="1"/>
          </p:cNvSpPr>
          <p:nvPr/>
        </p:nvSpPr>
        <p:spPr bwMode="auto">
          <a:xfrm>
            <a:off x="0" y="571500"/>
            <a:ext cx="9144000" cy="144463"/>
          </a:xfrm>
          <a:prstGeom prst="rect">
            <a:avLst/>
          </a:prstGeom>
          <a:solidFill>
            <a:srgbClr val="4C82B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Rectangle 8">
            <a:extLst>
              <a:ext uri="{FF2B5EF4-FFF2-40B4-BE49-F238E27FC236}">
                <a16:creationId xmlns:a16="http://schemas.microsoft.com/office/drawing/2014/main" id="{F2694B41-CB7B-4611-B3E2-50E0AB25765A}"/>
              </a:ext>
            </a:extLst>
          </p:cNvPr>
          <p:cNvSpPr>
            <a:spLocks noChangeArrowheads="1"/>
          </p:cNvSpPr>
          <p:nvPr/>
        </p:nvSpPr>
        <p:spPr bwMode="auto">
          <a:xfrm>
            <a:off x="0" y="6372225"/>
            <a:ext cx="9144000" cy="485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a:extLst>
              <a:ext uri="{FF2B5EF4-FFF2-40B4-BE49-F238E27FC236}">
                <a16:creationId xmlns:a16="http://schemas.microsoft.com/office/drawing/2014/main" id="{AC9C8A92-4DE0-430F-A7B5-B96F77BF6222}"/>
              </a:ext>
            </a:extLst>
          </p:cNvPr>
          <p:cNvSpPr>
            <a:spLocks noGrp="1" noChangeArrowheads="1"/>
          </p:cNvSpPr>
          <p:nvPr>
            <p:ph type="title"/>
          </p:nvPr>
        </p:nvSpPr>
        <p:spPr bwMode="auto">
          <a:xfrm>
            <a:off x="381000" y="113030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sv-SE" altLang="zh-CN"/>
              <a:t>Click to edit Master style</a:t>
            </a:r>
          </a:p>
        </p:txBody>
      </p:sp>
      <p:sp>
        <p:nvSpPr>
          <p:cNvPr id="1027" name="Rectangle 3">
            <a:extLst>
              <a:ext uri="{FF2B5EF4-FFF2-40B4-BE49-F238E27FC236}">
                <a16:creationId xmlns:a16="http://schemas.microsoft.com/office/drawing/2014/main" id="{FA8AF9BB-0029-408A-8E68-365E7C800FC6}"/>
              </a:ext>
            </a:extLst>
          </p:cNvPr>
          <p:cNvSpPr>
            <a:spLocks noGrp="1" noChangeArrowheads="1"/>
          </p:cNvSpPr>
          <p:nvPr>
            <p:ph type="body" idx="1"/>
          </p:nvPr>
        </p:nvSpPr>
        <p:spPr bwMode="auto">
          <a:xfrm>
            <a:off x="381000" y="2247900"/>
            <a:ext cx="83820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sv-SE" altLang="zh-CN"/>
              <a:t>Click to edit Master text styles</a:t>
            </a:r>
          </a:p>
          <a:p>
            <a:pPr lvl="1"/>
            <a:r>
              <a:rPr lang="sv-SE" altLang="zh-CN"/>
              <a:t>Second level</a:t>
            </a:r>
          </a:p>
          <a:p>
            <a:pPr lvl="2"/>
            <a:r>
              <a:rPr lang="sv-SE" altLang="zh-CN"/>
              <a:t>Third level</a:t>
            </a:r>
          </a:p>
          <a:p>
            <a:pPr lvl="3"/>
            <a:r>
              <a:rPr lang="sv-SE" altLang="zh-CN"/>
              <a:t>Fourth level</a:t>
            </a:r>
          </a:p>
          <a:p>
            <a:pPr lvl="4"/>
            <a:r>
              <a:rPr lang="sv-SE" altLang="zh-CN"/>
              <a:t>Fifth level</a:t>
            </a:r>
          </a:p>
        </p:txBody>
      </p:sp>
      <p:sp>
        <p:nvSpPr>
          <p:cNvPr id="1035" name="Rectangle 11">
            <a:extLst>
              <a:ext uri="{FF2B5EF4-FFF2-40B4-BE49-F238E27FC236}">
                <a16:creationId xmlns:a16="http://schemas.microsoft.com/office/drawing/2014/main" id="{4175DCB7-AD8B-42AC-BF4B-AB6ACF31A1D0}"/>
              </a:ext>
            </a:extLst>
          </p:cNvPr>
          <p:cNvSpPr>
            <a:spLocks noChangeArrowheads="1"/>
          </p:cNvSpPr>
          <p:nvPr/>
        </p:nvSpPr>
        <p:spPr bwMode="auto">
          <a:xfrm>
            <a:off x="0" y="6365875"/>
            <a:ext cx="9144000" cy="71438"/>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Text Box 16">
            <a:extLst>
              <a:ext uri="{FF2B5EF4-FFF2-40B4-BE49-F238E27FC236}">
                <a16:creationId xmlns:a16="http://schemas.microsoft.com/office/drawing/2014/main" id="{7C5E2F8E-4DC3-46E1-988B-CE9EF7C91775}"/>
              </a:ext>
            </a:extLst>
          </p:cNvPr>
          <p:cNvSpPr txBox="1">
            <a:spLocks noChangeArrowheads="1"/>
          </p:cNvSpPr>
          <p:nvPr userDrawn="1"/>
        </p:nvSpPr>
        <p:spPr bwMode="auto">
          <a:xfrm>
            <a:off x="6627813" y="228600"/>
            <a:ext cx="25161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zh-CN" sz="1400">
                <a:solidFill>
                  <a:srgbClr val="006666"/>
                </a:solidFill>
                <a:latin typeface="Arial" panose="020B0604020202020204" pitchFamily="34" charset="0"/>
              </a:rPr>
              <a:t>Dingli Communications Inc.</a:t>
            </a:r>
          </a:p>
        </p:txBody>
      </p:sp>
      <p:sp>
        <p:nvSpPr>
          <p:cNvPr id="1041" name="Text Box 17">
            <a:extLst>
              <a:ext uri="{FF2B5EF4-FFF2-40B4-BE49-F238E27FC236}">
                <a16:creationId xmlns:a16="http://schemas.microsoft.com/office/drawing/2014/main" id="{EEAFFBF5-7CA8-41F1-AEBF-54017FC531AC}"/>
              </a:ext>
            </a:extLst>
          </p:cNvPr>
          <p:cNvSpPr txBox="1">
            <a:spLocks noChangeArrowheads="1"/>
          </p:cNvSpPr>
          <p:nvPr userDrawn="1"/>
        </p:nvSpPr>
        <p:spPr bwMode="auto">
          <a:xfrm>
            <a:off x="3429000" y="6400800"/>
            <a:ext cx="1784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sz="1400">
                <a:solidFill>
                  <a:srgbClr val="009999"/>
                </a:solidFill>
                <a:latin typeface="隶书" panose="02010509060101010101" pitchFamily="49" charset="-122"/>
                <a:ea typeface="隶书" panose="02010509060101010101" pitchFamily="49" charset="-122"/>
              </a:rPr>
              <a:t>鼎利通信  鼎力支持</a:t>
            </a:r>
          </a:p>
        </p:txBody>
      </p:sp>
      <p:graphicFrame>
        <p:nvGraphicFramePr>
          <p:cNvPr id="1042" name="Object 18">
            <a:extLst>
              <a:ext uri="{FF2B5EF4-FFF2-40B4-BE49-F238E27FC236}">
                <a16:creationId xmlns:a16="http://schemas.microsoft.com/office/drawing/2014/main" id="{55EA9948-F3F4-44FB-A59E-9A9A5E7835B0}"/>
              </a:ext>
            </a:extLst>
          </p:cNvPr>
          <p:cNvGraphicFramePr>
            <a:graphicFrameLocks noChangeAspect="1"/>
          </p:cNvGraphicFramePr>
          <p:nvPr userDrawn="1"/>
        </p:nvGraphicFramePr>
        <p:xfrm>
          <a:off x="179388" y="115888"/>
          <a:ext cx="428625" cy="333375"/>
        </p:xfrm>
        <a:graphic>
          <a:graphicData uri="http://schemas.openxmlformats.org/presentationml/2006/ole">
            <mc:AlternateContent xmlns:mc="http://schemas.openxmlformats.org/markup-compatibility/2006">
              <mc:Choice xmlns:v="urn:schemas-microsoft-com:vml" Requires="v">
                <p:oleObj spid="_x0000_s667651" name="BMP 图像" r:id="rId17" imgW="428798" imgH="333333" progId="Paint.Picture">
                  <p:embed/>
                </p:oleObj>
              </mc:Choice>
              <mc:Fallback>
                <p:oleObj name="BMP 图像" r:id="rId17" imgW="428798" imgH="333333" progId="Paint.Picture">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9388" y="115888"/>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9728" name="Rectangle 1024">
            <a:extLst>
              <a:ext uri="{FF2B5EF4-FFF2-40B4-BE49-F238E27FC236}">
                <a16:creationId xmlns:a16="http://schemas.microsoft.com/office/drawing/2014/main" id="{150BCA6E-9217-479F-8399-DDDF955790D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Tx/>
              <a:buNone/>
              <a:defRPr sz="1400" b="0">
                <a:solidFill>
                  <a:schemeClr val="tx1"/>
                </a:solidFill>
                <a:latin typeface="Times New Roman" panose="02020603050405020304" pitchFamily="18" charset="0"/>
              </a:defRPr>
            </a:lvl1pPr>
          </a:lstStyle>
          <a:p>
            <a:endParaRPr lang="en-US" altLang="zh-CN"/>
          </a:p>
        </p:txBody>
      </p:sp>
      <p:sp>
        <p:nvSpPr>
          <p:cNvPr id="329729" name="Rectangle 1025">
            <a:extLst>
              <a:ext uri="{FF2B5EF4-FFF2-40B4-BE49-F238E27FC236}">
                <a16:creationId xmlns:a16="http://schemas.microsoft.com/office/drawing/2014/main" id="{DE2D2F65-F011-45A1-97BC-EDF5162F1AF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Tx/>
              <a:buNone/>
              <a:defRPr sz="1400" b="0">
                <a:solidFill>
                  <a:schemeClr val="tx1"/>
                </a:solidFill>
                <a:latin typeface="Times New Roman" panose="02020603050405020304" pitchFamily="18" charset="0"/>
              </a:defRPr>
            </a:lvl1pPr>
          </a:lstStyle>
          <a:p>
            <a:endParaRPr lang="en-US" altLang="zh-CN"/>
          </a:p>
        </p:txBody>
      </p:sp>
      <p:sp>
        <p:nvSpPr>
          <p:cNvPr id="329730" name="Rectangle 1026">
            <a:extLst>
              <a:ext uri="{FF2B5EF4-FFF2-40B4-BE49-F238E27FC236}">
                <a16:creationId xmlns:a16="http://schemas.microsoft.com/office/drawing/2014/main" id="{3FD1CE44-3393-463E-B473-506DD2A80E3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Tx/>
              <a:buNone/>
              <a:defRPr sz="1400" b="0">
                <a:solidFill>
                  <a:schemeClr val="tx1"/>
                </a:solidFill>
                <a:latin typeface="Times New Roman" panose="02020603050405020304" pitchFamily="18" charset="0"/>
              </a:defRPr>
            </a:lvl1pPr>
          </a:lstStyle>
          <a:p>
            <a:fld id="{56974DF5-AAD6-4157-9EE9-B80E7E06BC1F}"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trips dir="rd"/>
  </p:transition>
  <p:txStyles>
    <p:titleStyle>
      <a:lvl1pPr algn="l" rtl="0" eaLnBrk="0" fontAlgn="base" hangingPunct="0">
        <a:spcBef>
          <a:spcPct val="0"/>
        </a:spcBef>
        <a:spcAft>
          <a:spcPct val="0"/>
        </a:spcAft>
        <a:defRPr sz="2800" b="1" kern="1200">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defRPr>
      </a:lvl2pPr>
      <a:lvl3pPr algn="l" rtl="0" eaLnBrk="0" fontAlgn="base" hangingPunct="0">
        <a:spcBef>
          <a:spcPct val="0"/>
        </a:spcBef>
        <a:spcAft>
          <a:spcPct val="0"/>
        </a:spcAft>
        <a:defRPr sz="2800" b="1">
          <a:solidFill>
            <a:schemeClr val="tx2"/>
          </a:solidFill>
          <a:latin typeface="Arial" panose="020B0604020202020204" pitchFamily="34" charset="0"/>
        </a:defRPr>
      </a:lvl3pPr>
      <a:lvl4pPr algn="l" rtl="0" eaLnBrk="0" fontAlgn="base" hangingPunct="0">
        <a:spcBef>
          <a:spcPct val="0"/>
        </a:spcBef>
        <a:spcAft>
          <a:spcPct val="0"/>
        </a:spcAft>
        <a:defRPr sz="2800" b="1">
          <a:solidFill>
            <a:schemeClr val="tx2"/>
          </a:solidFill>
          <a:latin typeface="Arial" panose="020B0604020202020204" pitchFamily="34" charset="0"/>
        </a:defRPr>
      </a:lvl4pPr>
      <a:lvl5pPr algn="l" rtl="0" eaLnBrk="0" fontAlgn="base" hangingPunct="0">
        <a:spcBef>
          <a:spcPct val="0"/>
        </a:spcBef>
        <a:spcAft>
          <a:spcPct val="0"/>
        </a:spcAft>
        <a:defRPr sz="2800" b="1">
          <a:solidFill>
            <a:schemeClr val="tx2"/>
          </a:solidFill>
          <a:latin typeface="Arial" panose="020B0604020202020204" pitchFamily="34" charset="0"/>
        </a:defRPr>
      </a:lvl5pPr>
      <a:lvl6pPr marL="457200" algn="l" rtl="0" eaLnBrk="0" fontAlgn="base" hangingPunct="0">
        <a:spcBef>
          <a:spcPct val="0"/>
        </a:spcBef>
        <a:spcAft>
          <a:spcPct val="0"/>
        </a:spcAft>
        <a:defRPr sz="2800" b="1">
          <a:solidFill>
            <a:schemeClr val="tx2"/>
          </a:solidFill>
          <a:latin typeface="Arial" panose="020B0604020202020204" pitchFamily="34" charset="0"/>
        </a:defRPr>
      </a:lvl6pPr>
      <a:lvl7pPr marL="914400" algn="l" rtl="0" eaLnBrk="0" fontAlgn="base" hangingPunct="0">
        <a:spcBef>
          <a:spcPct val="0"/>
        </a:spcBef>
        <a:spcAft>
          <a:spcPct val="0"/>
        </a:spcAft>
        <a:defRPr sz="2800" b="1">
          <a:solidFill>
            <a:schemeClr val="tx2"/>
          </a:solidFill>
          <a:latin typeface="Arial" panose="020B0604020202020204" pitchFamily="34" charset="0"/>
        </a:defRPr>
      </a:lvl7pPr>
      <a:lvl8pPr marL="1371600" algn="l" rtl="0" eaLnBrk="0" fontAlgn="base" hangingPunct="0">
        <a:spcBef>
          <a:spcPct val="0"/>
        </a:spcBef>
        <a:spcAft>
          <a:spcPct val="0"/>
        </a:spcAft>
        <a:defRPr sz="2800" b="1">
          <a:solidFill>
            <a:schemeClr val="tx2"/>
          </a:solidFill>
          <a:latin typeface="Arial" panose="020B0604020202020204" pitchFamily="34" charset="0"/>
        </a:defRPr>
      </a:lvl8pPr>
      <a:lvl9pPr marL="1828800" algn="l" rtl="0" eaLnBrk="0" fontAlgn="base" hangingPunct="0">
        <a:spcBef>
          <a:spcPct val="0"/>
        </a:spcBef>
        <a:spcAft>
          <a:spcPct val="0"/>
        </a:spcAft>
        <a:defRPr sz="28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oleObject" Target="../embeddings/oleObject3.bin"/><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Excel_Chart.xls"/><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png"/><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22.jpeg"/><Relationship Id="rId9"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png"/><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28.png"/><Relationship Id="rId5" Type="http://schemas.openxmlformats.org/officeDocument/2006/relationships/oleObject" Target="../embeddings/oleObject11.bin"/><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3.bin"/><Relationship Id="rId7" Type="http://schemas.openxmlformats.org/officeDocument/2006/relationships/image" Target="http://www.unistrong.com/chanpin/images/GPS12XLC.jpg"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jpeg"/><Relationship Id="rId11" Type="http://schemas.openxmlformats.org/officeDocument/2006/relationships/image" Target="../media/image33.jpeg"/><Relationship Id="rId5" Type="http://schemas.openxmlformats.org/officeDocument/2006/relationships/image" Target="../media/image30.jpeg"/><Relationship Id="rId10" Type="http://schemas.openxmlformats.org/officeDocument/2006/relationships/image" Target="../media/image29.png"/><Relationship Id="rId4" Type="http://schemas.openxmlformats.org/officeDocument/2006/relationships/image" Target="../media/image20.png"/><Relationship Id="rId9" Type="http://schemas.openxmlformats.org/officeDocument/2006/relationships/oleObject" Target="../embeddings/oleObject14.bin"/></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Excel_97-2003_Worksheet.xls"/><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chart" Target="../charts/chart1.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chart" Target="../charts/chart4.xml"/><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emf"/><Relationship Id="rId5" Type="http://schemas.openxmlformats.org/officeDocument/2006/relationships/oleObject" Target="../embeddings/Microsoft_Excel_97-2003_Worksheet5.xls"/><Relationship Id="rId4" Type="http://schemas.openxmlformats.org/officeDocument/2006/relationships/image" Target="../media/image38.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chart" Target="../charts/char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chart" Target="../charts/chart3.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E0FB98BF-0DCF-4338-9388-B7C6DB9CEE67}"/>
              </a:ext>
            </a:extLst>
          </p:cNvPr>
          <p:cNvSpPr>
            <a:spLocks noGrp="1" noChangeArrowheads="1"/>
          </p:cNvSpPr>
          <p:nvPr>
            <p:ph type="ctrTitle"/>
          </p:nvPr>
        </p:nvSpPr>
        <p:spPr>
          <a:xfrm>
            <a:off x="539750" y="3284538"/>
            <a:ext cx="7772400" cy="641350"/>
          </a:xfrm>
        </p:spPr>
        <p:txBody>
          <a:bodyPr anchor="t"/>
          <a:lstStyle/>
          <a:p>
            <a:r>
              <a:rPr lang="en-US" altLang="zh-CN" sz="3600">
                <a:solidFill>
                  <a:srgbClr val="FF0000"/>
                </a:solidFill>
                <a:ea typeface="黑体" panose="02010609060101010101" pitchFamily="49" charset="-122"/>
              </a:rPr>
              <a:t>PESQ</a:t>
            </a:r>
            <a:r>
              <a:rPr lang="zh-CN" altLang="en-US" sz="3600">
                <a:solidFill>
                  <a:srgbClr val="FF0000"/>
                </a:solidFill>
                <a:ea typeface="黑体" panose="02010609060101010101" pitchFamily="49" charset="-122"/>
              </a:rPr>
              <a:t>介绍</a:t>
            </a:r>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a:extLst>
              <a:ext uri="{FF2B5EF4-FFF2-40B4-BE49-F238E27FC236}">
                <a16:creationId xmlns:a16="http://schemas.microsoft.com/office/drawing/2014/main" id="{FB1BEDE6-6242-43B1-81D9-C768F95C1BE5}"/>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处理过程</a:t>
            </a:r>
            <a:r>
              <a:rPr lang="en-US" altLang="zh-CN">
                <a:solidFill>
                  <a:srgbClr val="FF0000"/>
                </a:solidFill>
                <a:ea typeface="宋体" panose="02010600030101010101" pitchFamily="2" charset="-122"/>
              </a:rPr>
              <a:t>1</a:t>
            </a:r>
          </a:p>
        </p:txBody>
      </p:sp>
      <p:pic>
        <p:nvPicPr>
          <p:cNvPr id="610313" name="Picture 9">
            <a:extLst>
              <a:ext uri="{FF2B5EF4-FFF2-40B4-BE49-F238E27FC236}">
                <a16:creationId xmlns:a16="http://schemas.microsoft.com/office/drawing/2014/main" id="{7D36D2DA-F5A7-4A93-AD3A-A92D410AFC7F}"/>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2781300"/>
            <a:ext cx="8820150" cy="3019425"/>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ECB07E91-1CC1-4C02-937D-1DE37E63EF49}"/>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处理过程</a:t>
            </a:r>
            <a:r>
              <a:rPr lang="en-US" altLang="zh-CN">
                <a:solidFill>
                  <a:srgbClr val="FF0000"/>
                </a:solidFill>
                <a:ea typeface="宋体" panose="02010600030101010101" pitchFamily="2" charset="-122"/>
              </a:rPr>
              <a:t>2</a:t>
            </a:r>
          </a:p>
        </p:txBody>
      </p:sp>
      <p:sp>
        <p:nvSpPr>
          <p:cNvPr id="612355" name="Rectangle 3">
            <a:extLst>
              <a:ext uri="{FF2B5EF4-FFF2-40B4-BE49-F238E27FC236}">
                <a16:creationId xmlns:a16="http://schemas.microsoft.com/office/drawing/2014/main" id="{FFF860E9-4892-4AB7-B4A8-C9F33018DECC}"/>
              </a:ext>
            </a:extLst>
          </p:cNvPr>
          <p:cNvSpPr>
            <a:spLocks noGrp="1" noChangeArrowheads="1"/>
          </p:cNvSpPr>
          <p:nvPr>
            <p:ph type="body" idx="1"/>
          </p:nvPr>
        </p:nvSpPr>
        <p:spPr>
          <a:xfrm>
            <a:off x="381000" y="2247900"/>
            <a:ext cx="8382000" cy="2997200"/>
          </a:xfrm>
        </p:spPr>
        <p:txBody>
          <a:bodyPr/>
          <a:lstStyle/>
          <a:p>
            <a:pPr>
              <a:buClr>
                <a:srgbClr val="FF0000"/>
              </a:buClr>
              <a:buSzPct val="70000"/>
              <a:buFont typeface="Wingdings" panose="05000000000000000000" pitchFamily="2" charset="2"/>
              <a:buChar char="l"/>
            </a:pPr>
            <a:r>
              <a:rPr lang="en-US" altLang="zh-CN" b="1">
                <a:ea typeface="宋体" panose="02010600030101010101" pitchFamily="2" charset="-122"/>
              </a:rPr>
              <a:t>Level alignment </a:t>
            </a:r>
            <a:r>
              <a:rPr lang="en-US" altLang="zh-CN" sz="1600">
                <a:ea typeface="宋体" panose="02010600030101010101" pitchFamily="2" charset="-122"/>
              </a:rPr>
              <a:t>In order to compare the signals, the reference speech signal and the degraded signal should be at the same, constant power level. </a:t>
            </a:r>
          </a:p>
          <a:p>
            <a:pPr>
              <a:buClr>
                <a:srgbClr val="FF0000"/>
              </a:buClr>
              <a:buSzPct val="70000"/>
              <a:buFont typeface="Wingdings" panose="05000000000000000000" pitchFamily="2" charset="2"/>
              <a:buChar char="l"/>
            </a:pPr>
            <a:r>
              <a:rPr lang="en-US" altLang="zh-CN" b="1">
                <a:ea typeface="宋体" panose="02010600030101010101" pitchFamily="2" charset="-122"/>
              </a:rPr>
              <a:t>Input filtering</a:t>
            </a:r>
            <a:r>
              <a:rPr lang="en-US" altLang="zh-CN" sz="3600" b="1">
                <a:ea typeface="宋体" panose="02010600030101010101" pitchFamily="2" charset="-122"/>
              </a:rPr>
              <a:t> </a:t>
            </a:r>
            <a:r>
              <a:rPr lang="en-US" altLang="zh-CN" sz="1600">
                <a:ea typeface="宋体" panose="02010600030101010101" pitchFamily="2" charset="-122"/>
              </a:rPr>
              <a:t>PESQ models the receive path of the telephone handset using an input filter. This takes account of the effect of the electrical and acoustic components of the handset.</a:t>
            </a:r>
          </a:p>
          <a:p>
            <a:pPr>
              <a:buClr>
                <a:srgbClr val="FF0000"/>
              </a:buClr>
              <a:buSzPct val="70000"/>
              <a:buFont typeface="Wingdings" panose="05000000000000000000" pitchFamily="2" charset="2"/>
              <a:buChar char="l"/>
            </a:pPr>
            <a:r>
              <a:rPr lang="en-US" altLang="zh-CN" b="1">
                <a:ea typeface="宋体" panose="02010600030101010101" pitchFamily="2" charset="-122"/>
              </a:rPr>
              <a:t>Time alignment</a:t>
            </a:r>
            <a:r>
              <a:rPr lang="en-US" altLang="zh-CN" sz="3600" b="1">
                <a:ea typeface="宋体" panose="02010600030101010101" pitchFamily="2" charset="-122"/>
              </a:rPr>
              <a:t> </a:t>
            </a:r>
            <a:r>
              <a:rPr lang="en-US" altLang="zh-CN" sz="1600">
                <a:ea typeface="宋体" panose="02010600030101010101" pitchFamily="2" charset="-122"/>
              </a:rPr>
              <a:t>The system under test may include a delay, which may be variable. In order to compare the reference and degraded signals, they need to be lined up with each other. </a:t>
            </a: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DF5FF916-D301-4F5B-882C-8E3C2AD311A9}"/>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处理过程</a:t>
            </a:r>
            <a:r>
              <a:rPr lang="en-US" altLang="zh-CN">
                <a:solidFill>
                  <a:srgbClr val="FF0000"/>
                </a:solidFill>
                <a:ea typeface="宋体" panose="02010600030101010101" pitchFamily="2" charset="-122"/>
              </a:rPr>
              <a:t>3</a:t>
            </a:r>
          </a:p>
        </p:txBody>
      </p:sp>
      <p:sp>
        <p:nvSpPr>
          <p:cNvPr id="614403" name="Rectangle 3">
            <a:extLst>
              <a:ext uri="{FF2B5EF4-FFF2-40B4-BE49-F238E27FC236}">
                <a16:creationId xmlns:a16="http://schemas.microsoft.com/office/drawing/2014/main" id="{EBA96EFE-4AC1-464B-B58E-43DE7A25EDD8}"/>
              </a:ext>
            </a:extLst>
          </p:cNvPr>
          <p:cNvSpPr>
            <a:spLocks noGrp="1" noChangeArrowheads="1"/>
          </p:cNvSpPr>
          <p:nvPr>
            <p:ph type="body" idx="1"/>
          </p:nvPr>
        </p:nvSpPr>
        <p:spPr>
          <a:xfrm>
            <a:off x="381000" y="2247900"/>
            <a:ext cx="8382000" cy="3967163"/>
          </a:xfrm>
        </p:spPr>
        <p:txBody>
          <a:bodyPr/>
          <a:lstStyle/>
          <a:p>
            <a:pPr>
              <a:buClr>
                <a:srgbClr val="FF0000"/>
              </a:buClr>
              <a:buSzPct val="70000"/>
              <a:buFont typeface="Wingdings" panose="05000000000000000000" pitchFamily="2" charset="2"/>
              <a:buChar char="l"/>
            </a:pPr>
            <a:r>
              <a:rPr lang="en-US" altLang="zh-CN" b="1">
                <a:ea typeface="宋体" panose="02010600030101010101" pitchFamily="2" charset="-122"/>
              </a:rPr>
              <a:t>Auditory transform </a:t>
            </a:r>
            <a:r>
              <a:rPr lang="en-US" altLang="zh-CN" sz="1600">
                <a:ea typeface="宋体" panose="02010600030101010101" pitchFamily="2" charset="-122"/>
              </a:rPr>
              <a:t>In order to compare the reference and degraded signals, taking account of how a listener would have heard them, each is passed through an auditory transform that mimics certain key properties of human hearing. This gives a representation in time and frequency of the perceived loudness of the signal, known as the sensation surface.</a:t>
            </a:r>
            <a:endParaRPr lang="zh-CN" altLang="en-US" sz="1600">
              <a:ea typeface="宋体" panose="02010600030101010101" pitchFamily="2" charset="-122"/>
            </a:endParaRPr>
          </a:p>
          <a:p>
            <a:pPr>
              <a:buClr>
                <a:srgbClr val="FF0000"/>
              </a:buClr>
              <a:buSzPct val="70000"/>
              <a:buFont typeface="Wingdings" panose="05000000000000000000" pitchFamily="2" charset="2"/>
              <a:buNone/>
            </a:pPr>
            <a:endParaRPr lang="en-US" altLang="zh-CN" sz="1600">
              <a:ea typeface="宋体" panose="02010600030101010101" pitchFamily="2" charset="-122"/>
            </a:endParaRPr>
          </a:p>
          <a:p>
            <a:pPr>
              <a:buClr>
                <a:srgbClr val="FF0000"/>
              </a:buClr>
              <a:buSzPct val="70000"/>
              <a:buFont typeface="Wingdings" panose="05000000000000000000" pitchFamily="2" charset="2"/>
              <a:buChar char="l"/>
            </a:pPr>
            <a:r>
              <a:rPr lang="en-US" altLang="zh-CN" b="1">
                <a:ea typeface="宋体" panose="02010600030101010101" pitchFamily="2" charset="-122"/>
              </a:rPr>
              <a:t>Disturbance processing </a:t>
            </a:r>
            <a:r>
              <a:rPr lang="en-US" altLang="zh-CN" sz="1600">
                <a:ea typeface="宋体" panose="02010600030101010101" pitchFamily="2" charset="-122"/>
              </a:rPr>
              <a:t>The difference between the sensation surfaces for the reference and degraded files is known as the error surface; this shows any audible differences introduced by the system under test.</a:t>
            </a:r>
          </a:p>
          <a:p>
            <a:pPr lvl="1"/>
            <a:r>
              <a:rPr lang="en-US" altLang="zh-CN" sz="1400">
                <a:ea typeface="宋体" panose="02010600030101010101" pitchFamily="2" charset="-122"/>
              </a:rPr>
              <a:t>the absolute (symmetric) disturbance: a measure of absolute audible error </a:t>
            </a:r>
          </a:p>
          <a:p>
            <a:pPr lvl="1"/>
            <a:r>
              <a:rPr lang="en-US" altLang="zh-CN" sz="1400">
                <a:ea typeface="宋体" panose="02010600030101010101" pitchFamily="2" charset="-122"/>
              </a:rPr>
              <a:t>the additive (asymmetric) disturbance: a measure of audible errors that are much louder than the reference</a:t>
            </a:r>
          </a:p>
          <a:p>
            <a:endParaRPr lang="en-US" altLang="zh-CN" sz="1600">
              <a:ea typeface="宋体" panose="02010600030101010101" pitchFamily="2" charset="-122"/>
            </a:endParaRPr>
          </a:p>
          <a:p>
            <a:endParaRPr lang="zh-CN" altLang="en-US" sz="1600">
              <a:ea typeface="宋体" panose="02010600030101010101" pitchFamily="2" charset="-122"/>
            </a:endParaRPr>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7BB05BCC-BC3A-402D-A8F3-666B8AC2D4C7}"/>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Quality Scores</a:t>
            </a:r>
            <a:endParaRPr lang="zh-CN" altLang="en-US">
              <a:solidFill>
                <a:srgbClr val="FF0000"/>
              </a:solidFill>
              <a:ea typeface="宋体" panose="02010600030101010101" pitchFamily="2" charset="-122"/>
            </a:endParaRPr>
          </a:p>
        </p:txBody>
      </p:sp>
      <p:sp>
        <p:nvSpPr>
          <p:cNvPr id="631811" name="Rectangle 3">
            <a:extLst>
              <a:ext uri="{FF2B5EF4-FFF2-40B4-BE49-F238E27FC236}">
                <a16:creationId xmlns:a16="http://schemas.microsoft.com/office/drawing/2014/main" id="{9E53D04A-18EF-48BA-A8FF-980F90A12E28}"/>
              </a:ext>
            </a:extLst>
          </p:cNvPr>
          <p:cNvSpPr>
            <a:spLocks noGrp="1" noChangeArrowheads="1"/>
          </p:cNvSpPr>
          <p:nvPr>
            <p:ph type="body" idx="1"/>
          </p:nvPr>
        </p:nvSpPr>
        <p:spPr>
          <a:xfrm>
            <a:off x="381000" y="2247900"/>
            <a:ext cx="8382000" cy="3322638"/>
          </a:xfrm>
        </p:spPr>
        <p:txBody>
          <a:bodyPr/>
          <a:lstStyle/>
          <a:p>
            <a:pPr>
              <a:spcAft>
                <a:spcPct val="20000"/>
              </a:spcAft>
              <a:buClr>
                <a:srgbClr val="FF0000"/>
              </a:buClr>
              <a:buSzPct val="70000"/>
              <a:buFont typeface="Wingdings" panose="05000000000000000000" pitchFamily="2" charset="2"/>
              <a:buChar char="l"/>
            </a:pPr>
            <a:r>
              <a:rPr lang="en-US" altLang="zh-CN" sz="2000">
                <a:ea typeface="宋体" panose="02010600030101010101" pitchFamily="2" charset="-122"/>
              </a:rPr>
              <a:t>PESQ</a:t>
            </a:r>
            <a:r>
              <a:rPr lang="zh-CN" altLang="en-US" sz="2000">
                <a:ea typeface="宋体" panose="02010600030101010101" pitchFamily="2" charset="-122"/>
              </a:rPr>
              <a:t>语音评估结果有三种版本</a:t>
            </a:r>
          </a:p>
          <a:p>
            <a:pPr lvl="1">
              <a:spcAft>
                <a:spcPct val="20000"/>
              </a:spcAft>
              <a:buClr>
                <a:srgbClr val="FF0000"/>
              </a:buClr>
              <a:buSzPct val="70000"/>
            </a:pPr>
            <a:r>
              <a:rPr lang="en-US" altLang="zh-CN" sz="1800">
                <a:ea typeface="宋体" panose="02010600030101010101" pitchFamily="2" charset="-122"/>
              </a:rPr>
              <a:t>PESQ Score</a:t>
            </a:r>
            <a:r>
              <a:rPr lang="zh-CN" altLang="en-US" sz="1800">
                <a:ea typeface="宋体" panose="02010600030101010101" pitchFamily="2" charset="-122"/>
              </a:rPr>
              <a:t>：根据</a:t>
            </a:r>
            <a:r>
              <a:rPr lang="en-US" altLang="zh-CN" sz="1800">
                <a:ea typeface="宋体" panose="02010600030101010101" pitchFamily="2" charset="-122"/>
              </a:rPr>
              <a:t>ITU P.862</a:t>
            </a:r>
            <a:r>
              <a:rPr lang="zh-CN" altLang="en-US" sz="1800">
                <a:ea typeface="宋体" panose="02010600030101010101" pitchFamily="2" charset="-122"/>
              </a:rPr>
              <a:t>计算得出 （评分值的范围为</a:t>
            </a:r>
            <a:r>
              <a:rPr lang="en-US" altLang="zh-CN" sz="1800">
                <a:ea typeface="宋体" panose="02010600030101010101" pitchFamily="2" charset="-122"/>
              </a:rPr>
              <a:t>『-0.5</a:t>
            </a:r>
            <a:r>
              <a:rPr lang="zh-CN" altLang="en-US" sz="1800">
                <a:ea typeface="宋体" panose="02010600030101010101" pitchFamily="2" charset="-122"/>
              </a:rPr>
              <a:t>，</a:t>
            </a:r>
            <a:r>
              <a:rPr lang="en-US" altLang="zh-CN" sz="1800">
                <a:ea typeface="宋体" panose="02010600030101010101" pitchFamily="2" charset="-122"/>
              </a:rPr>
              <a:t>4.5』</a:t>
            </a:r>
            <a:r>
              <a:rPr lang="zh-CN" altLang="en-US" sz="1800">
                <a:ea typeface="宋体" panose="02010600030101010101" pitchFamily="2" charset="-122"/>
              </a:rPr>
              <a:t>）</a:t>
            </a:r>
          </a:p>
          <a:p>
            <a:pPr lvl="1">
              <a:spcAft>
                <a:spcPct val="20000"/>
              </a:spcAft>
              <a:buClr>
                <a:srgbClr val="FF0000"/>
              </a:buClr>
              <a:buSzPct val="70000"/>
            </a:pPr>
            <a:r>
              <a:rPr lang="en-US" altLang="zh-CN" sz="1800">
                <a:ea typeface="宋体" panose="02010600030101010101" pitchFamily="2" charset="-122"/>
              </a:rPr>
              <a:t>PESQ-LQ</a:t>
            </a:r>
            <a:r>
              <a:rPr lang="zh-CN" altLang="en-US" sz="1800">
                <a:ea typeface="宋体" panose="02010600030101010101" pitchFamily="2" charset="-122"/>
              </a:rPr>
              <a:t>（</a:t>
            </a:r>
            <a:r>
              <a:rPr lang="en-US" altLang="zh-CN" sz="1800">
                <a:ea typeface="宋体" panose="02010600030101010101" pitchFamily="2" charset="-122"/>
              </a:rPr>
              <a:t>Listening Quality</a:t>
            </a:r>
            <a:r>
              <a:rPr lang="zh-CN" altLang="en-US" sz="1800">
                <a:ea typeface="宋体" panose="02010600030101010101" pitchFamily="2" charset="-122"/>
              </a:rPr>
              <a:t>）：按照</a:t>
            </a:r>
            <a:r>
              <a:rPr lang="en-US" altLang="zh-CN" sz="1800">
                <a:ea typeface="宋体" panose="02010600030101010101" pitchFamily="2" charset="-122"/>
              </a:rPr>
              <a:t>MOS</a:t>
            </a:r>
            <a:r>
              <a:rPr lang="zh-CN" altLang="en-US" sz="1800">
                <a:ea typeface="宋体" panose="02010600030101010101" pitchFamily="2" charset="-122"/>
              </a:rPr>
              <a:t>分值范围给出的结果 （评分值的范围为</a:t>
            </a: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5』</a:t>
            </a:r>
            <a:r>
              <a:rPr lang="zh-CN" altLang="en-US" sz="1800">
                <a:ea typeface="宋体" panose="02010600030101010101" pitchFamily="2" charset="-122"/>
              </a:rPr>
              <a:t>）</a:t>
            </a:r>
          </a:p>
          <a:p>
            <a:pPr lvl="1">
              <a:spcAft>
                <a:spcPct val="20000"/>
              </a:spcAft>
              <a:buClr>
                <a:srgbClr val="FF0000"/>
              </a:buClr>
              <a:buSzPct val="70000"/>
            </a:pPr>
            <a:r>
              <a:rPr lang="en-US" altLang="zh-CN" sz="1800">
                <a:ea typeface="宋体" panose="02010600030101010101" pitchFamily="2" charset="-122"/>
              </a:rPr>
              <a:t>PESQ-LE</a:t>
            </a:r>
            <a:r>
              <a:rPr lang="zh-CN" altLang="en-US" sz="1800">
                <a:ea typeface="宋体" panose="02010600030101010101" pitchFamily="2" charset="-122"/>
              </a:rPr>
              <a:t>（</a:t>
            </a:r>
            <a:r>
              <a:rPr lang="en-US" altLang="zh-CN" sz="1800">
                <a:ea typeface="宋体" panose="02010600030101010101" pitchFamily="2" charset="-122"/>
              </a:rPr>
              <a:t>Listening Effort</a:t>
            </a:r>
            <a:r>
              <a:rPr lang="zh-CN" altLang="en-US" sz="1800">
                <a:ea typeface="宋体" panose="02010600030101010101" pitchFamily="2" charset="-122"/>
              </a:rPr>
              <a:t>）：是损耗因子，</a:t>
            </a:r>
            <a:r>
              <a:rPr lang="en-US" altLang="zh-CN" sz="1800">
                <a:ea typeface="宋体" panose="02010600030101010101" pitchFamily="2" charset="-122"/>
              </a:rPr>
              <a:t>Ie</a:t>
            </a:r>
            <a:r>
              <a:rPr lang="zh-CN" altLang="en-US" sz="1800">
                <a:ea typeface="宋体" panose="02010600030101010101" pitchFamily="2" charset="-122"/>
              </a:rPr>
              <a:t>是</a:t>
            </a:r>
            <a:r>
              <a:rPr lang="en-US" altLang="zh-CN" sz="1800">
                <a:ea typeface="宋体" panose="02010600030101010101" pitchFamily="2" charset="-122"/>
              </a:rPr>
              <a:t>E-Model</a:t>
            </a:r>
            <a:r>
              <a:rPr lang="zh-CN" altLang="en-US" sz="1800">
                <a:ea typeface="宋体" panose="02010600030101010101" pitchFamily="2" charset="-122"/>
              </a:rPr>
              <a:t>的输入参数</a:t>
            </a:r>
          </a:p>
          <a:p>
            <a:pPr>
              <a:spcAft>
                <a:spcPct val="20000"/>
              </a:spcAft>
            </a:pPr>
            <a:endParaRPr lang="en-US" altLang="zh-CN" sz="1800">
              <a:ea typeface="宋体" panose="02010600030101010101" pitchFamily="2" charset="-122"/>
            </a:endParaRPr>
          </a:p>
          <a:p>
            <a:pPr>
              <a:spcAft>
                <a:spcPct val="20000"/>
              </a:spcAft>
              <a:buFontTx/>
              <a:buNone/>
            </a:pPr>
            <a:r>
              <a:rPr lang="en-US" altLang="zh-CN">
                <a:ea typeface="宋体" panose="02010600030101010101" pitchFamily="2" charset="-122"/>
              </a:rPr>
              <a:t>	</a:t>
            </a:r>
            <a:r>
              <a:rPr lang="en-US" altLang="zh-CN" sz="2000">
                <a:ea typeface="宋体" panose="02010600030101010101" pitchFamily="2" charset="-122"/>
              </a:rPr>
              <a:t>PESQ-LQ</a:t>
            </a:r>
            <a:r>
              <a:rPr lang="zh-CN" altLang="en-US" sz="2000">
                <a:ea typeface="宋体" panose="02010600030101010101" pitchFamily="2" charset="-122"/>
              </a:rPr>
              <a:t>和</a:t>
            </a:r>
            <a:r>
              <a:rPr lang="en-US" altLang="zh-CN" sz="2000">
                <a:ea typeface="宋体" panose="02010600030101010101" pitchFamily="2" charset="-122"/>
              </a:rPr>
              <a:t>PESQ-Ie</a:t>
            </a:r>
            <a:r>
              <a:rPr lang="zh-CN" altLang="en-US" sz="2000">
                <a:ea typeface="宋体" panose="02010600030101010101" pitchFamily="2" charset="-122"/>
              </a:rPr>
              <a:t>是根据</a:t>
            </a:r>
            <a:r>
              <a:rPr lang="en-US" altLang="zh-CN" sz="2000">
                <a:ea typeface="宋体" panose="02010600030101010101" pitchFamily="2" charset="-122"/>
              </a:rPr>
              <a:t>PESQ Score</a:t>
            </a:r>
            <a:r>
              <a:rPr lang="zh-CN" altLang="en-US" sz="2000">
                <a:ea typeface="宋体" panose="02010600030101010101" pitchFamily="2" charset="-122"/>
              </a:rPr>
              <a:t>通过公式计算出来的。其中</a:t>
            </a:r>
            <a:r>
              <a:rPr lang="en-US" altLang="zh-CN" sz="2000">
                <a:ea typeface="宋体" panose="02010600030101010101" pitchFamily="2" charset="-122"/>
              </a:rPr>
              <a:t>PESQ-LQ</a:t>
            </a:r>
            <a:r>
              <a:rPr lang="zh-CN" altLang="en-US" sz="2000">
                <a:ea typeface="宋体" panose="02010600030101010101" pitchFamily="2" charset="-122"/>
              </a:rPr>
              <a:t>与</a:t>
            </a:r>
            <a:r>
              <a:rPr lang="en-US" altLang="zh-CN" sz="2000">
                <a:ea typeface="宋体" panose="02010600030101010101" pitchFamily="2" charset="-122"/>
              </a:rPr>
              <a:t>PESQ Score</a:t>
            </a:r>
            <a:r>
              <a:rPr lang="zh-CN" altLang="en-US" sz="2000">
                <a:ea typeface="宋体" panose="02010600030101010101" pitchFamily="2" charset="-122"/>
              </a:rPr>
              <a:t>的映射关系是由</a:t>
            </a:r>
            <a:r>
              <a:rPr lang="en-US" altLang="zh-CN" sz="2000">
                <a:ea typeface="宋体" panose="02010600030101010101" pitchFamily="2" charset="-122"/>
              </a:rPr>
              <a:t>Psytechnics</a:t>
            </a:r>
            <a:r>
              <a:rPr lang="zh-CN" altLang="en-US" sz="2000">
                <a:ea typeface="宋体" panose="02010600030101010101" pitchFamily="2" charset="-122"/>
              </a:rPr>
              <a:t>提出的；</a:t>
            </a:r>
            <a:r>
              <a:rPr lang="en-US" altLang="zh-CN" sz="2000">
                <a:ea typeface="宋体" panose="02010600030101010101" pitchFamily="2" charset="-122"/>
              </a:rPr>
              <a:t>PESQ-Ie</a:t>
            </a:r>
            <a:r>
              <a:rPr lang="zh-CN" altLang="en-US" sz="2000">
                <a:ea typeface="宋体" panose="02010600030101010101" pitchFamily="2" charset="-122"/>
              </a:rPr>
              <a:t>与</a:t>
            </a:r>
            <a:r>
              <a:rPr lang="en-US" altLang="zh-CN" sz="2000">
                <a:ea typeface="宋体" panose="02010600030101010101" pitchFamily="2" charset="-122"/>
              </a:rPr>
              <a:t>PESQ Score</a:t>
            </a:r>
            <a:r>
              <a:rPr lang="zh-CN" altLang="en-US" sz="2000">
                <a:ea typeface="宋体" panose="02010600030101010101" pitchFamily="2" charset="-122"/>
              </a:rPr>
              <a:t>的映射关系是由</a:t>
            </a:r>
            <a:r>
              <a:rPr lang="en-US" altLang="zh-CN" sz="2000">
                <a:ea typeface="宋体" panose="02010600030101010101" pitchFamily="2" charset="-122"/>
              </a:rPr>
              <a:t>ITU P.834</a:t>
            </a:r>
            <a:r>
              <a:rPr lang="zh-CN" altLang="en-US" sz="2000">
                <a:ea typeface="宋体" panose="02010600030101010101" pitchFamily="2" charset="-122"/>
              </a:rPr>
              <a:t>定义的。</a:t>
            </a:r>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a:extLst>
              <a:ext uri="{FF2B5EF4-FFF2-40B4-BE49-F238E27FC236}">
                <a16:creationId xmlns:a16="http://schemas.microsoft.com/office/drawing/2014/main" id="{FCA3D6EB-AE66-4538-B20E-CC2A7FCF5AA3}"/>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三者之间映射关系</a:t>
            </a:r>
          </a:p>
        </p:txBody>
      </p:sp>
      <p:pic>
        <p:nvPicPr>
          <p:cNvPr id="632836" name="Picture 4">
            <a:extLst>
              <a:ext uri="{FF2B5EF4-FFF2-40B4-BE49-F238E27FC236}">
                <a16:creationId xmlns:a16="http://schemas.microsoft.com/office/drawing/2014/main" id="{BCD16C00-FDCA-4EED-AFC1-09BB530262B3}"/>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68313" y="1916113"/>
            <a:ext cx="4537075" cy="402431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pic>
        <p:nvPicPr>
          <p:cNvPr id="632838" name="Picture 6">
            <a:extLst>
              <a:ext uri="{FF2B5EF4-FFF2-40B4-BE49-F238E27FC236}">
                <a16:creationId xmlns:a16="http://schemas.microsoft.com/office/drawing/2014/main" id="{7EB8A5E7-7723-4903-9767-AC8808C88E21}"/>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87900" y="1849438"/>
            <a:ext cx="4105275" cy="396716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
        <p:nvSpPr>
          <p:cNvPr id="632840" name="Text Box 8">
            <a:extLst>
              <a:ext uri="{FF2B5EF4-FFF2-40B4-BE49-F238E27FC236}">
                <a16:creationId xmlns:a16="http://schemas.microsoft.com/office/drawing/2014/main" id="{E55BD12B-4F54-4108-9032-7F6CDEAC1B29}"/>
              </a:ext>
            </a:extLst>
          </p:cNvPr>
          <p:cNvSpPr txBox="1">
            <a:spLocks noChangeArrowheads="1"/>
          </p:cNvSpPr>
          <p:nvPr/>
        </p:nvSpPr>
        <p:spPr bwMode="auto">
          <a:xfrm>
            <a:off x="1023938" y="5897563"/>
            <a:ext cx="2978150" cy="3667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zh-CN" sz="1800">
                <a:solidFill>
                  <a:srgbClr val="FF0000"/>
                </a:solidFill>
                <a:latin typeface="Arial" panose="020B0604020202020204" pitchFamily="34" charset="0"/>
              </a:rPr>
              <a:t>PESQ Score VS PESQ-LQ</a:t>
            </a:r>
          </a:p>
        </p:txBody>
      </p:sp>
      <p:sp>
        <p:nvSpPr>
          <p:cNvPr id="632841" name="Text Box 9">
            <a:extLst>
              <a:ext uri="{FF2B5EF4-FFF2-40B4-BE49-F238E27FC236}">
                <a16:creationId xmlns:a16="http://schemas.microsoft.com/office/drawing/2014/main" id="{6A2A74E2-4ECE-4275-AB72-3E92CB0D3D16}"/>
              </a:ext>
            </a:extLst>
          </p:cNvPr>
          <p:cNvSpPr txBox="1">
            <a:spLocks noChangeArrowheads="1"/>
          </p:cNvSpPr>
          <p:nvPr/>
        </p:nvSpPr>
        <p:spPr bwMode="auto">
          <a:xfrm>
            <a:off x="5435600" y="5805488"/>
            <a:ext cx="2851150" cy="36671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zh-CN" sz="1800">
                <a:solidFill>
                  <a:srgbClr val="FF0000"/>
                </a:solidFill>
                <a:latin typeface="Arial" panose="020B0604020202020204" pitchFamily="34" charset="0"/>
              </a:rPr>
              <a:t>PESQ-Ie VS PESQ Score</a:t>
            </a: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1" name="Rectangle 5">
            <a:extLst>
              <a:ext uri="{FF2B5EF4-FFF2-40B4-BE49-F238E27FC236}">
                <a16:creationId xmlns:a16="http://schemas.microsoft.com/office/drawing/2014/main" id="{8E408BEE-1752-4C78-8C2A-9B85061E2DCA}"/>
              </a:ext>
            </a:extLst>
          </p:cNvPr>
          <p:cNvSpPr>
            <a:spLocks noGrp="1" noChangeArrowheads="1"/>
          </p:cNvSpPr>
          <p:nvPr>
            <p:ph type="ctrTitle"/>
          </p:nvPr>
        </p:nvSpPr>
        <p:spPr>
          <a:xfrm>
            <a:off x="684213" y="3141663"/>
            <a:ext cx="7772400" cy="641350"/>
          </a:xfrm>
        </p:spPr>
        <p:txBody>
          <a:bodyPr anchor="t"/>
          <a:lstStyle/>
          <a:p>
            <a:r>
              <a:rPr lang="zh-CN" altLang="en-US" sz="3600">
                <a:solidFill>
                  <a:srgbClr val="FF0000"/>
                </a:solidFill>
                <a:ea typeface="黑体" panose="02010609060101010101" pitchFamily="49" charset="-122"/>
              </a:rPr>
              <a:t>影响</a:t>
            </a:r>
            <a:r>
              <a:rPr lang="en-US" altLang="zh-CN" sz="3600">
                <a:solidFill>
                  <a:srgbClr val="FF0000"/>
                </a:solidFill>
                <a:ea typeface="黑体" panose="02010609060101010101" pitchFamily="49" charset="-122"/>
              </a:rPr>
              <a:t>PESQ MOS</a:t>
            </a:r>
            <a:r>
              <a:rPr lang="zh-CN" altLang="en-US" sz="3600">
                <a:solidFill>
                  <a:srgbClr val="FF0000"/>
                </a:solidFill>
                <a:ea typeface="黑体" panose="02010609060101010101" pitchFamily="49" charset="-122"/>
              </a:rPr>
              <a:t>值的相关因素</a:t>
            </a:r>
          </a:p>
        </p:txBody>
      </p:sp>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a:extLst>
              <a:ext uri="{FF2B5EF4-FFF2-40B4-BE49-F238E27FC236}">
                <a16:creationId xmlns:a16="http://schemas.microsoft.com/office/drawing/2014/main" id="{F9184B80-E8BC-4637-965D-09B4C085380B}"/>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不同编码方式下语音评估结果</a:t>
            </a:r>
            <a:r>
              <a:rPr lang="en-US" altLang="zh-CN">
                <a:solidFill>
                  <a:srgbClr val="FF0000"/>
                </a:solidFill>
                <a:ea typeface="宋体" panose="02010600030101010101" pitchFamily="2" charset="-122"/>
              </a:rPr>
              <a:t>1</a:t>
            </a:r>
          </a:p>
        </p:txBody>
      </p:sp>
      <p:sp>
        <p:nvSpPr>
          <p:cNvPr id="656387" name="Rectangle 3">
            <a:extLst>
              <a:ext uri="{FF2B5EF4-FFF2-40B4-BE49-F238E27FC236}">
                <a16:creationId xmlns:a16="http://schemas.microsoft.com/office/drawing/2014/main" id="{FEB6B725-A06B-4B3C-93ED-86839F04D96D}"/>
              </a:ext>
            </a:extLst>
          </p:cNvPr>
          <p:cNvSpPr>
            <a:spLocks noGrp="1" noChangeArrowheads="1"/>
          </p:cNvSpPr>
          <p:nvPr>
            <p:ph type="body" idx="1"/>
          </p:nvPr>
        </p:nvSpPr>
        <p:spPr>
          <a:xfrm>
            <a:off x="381000" y="2247900"/>
            <a:ext cx="8382000" cy="1736725"/>
          </a:xfrm>
        </p:spPr>
        <p:txBody>
          <a:bodyPr/>
          <a:lstStyle/>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不同的编码方式对数据的压缩是不同的，从而造成的语音失真也是不同的；因此在相同的无线环境下，如果编码方式的不同会造成语音评估结果的不同；</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一般情况下，对于</a:t>
            </a:r>
            <a:r>
              <a:rPr lang="en-US" altLang="zh-CN" sz="2000">
                <a:latin typeface="宋体" panose="02010600030101010101" pitchFamily="2" charset="-122"/>
                <a:ea typeface="宋体" panose="02010600030101010101" pitchFamily="2" charset="-122"/>
              </a:rPr>
              <a:t>GSM</a:t>
            </a:r>
            <a:r>
              <a:rPr lang="zh-CN" altLang="en-US" sz="2000">
                <a:latin typeface="宋体" panose="02010600030101010101" pitchFamily="2" charset="-122"/>
                <a:ea typeface="宋体" panose="02010600030101010101" pitchFamily="2" charset="-122"/>
              </a:rPr>
              <a:t>系统来说，如果无线环境相同，语音评估</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平均得分一般满足如下关系：</a:t>
            </a:r>
            <a:r>
              <a:rPr lang="en-US" altLang="zh-CN" sz="2000">
                <a:latin typeface="宋体" panose="02010600030101010101" pitchFamily="2" charset="-122"/>
                <a:ea typeface="宋体" panose="02010600030101010101" pitchFamily="2" charset="-122"/>
              </a:rPr>
              <a:t>EFR&gt;FR&gt;HR</a:t>
            </a:r>
            <a:r>
              <a:rPr lang="zh-CN" altLang="en-US" sz="2000">
                <a:latin typeface="宋体" panose="02010600030101010101" pitchFamily="2" charset="-122"/>
                <a:ea typeface="宋体" panose="02010600030101010101" pitchFamily="2" charset="-122"/>
              </a:rPr>
              <a:t>；</a:t>
            </a:r>
          </a:p>
        </p:txBody>
      </p:sp>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1D87AA09-5A8D-4CF6-9E0C-9E0265F92831}"/>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不同编码方式下语音评估结果</a:t>
            </a:r>
            <a:r>
              <a:rPr lang="en-US" altLang="zh-CN">
                <a:solidFill>
                  <a:srgbClr val="FF0000"/>
                </a:solidFill>
                <a:ea typeface="宋体" panose="02010600030101010101" pitchFamily="2" charset="-122"/>
              </a:rPr>
              <a:t>2</a:t>
            </a:r>
          </a:p>
        </p:txBody>
      </p:sp>
      <p:pic>
        <p:nvPicPr>
          <p:cNvPr id="630788" name="Picture 4">
            <a:extLst>
              <a:ext uri="{FF2B5EF4-FFF2-40B4-BE49-F238E27FC236}">
                <a16:creationId xmlns:a16="http://schemas.microsoft.com/office/drawing/2014/main" id="{560A6E35-2497-485E-A186-6D579CA873AA}"/>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9750" y="2060575"/>
            <a:ext cx="8064500" cy="4151313"/>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a:extLst>
              <a:ext uri="{FF2B5EF4-FFF2-40B4-BE49-F238E27FC236}">
                <a16:creationId xmlns:a16="http://schemas.microsoft.com/office/drawing/2014/main" id="{37E3722A-4449-482C-BC32-30A80C291297}"/>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不同编码方式下语音评估结果</a:t>
            </a:r>
            <a:r>
              <a:rPr lang="en-US" altLang="zh-CN">
                <a:solidFill>
                  <a:srgbClr val="FF0000"/>
                </a:solidFill>
                <a:ea typeface="宋体" panose="02010600030101010101" pitchFamily="2" charset="-122"/>
              </a:rPr>
              <a:t>3</a:t>
            </a:r>
          </a:p>
        </p:txBody>
      </p:sp>
      <p:sp>
        <p:nvSpPr>
          <p:cNvPr id="657411" name="Rectangle 3">
            <a:extLst>
              <a:ext uri="{FF2B5EF4-FFF2-40B4-BE49-F238E27FC236}">
                <a16:creationId xmlns:a16="http://schemas.microsoft.com/office/drawing/2014/main" id="{5F51D549-2EA3-4878-A868-6351C076FBB1}"/>
              </a:ext>
            </a:extLst>
          </p:cNvPr>
          <p:cNvSpPr>
            <a:spLocks noGrp="1" noChangeArrowheads="1"/>
          </p:cNvSpPr>
          <p:nvPr>
            <p:ph type="body" sz="half" idx="1"/>
          </p:nvPr>
        </p:nvSpPr>
        <p:spPr>
          <a:xfrm>
            <a:off x="381000" y="2247900"/>
            <a:ext cx="7862888" cy="1676400"/>
          </a:xfrm>
        </p:spPr>
        <p:txBody>
          <a:bodyPr/>
          <a:lstStyle/>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下表为我们对国内某城市联通网络的不同编码方式下的语音评估结果情况。分三种不同网络参数设置</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全速率</a:t>
            </a:r>
            <a:r>
              <a:rPr lang="en-US" altLang="zh-CN" sz="2000">
                <a:latin typeface="宋体" panose="02010600030101010101" pitchFamily="2" charset="-122"/>
                <a:ea typeface="宋体" panose="02010600030101010101" pitchFamily="2" charset="-122"/>
              </a:rPr>
              <a:t>TLDTH=0%</a:t>
            </a:r>
            <a:r>
              <a:rPr lang="zh-CN" altLang="en-US" sz="2000">
                <a:latin typeface="宋体" panose="02010600030101010101" pitchFamily="2" charset="-122"/>
                <a:ea typeface="宋体" panose="02010600030101010101" pitchFamily="2" charset="-122"/>
              </a:rPr>
              <a:t>、现网</a:t>
            </a:r>
            <a:r>
              <a:rPr lang="en-US" altLang="zh-CN" sz="2000">
                <a:latin typeface="宋体" panose="02010600030101010101" pitchFamily="2" charset="-122"/>
                <a:ea typeface="宋体" panose="02010600030101010101" pitchFamily="2" charset="-122"/>
              </a:rPr>
              <a:t>TLDTH=40%</a:t>
            </a:r>
            <a:r>
              <a:rPr lang="zh-CN" altLang="en-US" sz="2000">
                <a:latin typeface="宋体" panose="02010600030101010101" pitchFamily="2" charset="-122"/>
                <a:ea typeface="宋体" panose="02010600030101010101" pitchFamily="2" charset="-122"/>
              </a:rPr>
              <a:t>、半速率</a:t>
            </a:r>
            <a:r>
              <a:rPr lang="en-US" altLang="zh-CN" sz="2000">
                <a:latin typeface="宋体" panose="02010600030101010101" pitchFamily="2" charset="-122"/>
                <a:ea typeface="宋体" panose="02010600030101010101" pitchFamily="2" charset="-122"/>
              </a:rPr>
              <a:t>TLDTH=100%) </a:t>
            </a:r>
          </a:p>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根据我们大量的测试结果汇总：半速率（</a:t>
            </a:r>
            <a:r>
              <a:rPr lang="en-US" altLang="zh-CN" sz="2000">
                <a:latin typeface="宋体" panose="02010600030101010101" pitchFamily="2" charset="-122"/>
                <a:ea typeface="宋体" panose="02010600030101010101" pitchFamily="2" charset="-122"/>
              </a:rPr>
              <a:t>HR)</a:t>
            </a:r>
            <a:r>
              <a:rPr lang="zh-CN" altLang="en-US" sz="2000">
                <a:latin typeface="宋体" panose="02010600030101010101" pitchFamily="2" charset="-122"/>
                <a:ea typeface="宋体" panose="02010600030101010101" pitchFamily="2" charset="-122"/>
              </a:rPr>
              <a:t>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3.5</a:t>
            </a:r>
            <a:r>
              <a:rPr lang="zh-CN" altLang="en-US" sz="2000">
                <a:latin typeface="宋体" panose="02010600030101010101" pitchFamily="2" charset="-122"/>
                <a:ea typeface="宋体" panose="02010600030101010101" pitchFamily="2" charset="-122"/>
              </a:rPr>
              <a:t>，全速率</a:t>
            </a:r>
            <a:r>
              <a:rPr lang="en-US" altLang="zh-CN" sz="2000">
                <a:latin typeface="宋体" panose="02010600030101010101" pitchFamily="2" charset="-122"/>
                <a:ea typeface="宋体" panose="02010600030101010101" pitchFamily="2" charset="-122"/>
              </a:rPr>
              <a:t>(FR)</a:t>
            </a:r>
            <a:r>
              <a:rPr lang="zh-CN" altLang="en-US" sz="2000">
                <a:latin typeface="宋体" panose="02010600030101010101" pitchFamily="2" charset="-122"/>
                <a:ea typeface="宋体" panose="02010600030101010101" pitchFamily="2" charset="-122"/>
              </a:rPr>
              <a:t>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3.9</a:t>
            </a:r>
            <a:r>
              <a:rPr lang="zh-CN" altLang="en-US" sz="2000">
                <a:latin typeface="宋体" panose="02010600030101010101" pitchFamily="2" charset="-122"/>
                <a:ea typeface="宋体" panose="02010600030101010101" pitchFamily="2" charset="-122"/>
              </a:rPr>
              <a:t>，增强型全速率的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4.3</a:t>
            </a:r>
            <a:r>
              <a:rPr lang="zh-CN" altLang="en-US" sz="2000">
                <a:latin typeface="宋体" panose="02010600030101010101" pitchFamily="2" charset="-122"/>
                <a:ea typeface="宋体" panose="02010600030101010101" pitchFamily="2" charset="-122"/>
              </a:rPr>
              <a:t>左右</a:t>
            </a:r>
          </a:p>
        </p:txBody>
      </p:sp>
      <p:graphicFrame>
        <p:nvGraphicFramePr>
          <p:cNvPr id="657499" name="Group 91">
            <a:extLst>
              <a:ext uri="{FF2B5EF4-FFF2-40B4-BE49-F238E27FC236}">
                <a16:creationId xmlns:a16="http://schemas.microsoft.com/office/drawing/2014/main" id="{BA6458EB-4957-4884-B787-9233036EE198}"/>
              </a:ext>
            </a:extLst>
          </p:cNvPr>
          <p:cNvGraphicFramePr>
            <a:graphicFrameLocks noGrp="1"/>
          </p:cNvGraphicFramePr>
          <p:nvPr>
            <p:ph sz="half" idx="2"/>
          </p:nvPr>
        </p:nvGraphicFramePr>
        <p:xfrm>
          <a:off x="1692275" y="4292600"/>
          <a:ext cx="5903913" cy="1316038"/>
        </p:xfrm>
        <a:graphic>
          <a:graphicData uri="http://schemas.openxmlformats.org/drawingml/2006/table">
            <a:tbl>
              <a:tblPr/>
              <a:tblGrid>
                <a:gridCol w="1563688">
                  <a:extLst>
                    <a:ext uri="{9D8B030D-6E8A-4147-A177-3AD203B41FA5}">
                      <a16:colId xmlns:a16="http://schemas.microsoft.com/office/drawing/2014/main" val="3085088933"/>
                    </a:ext>
                  </a:extLst>
                </a:gridCol>
                <a:gridCol w="1214437">
                  <a:extLst>
                    <a:ext uri="{9D8B030D-6E8A-4147-A177-3AD203B41FA5}">
                      <a16:colId xmlns:a16="http://schemas.microsoft.com/office/drawing/2014/main" val="2130143754"/>
                    </a:ext>
                  </a:extLst>
                </a:gridCol>
                <a:gridCol w="1562100">
                  <a:extLst>
                    <a:ext uri="{9D8B030D-6E8A-4147-A177-3AD203B41FA5}">
                      <a16:colId xmlns:a16="http://schemas.microsoft.com/office/drawing/2014/main" val="709193163"/>
                    </a:ext>
                  </a:extLst>
                </a:gridCol>
                <a:gridCol w="1563688">
                  <a:extLst>
                    <a:ext uri="{9D8B030D-6E8A-4147-A177-3AD203B41FA5}">
                      <a16:colId xmlns:a16="http://schemas.microsoft.com/office/drawing/2014/main" val="424842370"/>
                    </a:ext>
                  </a:extLst>
                </a:gridCol>
              </a:tblGrid>
              <a:tr h="180975">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语音评估得分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TLDTH=40%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TLDTH=100%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947361598"/>
                  </a:ext>
                </a:extLst>
              </a:tr>
              <a:tr h="52070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上行得分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3.588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3.428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3.331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4038447107"/>
                  </a:ext>
                </a:extLst>
              </a:tr>
              <a:tr h="522288">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下行得分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3.418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3.325</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3.259</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3885728512"/>
                  </a:ext>
                </a:extLst>
              </a:tr>
            </a:tbl>
          </a:graphicData>
        </a:graphic>
      </p:graphicFrame>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a:extLst>
              <a:ext uri="{FF2B5EF4-FFF2-40B4-BE49-F238E27FC236}">
                <a16:creationId xmlns:a16="http://schemas.microsoft.com/office/drawing/2014/main" id="{E583BE56-A766-40F1-9071-7852F915391D}"/>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不同编码方式下语音评估结果</a:t>
            </a:r>
            <a:r>
              <a:rPr lang="en-US" altLang="zh-CN">
                <a:solidFill>
                  <a:srgbClr val="FF0000"/>
                </a:solidFill>
                <a:ea typeface="宋体" panose="02010600030101010101" pitchFamily="2" charset="-122"/>
              </a:rPr>
              <a:t>3</a:t>
            </a:r>
          </a:p>
        </p:txBody>
      </p:sp>
      <p:sp>
        <p:nvSpPr>
          <p:cNvPr id="685059" name="Rectangle 3">
            <a:extLst>
              <a:ext uri="{FF2B5EF4-FFF2-40B4-BE49-F238E27FC236}">
                <a16:creationId xmlns:a16="http://schemas.microsoft.com/office/drawing/2014/main" id="{7CE0593E-5AF4-4149-BCC7-EB4B2289BEA6}"/>
              </a:ext>
            </a:extLst>
          </p:cNvPr>
          <p:cNvSpPr>
            <a:spLocks noGrp="1" noChangeArrowheads="1"/>
          </p:cNvSpPr>
          <p:nvPr>
            <p:ph type="body" sz="half" idx="1"/>
          </p:nvPr>
        </p:nvSpPr>
        <p:spPr>
          <a:xfrm>
            <a:off x="381000" y="2247900"/>
            <a:ext cx="7862888" cy="1676400"/>
          </a:xfrm>
        </p:spPr>
        <p:txBody>
          <a:bodyPr/>
          <a:lstStyle/>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下表为我们对国内某城市联通网络的不同编码方式下的语音评估结果情况。分三种不同网络参数设置</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全速率</a:t>
            </a:r>
            <a:r>
              <a:rPr lang="en-US" altLang="zh-CN" sz="2000">
                <a:latin typeface="宋体" panose="02010600030101010101" pitchFamily="2" charset="-122"/>
                <a:ea typeface="宋体" panose="02010600030101010101" pitchFamily="2" charset="-122"/>
              </a:rPr>
              <a:t>TLDTH=0%</a:t>
            </a:r>
            <a:r>
              <a:rPr lang="zh-CN" altLang="en-US" sz="2000">
                <a:latin typeface="宋体" panose="02010600030101010101" pitchFamily="2" charset="-122"/>
                <a:ea typeface="宋体" panose="02010600030101010101" pitchFamily="2" charset="-122"/>
              </a:rPr>
              <a:t>、现网</a:t>
            </a:r>
            <a:r>
              <a:rPr lang="en-US" altLang="zh-CN" sz="2000">
                <a:latin typeface="宋体" panose="02010600030101010101" pitchFamily="2" charset="-122"/>
                <a:ea typeface="宋体" panose="02010600030101010101" pitchFamily="2" charset="-122"/>
              </a:rPr>
              <a:t>TLDTH=40%</a:t>
            </a:r>
            <a:r>
              <a:rPr lang="zh-CN" altLang="en-US" sz="2000">
                <a:latin typeface="宋体" panose="02010600030101010101" pitchFamily="2" charset="-122"/>
                <a:ea typeface="宋体" panose="02010600030101010101" pitchFamily="2" charset="-122"/>
              </a:rPr>
              <a:t>、半速率</a:t>
            </a:r>
            <a:r>
              <a:rPr lang="en-US" altLang="zh-CN" sz="2000">
                <a:latin typeface="宋体" panose="02010600030101010101" pitchFamily="2" charset="-122"/>
                <a:ea typeface="宋体" panose="02010600030101010101" pitchFamily="2" charset="-122"/>
              </a:rPr>
              <a:t>TLDTH=100%) </a:t>
            </a:r>
          </a:p>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根据我们大量的测试结果汇总：半速率（</a:t>
            </a:r>
            <a:r>
              <a:rPr lang="en-US" altLang="zh-CN" sz="2000">
                <a:latin typeface="宋体" panose="02010600030101010101" pitchFamily="2" charset="-122"/>
                <a:ea typeface="宋体" panose="02010600030101010101" pitchFamily="2" charset="-122"/>
              </a:rPr>
              <a:t>HR)</a:t>
            </a:r>
            <a:r>
              <a:rPr lang="zh-CN" altLang="en-US" sz="2000">
                <a:latin typeface="宋体" panose="02010600030101010101" pitchFamily="2" charset="-122"/>
                <a:ea typeface="宋体" panose="02010600030101010101" pitchFamily="2" charset="-122"/>
              </a:rPr>
              <a:t>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3.8</a:t>
            </a:r>
            <a:r>
              <a:rPr lang="zh-CN" altLang="en-US" sz="2000">
                <a:latin typeface="宋体" panose="02010600030101010101" pitchFamily="2" charset="-122"/>
                <a:ea typeface="宋体" panose="02010600030101010101" pitchFamily="2" charset="-122"/>
              </a:rPr>
              <a:t>，全速率</a:t>
            </a:r>
            <a:r>
              <a:rPr lang="en-US" altLang="zh-CN" sz="2000">
                <a:latin typeface="宋体" panose="02010600030101010101" pitchFamily="2" charset="-122"/>
                <a:ea typeface="宋体" panose="02010600030101010101" pitchFamily="2" charset="-122"/>
              </a:rPr>
              <a:t>(FR)</a:t>
            </a:r>
            <a:r>
              <a:rPr lang="zh-CN" altLang="en-US" sz="2000">
                <a:latin typeface="宋体" panose="02010600030101010101" pitchFamily="2" charset="-122"/>
                <a:ea typeface="宋体" panose="02010600030101010101" pitchFamily="2" charset="-122"/>
              </a:rPr>
              <a:t>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3.9</a:t>
            </a:r>
            <a:r>
              <a:rPr lang="zh-CN" altLang="en-US" sz="2000">
                <a:latin typeface="宋体" panose="02010600030101010101" pitchFamily="2" charset="-122"/>
                <a:ea typeface="宋体" panose="02010600030101010101" pitchFamily="2" charset="-122"/>
              </a:rPr>
              <a:t>，增强型全速率的</a:t>
            </a:r>
            <a:r>
              <a:rPr lang="en-US" altLang="zh-CN" sz="2000">
                <a:latin typeface="宋体" panose="02010600030101010101" pitchFamily="2" charset="-122"/>
                <a:ea typeface="宋体" panose="02010600030101010101" pitchFamily="2" charset="-122"/>
              </a:rPr>
              <a:t>MOS</a:t>
            </a:r>
            <a:r>
              <a:rPr lang="zh-CN" altLang="en-US" sz="2000">
                <a:latin typeface="宋体" panose="02010600030101010101" pitchFamily="2" charset="-122"/>
                <a:ea typeface="宋体" panose="02010600030101010101" pitchFamily="2" charset="-122"/>
              </a:rPr>
              <a:t>峰值为</a:t>
            </a:r>
            <a:r>
              <a:rPr lang="en-US" altLang="zh-CN" sz="2000">
                <a:latin typeface="宋体" panose="02010600030101010101" pitchFamily="2" charset="-122"/>
                <a:ea typeface="宋体" panose="02010600030101010101" pitchFamily="2" charset="-122"/>
              </a:rPr>
              <a:t>4.3</a:t>
            </a:r>
            <a:r>
              <a:rPr lang="zh-CN" altLang="en-US" sz="2000">
                <a:latin typeface="宋体" panose="02010600030101010101" pitchFamily="2" charset="-122"/>
                <a:ea typeface="宋体" panose="02010600030101010101" pitchFamily="2" charset="-122"/>
              </a:rPr>
              <a:t>左右</a:t>
            </a:r>
          </a:p>
        </p:txBody>
      </p:sp>
      <p:graphicFrame>
        <p:nvGraphicFramePr>
          <p:cNvPr id="685060" name="Group 4">
            <a:extLst>
              <a:ext uri="{FF2B5EF4-FFF2-40B4-BE49-F238E27FC236}">
                <a16:creationId xmlns:a16="http://schemas.microsoft.com/office/drawing/2014/main" id="{CD6540C4-CEFD-4CC8-A4CB-F009B89E4CDA}"/>
              </a:ext>
            </a:extLst>
          </p:cNvPr>
          <p:cNvGraphicFramePr>
            <a:graphicFrameLocks noGrp="1"/>
          </p:cNvGraphicFramePr>
          <p:nvPr>
            <p:ph sz="half" idx="2"/>
          </p:nvPr>
        </p:nvGraphicFramePr>
        <p:xfrm>
          <a:off x="1692275" y="4292600"/>
          <a:ext cx="5903913" cy="1316038"/>
        </p:xfrm>
        <a:graphic>
          <a:graphicData uri="http://schemas.openxmlformats.org/drawingml/2006/table">
            <a:tbl>
              <a:tblPr/>
              <a:tblGrid>
                <a:gridCol w="1563688">
                  <a:extLst>
                    <a:ext uri="{9D8B030D-6E8A-4147-A177-3AD203B41FA5}">
                      <a16:colId xmlns:a16="http://schemas.microsoft.com/office/drawing/2014/main" val="1914191413"/>
                    </a:ext>
                  </a:extLst>
                </a:gridCol>
                <a:gridCol w="1214437">
                  <a:extLst>
                    <a:ext uri="{9D8B030D-6E8A-4147-A177-3AD203B41FA5}">
                      <a16:colId xmlns:a16="http://schemas.microsoft.com/office/drawing/2014/main" val="2836707221"/>
                    </a:ext>
                  </a:extLst>
                </a:gridCol>
                <a:gridCol w="1562100">
                  <a:extLst>
                    <a:ext uri="{9D8B030D-6E8A-4147-A177-3AD203B41FA5}">
                      <a16:colId xmlns:a16="http://schemas.microsoft.com/office/drawing/2014/main" val="874103507"/>
                    </a:ext>
                  </a:extLst>
                </a:gridCol>
                <a:gridCol w="1563688">
                  <a:extLst>
                    <a:ext uri="{9D8B030D-6E8A-4147-A177-3AD203B41FA5}">
                      <a16:colId xmlns:a16="http://schemas.microsoft.com/office/drawing/2014/main" val="637319585"/>
                    </a:ext>
                  </a:extLst>
                </a:gridCol>
              </a:tblGrid>
              <a:tr h="180975">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语音评估得分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TLDTH=40%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TLDTH=100%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041578819"/>
                  </a:ext>
                </a:extLst>
              </a:tr>
              <a:tr h="52070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上行得分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3.588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3.428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3.331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857956076"/>
                  </a:ext>
                </a:extLst>
              </a:tr>
              <a:tr h="522288">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200" b="0" i="0" u="none" strike="noStrike" cap="none" normalizeH="0" baseline="0">
                          <a:ln>
                            <a:noFill/>
                          </a:ln>
                          <a:solidFill>
                            <a:srgbClr val="0000FF"/>
                          </a:solidFill>
                          <a:effectLst/>
                          <a:latin typeface="Arial" panose="020B0604020202020204" pitchFamily="34" charset="0"/>
                          <a:ea typeface="宋体" panose="02010600030101010101" pitchFamily="2" charset="-122"/>
                          <a:cs typeface="Arial" panose="020B0604020202020204" pitchFamily="34" charset="0"/>
                        </a:rPr>
                        <a:t>下行得分</a:t>
                      </a:r>
                      <a:endParaRPr kumimoji="0" lang="zh-CN" altLang="sv-SE"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25400" cap="flat" cmpd="sng" algn="ctr">
                      <a:solidFill>
                        <a:srgbClr val="00008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3.418</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3.325</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3.259</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9525" cap="flat" cmpd="sng" algn="ctr">
                      <a:solidFill>
                        <a:srgbClr val="000000"/>
                      </a:solidFill>
                      <a:prstDash val="solid"/>
                      <a:round/>
                      <a:headEnd type="none" w="med" len="med"/>
                      <a:tailEnd type="none" w="med" len="med"/>
                    </a:lnL>
                    <a:lnR w="25400" cap="flat" cmpd="sng" algn="ctr">
                      <a:solidFill>
                        <a:srgbClr val="00008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906923858"/>
                  </a:ext>
                </a:extLst>
              </a:tr>
            </a:tbl>
          </a:graphicData>
        </a:graphic>
      </p:graphicFrame>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4A5CFA88-409A-4407-BEF7-B53FB280B06F}"/>
              </a:ext>
            </a:extLst>
          </p:cNvPr>
          <p:cNvSpPr>
            <a:spLocks noGrp="1" noChangeArrowheads="1"/>
          </p:cNvSpPr>
          <p:nvPr>
            <p:ph type="title"/>
          </p:nvPr>
        </p:nvSpPr>
        <p:spPr>
          <a:xfrm>
            <a:off x="395288" y="836613"/>
            <a:ext cx="8382000" cy="519112"/>
          </a:xfrm>
        </p:spPr>
        <p:txBody>
          <a:bodyPr/>
          <a:lstStyle/>
          <a:p>
            <a:r>
              <a:rPr lang="en-US" altLang="zh-CN">
                <a:solidFill>
                  <a:srgbClr val="FF0000"/>
                </a:solidFill>
                <a:ea typeface="宋体" panose="02010600030101010101" pitchFamily="2" charset="-122"/>
              </a:rPr>
              <a:t>MOS</a:t>
            </a:r>
            <a:r>
              <a:rPr lang="zh-CN" altLang="en-US">
                <a:solidFill>
                  <a:srgbClr val="FF0000"/>
                </a:solidFill>
                <a:ea typeface="宋体" panose="02010600030101010101" pitchFamily="2" charset="-122"/>
              </a:rPr>
              <a:t>介绍</a:t>
            </a:r>
          </a:p>
        </p:txBody>
      </p:sp>
      <p:sp>
        <p:nvSpPr>
          <p:cNvPr id="593923" name="Rectangle 3">
            <a:extLst>
              <a:ext uri="{FF2B5EF4-FFF2-40B4-BE49-F238E27FC236}">
                <a16:creationId xmlns:a16="http://schemas.microsoft.com/office/drawing/2014/main" id="{4CF880A8-5003-4FA8-A6C4-00AA52E05F63}"/>
              </a:ext>
            </a:extLst>
          </p:cNvPr>
          <p:cNvSpPr>
            <a:spLocks noGrp="1" noChangeArrowheads="1"/>
          </p:cNvSpPr>
          <p:nvPr>
            <p:ph type="body" sz="half" idx="1"/>
          </p:nvPr>
        </p:nvSpPr>
        <p:spPr>
          <a:xfrm>
            <a:off x="323850" y="1341438"/>
            <a:ext cx="8367713" cy="4841875"/>
          </a:xfrm>
        </p:spPr>
        <p:txBody>
          <a:bodyPr/>
          <a:lstStyle/>
          <a:p>
            <a:pPr>
              <a:buClr>
                <a:srgbClr val="FF0000"/>
              </a:buClr>
              <a:buSzPct val="70000"/>
              <a:buFont typeface="Wingdings" panose="05000000000000000000" pitchFamily="2" charset="2"/>
              <a:buChar char="l"/>
            </a:pPr>
            <a:r>
              <a:rPr lang="en-US" altLang="zh-CN" sz="2000">
                <a:ea typeface="宋体" panose="02010600030101010101" pitchFamily="2" charset="-122"/>
              </a:rPr>
              <a:t>MOS: Mean Opinion Score</a:t>
            </a:r>
            <a:r>
              <a:rPr lang="zh-CN" altLang="en-US" sz="2000">
                <a:ea typeface="宋体" panose="02010600030101010101" pitchFamily="2" charset="-122"/>
              </a:rPr>
              <a:t>，早期用于评估语音通讯系统的质量，后广泛用于鉴定语音通讯系统中关键技术</a:t>
            </a:r>
            <a:r>
              <a:rPr lang="en-US" altLang="zh-CN" sz="2000">
                <a:ea typeface="宋体" panose="02010600030101010101" pitchFamily="2" charset="-122"/>
              </a:rPr>
              <a:t>/</a:t>
            </a:r>
            <a:r>
              <a:rPr lang="zh-CN" altLang="en-US" sz="2000">
                <a:ea typeface="宋体" panose="02010600030101010101" pitchFamily="2" charset="-122"/>
              </a:rPr>
              <a:t>器件，如：</a:t>
            </a:r>
            <a:r>
              <a:rPr lang="en-US" altLang="zh-CN" sz="2000">
                <a:ea typeface="宋体" panose="02010600030101010101" pitchFamily="2" charset="-122"/>
              </a:rPr>
              <a:t>Vocoder</a:t>
            </a:r>
            <a:endParaRPr lang="zh-CN" altLang="en-US" sz="2000">
              <a:ea typeface="宋体" panose="02010600030101010101" pitchFamily="2" charset="-122"/>
            </a:endParaRPr>
          </a:p>
          <a:p>
            <a:pPr>
              <a:buClr>
                <a:srgbClr val="FF0000"/>
              </a:buClr>
              <a:buSzPct val="70000"/>
              <a:buFont typeface="Wingdings" panose="05000000000000000000" pitchFamily="2" charset="2"/>
              <a:buChar char="l"/>
            </a:pPr>
            <a:r>
              <a:rPr lang="en-US" altLang="zh-CN" sz="2000">
                <a:ea typeface="宋体" panose="02010600030101010101" pitchFamily="2" charset="-122"/>
              </a:rPr>
              <a:t>MOS</a:t>
            </a:r>
            <a:r>
              <a:rPr lang="zh-CN" altLang="en-US" sz="2000">
                <a:ea typeface="宋体" panose="02010600030101010101" pitchFamily="2" charset="-122"/>
              </a:rPr>
              <a:t>测试中常用的参考系统（</a:t>
            </a:r>
            <a:r>
              <a:rPr lang="en-US" altLang="zh-CN" sz="2000">
                <a:ea typeface="宋体" panose="02010600030101010101" pitchFamily="2" charset="-122"/>
              </a:rPr>
              <a:t>Vocoder</a:t>
            </a:r>
            <a:r>
              <a:rPr lang="zh-CN" altLang="en-US" sz="2000">
                <a:ea typeface="宋体" panose="02010600030101010101" pitchFamily="2" charset="-122"/>
              </a:rPr>
              <a:t>）：</a:t>
            </a:r>
            <a:r>
              <a:rPr lang="en-US" altLang="zh-CN" sz="2000">
                <a:ea typeface="宋体" panose="02010600030101010101" pitchFamily="2" charset="-122"/>
              </a:rPr>
              <a:t>PCM</a:t>
            </a:r>
            <a:r>
              <a:rPr lang="zh-CN" altLang="en-US" sz="2000">
                <a:ea typeface="宋体" panose="02010600030101010101" pitchFamily="2" charset="-122"/>
              </a:rPr>
              <a:t>，</a:t>
            </a:r>
            <a:r>
              <a:rPr lang="en-US" altLang="zh-CN" sz="2000">
                <a:ea typeface="宋体" panose="02010600030101010101" pitchFamily="2" charset="-122"/>
              </a:rPr>
              <a:t>ADPCM</a:t>
            </a:r>
          </a:p>
          <a:p>
            <a:pPr>
              <a:buClr>
                <a:srgbClr val="FF0000"/>
              </a:buClr>
              <a:buSzPct val="70000"/>
              <a:buFont typeface="Wingdings" panose="05000000000000000000" pitchFamily="2" charset="2"/>
              <a:buChar char="l"/>
            </a:pPr>
            <a:r>
              <a:rPr lang="en-US" altLang="zh-CN" sz="2000">
                <a:ea typeface="宋体" panose="02010600030101010101" pitchFamily="2" charset="-122"/>
              </a:rPr>
              <a:t>PCM</a:t>
            </a:r>
            <a:r>
              <a:rPr lang="zh-CN" altLang="en-US" sz="2000">
                <a:ea typeface="宋体" panose="02010600030101010101" pitchFamily="2" charset="-122"/>
              </a:rPr>
              <a:t>：</a:t>
            </a:r>
            <a:r>
              <a:rPr lang="en-US" altLang="zh-CN" sz="2000">
                <a:ea typeface="宋体" panose="02010600030101010101" pitchFamily="2" charset="-122"/>
              </a:rPr>
              <a:t>Pulse Code Modulation</a:t>
            </a:r>
            <a:r>
              <a:rPr lang="zh-CN" altLang="en-US" sz="2000">
                <a:ea typeface="宋体" panose="02010600030101010101" pitchFamily="2" charset="-122"/>
              </a:rPr>
              <a:t>， </a:t>
            </a:r>
            <a:r>
              <a:rPr lang="en-US" altLang="zh-CN" sz="2000">
                <a:ea typeface="宋体" panose="02010600030101010101" pitchFamily="2" charset="-122"/>
              </a:rPr>
              <a:t>64Kbps</a:t>
            </a:r>
            <a:r>
              <a:rPr lang="zh-CN" altLang="en-US" sz="2000">
                <a:ea typeface="宋体" panose="02010600030101010101" pitchFamily="2" charset="-122"/>
              </a:rPr>
              <a:t>，广泛用于</a:t>
            </a:r>
            <a:r>
              <a:rPr lang="en-US" altLang="zh-CN" sz="2000">
                <a:ea typeface="宋体" panose="02010600030101010101" pitchFamily="2" charset="-122"/>
              </a:rPr>
              <a:t>ATM</a:t>
            </a:r>
            <a:r>
              <a:rPr lang="zh-CN" altLang="en-US" sz="2000">
                <a:ea typeface="宋体" panose="02010600030101010101" pitchFamily="2" charset="-122"/>
              </a:rPr>
              <a:t>，</a:t>
            </a:r>
            <a:r>
              <a:rPr lang="en-US" altLang="zh-CN" sz="2000">
                <a:ea typeface="宋体" panose="02010600030101010101" pitchFamily="2" charset="-122"/>
              </a:rPr>
              <a:t>E1/T1 </a:t>
            </a:r>
            <a:r>
              <a:rPr lang="zh-CN" altLang="en-US" sz="2000">
                <a:ea typeface="宋体" panose="02010600030101010101" pitchFamily="2" charset="-122"/>
              </a:rPr>
              <a:t>光纤传输系统，语音质量非常高，通常称为：有线电话质量（</a:t>
            </a:r>
            <a:r>
              <a:rPr lang="en-US" altLang="zh-CN" sz="2000">
                <a:ea typeface="宋体" panose="02010600030101010101" pitchFamily="2" charset="-122"/>
              </a:rPr>
              <a:t>Toll Quality</a:t>
            </a:r>
            <a:r>
              <a:rPr lang="zh-CN" altLang="en-US" sz="2000">
                <a:ea typeface="宋体" panose="02010600030101010101" pitchFamily="2" charset="-122"/>
              </a:rPr>
              <a:t>） 。</a:t>
            </a:r>
          </a:p>
          <a:p>
            <a:pPr>
              <a:buClr>
                <a:srgbClr val="FF0000"/>
              </a:buClr>
              <a:buSzPct val="70000"/>
              <a:buFont typeface="Wingdings" panose="05000000000000000000" pitchFamily="2" charset="2"/>
              <a:buChar char="l"/>
            </a:pPr>
            <a:r>
              <a:rPr lang="en-US" altLang="zh-CN" sz="2000">
                <a:ea typeface="宋体" panose="02010600030101010101" pitchFamily="2" charset="-122"/>
              </a:rPr>
              <a:t>ADPCM</a:t>
            </a:r>
            <a:r>
              <a:rPr lang="zh-CN" altLang="en-US" sz="2000">
                <a:ea typeface="宋体" panose="02010600030101010101" pitchFamily="2" charset="-122"/>
              </a:rPr>
              <a:t>：</a:t>
            </a:r>
            <a:r>
              <a:rPr lang="fr-FR" altLang="zh-CN" sz="2000">
                <a:ea typeface="宋体" panose="02010600030101010101" pitchFamily="2" charset="-122"/>
              </a:rPr>
              <a:t>Adaptive Differential Pulse Code Modulation</a:t>
            </a:r>
            <a:r>
              <a:rPr lang="zh-CN" altLang="fr-FR" sz="2000">
                <a:ea typeface="宋体" panose="02010600030101010101" pitchFamily="2" charset="-122"/>
              </a:rPr>
              <a:t>，</a:t>
            </a:r>
            <a:r>
              <a:rPr lang="fr-FR" altLang="zh-CN" sz="2000">
                <a:ea typeface="宋体" panose="02010600030101010101" pitchFamily="2" charset="-122"/>
              </a:rPr>
              <a:t>32Kbps</a:t>
            </a:r>
            <a:r>
              <a:rPr lang="zh-CN" altLang="fr-FR" sz="2000">
                <a:ea typeface="宋体" panose="02010600030101010101" pitchFamily="2" charset="-122"/>
              </a:rPr>
              <a:t>，普遍用于电信，卫星通信，</a:t>
            </a:r>
            <a:r>
              <a:rPr lang="fr-FR" altLang="zh-CN" sz="2000">
                <a:ea typeface="宋体" panose="02010600030101010101" pitchFamily="2" charset="-122"/>
              </a:rPr>
              <a:t>MP3</a:t>
            </a:r>
            <a:r>
              <a:rPr lang="zh-CN" altLang="fr-FR" sz="2000">
                <a:ea typeface="宋体" panose="02010600030101010101" pitchFamily="2" charset="-122"/>
              </a:rPr>
              <a:t>等系统，</a:t>
            </a:r>
            <a:r>
              <a:rPr lang="zh-CN" altLang="en-US" sz="2000">
                <a:ea typeface="宋体" panose="02010600030101010101" pitchFamily="2" charset="-122"/>
              </a:rPr>
              <a:t>语音质量高，通常称为：长途 电话质量 </a:t>
            </a:r>
            <a:endParaRPr lang="en-US" altLang="zh-CN" sz="2000">
              <a:ea typeface="宋体" panose="02010600030101010101" pitchFamily="2" charset="-122"/>
            </a:endParaRPr>
          </a:p>
          <a:p>
            <a:pPr>
              <a:buClr>
                <a:srgbClr val="FF0000"/>
              </a:buClr>
              <a:buSzPct val="70000"/>
              <a:buFont typeface="Wingdings" panose="05000000000000000000" pitchFamily="2" charset="2"/>
              <a:buChar char="l"/>
            </a:pPr>
            <a:r>
              <a:rPr lang="en-US" altLang="zh-CN" sz="2000">
                <a:ea typeface="宋体" panose="02010600030101010101" pitchFamily="2" charset="-122"/>
              </a:rPr>
              <a:t>MOS</a:t>
            </a:r>
            <a:r>
              <a:rPr lang="zh-CN" altLang="en-US" sz="2000">
                <a:ea typeface="宋体" panose="02010600030101010101" pitchFamily="2" charset="-122"/>
              </a:rPr>
              <a:t>评分值的范围为</a:t>
            </a:r>
            <a:r>
              <a:rPr lang="en-US" altLang="zh-CN" sz="2000">
                <a:ea typeface="宋体" panose="02010600030101010101" pitchFamily="2" charset="-122"/>
              </a:rPr>
              <a:t>『1</a:t>
            </a:r>
            <a:r>
              <a:rPr lang="zh-CN" altLang="en-US" sz="2000">
                <a:ea typeface="宋体" panose="02010600030101010101" pitchFamily="2" charset="-122"/>
              </a:rPr>
              <a:t>，</a:t>
            </a:r>
            <a:r>
              <a:rPr lang="en-US" altLang="zh-CN" sz="2000">
                <a:ea typeface="宋体" panose="02010600030101010101" pitchFamily="2" charset="-122"/>
              </a:rPr>
              <a:t>5』</a:t>
            </a:r>
          </a:p>
          <a:p>
            <a:pPr>
              <a:buClr>
                <a:srgbClr val="FF0000"/>
              </a:buClr>
              <a:buSzPct val="70000"/>
              <a:buFont typeface="Wingdings" panose="05000000000000000000" pitchFamily="2" charset="2"/>
              <a:buChar char="l"/>
            </a:pPr>
            <a:r>
              <a:rPr lang="en-US" altLang="zh-CN" sz="2000">
                <a:ea typeface="宋体" panose="02010600030101010101" pitchFamily="2" charset="-122"/>
              </a:rPr>
              <a:t>PCM</a:t>
            </a:r>
            <a:r>
              <a:rPr lang="zh-CN" altLang="en-US" sz="2000">
                <a:ea typeface="宋体" panose="02010600030101010101" pitchFamily="2" charset="-122"/>
              </a:rPr>
              <a:t>系统的</a:t>
            </a:r>
            <a:r>
              <a:rPr lang="en-US" altLang="zh-CN" sz="2000">
                <a:ea typeface="宋体" panose="02010600030101010101" pitchFamily="2" charset="-122"/>
              </a:rPr>
              <a:t>MOS</a:t>
            </a:r>
            <a:r>
              <a:rPr lang="zh-CN" altLang="en-US" sz="2000">
                <a:ea typeface="宋体" panose="02010600030101010101" pitchFamily="2" charset="-122"/>
              </a:rPr>
              <a:t>值的范围为</a:t>
            </a:r>
            <a:r>
              <a:rPr lang="en-US" altLang="zh-CN" sz="2000">
                <a:ea typeface="宋体" panose="02010600030101010101" pitchFamily="2" charset="-122"/>
              </a:rPr>
              <a:t>『4.2</a:t>
            </a:r>
            <a:r>
              <a:rPr lang="zh-CN" altLang="en-US" sz="2000">
                <a:ea typeface="宋体" panose="02010600030101010101" pitchFamily="2" charset="-122"/>
              </a:rPr>
              <a:t>，</a:t>
            </a:r>
            <a:r>
              <a:rPr lang="en-US" altLang="zh-CN" sz="2000">
                <a:ea typeface="宋体" panose="02010600030101010101" pitchFamily="2" charset="-122"/>
              </a:rPr>
              <a:t>4.4』</a:t>
            </a:r>
            <a:endParaRPr lang="zh-CN" altLang="en-US" sz="2000">
              <a:ea typeface="宋体" panose="02010600030101010101" pitchFamily="2" charset="-122"/>
            </a:endParaRPr>
          </a:p>
          <a:p>
            <a:pPr>
              <a:buClr>
                <a:srgbClr val="FF0000"/>
              </a:buClr>
              <a:buSzPct val="70000"/>
              <a:buFont typeface="Wingdings" panose="05000000000000000000" pitchFamily="2" charset="2"/>
              <a:buChar char="l"/>
            </a:pPr>
            <a:r>
              <a:rPr lang="en-US" altLang="zh-CN" sz="2000">
                <a:ea typeface="宋体" panose="02010600030101010101" pitchFamily="2" charset="-122"/>
              </a:rPr>
              <a:t>ADPCM</a:t>
            </a:r>
            <a:r>
              <a:rPr lang="zh-CN" altLang="en-US" sz="2000">
                <a:ea typeface="宋体" panose="02010600030101010101" pitchFamily="2" charset="-122"/>
              </a:rPr>
              <a:t>系统的</a:t>
            </a:r>
            <a:r>
              <a:rPr lang="en-US" altLang="zh-CN" sz="2000">
                <a:ea typeface="宋体" panose="02010600030101010101" pitchFamily="2" charset="-122"/>
              </a:rPr>
              <a:t>MOS</a:t>
            </a:r>
            <a:r>
              <a:rPr lang="zh-CN" altLang="en-US" sz="2000">
                <a:ea typeface="宋体" panose="02010600030101010101" pitchFamily="2" charset="-122"/>
              </a:rPr>
              <a:t>值的范围为</a:t>
            </a:r>
            <a:r>
              <a:rPr lang="en-US" altLang="zh-CN" sz="2000">
                <a:ea typeface="宋体" panose="02010600030101010101" pitchFamily="2" charset="-122"/>
              </a:rPr>
              <a:t>『4.1</a:t>
            </a:r>
            <a:r>
              <a:rPr lang="zh-CN" altLang="en-US" sz="2000">
                <a:ea typeface="宋体" panose="02010600030101010101" pitchFamily="2" charset="-122"/>
              </a:rPr>
              <a:t>，</a:t>
            </a:r>
            <a:r>
              <a:rPr lang="en-US" altLang="zh-CN" sz="2000">
                <a:ea typeface="宋体" panose="02010600030101010101" pitchFamily="2" charset="-122"/>
              </a:rPr>
              <a:t>4.3』</a:t>
            </a:r>
          </a:p>
          <a:p>
            <a:pPr>
              <a:buClr>
                <a:srgbClr val="FF0000"/>
              </a:buClr>
              <a:buSzPct val="70000"/>
              <a:buFont typeface="Wingdings" panose="05000000000000000000" pitchFamily="2" charset="2"/>
              <a:buChar char="l"/>
            </a:pPr>
            <a:r>
              <a:rPr lang="en-US" altLang="zh-CN" sz="2000">
                <a:ea typeface="宋体" panose="02010600030101010101" pitchFamily="2" charset="-122"/>
              </a:rPr>
              <a:t>PCM/ADPCM </a:t>
            </a:r>
            <a:r>
              <a:rPr lang="zh-CN" altLang="en-US" sz="2000">
                <a:ea typeface="宋体" panose="02010600030101010101" pitchFamily="2" charset="-122"/>
              </a:rPr>
              <a:t>常被用来做为衡量其他</a:t>
            </a:r>
            <a:r>
              <a:rPr lang="en-US" altLang="zh-CN" sz="2000">
                <a:ea typeface="宋体" panose="02010600030101010101" pitchFamily="2" charset="-122"/>
              </a:rPr>
              <a:t>Vocoder/</a:t>
            </a:r>
            <a:r>
              <a:rPr lang="zh-CN" altLang="en-US" sz="2000">
                <a:ea typeface="宋体" panose="02010600030101010101" pitchFamily="2" charset="-122"/>
              </a:rPr>
              <a:t>通讯系统的参照物。</a:t>
            </a:r>
            <a:endParaRPr lang="en-US" altLang="zh-CN" sz="2000">
              <a:ea typeface="宋体" panose="02010600030101010101" pitchFamily="2" charset="-122"/>
            </a:endParaRPr>
          </a:p>
          <a:p>
            <a:pPr>
              <a:buClr>
                <a:srgbClr val="FF0000"/>
              </a:buClr>
              <a:buSzPct val="70000"/>
              <a:buFont typeface="Wingdings" panose="05000000000000000000" pitchFamily="2" charset="2"/>
              <a:buChar char="l"/>
            </a:pPr>
            <a:endParaRPr lang="en-US" altLang="zh-CN" sz="2000">
              <a:ea typeface="宋体" panose="02010600030101010101" pitchFamily="2" charset="-122"/>
            </a:endParaRPr>
          </a:p>
        </p:txBody>
      </p:sp>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51898053-7A6E-496C-8EBD-F9262CAD8E0D}"/>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不同速率对语音评估的影响</a:t>
            </a:r>
            <a:r>
              <a:rPr lang="en-US" altLang="zh-CN">
                <a:solidFill>
                  <a:srgbClr val="FF0000"/>
                </a:solidFill>
                <a:ea typeface="宋体" panose="02010600030101010101" pitchFamily="2" charset="-122"/>
              </a:rPr>
              <a:t>4</a:t>
            </a:r>
          </a:p>
        </p:txBody>
      </p:sp>
      <p:pic>
        <p:nvPicPr>
          <p:cNvPr id="687132" name="Picture 28">
            <a:extLst>
              <a:ext uri="{FF2B5EF4-FFF2-40B4-BE49-F238E27FC236}">
                <a16:creationId xmlns:a16="http://schemas.microsoft.com/office/drawing/2014/main" id="{04F18706-1EE1-47BC-B699-A19DD0357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16113"/>
            <a:ext cx="65532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0B7D6FBB-F020-4A26-A6F6-5213CAA2BD99}"/>
              </a:ext>
            </a:extLst>
          </p:cNvPr>
          <p:cNvSpPr>
            <a:spLocks noGrp="1" noChangeArrowheads="1"/>
          </p:cNvSpPr>
          <p:nvPr>
            <p:ph type="title" sz="quarter"/>
          </p:nvPr>
        </p:nvSpPr>
        <p:spPr/>
        <p:txBody>
          <a:bodyPr/>
          <a:lstStyle/>
          <a:p>
            <a:r>
              <a:rPr lang="zh-CN" altLang="en-US">
                <a:solidFill>
                  <a:srgbClr val="FF0000"/>
                </a:solidFill>
                <a:ea typeface="宋体" panose="02010600030101010101" pitchFamily="2" charset="-122"/>
              </a:rPr>
              <a:t>不同的样本条件下语音评估结果</a:t>
            </a:r>
            <a:r>
              <a:rPr lang="en-US" altLang="zh-CN">
                <a:solidFill>
                  <a:srgbClr val="FF0000"/>
                </a:solidFill>
                <a:ea typeface="宋体" panose="02010600030101010101" pitchFamily="2" charset="-122"/>
              </a:rPr>
              <a:t>1</a:t>
            </a:r>
          </a:p>
        </p:txBody>
      </p:sp>
      <p:graphicFrame>
        <p:nvGraphicFramePr>
          <p:cNvPr id="624644" name="Object 4">
            <a:extLst>
              <a:ext uri="{FF2B5EF4-FFF2-40B4-BE49-F238E27FC236}">
                <a16:creationId xmlns:a16="http://schemas.microsoft.com/office/drawing/2014/main" id="{CAF313F0-95D2-48F8-8C1A-B34CAC038B6A}"/>
              </a:ext>
            </a:extLst>
          </p:cNvPr>
          <p:cNvGraphicFramePr>
            <a:graphicFrameLocks noChangeAspect="1"/>
          </p:cNvGraphicFramePr>
          <p:nvPr>
            <p:ph sz="quarter" idx="1"/>
          </p:nvPr>
        </p:nvGraphicFramePr>
        <p:xfrm>
          <a:off x="323850" y="1916113"/>
          <a:ext cx="4176713" cy="1827212"/>
        </p:xfrm>
        <a:graphic>
          <a:graphicData uri="http://schemas.openxmlformats.org/presentationml/2006/ole">
            <mc:AlternateContent xmlns:mc="http://schemas.openxmlformats.org/markup-compatibility/2006">
              <mc:Choice xmlns:v="urn:schemas-microsoft-com:vml" Requires="v">
                <p:oleObj spid="_x0000_s624652" name="BMP 图像" r:id="rId3" imgW="3943901" imgH="1724266" progId="Paint.Picture">
                  <p:embed/>
                </p:oleObj>
              </mc:Choice>
              <mc:Fallback>
                <p:oleObj name="BMP 图像" r:id="rId3" imgW="3943901" imgH="172426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4176713" cy="1827212"/>
                      </a:xfrm>
                      <a:prstGeom prst="rect">
                        <a:avLst/>
                      </a:prstGeom>
                      <a:noFill/>
                      <a:ln w="28575" cap="flat" cmpd="sng">
                        <a:solidFill>
                          <a:srgbClr val="00008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6" name="Object 6">
            <a:extLst>
              <a:ext uri="{FF2B5EF4-FFF2-40B4-BE49-F238E27FC236}">
                <a16:creationId xmlns:a16="http://schemas.microsoft.com/office/drawing/2014/main" id="{F0865806-5DF0-41B2-B49F-6C8AECB84513}"/>
              </a:ext>
            </a:extLst>
          </p:cNvPr>
          <p:cNvGraphicFramePr>
            <a:graphicFrameLocks noChangeAspect="1"/>
          </p:cNvGraphicFramePr>
          <p:nvPr>
            <p:ph sz="quarter" idx="2"/>
          </p:nvPr>
        </p:nvGraphicFramePr>
        <p:xfrm>
          <a:off x="4643438" y="1860550"/>
          <a:ext cx="4284662" cy="1908175"/>
        </p:xfrm>
        <a:graphic>
          <a:graphicData uri="http://schemas.openxmlformats.org/presentationml/2006/ole">
            <mc:AlternateContent xmlns:mc="http://schemas.openxmlformats.org/markup-compatibility/2006">
              <mc:Choice xmlns:v="urn:schemas-microsoft-com:vml" Requires="v">
                <p:oleObj spid="_x0000_s624653" name="BMP 图像" r:id="rId5" imgW="3933333" imgH="1752381" progId="Paint.Picture">
                  <p:embed/>
                </p:oleObj>
              </mc:Choice>
              <mc:Fallback>
                <p:oleObj name="BMP 图像" r:id="rId5" imgW="3933333" imgH="1752381"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860550"/>
                        <a:ext cx="4284662" cy="1908175"/>
                      </a:xfrm>
                      <a:prstGeom prst="rect">
                        <a:avLst/>
                      </a:prstGeom>
                      <a:noFill/>
                      <a:ln w="28575" cap="flat" cmpd="sng">
                        <a:solidFill>
                          <a:srgbClr val="00008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8" name="Object 8">
            <a:extLst>
              <a:ext uri="{FF2B5EF4-FFF2-40B4-BE49-F238E27FC236}">
                <a16:creationId xmlns:a16="http://schemas.microsoft.com/office/drawing/2014/main" id="{B0B188A7-823E-431A-B607-6E227A482BC9}"/>
              </a:ext>
            </a:extLst>
          </p:cNvPr>
          <p:cNvGraphicFramePr>
            <a:graphicFrameLocks noChangeAspect="1"/>
          </p:cNvGraphicFramePr>
          <p:nvPr>
            <p:ph sz="quarter" idx="3"/>
          </p:nvPr>
        </p:nvGraphicFramePr>
        <p:xfrm>
          <a:off x="323850" y="4208463"/>
          <a:ext cx="4176713" cy="1919287"/>
        </p:xfrm>
        <a:graphic>
          <a:graphicData uri="http://schemas.openxmlformats.org/presentationml/2006/ole">
            <mc:AlternateContent xmlns:mc="http://schemas.openxmlformats.org/markup-compatibility/2006">
              <mc:Choice xmlns:v="urn:schemas-microsoft-com:vml" Requires="v">
                <p:oleObj spid="_x0000_s624654" name="BMP 图像" r:id="rId7" imgW="3895238" imgH="1790476" progId="Paint.Picture">
                  <p:embed/>
                </p:oleObj>
              </mc:Choice>
              <mc:Fallback>
                <p:oleObj name="BMP 图像" r:id="rId7" imgW="3895238" imgH="1790476" progId="Paint.Picture">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208463"/>
                        <a:ext cx="4176713" cy="1919287"/>
                      </a:xfrm>
                      <a:prstGeom prst="rect">
                        <a:avLst/>
                      </a:prstGeom>
                      <a:noFill/>
                      <a:ln w="28575" cap="flat" cmpd="sng">
                        <a:solidFill>
                          <a:srgbClr val="00008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50" name="Object 10">
            <a:extLst>
              <a:ext uri="{FF2B5EF4-FFF2-40B4-BE49-F238E27FC236}">
                <a16:creationId xmlns:a16="http://schemas.microsoft.com/office/drawing/2014/main" id="{860C751E-9D6A-40A5-8FF6-EE35ABB3CF3C}"/>
              </a:ext>
            </a:extLst>
          </p:cNvPr>
          <p:cNvGraphicFramePr>
            <a:graphicFrameLocks noChangeAspect="1"/>
          </p:cNvGraphicFramePr>
          <p:nvPr>
            <p:ph sz="quarter" idx="4"/>
          </p:nvPr>
        </p:nvGraphicFramePr>
        <p:xfrm>
          <a:off x="4732338" y="4221163"/>
          <a:ext cx="4284662" cy="1898650"/>
        </p:xfrm>
        <a:graphic>
          <a:graphicData uri="http://schemas.openxmlformats.org/presentationml/2006/ole">
            <mc:AlternateContent xmlns:mc="http://schemas.openxmlformats.org/markup-compatibility/2006">
              <mc:Choice xmlns:v="urn:schemas-microsoft-com:vml" Requires="v">
                <p:oleObj spid="_x0000_s624655" name="BMP 图像" r:id="rId9" imgW="3914286" imgH="1733333" progId="Paint.Picture">
                  <p:embed/>
                </p:oleObj>
              </mc:Choice>
              <mc:Fallback>
                <p:oleObj name="BMP 图像" r:id="rId9" imgW="3914286" imgH="1733333" progId="Paint.Picture">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2338" y="4221163"/>
                        <a:ext cx="4284662" cy="1898650"/>
                      </a:xfrm>
                      <a:prstGeom prst="rect">
                        <a:avLst/>
                      </a:prstGeom>
                      <a:noFill/>
                      <a:ln w="28575" cap="flat" cmpd="sng">
                        <a:solidFill>
                          <a:srgbClr val="000080"/>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a:extLst>
              <a:ext uri="{FF2B5EF4-FFF2-40B4-BE49-F238E27FC236}">
                <a16:creationId xmlns:a16="http://schemas.microsoft.com/office/drawing/2014/main" id="{77173198-4C33-45F2-AE0A-6E7BC2C40F2E}"/>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不同的样本条件下语音评估结果</a:t>
            </a:r>
            <a:r>
              <a:rPr lang="en-US" altLang="zh-CN">
                <a:solidFill>
                  <a:srgbClr val="FF0000"/>
                </a:solidFill>
                <a:ea typeface="宋体" panose="02010600030101010101" pitchFamily="2" charset="-122"/>
              </a:rPr>
              <a:t>2</a:t>
            </a:r>
          </a:p>
        </p:txBody>
      </p:sp>
      <p:sp>
        <p:nvSpPr>
          <p:cNvPr id="660483" name="Rectangle 3">
            <a:extLst>
              <a:ext uri="{FF2B5EF4-FFF2-40B4-BE49-F238E27FC236}">
                <a16:creationId xmlns:a16="http://schemas.microsoft.com/office/drawing/2014/main" id="{78E08D9B-1B21-4D17-BB24-9566066D45BE}"/>
              </a:ext>
            </a:extLst>
          </p:cNvPr>
          <p:cNvSpPr>
            <a:spLocks noGrp="1" noChangeArrowheads="1"/>
          </p:cNvSpPr>
          <p:nvPr>
            <p:ph type="body" idx="1"/>
          </p:nvPr>
        </p:nvSpPr>
        <p:spPr>
          <a:xfrm>
            <a:off x="381000" y="2247900"/>
            <a:ext cx="8382000" cy="2406650"/>
          </a:xfrm>
        </p:spPr>
        <p:txBody>
          <a:bodyPr/>
          <a:lstStyle/>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通过上面的情况可以得出如下结论：</a:t>
            </a:r>
          </a:p>
          <a:p>
            <a:pPr>
              <a:buFontTx/>
              <a:buNone/>
            </a:pPr>
            <a:r>
              <a:rPr lang="zh-CN" altLang="en-US" sz="2000">
                <a:latin typeface="宋体" panose="02010600030101010101" pitchFamily="2" charset="-122"/>
                <a:ea typeface="宋体" panose="02010600030101010101" pitchFamily="2" charset="-122"/>
              </a:rPr>
              <a:t>	</a:t>
            </a:r>
            <a:r>
              <a:rPr lang="zh-CN" altLang="en-US" sz="2000" b="1">
                <a:solidFill>
                  <a:srgbClr val="FF0000"/>
                </a:solidFill>
                <a:latin typeface="宋体" panose="02010600030101010101" pitchFamily="2" charset="-122"/>
                <a:ea typeface="宋体" panose="02010600030101010101" pitchFamily="2" charset="-122"/>
              </a:rPr>
              <a:t>样本声音</a:t>
            </a:r>
            <a:r>
              <a:rPr lang="en-US" altLang="zh-CN" sz="2000" b="1">
                <a:solidFill>
                  <a:srgbClr val="FF0000"/>
                </a:solidFill>
                <a:latin typeface="宋体" panose="02010600030101010101" pitchFamily="2" charset="-122"/>
                <a:ea typeface="宋体" panose="02010600030101010101" pitchFamily="2" charset="-122"/>
              </a:rPr>
              <a:t>(</a:t>
            </a:r>
            <a:r>
              <a:rPr lang="zh-CN" altLang="en-US" sz="2000" b="1">
                <a:solidFill>
                  <a:srgbClr val="FF0000"/>
                </a:solidFill>
                <a:latin typeface="宋体" panose="02010600030101010101" pitchFamily="2" charset="-122"/>
                <a:ea typeface="宋体" panose="02010600030101010101" pitchFamily="2" charset="-122"/>
              </a:rPr>
              <a:t>不同语言、不同声音频率）的不同，会影响语音评估结果，最大相差可以到达</a:t>
            </a:r>
            <a:r>
              <a:rPr lang="en-US" altLang="zh-CN" sz="2000" b="1">
                <a:solidFill>
                  <a:srgbClr val="FF0000"/>
                </a:solidFill>
                <a:latin typeface="宋体" panose="02010600030101010101" pitchFamily="2" charset="-122"/>
                <a:ea typeface="宋体" panose="02010600030101010101" pitchFamily="2" charset="-122"/>
              </a:rPr>
              <a:t>0.5</a:t>
            </a:r>
            <a:r>
              <a:rPr lang="zh-CN" altLang="en-US" sz="2000" b="1">
                <a:solidFill>
                  <a:srgbClr val="FF0000"/>
                </a:solidFill>
                <a:latin typeface="宋体" panose="02010600030101010101" pitchFamily="2" charset="-122"/>
                <a:ea typeface="宋体" panose="02010600030101010101" pitchFamily="2" charset="-122"/>
              </a:rPr>
              <a:t>；</a:t>
            </a:r>
          </a:p>
          <a:p>
            <a:pPr>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原因：</a:t>
            </a:r>
          </a:p>
          <a:p>
            <a:pPr>
              <a:buFontTx/>
              <a:buNone/>
            </a:pPr>
            <a:r>
              <a:rPr lang="zh-CN" altLang="en-US" sz="2000">
                <a:latin typeface="宋体" panose="02010600030101010101" pitchFamily="2" charset="-122"/>
                <a:ea typeface="宋体" panose="02010600030101010101" pitchFamily="2" charset="-122"/>
              </a:rPr>
              <a:t>	因为不同的编码方式对于不同频率声音的过滤或处理效果是不同的，如男女声混合的声音对</a:t>
            </a:r>
            <a:r>
              <a:rPr lang="en-US" altLang="zh-CN" sz="2000">
                <a:latin typeface="宋体" panose="02010600030101010101" pitchFamily="2" charset="-122"/>
                <a:ea typeface="宋体" panose="02010600030101010101" pitchFamily="2" charset="-122"/>
              </a:rPr>
              <a:t>CDMA</a:t>
            </a:r>
            <a:r>
              <a:rPr lang="zh-CN" altLang="en-US" sz="2000">
                <a:latin typeface="宋体" panose="02010600030101010101" pitchFamily="2" charset="-122"/>
                <a:ea typeface="宋体" panose="02010600030101010101" pitchFamily="2" charset="-122"/>
              </a:rPr>
              <a:t>影响就很大（由于</a:t>
            </a:r>
            <a:r>
              <a:rPr lang="en-US" altLang="zh-CN" sz="2000">
                <a:latin typeface="宋体" panose="02010600030101010101" pitchFamily="2" charset="-122"/>
                <a:ea typeface="宋体" panose="02010600030101010101" pitchFamily="2" charset="-122"/>
              </a:rPr>
              <a:t>CDMA</a:t>
            </a:r>
            <a:r>
              <a:rPr lang="zh-CN" altLang="en-US" sz="2000">
                <a:latin typeface="宋体" panose="02010600030101010101" pitchFamily="2" charset="-122"/>
                <a:ea typeface="宋体" panose="02010600030101010101" pitchFamily="2" charset="-122"/>
              </a:rPr>
              <a:t>有抑噪功能，在频率变化很大时，造成声音的明显变异）</a:t>
            </a: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1240AF65-FE54-4441-870D-F20719123D97}"/>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不同的噪声条件下语音评估结果－某地</a:t>
            </a:r>
            <a:r>
              <a:rPr lang="en-US" altLang="zh-CN">
                <a:solidFill>
                  <a:srgbClr val="FF0000"/>
                </a:solidFill>
                <a:ea typeface="宋体" panose="02010600030101010101" pitchFamily="2" charset="-122"/>
              </a:rPr>
              <a:t>HR</a:t>
            </a:r>
            <a:r>
              <a:rPr lang="zh-CN" altLang="en-US">
                <a:solidFill>
                  <a:srgbClr val="FF0000"/>
                </a:solidFill>
                <a:ea typeface="宋体" panose="02010600030101010101" pitchFamily="2" charset="-122"/>
              </a:rPr>
              <a:t>实验</a:t>
            </a:r>
            <a:r>
              <a:rPr lang="en-US" altLang="zh-CN">
                <a:solidFill>
                  <a:srgbClr val="FF0000"/>
                </a:solidFill>
                <a:ea typeface="宋体" panose="02010600030101010101" pitchFamily="2" charset="-122"/>
              </a:rPr>
              <a:t>1</a:t>
            </a:r>
          </a:p>
        </p:txBody>
      </p:sp>
      <p:graphicFrame>
        <p:nvGraphicFramePr>
          <p:cNvPr id="670139" name="Group 443">
            <a:extLst>
              <a:ext uri="{FF2B5EF4-FFF2-40B4-BE49-F238E27FC236}">
                <a16:creationId xmlns:a16="http://schemas.microsoft.com/office/drawing/2014/main" id="{6F8387D5-1C6A-47B9-B97C-4830F7000093}"/>
              </a:ext>
            </a:extLst>
          </p:cNvPr>
          <p:cNvGraphicFramePr>
            <a:graphicFrameLocks noGrp="1"/>
          </p:cNvGraphicFramePr>
          <p:nvPr>
            <p:ph idx="1"/>
          </p:nvPr>
        </p:nvGraphicFramePr>
        <p:xfrm>
          <a:off x="395288" y="1916113"/>
          <a:ext cx="8382000" cy="4445000"/>
        </p:xfrm>
        <a:graphic>
          <a:graphicData uri="http://schemas.openxmlformats.org/drawingml/2006/table">
            <a:tbl>
              <a:tblPr/>
              <a:tblGrid>
                <a:gridCol w="2246312">
                  <a:extLst>
                    <a:ext uri="{9D8B030D-6E8A-4147-A177-3AD203B41FA5}">
                      <a16:colId xmlns:a16="http://schemas.microsoft.com/office/drawing/2014/main" val="1408425280"/>
                    </a:ext>
                  </a:extLst>
                </a:gridCol>
                <a:gridCol w="2520950">
                  <a:extLst>
                    <a:ext uri="{9D8B030D-6E8A-4147-A177-3AD203B41FA5}">
                      <a16:colId xmlns:a16="http://schemas.microsoft.com/office/drawing/2014/main" val="1653068800"/>
                    </a:ext>
                  </a:extLst>
                </a:gridCol>
                <a:gridCol w="1165225">
                  <a:extLst>
                    <a:ext uri="{9D8B030D-6E8A-4147-A177-3AD203B41FA5}">
                      <a16:colId xmlns:a16="http://schemas.microsoft.com/office/drawing/2014/main" val="1924102478"/>
                    </a:ext>
                  </a:extLst>
                </a:gridCol>
                <a:gridCol w="1225550">
                  <a:extLst>
                    <a:ext uri="{9D8B030D-6E8A-4147-A177-3AD203B41FA5}">
                      <a16:colId xmlns:a16="http://schemas.microsoft.com/office/drawing/2014/main" val="3625541821"/>
                    </a:ext>
                  </a:extLst>
                </a:gridCol>
                <a:gridCol w="1223963">
                  <a:extLst>
                    <a:ext uri="{9D8B030D-6E8A-4147-A177-3AD203B41FA5}">
                      <a16:colId xmlns:a16="http://schemas.microsoft.com/office/drawing/2014/main" val="923023869"/>
                    </a:ext>
                  </a:extLst>
                </a:gridCol>
              </a:tblGrid>
              <a:tr h="255588">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样本名</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描述</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CODEC</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1905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1905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持续时间</a:t>
                      </a:r>
                      <a:endParaRPr kumimoji="0" lang="zh-CN" altLang="sv-SE" sz="1400" b="1" i="0" u="none" strike="noStrike" cap="none" normalizeH="0" baseline="0">
                        <a:ln>
                          <a:noFill/>
                        </a:ln>
                        <a:solidFill>
                          <a:srgbClr val="497D62"/>
                        </a:solidFill>
                        <a:effectLst/>
                        <a:latin typeface="Arial Black" panose="020B0A04020102020204" pitchFamily="34" charset="0"/>
                        <a:ea typeface="宋体" panose="02010600030101010101" pitchFamily="2" charset="-122"/>
                        <a:cs typeface="Times New Roman" panose="02020603050405020304" pitchFamily="18" charset="0"/>
                      </a:endParaRPr>
                    </a:p>
                    <a:p>
                      <a:pPr marL="342900" marR="0" lvl="0" indent="-1905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（分钟）</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语音增强设备状态</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extLst>
                  <a:ext uri="{0D108BD9-81ED-4DB2-BD59-A6C34878D82A}">
                    <a16:rowId xmlns:a16="http://schemas.microsoft.com/office/drawing/2014/main" val="3306329863"/>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标准语音样本</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57076"/>
                  </a:ext>
                </a:extLst>
              </a:tr>
              <a:tr h="131763">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标准语音样本</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9025420"/>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PESQVoice_6dB.wav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6dB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5898348"/>
                  </a:ext>
                </a:extLst>
              </a:tr>
              <a:tr h="38100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PESQVoice_6dB.wav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6dB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26680"/>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PESQVoice_12dB.wav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12dB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3523069"/>
                  </a:ext>
                </a:extLst>
              </a:tr>
              <a:tr h="131763">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PESQVoice_12dB.wav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12dB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关闭</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30024786"/>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标准语音样本</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7846948"/>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标准语音样本</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577979"/>
                  </a:ext>
                </a:extLst>
              </a:tr>
              <a:tr h="131763">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PESQVoice_6dB.wav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6dB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3361375"/>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PESQVoice_6dB.wav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6dB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1744030"/>
                  </a:ext>
                </a:extLst>
              </a:tr>
              <a:tr h="131763">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PESQVoice_12dB.wav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12dB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半速率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7990321"/>
                  </a:ext>
                </a:extLst>
              </a:tr>
              <a:tr h="133350">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PESQVoice_12dB.wav</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噪声强度比语音低</a:t>
                      </a:r>
                      <a:r>
                        <a:rPr kumimoji="0" lang="en-US" altLang="zh-CN" sz="1400" b="0"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12dB</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全速率</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40</a:t>
                      </a:r>
                      <a:endPar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000000"/>
                          </a:solidFill>
                          <a:effectLst/>
                          <a:latin typeface="Tahoma" panose="020B0604030504040204" pitchFamily="34" charset="0"/>
                          <a:ea typeface="宋体" panose="02010600030101010101" pitchFamily="2" charset="-122"/>
                          <a:cs typeface="Tahoma" panose="020B0604030504040204" pitchFamily="34" charset="0"/>
                        </a:rPr>
                        <a:t>使能</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445808"/>
                  </a:ext>
                </a:extLst>
              </a:tr>
            </a:tbl>
          </a:graphicData>
        </a:graphic>
      </p:graphicFrame>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BD789CC7-5354-453E-90F8-2F999E8E223F}"/>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不同的噪声条件下语音评估结果－某地</a:t>
            </a:r>
            <a:r>
              <a:rPr lang="en-US" altLang="zh-CN">
                <a:solidFill>
                  <a:srgbClr val="FF0000"/>
                </a:solidFill>
                <a:ea typeface="宋体" panose="02010600030101010101" pitchFamily="2" charset="-122"/>
              </a:rPr>
              <a:t>HR</a:t>
            </a:r>
            <a:r>
              <a:rPr lang="zh-CN" altLang="en-US">
                <a:solidFill>
                  <a:srgbClr val="FF0000"/>
                </a:solidFill>
                <a:ea typeface="宋体" panose="02010600030101010101" pitchFamily="2" charset="-122"/>
              </a:rPr>
              <a:t>实验</a:t>
            </a:r>
            <a:r>
              <a:rPr lang="en-US" altLang="zh-CN">
                <a:solidFill>
                  <a:srgbClr val="FF0000"/>
                </a:solidFill>
                <a:ea typeface="宋体" panose="02010600030101010101" pitchFamily="2" charset="-122"/>
              </a:rPr>
              <a:t>2</a:t>
            </a:r>
          </a:p>
        </p:txBody>
      </p:sp>
      <p:sp>
        <p:nvSpPr>
          <p:cNvPr id="673795" name="Rectangle 3">
            <a:extLst>
              <a:ext uri="{FF2B5EF4-FFF2-40B4-BE49-F238E27FC236}">
                <a16:creationId xmlns:a16="http://schemas.microsoft.com/office/drawing/2014/main" id="{44BE32D1-BAE0-402B-AAF1-1C745F069008}"/>
              </a:ext>
            </a:extLst>
          </p:cNvPr>
          <p:cNvSpPr>
            <a:spLocks noGrp="1" noChangeArrowheads="1"/>
          </p:cNvSpPr>
          <p:nvPr>
            <p:ph type="body" idx="1"/>
          </p:nvPr>
        </p:nvSpPr>
        <p:spPr>
          <a:xfrm>
            <a:off x="381000" y="2247900"/>
            <a:ext cx="8382000" cy="2041525"/>
          </a:xfrm>
        </p:spPr>
        <p:txBody>
          <a:bodyPr/>
          <a:lstStyle/>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在某地半速率（</a:t>
            </a:r>
            <a:r>
              <a:rPr lang="en-US" altLang="zh-CN" sz="2000">
                <a:latin typeface="宋体" panose="02010600030101010101" pitchFamily="2" charset="-122"/>
                <a:ea typeface="宋体" panose="02010600030101010101" pitchFamily="2" charset="-122"/>
              </a:rPr>
              <a:t>HR</a:t>
            </a:r>
            <a:r>
              <a:rPr lang="zh-CN" altLang="en-US" sz="2000">
                <a:latin typeface="宋体" panose="02010600030101010101" pitchFamily="2" charset="-122"/>
                <a:ea typeface="宋体" panose="02010600030101010101" pitchFamily="2" charset="-122"/>
              </a:rPr>
              <a:t>）进行语音评估实验时，采用了不同的语音样本，得出的语音评估结果也不相同；</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语音评估实际上无法很好地判断背景噪音存在情况下的听觉感觉（因为语音评估主要反应编码和各种电路噪声的影响，而对背景噪音的影响并不太适合 ），但可以反应一定趋势：背景噪音越大，语音评估分数越差；相同背景噪音情况下，与纯净的标准音比较，全速率的比半速率好；</a:t>
            </a:r>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a:extLst>
              <a:ext uri="{FF2B5EF4-FFF2-40B4-BE49-F238E27FC236}">
                <a16:creationId xmlns:a16="http://schemas.microsoft.com/office/drawing/2014/main" id="{835C9BEE-EA6F-40EE-A5BC-B06CF388317C}"/>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链路和路由对语音评估结果的影响</a:t>
            </a:r>
            <a:r>
              <a:rPr lang="en-US" altLang="zh-CN">
                <a:solidFill>
                  <a:srgbClr val="FF0000"/>
                </a:solidFill>
                <a:ea typeface="宋体" panose="02010600030101010101" pitchFamily="2" charset="-122"/>
              </a:rPr>
              <a:t>1</a:t>
            </a:r>
          </a:p>
        </p:txBody>
      </p:sp>
      <p:sp>
        <p:nvSpPr>
          <p:cNvPr id="661507" name="Rectangle 3">
            <a:extLst>
              <a:ext uri="{FF2B5EF4-FFF2-40B4-BE49-F238E27FC236}">
                <a16:creationId xmlns:a16="http://schemas.microsoft.com/office/drawing/2014/main" id="{F107FC53-0AD9-4470-A280-EE09E3E8D96B}"/>
              </a:ext>
            </a:extLst>
          </p:cNvPr>
          <p:cNvSpPr>
            <a:spLocks noGrp="1" noChangeArrowheads="1"/>
          </p:cNvSpPr>
          <p:nvPr>
            <p:ph type="body" idx="1"/>
          </p:nvPr>
        </p:nvSpPr>
        <p:spPr>
          <a:xfrm>
            <a:off x="381000" y="2247900"/>
            <a:ext cx="8382000" cy="2771775"/>
          </a:xfrm>
        </p:spPr>
        <p:txBody>
          <a:bodyPr/>
          <a:lstStyle/>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在语音评估的过程中，不同的链路及路由也是影响</a:t>
            </a:r>
            <a:r>
              <a:rPr lang="en-US" altLang="zh-CN" sz="2000">
                <a:latin typeface="宋体" panose="02010600030101010101" pitchFamily="2" charset="-122"/>
                <a:ea typeface="宋体" panose="02010600030101010101" pitchFamily="2" charset="-122"/>
              </a:rPr>
              <a:t>PESQ MOS</a:t>
            </a:r>
            <a:r>
              <a:rPr lang="zh-CN" altLang="en-US" sz="2000">
                <a:latin typeface="宋体" panose="02010600030101010101" pitchFamily="2" charset="-122"/>
                <a:ea typeface="宋体" panose="02010600030101010101" pitchFamily="2" charset="-122"/>
              </a:rPr>
              <a:t>值的一个重要因素；</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例：进行联通</a:t>
            </a:r>
            <a:r>
              <a:rPr lang="en-US" altLang="zh-CN" sz="2000">
                <a:latin typeface="宋体" panose="02010600030101010101" pitchFamily="2" charset="-122"/>
                <a:ea typeface="宋体" panose="02010600030101010101" pitchFamily="2" charset="-122"/>
              </a:rPr>
              <a:t>CDMA</a:t>
            </a:r>
            <a:r>
              <a:rPr lang="zh-CN" altLang="en-US" sz="2000">
                <a:latin typeface="宋体" panose="02010600030101010101" pitchFamily="2" charset="-122"/>
                <a:ea typeface="宋体" panose="02010600030101010101" pitchFamily="2" charset="-122"/>
              </a:rPr>
              <a:t>网络的语音评估，如果被叫是异网，带来的结果也会有稍许的差异；</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例：在以往的某次网络评估测试中，某网络的网络语音评估结果偏低，通过大量测试排除了设备和无线的原因，最终发现问题原因是长途交换和路由的问题。在语音评估过程中电话有两条路由，通过锁定线路进行测试，发现某一条路由存在误码问题。解决路由误码问题后结果正常。</a:t>
            </a:r>
          </a:p>
        </p:txBody>
      </p:sp>
    </p:spTree>
  </p:cSld>
  <p:clrMapOvr>
    <a:masterClrMapping/>
  </p:clrMapOvr>
  <p:transition>
    <p:strips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D5475EB1-1792-458F-8615-C91196BBE1A8}"/>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与话音质量相关性研究</a:t>
            </a:r>
            <a:r>
              <a:rPr lang="en-US" altLang="zh-CN">
                <a:solidFill>
                  <a:srgbClr val="FF0000"/>
                </a:solidFill>
                <a:ea typeface="宋体" panose="02010600030101010101" pitchFamily="2" charset="-122"/>
              </a:rPr>
              <a:t>1</a:t>
            </a:r>
          </a:p>
        </p:txBody>
      </p:sp>
      <p:sp>
        <p:nvSpPr>
          <p:cNvPr id="635909" name="Rectangle 5">
            <a:extLst>
              <a:ext uri="{FF2B5EF4-FFF2-40B4-BE49-F238E27FC236}">
                <a16:creationId xmlns:a16="http://schemas.microsoft.com/office/drawing/2014/main" id="{DB702F28-5470-49C4-AF65-B84D09193BAB}"/>
              </a:ext>
            </a:extLst>
          </p:cNvPr>
          <p:cNvSpPr>
            <a:spLocks noChangeArrowheads="1"/>
          </p:cNvSpPr>
          <p:nvPr/>
        </p:nvSpPr>
        <p:spPr bwMode="auto">
          <a:xfrm>
            <a:off x="0" y="1071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5908" name="Object 4">
            <a:extLst>
              <a:ext uri="{FF2B5EF4-FFF2-40B4-BE49-F238E27FC236}">
                <a16:creationId xmlns:a16="http://schemas.microsoft.com/office/drawing/2014/main" id="{5D4C7C2F-2ED9-47FF-84A5-71D31735B8E5}"/>
              </a:ext>
            </a:extLst>
          </p:cNvPr>
          <p:cNvGraphicFramePr>
            <a:graphicFrameLocks noChangeAspect="1"/>
          </p:cNvGraphicFramePr>
          <p:nvPr>
            <p:extLst>
              <p:ext uri="{D42A27DB-BD31-4B8C-83A1-F6EECF244321}">
                <p14:modId xmlns:p14="http://schemas.microsoft.com/office/powerpoint/2010/main" val="3830179433"/>
              </p:ext>
            </p:extLst>
          </p:nvPr>
        </p:nvGraphicFramePr>
        <p:xfrm>
          <a:off x="395288" y="1916113"/>
          <a:ext cx="8459787" cy="4416425"/>
        </p:xfrm>
        <a:graphic>
          <a:graphicData uri="http://schemas.openxmlformats.org/presentationml/2006/ole">
            <mc:AlternateContent xmlns:mc="http://schemas.openxmlformats.org/markup-compatibility/2006">
              <mc:Choice xmlns:v="urn:schemas-microsoft-com:vml" Requires="v">
                <p:oleObj spid="_x0000_s635911" name="Chart" r:id="rId3" imgW="9029880" imgH="4638600" progId="Excel.Chart.8">
                  <p:embed/>
                </p:oleObj>
              </mc:Choice>
              <mc:Fallback>
                <p:oleObj name="Chart" r:id="rId3" imgW="9029880" imgH="4638600" progId="Excel.Chart.8">
                  <p:embed/>
                  <p:pic>
                    <p:nvPicPr>
                      <p:cNvPr id="0" name="Object 4"/>
                      <p:cNvPicPr>
                        <a:picLocks noChangeAspect="1" noChangeArrowheads="1"/>
                      </p:cNvPicPr>
                      <p:nvPr/>
                    </p:nvPicPr>
                    <p:blipFill>
                      <a:blip r:embed="rId4"/>
                      <a:srcRect/>
                      <a:stretch>
                        <a:fillRect/>
                      </a:stretch>
                    </p:blipFill>
                    <p:spPr bwMode="auto">
                      <a:xfrm>
                        <a:off x="395288" y="1916113"/>
                        <a:ext cx="8459787" cy="441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trips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a:extLst>
              <a:ext uri="{FF2B5EF4-FFF2-40B4-BE49-F238E27FC236}">
                <a16:creationId xmlns:a16="http://schemas.microsoft.com/office/drawing/2014/main" id="{F18C67AA-1A1C-45DC-BDE5-11DE766CE36E}"/>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与话音质量相关性研究</a:t>
            </a:r>
            <a:r>
              <a:rPr lang="en-US" altLang="zh-CN">
                <a:solidFill>
                  <a:srgbClr val="FF0000"/>
                </a:solidFill>
                <a:ea typeface="宋体" panose="02010600030101010101" pitchFamily="2" charset="-122"/>
              </a:rPr>
              <a:t>2</a:t>
            </a:r>
          </a:p>
        </p:txBody>
      </p:sp>
      <p:pic>
        <p:nvPicPr>
          <p:cNvPr id="671748" name="Picture 4">
            <a:extLst>
              <a:ext uri="{FF2B5EF4-FFF2-40B4-BE49-F238E27FC236}">
                <a16:creationId xmlns:a16="http://schemas.microsoft.com/office/drawing/2014/main" id="{7F20F377-B3E1-4EC4-A16D-E0597E3E0C11}"/>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989138"/>
            <a:ext cx="8675687" cy="4275137"/>
          </a:xfrm>
          <a:noFill/>
          <a:ln/>
        </p:spPr>
      </p:pic>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3" name="Rectangle 5">
            <a:extLst>
              <a:ext uri="{FF2B5EF4-FFF2-40B4-BE49-F238E27FC236}">
                <a16:creationId xmlns:a16="http://schemas.microsoft.com/office/drawing/2014/main" id="{4D5EDC2F-3D99-4C2D-AEAB-4F6BB955C915}"/>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与话音质量相关性研究</a:t>
            </a:r>
            <a:r>
              <a:rPr lang="en-US" altLang="zh-CN">
                <a:solidFill>
                  <a:srgbClr val="FF0000"/>
                </a:solidFill>
                <a:ea typeface="宋体" panose="02010600030101010101" pitchFamily="2" charset="-122"/>
              </a:rPr>
              <a:t>3</a:t>
            </a:r>
          </a:p>
        </p:txBody>
      </p:sp>
      <p:pic>
        <p:nvPicPr>
          <p:cNvPr id="683012" name="Picture 4">
            <a:extLst>
              <a:ext uri="{FF2B5EF4-FFF2-40B4-BE49-F238E27FC236}">
                <a16:creationId xmlns:a16="http://schemas.microsoft.com/office/drawing/2014/main" id="{6031AF93-4F34-43E2-B8C4-6D168912CAD1}"/>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2530475"/>
            <a:ext cx="8382000" cy="1281113"/>
          </a:xfrm>
          <a:noFill/>
          <a:ln/>
        </p:spPr>
      </p:pic>
      <p:sp>
        <p:nvSpPr>
          <p:cNvPr id="683015" name="AutoShape 7">
            <a:extLst>
              <a:ext uri="{FF2B5EF4-FFF2-40B4-BE49-F238E27FC236}">
                <a16:creationId xmlns:a16="http://schemas.microsoft.com/office/drawing/2014/main" id="{89494699-9378-433D-BD56-549BD7E48C28}"/>
              </a:ext>
            </a:extLst>
          </p:cNvPr>
          <p:cNvSpPr>
            <a:spLocks noChangeArrowheads="1"/>
          </p:cNvSpPr>
          <p:nvPr/>
        </p:nvSpPr>
        <p:spPr bwMode="auto">
          <a:xfrm>
            <a:off x="468313" y="3860800"/>
            <a:ext cx="2438400" cy="1314450"/>
          </a:xfrm>
          <a:prstGeom prst="upArrowCallout">
            <a:avLst>
              <a:gd name="adj1" fmla="val 46377"/>
              <a:gd name="adj2" fmla="val 46377"/>
              <a:gd name="adj3" fmla="val 16667"/>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66788">
              <a:defRPr sz="2400">
                <a:solidFill>
                  <a:schemeClr val="tx1"/>
                </a:solidFill>
                <a:latin typeface="Times New Roman" panose="02020603050405020304" pitchFamily="18" charset="0"/>
              </a:defRPr>
            </a:lvl1pPr>
            <a:lvl2pPr defTabSz="966788">
              <a:defRPr sz="2400">
                <a:solidFill>
                  <a:schemeClr val="tx1"/>
                </a:solidFill>
                <a:latin typeface="Times New Roman" panose="02020603050405020304" pitchFamily="18" charset="0"/>
              </a:defRPr>
            </a:lvl2pPr>
            <a:lvl3pPr defTabSz="966788">
              <a:defRPr sz="2400">
                <a:solidFill>
                  <a:schemeClr val="tx1"/>
                </a:solidFill>
                <a:latin typeface="Times New Roman" panose="02020603050405020304" pitchFamily="18" charset="0"/>
              </a:defRPr>
            </a:lvl3pPr>
            <a:lvl4pPr defTabSz="966788">
              <a:defRPr sz="2400">
                <a:solidFill>
                  <a:schemeClr val="tx1"/>
                </a:solidFill>
                <a:latin typeface="Times New Roman" panose="02020603050405020304" pitchFamily="18" charset="0"/>
              </a:defRPr>
            </a:lvl4pPr>
            <a:lvl5pPr defTabSz="966788">
              <a:defRPr sz="2400">
                <a:solidFill>
                  <a:schemeClr val="tx1"/>
                </a:solidFill>
                <a:latin typeface="Times New Roman" panose="02020603050405020304" pitchFamily="18" charset="0"/>
              </a:defRPr>
            </a:lvl5pPr>
            <a:lvl6pPr defTabSz="966788" eaLnBrk="0" fontAlgn="base" hangingPunct="0">
              <a:spcBef>
                <a:spcPct val="0"/>
              </a:spcBef>
              <a:spcAft>
                <a:spcPct val="0"/>
              </a:spcAft>
              <a:defRPr sz="2400">
                <a:solidFill>
                  <a:schemeClr val="tx1"/>
                </a:solidFill>
                <a:latin typeface="Times New Roman" panose="02020603050405020304" pitchFamily="18" charset="0"/>
              </a:defRPr>
            </a:lvl6pPr>
            <a:lvl7pPr defTabSz="966788" eaLnBrk="0" fontAlgn="base" hangingPunct="0">
              <a:spcBef>
                <a:spcPct val="0"/>
              </a:spcBef>
              <a:spcAft>
                <a:spcPct val="0"/>
              </a:spcAft>
              <a:defRPr sz="2400">
                <a:solidFill>
                  <a:schemeClr val="tx1"/>
                </a:solidFill>
                <a:latin typeface="Times New Roman" panose="02020603050405020304" pitchFamily="18" charset="0"/>
              </a:defRPr>
            </a:lvl7pPr>
            <a:lvl8pPr defTabSz="966788" eaLnBrk="0" fontAlgn="base" hangingPunct="0">
              <a:spcBef>
                <a:spcPct val="0"/>
              </a:spcBef>
              <a:spcAft>
                <a:spcPct val="0"/>
              </a:spcAft>
              <a:defRPr sz="2400">
                <a:solidFill>
                  <a:schemeClr val="tx1"/>
                </a:solidFill>
                <a:latin typeface="Times New Roman" panose="02020603050405020304" pitchFamily="18" charset="0"/>
              </a:defRPr>
            </a:lvl8pPr>
            <a:lvl9pP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FontTx/>
              <a:buNone/>
            </a:pPr>
            <a:r>
              <a:rPr lang="zh-CN" altLang="en-US" sz="1200" b="0">
                <a:latin typeface="Arial" panose="020B0604020202020204" pitchFamily="34" charset="0"/>
              </a:rPr>
              <a:t>当</a:t>
            </a:r>
            <a:r>
              <a:rPr lang="en-US" altLang="zh-CN" sz="1200" b="0">
                <a:latin typeface="Arial" panose="020B0604020202020204" pitchFamily="34" charset="0"/>
              </a:rPr>
              <a:t>MOS</a:t>
            </a:r>
            <a:r>
              <a:rPr lang="zh-CN" altLang="en-US" sz="1200" b="0">
                <a:latin typeface="Arial" panose="020B0604020202020204" pitchFamily="34" charset="0"/>
              </a:rPr>
              <a:t>的目标值</a:t>
            </a:r>
            <a:r>
              <a:rPr lang="en-US" altLang="zh-CN" sz="1200" b="0">
                <a:latin typeface="Arial" panose="020B0604020202020204" pitchFamily="34" charset="0"/>
              </a:rPr>
              <a:t>=2.6</a:t>
            </a:r>
            <a:r>
              <a:rPr lang="zh-CN" altLang="en-US" sz="1200" b="0">
                <a:latin typeface="Arial" panose="020B0604020202020204" pitchFamily="34" charset="0"/>
              </a:rPr>
              <a:t>时，</a:t>
            </a:r>
          </a:p>
          <a:p>
            <a:pPr algn="ctr" eaLnBrk="1" hangingPunct="1">
              <a:buFontTx/>
              <a:buNone/>
            </a:pPr>
            <a:r>
              <a:rPr lang="en-US" altLang="zh-CN" sz="1200" b="0">
                <a:latin typeface="Arial" panose="020B0604020202020204" pitchFamily="34" charset="0"/>
              </a:rPr>
              <a:t>RxQual</a:t>
            </a:r>
            <a:r>
              <a:rPr lang="zh-CN" altLang="en-US" sz="1200" b="0">
                <a:latin typeface="Arial" panose="020B0604020202020204" pitchFamily="34" charset="0"/>
              </a:rPr>
              <a:t>＝</a:t>
            </a:r>
            <a:r>
              <a:rPr lang="en-US" altLang="zh-CN" sz="1200" b="0">
                <a:latin typeface="Arial" panose="020B0604020202020204" pitchFamily="34" charset="0"/>
              </a:rPr>
              <a:t>5</a:t>
            </a:r>
            <a:r>
              <a:rPr lang="zh-CN" altLang="en-US" sz="1200" b="0">
                <a:latin typeface="Arial" panose="020B0604020202020204" pitchFamily="34" charset="0"/>
              </a:rPr>
              <a:t>是分界点</a:t>
            </a:r>
          </a:p>
        </p:txBody>
      </p:sp>
      <p:sp>
        <p:nvSpPr>
          <p:cNvPr id="683016" name="AutoShape 8">
            <a:extLst>
              <a:ext uri="{FF2B5EF4-FFF2-40B4-BE49-F238E27FC236}">
                <a16:creationId xmlns:a16="http://schemas.microsoft.com/office/drawing/2014/main" id="{16CFECB8-D53D-44C0-B203-C961A66BFC59}"/>
              </a:ext>
            </a:extLst>
          </p:cNvPr>
          <p:cNvSpPr>
            <a:spLocks noChangeArrowheads="1"/>
          </p:cNvSpPr>
          <p:nvPr/>
        </p:nvSpPr>
        <p:spPr bwMode="auto">
          <a:xfrm>
            <a:off x="4356100" y="3789363"/>
            <a:ext cx="2438400" cy="1314450"/>
          </a:xfrm>
          <a:prstGeom prst="upArrowCallout">
            <a:avLst>
              <a:gd name="adj1" fmla="val 46377"/>
              <a:gd name="adj2" fmla="val 46377"/>
              <a:gd name="adj3" fmla="val 16667"/>
              <a:gd name="adj4"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966788">
              <a:defRPr sz="2400">
                <a:solidFill>
                  <a:schemeClr val="tx1"/>
                </a:solidFill>
                <a:latin typeface="Times New Roman" panose="02020603050405020304" pitchFamily="18" charset="0"/>
              </a:defRPr>
            </a:lvl1pPr>
            <a:lvl2pPr defTabSz="966788">
              <a:defRPr sz="2400">
                <a:solidFill>
                  <a:schemeClr val="tx1"/>
                </a:solidFill>
                <a:latin typeface="Times New Roman" panose="02020603050405020304" pitchFamily="18" charset="0"/>
              </a:defRPr>
            </a:lvl2pPr>
            <a:lvl3pPr defTabSz="966788">
              <a:defRPr sz="2400">
                <a:solidFill>
                  <a:schemeClr val="tx1"/>
                </a:solidFill>
                <a:latin typeface="Times New Roman" panose="02020603050405020304" pitchFamily="18" charset="0"/>
              </a:defRPr>
            </a:lvl3pPr>
            <a:lvl4pPr defTabSz="966788">
              <a:defRPr sz="2400">
                <a:solidFill>
                  <a:schemeClr val="tx1"/>
                </a:solidFill>
                <a:latin typeface="Times New Roman" panose="02020603050405020304" pitchFamily="18" charset="0"/>
              </a:defRPr>
            </a:lvl4pPr>
            <a:lvl5pPr defTabSz="966788">
              <a:defRPr sz="2400">
                <a:solidFill>
                  <a:schemeClr val="tx1"/>
                </a:solidFill>
                <a:latin typeface="Times New Roman" panose="02020603050405020304" pitchFamily="18" charset="0"/>
              </a:defRPr>
            </a:lvl5pPr>
            <a:lvl6pPr defTabSz="966788" eaLnBrk="0" fontAlgn="base" hangingPunct="0">
              <a:spcBef>
                <a:spcPct val="0"/>
              </a:spcBef>
              <a:spcAft>
                <a:spcPct val="0"/>
              </a:spcAft>
              <a:defRPr sz="2400">
                <a:solidFill>
                  <a:schemeClr val="tx1"/>
                </a:solidFill>
                <a:latin typeface="Times New Roman" panose="02020603050405020304" pitchFamily="18" charset="0"/>
              </a:defRPr>
            </a:lvl6pPr>
            <a:lvl7pPr defTabSz="966788" eaLnBrk="0" fontAlgn="base" hangingPunct="0">
              <a:spcBef>
                <a:spcPct val="0"/>
              </a:spcBef>
              <a:spcAft>
                <a:spcPct val="0"/>
              </a:spcAft>
              <a:defRPr sz="2400">
                <a:solidFill>
                  <a:schemeClr val="tx1"/>
                </a:solidFill>
                <a:latin typeface="Times New Roman" panose="02020603050405020304" pitchFamily="18" charset="0"/>
              </a:defRPr>
            </a:lvl7pPr>
            <a:lvl8pPr defTabSz="966788" eaLnBrk="0" fontAlgn="base" hangingPunct="0">
              <a:spcBef>
                <a:spcPct val="0"/>
              </a:spcBef>
              <a:spcAft>
                <a:spcPct val="0"/>
              </a:spcAft>
              <a:defRPr sz="2400">
                <a:solidFill>
                  <a:schemeClr val="tx1"/>
                </a:solidFill>
                <a:latin typeface="Times New Roman" panose="02020603050405020304" pitchFamily="18" charset="0"/>
              </a:defRPr>
            </a:lvl8pPr>
            <a:lvl9pPr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FontTx/>
              <a:buNone/>
            </a:pPr>
            <a:r>
              <a:rPr lang="zh-CN" altLang="en-US" sz="1200" b="0">
                <a:latin typeface="Arial" panose="020B0604020202020204" pitchFamily="34" charset="0"/>
              </a:rPr>
              <a:t>当</a:t>
            </a:r>
            <a:r>
              <a:rPr lang="en-US" altLang="zh-CN" sz="1200" b="0">
                <a:latin typeface="Arial" panose="020B0604020202020204" pitchFamily="34" charset="0"/>
              </a:rPr>
              <a:t>MOS</a:t>
            </a:r>
            <a:r>
              <a:rPr lang="zh-CN" altLang="en-US" sz="1200" b="0">
                <a:latin typeface="Arial" panose="020B0604020202020204" pitchFamily="34" charset="0"/>
              </a:rPr>
              <a:t>的目标值</a:t>
            </a:r>
            <a:r>
              <a:rPr lang="en-US" altLang="zh-CN" sz="1200" b="0">
                <a:latin typeface="Arial" panose="020B0604020202020204" pitchFamily="34" charset="0"/>
              </a:rPr>
              <a:t>=3.4</a:t>
            </a:r>
            <a:r>
              <a:rPr lang="zh-CN" altLang="en-US" sz="1200" b="0">
                <a:latin typeface="Arial" panose="020B0604020202020204" pitchFamily="34" charset="0"/>
              </a:rPr>
              <a:t>时，</a:t>
            </a:r>
          </a:p>
          <a:p>
            <a:pPr algn="ctr" eaLnBrk="1" hangingPunct="1">
              <a:buFontTx/>
              <a:buNone/>
            </a:pPr>
            <a:r>
              <a:rPr lang="en-US" altLang="zh-CN" sz="1200" b="0">
                <a:latin typeface="Arial" panose="020B0604020202020204" pitchFamily="34" charset="0"/>
              </a:rPr>
              <a:t>RxQual</a:t>
            </a:r>
            <a:r>
              <a:rPr lang="zh-CN" altLang="en-US" sz="1200" b="0">
                <a:latin typeface="Arial" panose="020B0604020202020204" pitchFamily="34" charset="0"/>
              </a:rPr>
              <a:t>＝</a:t>
            </a:r>
            <a:r>
              <a:rPr lang="en-US" altLang="zh-CN" sz="1200" b="0">
                <a:latin typeface="Arial" panose="020B0604020202020204" pitchFamily="34" charset="0"/>
              </a:rPr>
              <a:t>4</a:t>
            </a:r>
            <a:r>
              <a:rPr lang="zh-CN" altLang="en-US" sz="1200" b="0">
                <a:latin typeface="Arial" panose="020B0604020202020204" pitchFamily="34" charset="0"/>
              </a:rPr>
              <a:t>是分界点</a:t>
            </a:r>
          </a:p>
        </p:txBody>
      </p:sp>
    </p:spTree>
  </p:cSld>
  <p:clrMapOvr>
    <a:masterClrMapping/>
  </p:clrMapOvr>
  <p:transition>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a:extLst>
              <a:ext uri="{FF2B5EF4-FFF2-40B4-BE49-F238E27FC236}">
                <a16:creationId xmlns:a16="http://schemas.microsoft.com/office/drawing/2014/main" id="{857F3B71-D3EE-4C20-AA0D-C49F3A0ADBA4}"/>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与话音质量相关性研究</a:t>
            </a:r>
            <a:r>
              <a:rPr lang="en-US" altLang="zh-CN">
                <a:solidFill>
                  <a:srgbClr val="FF0000"/>
                </a:solidFill>
                <a:ea typeface="宋体" panose="02010600030101010101" pitchFamily="2" charset="-122"/>
              </a:rPr>
              <a:t>4</a:t>
            </a:r>
          </a:p>
        </p:txBody>
      </p:sp>
      <p:sp>
        <p:nvSpPr>
          <p:cNvPr id="636931" name="Rectangle 3">
            <a:extLst>
              <a:ext uri="{FF2B5EF4-FFF2-40B4-BE49-F238E27FC236}">
                <a16:creationId xmlns:a16="http://schemas.microsoft.com/office/drawing/2014/main" id="{A6FC4E38-ADEC-4BAF-BF2B-195EBD9443C8}"/>
              </a:ext>
            </a:extLst>
          </p:cNvPr>
          <p:cNvSpPr>
            <a:spLocks noGrp="1" noChangeArrowheads="1"/>
          </p:cNvSpPr>
          <p:nvPr>
            <p:ph type="body" idx="1"/>
          </p:nvPr>
        </p:nvSpPr>
        <p:spPr>
          <a:xfrm>
            <a:off x="381000" y="2247900"/>
            <a:ext cx="8382000" cy="2892425"/>
          </a:xfrm>
        </p:spPr>
        <p:txBody>
          <a:bodyPr/>
          <a:lstStyle/>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话音质量（</a:t>
            </a:r>
            <a:r>
              <a:rPr lang="en-US" altLang="zh-CN" sz="2000">
                <a:ea typeface="宋体" panose="02010600030101010101" pitchFamily="2" charset="-122"/>
              </a:rPr>
              <a:t>GSM</a:t>
            </a:r>
            <a:r>
              <a:rPr lang="zh-CN" altLang="en-US" sz="2000">
                <a:ea typeface="宋体" panose="02010600030101010101" pitchFamily="2" charset="-122"/>
              </a:rPr>
              <a:t>为</a:t>
            </a:r>
            <a:r>
              <a:rPr lang="en-US" altLang="zh-CN" sz="2000">
                <a:ea typeface="宋体" panose="02010600030101010101" pitchFamily="2" charset="-122"/>
              </a:rPr>
              <a:t>RxQual Sub</a:t>
            </a:r>
            <a:r>
              <a:rPr lang="zh-CN" altLang="en-US" sz="2000">
                <a:ea typeface="宋体" panose="02010600030101010101" pitchFamily="2" charset="-122"/>
              </a:rPr>
              <a:t>，</a:t>
            </a:r>
            <a:r>
              <a:rPr lang="en-US" altLang="zh-CN" sz="2000">
                <a:ea typeface="宋体" panose="02010600030101010101" pitchFamily="2" charset="-122"/>
              </a:rPr>
              <a:t>CDMA</a:t>
            </a:r>
            <a:r>
              <a:rPr lang="zh-CN" altLang="en-US" sz="2000">
                <a:ea typeface="宋体" panose="02010600030101010101" pitchFamily="2" charset="-122"/>
              </a:rPr>
              <a:t>为</a:t>
            </a:r>
            <a:r>
              <a:rPr lang="en-US" altLang="zh-CN" sz="2000">
                <a:ea typeface="宋体" panose="02010600030101010101" pitchFamily="2" charset="-122"/>
              </a:rPr>
              <a:t>FFER</a:t>
            </a:r>
            <a:r>
              <a:rPr lang="zh-CN" altLang="en-US" sz="2000">
                <a:ea typeface="宋体" panose="02010600030101010101" pitchFamily="2" charset="-122"/>
              </a:rPr>
              <a:t>）与</a:t>
            </a:r>
            <a:r>
              <a:rPr lang="en-US" altLang="zh-CN" sz="2000">
                <a:ea typeface="宋体" panose="02010600030101010101" pitchFamily="2" charset="-122"/>
              </a:rPr>
              <a:t>PESQ</a:t>
            </a:r>
            <a:r>
              <a:rPr lang="zh-CN" altLang="en-US" sz="2000">
                <a:ea typeface="宋体" panose="02010600030101010101" pitchFamily="2" charset="-122"/>
              </a:rPr>
              <a:t>的</a:t>
            </a:r>
            <a:r>
              <a:rPr lang="en-US" altLang="zh-CN" sz="2000">
                <a:ea typeface="宋体" panose="02010600030101010101" pitchFamily="2" charset="-122"/>
              </a:rPr>
              <a:t>MOS</a:t>
            </a:r>
            <a:r>
              <a:rPr lang="zh-CN" altLang="en-US" sz="2000">
                <a:ea typeface="宋体" panose="02010600030101010101" pitchFamily="2" charset="-122"/>
              </a:rPr>
              <a:t>存在一定的相关性；</a:t>
            </a:r>
          </a:p>
          <a:p>
            <a:pPr>
              <a:spcAft>
                <a:spcPct val="20000"/>
              </a:spcAft>
              <a:buClr>
                <a:srgbClr val="FF0000"/>
              </a:buClr>
              <a:buSzPct val="70000"/>
              <a:buFont typeface="Wingdings" panose="05000000000000000000" pitchFamily="2" charset="2"/>
              <a:buChar char="l"/>
            </a:pPr>
            <a:r>
              <a:rPr lang="en-US" altLang="zh-CN" sz="2000">
                <a:ea typeface="宋体" panose="02010600030101010101" pitchFamily="2" charset="-122"/>
              </a:rPr>
              <a:t>GSM RxQual Sub</a:t>
            </a:r>
            <a:r>
              <a:rPr lang="zh-CN" altLang="en-US" sz="2000">
                <a:ea typeface="宋体" panose="02010600030101010101" pitchFamily="2" charset="-122"/>
              </a:rPr>
              <a:t>的范围在</a:t>
            </a:r>
            <a:r>
              <a:rPr lang="en-US" altLang="zh-CN" sz="2000">
                <a:ea typeface="宋体" panose="02010600030101010101" pitchFamily="2" charset="-122"/>
              </a:rPr>
              <a:t>『0</a:t>
            </a:r>
            <a:r>
              <a:rPr lang="zh-CN" altLang="en-US" sz="2000">
                <a:ea typeface="宋体" panose="02010600030101010101" pitchFamily="2" charset="-122"/>
              </a:rPr>
              <a:t>，</a:t>
            </a:r>
            <a:r>
              <a:rPr lang="en-US" altLang="zh-CN" sz="2000">
                <a:ea typeface="宋体" panose="02010600030101010101" pitchFamily="2" charset="-122"/>
              </a:rPr>
              <a:t>2』</a:t>
            </a:r>
            <a:r>
              <a:rPr lang="zh-CN" altLang="en-US" sz="2000">
                <a:ea typeface="宋体" panose="02010600030101010101" pitchFamily="2" charset="-122"/>
              </a:rPr>
              <a:t>，</a:t>
            </a:r>
            <a:r>
              <a:rPr lang="en-US" altLang="zh-CN" sz="2000">
                <a:ea typeface="宋体" panose="02010600030101010101" pitchFamily="2" charset="-122"/>
              </a:rPr>
              <a:t>PESQ</a:t>
            </a:r>
            <a:r>
              <a:rPr lang="zh-CN" altLang="en-US" sz="2000">
                <a:ea typeface="宋体" panose="02010600030101010101" pitchFamily="2" charset="-122"/>
              </a:rPr>
              <a:t>的</a:t>
            </a:r>
            <a:r>
              <a:rPr lang="en-US" altLang="zh-CN" sz="2000">
                <a:ea typeface="宋体" panose="02010600030101010101" pitchFamily="2" charset="-122"/>
              </a:rPr>
              <a:t>MOS</a:t>
            </a:r>
            <a:r>
              <a:rPr lang="zh-CN" altLang="en-US" sz="2000">
                <a:ea typeface="宋体" panose="02010600030101010101" pitchFamily="2" charset="-122"/>
              </a:rPr>
              <a:t>值整体分布在</a:t>
            </a:r>
            <a:r>
              <a:rPr lang="en-US" altLang="zh-CN" sz="2000">
                <a:ea typeface="宋体" panose="02010600030101010101" pitchFamily="2" charset="-122"/>
              </a:rPr>
              <a:t>『3</a:t>
            </a:r>
            <a:r>
              <a:rPr lang="zh-CN" altLang="en-US" sz="2000">
                <a:ea typeface="宋体" panose="02010600030101010101" pitchFamily="2" charset="-122"/>
              </a:rPr>
              <a:t>，</a:t>
            </a:r>
            <a:r>
              <a:rPr lang="en-US" altLang="zh-CN" sz="2000">
                <a:ea typeface="宋体" panose="02010600030101010101" pitchFamily="2" charset="-122"/>
              </a:rPr>
              <a:t>4.1』</a:t>
            </a:r>
            <a:r>
              <a:rPr lang="zh-CN" altLang="en-US" sz="2000">
                <a:ea typeface="宋体" panose="02010600030101010101" pitchFamily="2" charset="-122"/>
              </a:rPr>
              <a:t>之间</a:t>
            </a:r>
          </a:p>
          <a:p>
            <a:pPr>
              <a:spcAft>
                <a:spcPct val="20000"/>
              </a:spcAft>
              <a:buClr>
                <a:srgbClr val="FF0000"/>
              </a:buClr>
              <a:buSzPct val="70000"/>
              <a:buFont typeface="Wingdings" panose="05000000000000000000" pitchFamily="2" charset="2"/>
              <a:buChar char="l"/>
            </a:pPr>
            <a:r>
              <a:rPr lang="en-US" altLang="zh-CN" sz="2000">
                <a:ea typeface="宋体" panose="02010600030101010101" pitchFamily="2" charset="-122"/>
              </a:rPr>
              <a:t>CDMA FFER</a:t>
            </a:r>
            <a:r>
              <a:rPr lang="zh-CN" altLang="en-US" sz="2000">
                <a:ea typeface="宋体" panose="02010600030101010101" pitchFamily="2" charset="-122"/>
              </a:rPr>
              <a:t>的范围在</a:t>
            </a:r>
            <a:r>
              <a:rPr lang="en-US" altLang="zh-CN" sz="2000">
                <a:ea typeface="宋体" panose="02010600030101010101" pitchFamily="2" charset="-122"/>
              </a:rPr>
              <a:t>『0</a:t>
            </a:r>
            <a:r>
              <a:rPr lang="zh-CN" altLang="en-US" sz="2000">
                <a:ea typeface="宋体" panose="02010600030101010101" pitchFamily="2" charset="-122"/>
              </a:rPr>
              <a:t>，</a:t>
            </a:r>
            <a:r>
              <a:rPr lang="en-US" altLang="zh-CN" sz="2000">
                <a:ea typeface="宋体" panose="02010600030101010101" pitchFamily="2" charset="-122"/>
              </a:rPr>
              <a:t>3%』</a:t>
            </a:r>
            <a:r>
              <a:rPr lang="zh-CN" altLang="en-US" sz="2000">
                <a:ea typeface="宋体" panose="02010600030101010101" pitchFamily="2" charset="-122"/>
              </a:rPr>
              <a:t>，</a:t>
            </a:r>
            <a:r>
              <a:rPr lang="en-US" altLang="zh-CN" sz="2000">
                <a:ea typeface="宋体" panose="02010600030101010101" pitchFamily="2" charset="-122"/>
              </a:rPr>
              <a:t>PESQ</a:t>
            </a:r>
            <a:r>
              <a:rPr lang="zh-CN" altLang="en-US" sz="2000">
                <a:ea typeface="宋体" panose="02010600030101010101" pitchFamily="2" charset="-122"/>
              </a:rPr>
              <a:t>的</a:t>
            </a:r>
            <a:r>
              <a:rPr lang="en-US" altLang="zh-CN" sz="2000">
                <a:ea typeface="宋体" panose="02010600030101010101" pitchFamily="2" charset="-122"/>
              </a:rPr>
              <a:t>MOS</a:t>
            </a:r>
            <a:r>
              <a:rPr lang="zh-CN" altLang="en-US" sz="2000">
                <a:ea typeface="宋体" panose="02010600030101010101" pitchFamily="2" charset="-122"/>
              </a:rPr>
              <a:t>值整体分布在</a:t>
            </a:r>
            <a:r>
              <a:rPr lang="en-US" altLang="zh-CN" sz="2000">
                <a:ea typeface="宋体" panose="02010600030101010101" pitchFamily="2" charset="-122"/>
              </a:rPr>
              <a:t>『3</a:t>
            </a:r>
            <a:r>
              <a:rPr lang="zh-CN" altLang="en-US" sz="2000">
                <a:ea typeface="宋体" panose="02010600030101010101" pitchFamily="2" charset="-122"/>
              </a:rPr>
              <a:t>，</a:t>
            </a:r>
            <a:r>
              <a:rPr lang="en-US" altLang="zh-CN" sz="2000">
                <a:ea typeface="宋体" panose="02010600030101010101" pitchFamily="2" charset="-122"/>
              </a:rPr>
              <a:t>4.1』</a:t>
            </a:r>
            <a:r>
              <a:rPr lang="zh-CN" altLang="en-US" sz="2000">
                <a:ea typeface="宋体" panose="02010600030101010101" pitchFamily="2" charset="-122"/>
              </a:rPr>
              <a:t>之间；</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话音质量差一般对应的</a:t>
            </a:r>
            <a:r>
              <a:rPr lang="en-US" altLang="zh-CN" sz="2000">
                <a:ea typeface="宋体" panose="02010600030101010101" pitchFamily="2" charset="-122"/>
              </a:rPr>
              <a:t>MOS</a:t>
            </a:r>
            <a:r>
              <a:rPr lang="zh-CN" altLang="en-US" sz="2000">
                <a:ea typeface="宋体" panose="02010600030101010101" pitchFamily="2" charset="-122"/>
              </a:rPr>
              <a:t>值也会较差，但</a:t>
            </a:r>
            <a:r>
              <a:rPr lang="en-US" altLang="zh-CN" sz="2000">
                <a:ea typeface="宋体" panose="02010600030101010101" pitchFamily="2" charset="-122"/>
              </a:rPr>
              <a:t>MOS</a:t>
            </a:r>
            <a:r>
              <a:rPr lang="zh-CN" altLang="en-US" sz="2000">
                <a:ea typeface="宋体" panose="02010600030101010101" pitchFamily="2" charset="-122"/>
              </a:rPr>
              <a:t>差时对应的话音质量指标不一定很差（主要</a:t>
            </a:r>
            <a:r>
              <a:rPr lang="en-US" altLang="zh-CN" sz="2000">
                <a:ea typeface="宋体" panose="02010600030101010101" pitchFamily="2" charset="-122"/>
              </a:rPr>
              <a:t>MOS</a:t>
            </a:r>
            <a:r>
              <a:rPr lang="zh-CN" altLang="en-US" sz="2000">
                <a:ea typeface="宋体" panose="02010600030101010101" pitchFamily="2" charset="-122"/>
              </a:rPr>
              <a:t>会受到其他方面因素的影响）</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1026">
            <a:extLst>
              <a:ext uri="{FF2B5EF4-FFF2-40B4-BE49-F238E27FC236}">
                <a16:creationId xmlns:a16="http://schemas.microsoft.com/office/drawing/2014/main" id="{5C1048D8-C86F-4461-8245-97C5AEDE3CD1}"/>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MOS</a:t>
            </a:r>
            <a:r>
              <a:rPr lang="zh-CN" altLang="en-US">
                <a:solidFill>
                  <a:srgbClr val="FF0000"/>
                </a:solidFill>
                <a:ea typeface="宋体" panose="02010600030101010101" pitchFamily="2" charset="-122"/>
              </a:rPr>
              <a:t>以及语音评估算法</a:t>
            </a:r>
          </a:p>
        </p:txBody>
      </p:sp>
      <p:sp>
        <p:nvSpPr>
          <p:cNvPr id="701443" name="Rectangle 1027">
            <a:extLst>
              <a:ext uri="{FF2B5EF4-FFF2-40B4-BE49-F238E27FC236}">
                <a16:creationId xmlns:a16="http://schemas.microsoft.com/office/drawing/2014/main" id="{8FB326F4-F251-409A-8792-878EC9286CD5}"/>
              </a:ext>
            </a:extLst>
          </p:cNvPr>
          <p:cNvSpPr>
            <a:spLocks noGrp="1" noChangeArrowheads="1"/>
          </p:cNvSpPr>
          <p:nvPr>
            <p:ph type="body" sz="half" idx="1"/>
          </p:nvPr>
        </p:nvSpPr>
        <p:spPr>
          <a:xfrm>
            <a:off x="468313" y="1700213"/>
            <a:ext cx="8367712" cy="1492250"/>
          </a:xfrm>
        </p:spPr>
        <p:txBody>
          <a:bodyPr/>
          <a:lstStyle/>
          <a:p>
            <a:pPr>
              <a:buClr>
                <a:srgbClr val="FF0000"/>
              </a:buClr>
              <a:buSzPct val="70000"/>
              <a:buFont typeface="Wingdings" panose="05000000000000000000" pitchFamily="2" charset="2"/>
              <a:buChar char="l"/>
            </a:pPr>
            <a:r>
              <a:rPr lang="en-US" altLang="zh-CN" sz="2000">
                <a:ea typeface="宋体" panose="02010600030101010101" pitchFamily="2" charset="-122"/>
              </a:rPr>
              <a:t>MOS: Mean Opinion Score</a:t>
            </a:r>
          </a:p>
          <a:p>
            <a:pPr>
              <a:buClr>
                <a:srgbClr val="FF0000"/>
              </a:buClr>
              <a:buSzPct val="70000"/>
              <a:buFont typeface="Wingdings" panose="05000000000000000000" pitchFamily="2" charset="2"/>
              <a:buChar char="l"/>
            </a:pPr>
            <a:r>
              <a:rPr lang="en-US" altLang="zh-CN" sz="2000">
                <a:ea typeface="宋体" panose="02010600030101010101" pitchFamily="2" charset="-122"/>
              </a:rPr>
              <a:t>MOS</a:t>
            </a:r>
            <a:r>
              <a:rPr lang="zh-CN" altLang="en-US" sz="2000">
                <a:ea typeface="宋体" panose="02010600030101010101" pitchFamily="2" charset="-122"/>
              </a:rPr>
              <a:t>评分值的范围为</a:t>
            </a:r>
            <a:r>
              <a:rPr lang="en-US" altLang="zh-CN" sz="2000">
                <a:ea typeface="宋体" panose="02010600030101010101" pitchFamily="2" charset="-122"/>
              </a:rPr>
              <a:t>『1</a:t>
            </a:r>
            <a:r>
              <a:rPr lang="zh-CN" altLang="en-US" sz="2000">
                <a:ea typeface="宋体" panose="02010600030101010101" pitchFamily="2" charset="-122"/>
              </a:rPr>
              <a:t>，</a:t>
            </a:r>
            <a:r>
              <a:rPr lang="en-US" altLang="zh-CN" sz="2000">
                <a:ea typeface="宋体" panose="02010600030101010101" pitchFamily="2" charset="-122"/>
              </a:rPr>
              <a:t>5』</a:t>
            </a:r>
          </a:p>
          <a:p>
            <a:pPr>
              <a:buClr>
                <a:srgbClr val="FF0000"/>
              </a:buClr>
              <a:buSzPct val="70000"/>
              <a:buFont typeface="Wingdings" panose="05000000000000000000" pitchFamily="2" charset="2"/>
              <a:buChar char="l"/>
            </a:pPr>
            <a:r>
              <a:rPr lang="en-US" altLang="zh-CN" sz="2000">
                <a:ea typeface="宋体" panose="02010600030101010101" pitchFamily="2" charset="-122"/>
              </a:rPr>
              <a:t>ITU</a:t>
            </a:r>
            <a:r>
              <a:rPr lang="zh-CN" altLang="en-US" sz="2000">
                <a:ea typeface="宋体" panose="02010600030101010101" pitchFamily="2" charset="-122"/>
              </a:rPr>
              <a:t>语音评估算法标准有：</a:t>
            </a:r>
            <a:r>
              <a:rPr lang="en-US" altLang="zh-CN" sz="2000">
                <a:ea typeface="宋体" panose="02010600030101010101" pitchFamily="2" charset="-122"/>
              </a:rPr>
              <a:t>PAMS</a:t>
            </a:r>
            <a:r>
              <a:rPr lang="zh-CN" altLang="en-US" sz="2000">
                <a:ea typeface="宋体" panose="02010600030101010101" pitchFamily="2" charset="-122"/>
              </a:rPr>
              <a:t>、</a:t>
            </a:r>
            <a:r>
              <a:rPr lang="en-US" altLang="zh-CN" sz="2000">
                <a:ea typeface="宋体" panose="02010600030101010101" pitchFamily="2" charset="-122"/>
              </a:rPr>
              <a:t>PSQM</a:t>
            </a:r>
            <a:r>
              <a:rPr lang="zh-CN" altLang="en-US" sz="2000">
                <a:ea typeface="宋体" panose="02010600030101010101" pitchFamily="2" charset="-122"/>
              </a:rPr>
              <a:t>、</a:t>
            </a:r>
            <a:r>
              <a:rPr lang="en-US" altLang="zh-CN" sz="2000">
                <a:ea typeface="宋体" panose="02010600030101010101" pitchFamily="2" charset="-122"/>
              </a:rPr>
              <a:t>PSQM+</a:t>
            </a:r>
            <a:r>
              <a:rPr lang="zh-CN" altLang="en-US" sz="2000">
                <a:ea typeface="宋体" panose="02010600030101010101" pitchFamily="2" charset="-122"/>
              </a:rPr>
              <a:t>、</a:t>
            </a:r>
            <a:r>
              <a:rPr lang="en-US" altLang="zh-CN" sz="2000">
                <a:ea typeface="宋体" panose="02010600030101010101" pitchFamily="2" charset="-122"/>
              </a:rPr>
              <a:t>MNB</a:t>
            </a:r>
            <a:r>
              <a:rPr lang="zh-CN" altLang="en-US" sz="2000">
                <a:ea typeface="宋体" panose="02010600030101010101" pitchFamily="2" charset="-122"/>
              </a:rPr>
              <a:t>、</a:t>
            </a:r>
            <a:r>
              <a:rPr lang="en-US" altLang="zh-CN" sz="2000">
                <a:ea typeface="宋体" panose="02010600030101010101" pitchFamily="2" charset="-122"/>
              </a:rPr>
              <a:t>PESQ</a:t>
            </a:r>
          </a:p>
          <a:p>
            <a:pPr>
              <a:buClr>
                <a:srgbClr val="FF0000"/>
              </a:buClr>
              <a:buSzPct val="70000"/>
              <a:buFont typeface="Wingdings" panose="05000000000000000000" pitchFamily="2" charset="2"/>
              <a:buChar char="l"/>
            </a:pPr>
            <a:r>
              <a:rPr lang="en-US" altLang="zh-CN" sz="2000">
                <a:ea typeface="宋体" panose="02010600030101010101" pitchFamily="2" charset="-122"/>
              </a:rPr>
              <a:t>PESQ</a:t>
            </a:r>
            <a:r>
              <a:rPr lang="zh-CN" altLang="en-US" sz="2000">
                <a:ea typeface="宋体" panose="02010600030101010101" pitchFamily="2" charset="-122"/>
              </a:rPr>
              <a:t>是电信</a:t>
            </a:r>
            <a:r>
              <a:rPr lang="en-US" altLang="zh-CN" sz="2000">
                <a:ea typeface="宋体" panose="02010600030101010101" pitchFamily="2" charset="-122"/>
              </a:rPr>
              <a:t>/</a:t>
            </a:r>
            <a:r>
              <a:rPr lang="zh-CN" altLang="en-US" sz="2000">
                <a:ea typeface="宋体" panose="02010600030101010101" pitchFamily="2" charset="-122"/>
              </a:rPr>
              <a:t>通讯领域中应用最广的技术</a:t>
            </a:r>
          </a:p>
        </p:txBody>
      </p:sp>
      <p:pic>
        <p:nvPicPr>
          <p:cNvPr id="701444" name="Picture 1028">
            <a:extLst>
              <a:ext uri="{FF2B5EF4-FFF2-40B4-BE49-F238E27FC236}">
                <a16:creationId xmlns:a16="http://schemas.microsoft.com/office/drawing/2014/main" id="{04E8E9D6-C08A-4772-A5DA-77E9F1E7D9D6}"/>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3384550"/>
            <a:ext cx="7632700" cy="285750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p:strips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626B266D-AA88-4F64-9F7D-964BD9913DE6}"/>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Abis</a:t>
            </a:r>
            <a:r>
              <a:rPr lang="zh-CN" altLang="en-US">
                <a:solidFill>
                  <a:srgbClr val="FF0000"/>
                </a:solidFill>
                <a:ea typeface="宋体" panose="02010600030101010101" pitchFamily="2" charset="-122"/>
              </a:rPr>
              <a:t>压缩功能对语音评估结果的影响</a:t>
            </a:r>
          </a:p>
        </p:txBody>
      </p:sp>
      <p:graphicFrame>
        <p:nvGraphicFramePr>
          <p:cNvPr id="662770" name="Group 242">
            <a:extLst>
              <a:ext uri="{FF2B5EF4-FFF2-40B4-BE49-F238E27FC236}">
                <a16:creationId xmlns:a16="http://schemas.microsoft.com/office/drawing/2014/main" id="{0FD553CC-B5A8-4741-B041-C1A0606C5D24}"/>
              </a:ext>
            </a:extLst>
          </p:cNvPr>
          <p:cNvGraphicFramePr>
            <a:graphicFrameLocks noGrp="1"/>
          </p:cNvGraphicFramePr>
          <p:nvPr>
            <p:ph idx="1"/>
          </p:nvPr>
        </p:nvGraphicFramePr>
        <p:xfrm>
          <a:off x="900113" y="4005263"/>
          <a:ext cx="6264275" cy="2019300"/>
        </p:xfrm>
        <a:graphic>
          <a:graphicData uri="http://schemas.openxmlformats.org/drawingml/2006/table">
            <a:tbl>
              <a:tblPr/>
              <a:tblGrid>
                <a:gridCol w="2206625">
                  <a:extLst>
                    <a:ext uri="{9D8B030D-6E8A-4147-A177-3AD203B41FA5}">
                      <a16:colId xmlns:a16="http://schemas.microsoft.com/office/drawing/2014/main" val="3678763520"/>
                    </a:ext>
                  </a:extLst>
                </a:gridCol>
                <a:gridCol w="2224087">
                  <a:extLst>
                    <a:ext uri="{9D8B030D-6E8A-4147-A177-3AD203B41FA5}">
                      <a16:colId xmlns:a16="http://schemas.microsoft.com/office/drawing/2014/main" val="3310385270"/>
                    </a:ext>
                  </a:extLst>
                </a:gridCol>
                <a:gridCol w="1833563">
                  <a:extLst>
                    <a:ext uri="{9D8B030D-6E8A-4147-A177-3AD203B41FA5}">
                      <a16:colId xmlns:a16="http://schemas.microsoft.com/office/drawing/2014/main" val="3737501846"/>
                    </a:ext>
                  </a:extLst>
                </a:gridCol>
              </a:tblGrid>
              <a:tr h="560388">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项目</a:t>
                      </a:r>
                      <a:endParaRPr kumimoji="0" lang="zh-CN" altLang="sv-SE" sz="1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54EB1F"/>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下行得分平均值</a:t>
                      </a:r>
                      <a:endParaRPr kumimoji="0" lang="zh-CN" altLang="sv-SE" sz="1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54EB1F"/>
                    </a:solid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zh-CN" altLang="sv-SE"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上行得分平均值</a:t>
                      </a:r>
                      <a:endParaRPr kumimoji="0" lang="zh-CN" altLang="sv-SE" sz="1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54EB1F"/>
                    </a:solidFill>
                  </a:tcPr>
                </a:tc>
                <a:extLst>
                  <a:ext uri="{0D108BD9-81ED-4DB2-BD59-A6C34878D82A}">
                    <a16:rowId xmlns:a16="http://schemas.microsoft.com/office/drawing/2014/main" val="2331862108"/>
                  </a:ext>
                </a:extLst>
              </a:tr>
              <a:tr h="485775">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zh-CN" altLang="sv-SE"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无压缩</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3.964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3.938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1964412"/>
                  </a:ext>
                </a:extLst>
              </a:tr>
              <a:tr h="487363">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r>
                        <a:rPr kumimoji="0" lang="zh-CN" altLang="sv-SE"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时隙压缩</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3.424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3.464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6011668"/>
                  </a:ext>
                </a:extLst>
              </a:tr>
              <a:tr h="485775">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6</a:t>
                      </a:r>
                      <a:r>
                        <a:rPr kumimoji="0" lang="zh-CN" altLang="sv-SE" sz="1400" b="0" i="0" u="none" strike="noStrike" cap="none" normalizeH="0" baseline="0">
                          <a:ln>
                            <a:noFill/>
                          </a:ln>
                          <a:solidFill>
                            <a:schemeClr val="tx1"/>
                          </a:solidFill>
                          <a:effectLst/>
                          <a:latin typeface="宋体" panose="02010600030101010101" pitchFamily="2" charset="-122"/>
                          <a:ea typeface="宋体" panose="02010600030101010101" pitchFamily="2" charset="-122"/>
                        </a:rPr>
                        <a:t>时隙压缩</a:t>
                      </a:r>
                      <a:endParaRPr kumimoji="0" lang="zh-CN" altLang="sv-SE"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3.364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defRPr>
                      </a:lvl1pPr>
                      <a:lvl2pPr marL="742950" indent="-285750">
                        <a:spcBef>
                          <a:spcPct val="20000"/>
                        </a:spcBef>
                        <a:defRPr>
                          <a:solidFill>
                            <a:schemeClr val="tx1"/>
                          </a:solidFill>
                          <a:latin typeface="Arial" panose="020B0604020202020204" pitchFamily="34" charset="0"/>
                        </a:defRPr>
                      </a:lvl2pPr>
                      <a:lvl3pPr marL="1143000" indent="-228600">
                        <a:spcBef>
                          <a:spcPct val="20000"/>
                        </a:spcBef>
                        <a:defRPr>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sv-SE"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3.367 </a:t>
                      </a:r>
                      <a:endParaRPr kumimoji="0" lang="sv-SE"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2696790"/>
                  </a:ext>
                </a:extLst>
              </a:tr>
            </a:tbl>
          </a:graphicData>
        </a:graphic>
      </p:graphicFrame>
      <p:sp>
        <p:nvSpPr>
          <p:cNvPr id="662771" name="Text Box 243">
            <a:extLst>
              <a:ext uri="{FF2B5EF4-FFF2-40B4-BE49-F238E27FC236}">
                <a16:creationId xmlns:a16="http://schemas.microsoft.com/office/drawing/2014/main" id="{296BEBF2-C926-4823-8B80-4D3A566D7EC0}"/>
              </a:ext>
            </a:extLst>
          </p:cNvPr>
          <p:cNvSpPr txBox="1">
            <a:spLocks noChangeArrowheads="1"/>
          </p:cNvSpPr>
          <p:nvPr/>
        </p:nvSpPr>
        <p:spPr bwMode="auto">
          <a:xfrm>
            <a:off x="468313" y="2133600"/>
            <a:ext cx="80851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spcAft>
                <a:spcPct val="20000"/>
              </a:spcAft>
              <a:buClr>
                <a:srgbClr val="FF0000"/>
              </a:buClr>
              <a:buSzPct val="70000"/>
              <a:buFont typeface="Wingdings" panose="05000000000000000000" pitchFamily="2" charset="2"/>
              <a:buChar char="l"/>
            </a:pPr>
            <a:r>
              <a:rPr lang="zh-CN" altLang="en-US" sz="2000" b="0">
                <a:solidFill>
                  <a:schemeClr val="tx1"/>
                </a:solidFill>
                <a:latin typeface="Arial" panose="020B0604020202020204" pitchFamily="34" charset="0"/>
              </a:rPr>
              <a:t>在</a:t>
            </a:r>
            <a:r>
              <a:rPr lang="en-US" altLang="zh-CN" sz="2000" b="0">
                <a:solidFill>
                  <a:schemeClr val="tx1"/>
                </a:solidFill>
                <a:latin typeface="Arial" panose="020B0604020202020204" pitchFamily="34" charset="0"/>
              </a:rPr>
              <a:t>2005</a:t>
            </a:r>
            <a:r>
              <a:rPr lang="zh-CN" altLang="en-US" sz="2000" b="0">
                <a:solidFill>
                  <a:schemeClr val="tx1"/>
                </a:solidFill>
                <a:latin typeface="Arial" panose="020B0604020202020204" pitchFamily="34" charset="0"/>
              </a:rPr>
              <a:t>年</a:t>
            </a:r>
            <a:r>
              <a:rPr lang="en-US" altLang="zh-CN" sz="2000" b="0">
                <a:solidFill>
                  <a:schemeClr val="tx1"/>
                </a:solidFill>
                <a:latin typeface="Arial" panose="020B0604020202020204" pitchFamily="34" charset="0"/>
              </a:rPr>
              <a:t>1</a:t>
            </a:r>
            <a:r>
              <a:rPr lang="zh-CN" altLang="en-US" sz="2000" b="0">
                <a:solidFill>
                  <a:schemeClr val="tx1"/>
                </a:solidFill>
                <a:latin typeface="Arial" panose="020B0604020202020204" pitchFamily="34" charset="0"/>
              </a:rPr>
              <a:t>月在北京评估进行</a:t>
            </a:r>
            <a:r>
              <a:rPr lang="en-US" altLang="zh-CN" sz="2000" b="0">
                <a:solidFill>
                  <a:schemeClr val="tx1"/>
                </a:solidFill>
                <a:latin typeface="Arial" panose="020B0604020202020204" pitchFamily="34" charset="0"/>
              </a:rPr>
              <a:t>Abis</a:t>
            </a:r>
            <a:r>
              <a:rPr lang="zh-CN" altLang="en-US" sz="2000" b="0">
                <a:solidFill>
                  <a:schemeClr val="tx1"/>
                </a:solidFill>
                <a:latin typeface="Arial" panose="020B0604020202020204" pitchFamily="34" charset="0"/>
              </a:rPr>
              <a:t>压缩功能对语音评估结果影响的测试，分成三个部分来测试，包括：无压缩、</a:t>
            </a:r>
            <a:r>
              <a:rPr lang="en-US" altLang="zh-CN" sz="2000" b="0">
                <a:solidFill>
                  <a:schemeClr val="tx1"/>
                </a:solidFill>
                <a:latin typeface="Arial" panose="020B0604020202020204" pitchFamily="34" charset="0"/>
              </a:rPr>
              <a:t>5</a:t>
            </a:r>
            <a:r>
              <a:rPr lang="zh-CN" altLang="en-US" sz="2000" b="0">
                <a:solidFill>
                  <a:schemeClr val="tx1"/>
                </a:solidFill>
                <a:latin typeface="Arial" panose="020B0604020202020204" pitchFamily="34" charset="0"/>
              </a:rPr>
              <a:t>时隙压缩和</a:t>
            </a:r>
            <a:r>
              <a:rPr lang="en-US" altLang="zh-CN" sz="2000" b="0">
                <a:solidFill>
                  <a:schemeClr val="tx1"/>
                </a:solidFill>
                <a:latin typeface="Arial" panose="020B0604020202020204" pitchFamily="34" charset="0"/>
              </a:rPr>
              <a:t>6</a:t>
            </a:r>
            <a:r>
              <a:rPr lang="zh-CN" altLang="en-US" sz="2000" b="0">
                <a:solidFill>
                  <a:schemeClr val="tx1"/>
                </a:solidFill>
                <a:latin typeface="Arial" panose="020B0604020202020204" pitchFamily="34" charset="0"/>
              </a:rPr>
              <a:t>时隙压缩，结果如下表。</a:t>
            </a:r>
          </a:p>
          <a:p>
            <a:pPr>
              <a:spcBef>
                <a:spcPct val="20000"/>
              </a:spcBef>
              <a:spcAft>
                <a:spcPct val="20000"/>
              </a:spcAft>
              <a:buClr>
                <a:srgbClr val="FF0000"/>
              </a:buClr>
              <a:buSzPct val="70000"/>
              <a:buFont typeface="Wingdings" panose="05000000000000000000" pitchFamily="2" charset="2"/>
              <a:buChar char="l"/>
            </a:pPr>
            <a:r>
              <a:rPr lang="zh-CN" altLang="en-US" sz="2000" b="0">
                <a:solidFill>
                  <a:schemeClr val="tx1"/>
                </a:solidFill>
                <a:latin typeface="Arial" panose="020B0604020202020204" pitchFamily="34" charset="0"/>
              </a:rPr>
              <a:t>结论：语音压缩比例越大，语音评估得分越低</a:t>
            </a:r>
          </a:p>
        </p:txBody>
      </p:sp>
    </p:spTree>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3" name="Rectangle 3">
            <a:extLst>
              <a:ext uri="{FF2B5EF4-FFF2-40B4-BE49-F238E27FC236}">
                <a16:creationId xmlns:a16="http://schemas.microsoft.com/office/drawing/2014/main" id="{C9E3FDF1-6C96-4EB7-8C69-5EE002525129}"/>
              </a:ext>
            </a:extLst>
          </p:cNvPr>
          <p:cNvSpPr>
            <a:spLocks noGrp="1" noChangeArrowheads="1"/>
          </p:cNvSpPr>
          <p:nvPr>
            <p:ph type="body" idx="1"/>
          </p:nvPr>
        </p:nvSpPr>
        <p:spPr>
          <a:xfrm>
            <a:off x="323850" y="3068638"/>
            <a:ext cx="8382000" cy="641350"/>
          </a:xfrm>
        </p:spPr>
        <p:txBody>
          <a:bodyPr/>
          <a:lstStyle/>
          <a:p>
            <a:pPr algn="ctr">
              <a:buFontTx/>
              <a:buNone/>
            </a:pPr>
            <a:r>
              <a:rPr lang="zh-CN" altLang="en-US" sz="3600" b="1">
                <a:solidFill>
                  <a:srgbClr val="FF0000"/>
                </a:solidFill>
                <a:ea typeface="黑体" panose="02010609060101010101" pitchFamily="49" charset="-122"/>
              </a:rPr>
              <a:t>鼎利公司相关情况</a:t>
            </a:r>
          </a:p>
        </p:txBody>
      </p:sp>
    </p:spTree>
  </p:cSld>
  <p:clrMapOvr>
    <a:masterClrMapping/>
  </p:clrMapOvr>
  <p:transition>
    <p:strips dir="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a:extLst>
              <a:ext uri="{FF2B5EF4-FFF2-40B4-BE49-F238E27FC236}">
                <a16:creationId xmlns:a16="http://schemas.microsoft.com/office/drawing/2014/main" id="{902984D6-26FF-4149-918C-DF8B039A28A1}"/>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鼎利产品针对语音评估（</a:t>
            </a:r>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）的应用</a:t>
            </a:r>
          </a:p>
        </p:txBody>
      </p:sp>
      <p:sp>
        <p:nvSpPr>
          <p:cNvPr id="638979" name="Rectangle 3">
            <a:extLst>
              <a:ext uri="{FF2B5EF4-FFF2-40B4-BE49-F238E27FC236}">
                <a16:creationId xmlns:a16="http://schemas.microsoft.com/office/drawing/2014/main" id="{80EB52A9-568B-4B6F-B5A4-753EC1557919}"/>
              </a:ext>
            </a:extLst>
          </p:cNvPr>
          <p:cNvSpPr>
            <a:spLocks noGrp="1" noChangeArrowheads="1"/>
          </p:cNvSpPr>
          <p:nvPr>
            <p:ph type="body" sz="half" idx="1"/>
          </p:nvPr>
        </p:nvSpPr>
        <p:spPr>
          <a:xfrm>
            <a:off x="381000" y="2247900"/>
            <a:ext cx="8367713" cy="3800475"/>
          </a:xfrm>
        </p:spPr>
        <p:txBody>
          <a:bodyPr/>
          <a:lstStyle/>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PESQ</a:t>
            </a:r>
            <a:r>
              <a:rPr lang="zh-CN" altLang="en-US" sz="2000">
                <a:latin typeface="宋体" panose="02010600030101010101" pitchFamily="2" charset="-122"/>
                <a:ea typeface="宋体" panose="02010600030101010101" pitchFamily="2" charset="-122"/>
              </a:rPr>
              <a:t>专利拥有者在国内唯一合作伙伴，国内唯一购买</a:t>
            </a:r>
            <a:r>
              <a:rPr lang="en-US" altLang="zh-CN" sz="2000">
                <a:latin typeface="宋体" panose="02010600030101010101" pitchFamily="2" charset="-122"/>
                <a:ea typeface="宋体" panose="02010600030101010101" pitchFamily="2" charset="-122"/>
              </a:rPr>
              <a:t>PESQ</a:t>
            </a:r>
            <a:r>
              <a:rPr lang="zh-CN" altLang="en-US" sz="2000">
                <a:latin typeface="宋体" panose="02010600030101010101" pitchFamily="2" charset="-122"/>
                <a:ea typeface="宋体" panose="02010600030101010101" pitchFamily="2" charset="-122"/>
              </a:rPr>
              <a:t>专利厂商</a:t>
            </a:r>
            <a:endParaRPr lang="en-US" altLang="zh-CN" sz="2000">
              <a:latin typeface="宋体" panose="02010600030101010101" pitchFamily="2" charset="-122"/>
              <a:ea typeface="宋体" panose="02010600030101010101" pitchFamily="2" charset="-122"/>
            </a:endParaRP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2002</a:t>
            </a:r>
            <a:r>
              <a:rPr lang="zh-CN" altLang="en-US" sz="2000">
                <a:latin typeface="宋体" panose="02010600030101010101" pitchFamily="2" charset="-122"/>
                <a:ea typeface="宋体" panose="02010600030101010101" pitchFamily="2" charset="-122"/>
              </a:rPr>
              <a:t>年初开始语音评估方面的开发和研究</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2002</a:t>
            </a:r>
            <a:r>
              <a:rPr lang="zh-CN" altLang="en-US" sz="2000">
                <a:latin typeface="宋体" panose="02010600030101010101" pitchFamily="2" charset="-122"/>
                <a:ea typeface="宋体" panose="02010600030101010101" pitchFamily="2" charset="-122"/>
              </a:rPr>
              <a:t>年初在自动路测系统上实现</a:t>
            </a:r>
            <a:r>
              <a:rPr lang="en-US" altLang="zh-CN" sz="2000">
                <a:latin typeface="宋体" panose="02010600030101010101" pitchFamily="2" charset="-122"/>
                <a:ea typeface="宋体" panose="02010600030101010101" pitchFamily="2" charset="-122"/>
              </a:rPr>
              <a:t>PESQ</a:t>
            </a:r>
            <a:r>
              <a:rPr lang="zh-CN" altLang="en-US" sz="2000">
                <a:latin typeface="宋体" panose="02010600030101010101" pitchFamily="2" charset="-122"/>
                <a:ea typeface="宋体" panose="02010600030101010101" pitchFamily="2" charset="-122"/>
              </a:rPr>
              <a:t>语音评估</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2004</a:t>
            </a:r>
            <a:r>
              <a:rPr lang="zh-CN" altLang="en-US" sz="2000">
                <a:latin typeface="宋体" panose="02010600030101010101" pitchFamily="2" charset="-122"/>
                <a:ea typeface="宋体" panose="02010600030101010101" pitchFamily="2" charset="-122"/>
              </a:rPr>
              <a:t>年</a:t>
            </a:r>
            <a:r>
              <a:rPr lang="en-US" altLang="zh-CN" sz="2000">
                <a:latin typeface="宋体" panose="02010600030101010101" pitchFamily="2" charset="-122"/>
                <a:ea typeface="宋体" panose="02010600030101010101" pitchFamily="2" charset="-122"/>
              </a:rPr>
              <a:t>6</a:t>
            </a:r>
            <a:r>
              <a:rPr lang="zh-CN" altLang="en-US" sz="2000">
                <a:latin typeface="宋体" panose="02010600030101010101" pitchFamily="2" charset="-122"/>
                <a:ea typeface="宋体" panose="02010600030101010101" pitchFamily="2" charset="-122"/>
              </a:rPr>
              <a:t>月在传统路测仪表上实现</a:t>
            </a:r>
            <a:r>
              <a:rPr lang="en-US" altLang="zh-CN" sz="2000">
                <a:latin typeface="宋体" panose="02010600030101010101" pitchFamily="2" charset="-122"/>
                <a:ea typeface="宋体" panose="02010600030101010101" pitchFamily="2" charset="-122"/>
              </a:rPr>
              <a:t>PESQ</a:t>
            </a:r>
            <a:r>
              <a:rPr lang="zh-CN" altLang="en-US" sz="2000">
                <a:latin typeface="宋体" panose="02010600030101010101" pitchFamily="2" charset="-122"/>
                <a:ea typeface="宋体" panose="02010600030101010101" pitchFamily="2" charset="-122"/>
              </a:rPr>
              <a:t>语音评估</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自动路测系统（</a:t>
            </a:r>
            <a:r>
              <a:rPr lang="en-US" altLang="zh-CN" sz="2000">
                <a:latin typeface="宋体" panose="02010600030101010101" pitchFamily="2" charset="-122"/>
                <a:ea typeface="宋体" panose="02010600030101010101" pitchFamily="2" charset="-122"/>
              </a:rPr>
              <a:t>Pilot Fleet</a:t>
            </a:r>
            <a:r>
              <a:rPr lang="zh-CN" altLang="en-US" sz="2000">
                <a:latin typeface="宋体" panose="02010600030101010101" pitchFamily="2" charset="-122"/>
                <a:ea typeface="宋体" panose="02010600030101010101" pitchFamily="2" charset="-122"/>
              </a:rPr>
              <a:t>）</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GSM</a:t>
            </a:r>
            <a:r>
              <a:rPr lang="zh-CN" altLang="en-US" sz="2000">
                <a:latin typeface="宋体" panose="02010600030101010101" pitchFamily="2" charset="-122"/>
                <a:ea typeface="宋体" panose="02010600030101010101" pitchFamily="2" charset="-122"/>
              </a:rPr>
              <a:t>路测仪表</a:t>
            </a:r>
            <a:r>
              <a:rPr lang="en-US" altLang="zh-CN" sz="2000">
                <a:latin typeface="宋体" panose="02010600030101010101" pitchFamily="2" charset="-122"/>
                <a:ea typeface="宋体" panose="02010600030101010101" pitchFamily="2" charset="-122"/>
              </a:rPr>
              <a:t>Pilot Premier for GSM</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CDMA</a:t>
            </a:r>
            <a:r>
              <a:rPr lang="zh-CN" altLang="en-US" sz="2000">
                <a:latin typeface="宋体" panose="02010600030101010101" pitchFamily="2" charset="-122"/>
                <a:ea typeface="宋体" panose="02010600030101010101" pitchFamily="2" charset="-122"/>
              </a:rPr>
              <a:t>路测仪表</a:t>
            </a:r>
            <a:r>
              <a:rPr lang="en-US" altLang="zh-CN" sz="2000">
                <a:latin typeface="宋体" panose="02010600030101010101" pitchFamily="2" charset="-122"/>
                <a:ea typeface="宋体" panose="02010600030101010101" pitchFamily="2" charset="-122"/>
              </a:rPr>
              <a:t>Pilot Panorama for CDMA</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WCDMA</a:t>
            </a:r>
            <a:r>
              <a:rPr lang="zh-CN" altLang="en-US" sz="2000">
                <a:latin typeface="宋体" panose="02010600030101010101" pitchFamily="2" charset="-122"/>
                <a:ea typeface="宋体" panose="02010600030101010101" pitchFamily="2" charset="-122"/>
              </a:rPr>
              <a:t>路测仪表</a:t>
            </a:r>
            <a:r>
              <a:rPr lang="en-US" altLang="zh-CN" sz="2000">
                <a:latin typeface="宋体" panose="02010600030101010101" pitchFamily="2" charset="-122"/>
                <a:ea typeface="宋体" panose="02010600030101010101" pitchFamily="2" charset="-122"/>
              </a:rPr>
              <a:t>Pilot Pioneer for WCDMA</a:t>
            </a:r>
          </a:p>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PHS</a:t>
            </a:r>
            <a:r>
              <a:rPr lang="zh-CN" altLang="en-US" sz="2000">
                <a:latin typeface="宋体" panose="02010600030101010101" pitchFamily="2" charset="-122"/>
                <a:ea typeface="宋体" panose="02010600030101010101" pitchFamily="2" charset="-122"/>
              </a:rPr>
              <a:t>语音评估仪表</a:t>
            </a:r>
            <a:r>
              <a:rPr lang="en-US" altLang="zh-CN" sz="2000">
                <a:latin typeface="宋体" panose="02010600030101010101" pitchFamily="2" charset="-122"/>
                <a:ea typeface="宋体" panose="02010600030101010101" pitchFamily="2" charset="-122"/>
              </a:rPr>
              <a:t>Pilot Pioneer for PHS</a:t>
            </a:r>
          </a:p>
        </p:txBody>
      </p:sp>
    </p:spTree>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0002" name="Group 2">
            <a:extLst>
              <a:ext uri="{FF2B5EF4-FFF2-40B4-BE49-F238E27FC236}">
                <a16:creationId xmlns:a16="http://schemas.microsoft.com/office/drawing/2014/main" id="{25B38127-A6DE-4820-B749-0B5C1E1B4928}"/>
              </a:ext>
            </a:extLst>
          </p:cNvPr>
          <p:cNvGrpSpPr>
            <a:grpSpLocks/>
          </p:cNvGrpSpPr>
          <p:nvPr/>
        </p:nvGrpSpPr>
        <p:grpSpPr bwMode="auto">
          <a:xfrm>
            <a:off x="3429000" y="2955925"/>
            <a:ext cx="1717675" cy="796925"/>
            <a:chOff x="2018" y="1752"/>
            <a:chExt cx="955" cy="640"/>
          </a:xfrm>
        </p:grpSpPr>
        <p:sp>
          <p:nvSpPr>
            <p:cNvPr id="640003" name="Cloud">
              <a:extLst>
                <a:ext uri="{FF2B5EF4-FFF2-40B4-BE49-F238E27FC236}">
                  <a16:creationId xmlns:a16="http://schemas.microsoft.com/office/drawing/2014/main" id="{2133AC22-91D7-44EC-80F2-4A6C48D2F1DC}"/>
                </a:ext>
              </a:extLst>
            </p:cNvPr>
            <p:cNvSpPr>
              <a:spLocks noChangeAspect="1" noEditPoints="1" noChangeArrowheads="1"/>
            </p:cNvSpPr>
            <p:nvPr/>
          </p:nvSpPr>
          <p:spPr bwMode="auto">
            <a:xfrm>
              <a:off x="2018" y="1752"/>
              <a:ext cx="955" cy="64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C99"/>
            </a:solidFill>
            <a:ln w="9525">
              <a:solidFill>
                <a:srgbClr val="000000"/>
              </a:solidFill>
              <a:miter lim="800000"/>
              <a:headEnd/>
              <a:tailEnd/>
            </a:ln>
            <a:effectLst>
              <a:outerShdw dist="107763" dir="2700000" algn="ctr" rotWithShape="0">
                <a:srgbClr val="808080"/>
              </a:outerShdw>
            </a:effectLst>
          </p:spPr>
          <p:txBody>
            <a:bodyPr/>
            <a:lstStyle/>
            <a:p>
              <a:pPr eaLnBrk="1" hangingPunct="1">
                <a:buFontTx/>
                <a:buNone/>
              </a:pPr>
              <a:endParaRPr lang="zh-CN" altLang="en-US" sz="1700" b="0">
                <a:solidFill>
                  <a:schemeClr val="tx1"/>
                </a:solidFill>
                <a:latin typeface="Arial" panose="020B0604020202020204" pitchFamily="34" charset="0"/>
              </a:endParaRPr>
            </a:p>
          </p:txBody>
        </p:sp>
        <p:sp>
          <p:nvSpPr>
            <p:cNvPr id="640004" name="Text Box 4">
              <a:extLst>
                <a:ext uri="{FF2B5EF4-FFF2-40B4-BE49-F238E27FC236}">
                  <a16:creationId xmlns:a16="http://schemas.microsoft.com/office/drawing/2014/main" id="{2C759E83-5D89-46E7-BCE5-6A34A89D67AB}"/>
                </a:ext>
              </a:extLst>
            </p:cNvPr>
            <p:cNvSpPr txBox="1">
              <a:spLocks noChangeArrowheads="1"/>
            </p:cNvSpPr>
            <p:nvPr/>
          </p:nvSpPr>
          <p:spPr bwMode="auto">
            <a:xfrm>
              <a:off x="2290" y="1980"/>
              <a:ext cx="36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1000">
                  <a:solidFill>
                    <a:srgbClr val="FF0000"/>
                  </a:solidFill>
                  <a:latin typeface="Arial" panose="020B0604020202020204" pitchFamily="34" charset="0"/>
                </a:rPr>
                <a:t>Internet</a:t>
              </a:r>
            </a:p>
          </p:txBody>
        </p:sp>
      </p:grpSp>
      <p:pic>
        <p:nvPicPr>
          <p:cNvPr id="640005" name="Picture 5">
            <a:extLst>
              <a:ext uri="{FF2B5EF4-FFF2-40B4-BE49-F238E27FC236}">
                <a16:creationId xmlns:a16="http://schemas.microsoft.com/office/drawing/2014/main" id="{16DDB58F-163F-4653-A9A3-6D09BA169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2689225"/>
            <a:ext cx="125571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40006" name="Group 6">
            <a:extLst>
              <a:ext uri="{FF2B5EF4-FFF2-40B4-BE49-F238E27FC236}">
                <a16:creationId xmlns:a16="http://schemas.microsoft.com/office/drawing/2014/main" id="{DDED5ECC-99D6-4E17-B4E1-7A1466419175}"/>
              </a:ext>
            </a:extLst>
          </p:cNvPr>
          <p:cNvGrpSpPr>
            <a:grpSpLocks/>
          </p:cNvGrpSpPr>
          <p:nvPr/>
        </p:nvGrpSpPr>
        <p:grpSpPr bwMode="auto">
          <a:xfrm>
            <a:off x="1116013" y="1465263"/>
            <a:ext cx="1784350" cy="1122362"/>
            <a:chOff x="340" y="164"/>
            <a:chExt cx="1225" cy="956"/>
          </a:xfrm>
        </p:grpSpPr>
        <p:pic>
          <p:nvPicPr>
            <p:cNvPr id="640007" name="Picture 7">
              <a:extLst>
                <a:ext uri="{FF2B5EF4-FFF2-40B4-BE49-F238E27FC236}">
                  <a16:creationId xmlns:a16="http://schemas.microsoft.com/office/drawing/2014/main" id="{C0EDFC4E-D740-45E2-8EA2-21E8898D0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164"/>
              <a:ext cx="1089"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0008" name="Picture 8" descr="d">
              <a:extLst>
                <a:ext uri="{FF2B5EF4-FFF2-40B4-BE49-F238E27FC236}">
                  <a16:creationId xmlns:a16="http://schemas.microsoft.com/office/drawing/2014/main" id="{FC6664E3-0FAD-4F87-9F10-B16D06450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845"/>
              <a:ext cx="499" cy="275"/>
            </a:xfrm>
            <a:prstGeom prst="rect">
              <a:avLst/>
            </a:prstGeom>
            <a:noFill/>
            <a:extLst>
              <a:ext uri="{909E8E84-426E-40DD-AFC4-6F175D3DCCD1}">
                <a14:hiddenFill xmlns:a14="http://schemas.microsoft.com/office/drawing/2010/main">
                  <a:solidFill>
                    <a:srgbClr val="FFFFFF"/>
                  </a:solidFill>
                </a14:hiddenFill>
              </a:ext>
            </a:extLst>
          </p:spPr>
        </p:pic>
        <p:sp>
          <p:nvSpPr>
            <p:cNvPr id="640009" name="AutoShape 9">
              <a:extLst>
                <a:ext uri="{FF2B5EF4-FFF2-40B4-BE49-F238E27FC236}">
                  <a16:creationId xmlns:a16="http://schemas.microsoft.com/office/drawing/2014/main" id="{DB85AB44-7C16-4DB5-AAB7-308A12520506}"/>
                </a:ext>
              </a:extLst>
            </p:cNvPr>
            <p:cNvSpPr>
              <a:spLocks noChangeArrowheads="1"/>
            </p:cNvSpPr>
            <p:nvPr/>
          </p:nvSpPr>
          <p:spPr bwMode="auto">
            <a:xfrm>
              <a:off x="340" y="570"/>
              <a:ext cx="272" cy="501"/>
            </a:xfrm>
            <a:prstGeom prst="curvedRightArrow">
              <a:avLst>
                <a:gd name="adj1" fmla="val 36838"/>
                <a:gd name="adj2" fmla="val 73676"/>
                <a:gd name="adj3" fmla="val 33333"/>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40010" name="Group 10">
            <a:extLst>
              <a:ext uri="{FF2B5EF4-FFF2-40B4-BE49-F238E27FC236}">
                <a16:creationId xmlns:a16="http://schemas.microsoft.com/office/drawing/2014/main" id="{0F14A6B2-7A55-4CF0-BA4D-72A6BF5A33D7}"/>
              </a:ext>
            </a:extLst>
          </p:cNvPr>
          <p:cNvGrpSpPr>
            <a:grpSpLocks/>
          </p:cNvGrpSpPr>
          <p:nvPr/>
        </p:nvGrpSpPr>
        <p:grpSpPr bwMode="auto">
          <a:xfrm>
            <a:off x="3494088" y="1679575"/>
            <a:ext cx="1676400" cy="904875"/>
            <a:chOff x="2154" y="164"/>
            <a:chExt cx="1197" cy="861"/>
          </a:xfrm>
        </p:grpSpPr>
        <p:sp>
          <p:nvSpPr>
            <p:cNvPr id="640011" name="AutoShape 11">
              <a:extLst>
                <a:ext uri="{FF2B5EF4-FFF2-40B4-BE49-F238E27FC236}">
                  <a16:creationId xmlns:a16="http://schemas.microsoft.com/office/drawing/2014/main" id="{A8AE2E6B-373D-4BA5-8BB7-FDB20AF50D01}"/>
                </a:ext>
              </a:extLst>
            </p:cNvPr>
            <p:cNvSpPr>
              <a:spLocks noChangeArrowheads="1"/>
            </p:cNvSpPr>
            <p:nvPr/>
          </p:nvSpPr>
          <p:spPr bwMode="auto">
            <a:xfrm>
              <a:off x="2154" y="164"/>
              <a:ext cx="1133" cy="861"/>
            </a:xfrm>
            <a:prstGeom prst="cloudCallout">
              <a:avLst>
                <a:gd name="adj1" fmla="val -22727"/>
                <a:gd name="adj2" fmla="val 621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buFontTx/>
                <a:buNone/>
              </a:pPr>
              <a:endParaRPr lang="zh-CN" altLang="en-US" sz="1700" b="0">
                <a:latin typeface="Arial" panose="020B0604020202020204" pitchFamily="34" charset="0"/>
              </a:endParaRPr>
            </a:p>
          </p:txBody>
        </p:sp>
        <p:sp>
          <p:nvSpPr>
            <p:cNvPr id="640012" name="Text Box 12">
              <a:extLst>
                <a:ext uri="{FF2B5EF4-FFF2-40B4-BE49-F238E27FC236}">
                  <a16:creationId xmlns:a16="http://schemas.microsoft.com/office/drawing/2014/main" id="{6B213D0A-998A-4B48-ACE2-5781F12CCD24}"/>
                </a:ext>
              </a:extLst>
            </p:cNvPr>
            <p:cNvSpPr txBox="1">
              <a:spLocks noChangeArrowheads="1"/>
            </p:cNvSpPr>
            <p:nvPr/>
          </p:nvSpPr>
          <p:spPr bwMode="auto">
            <a:xfrm>
              <a:off x="2290" y="446"/>
              <a:ext cx="1061"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2" tIns="45711" rIns="91422" bIns="45711">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370013">
                <a:defRPr sz="2400">
                  <a:solidFill>
                    <a:schemeClr val="tx1"/>
                  </a:solidFill>
                  <a:latin typeface="Times New Roman" panose="02020603050405020304" pitchFamily="18" charset="0"/>
                </a:defRPr>
              </a:lvl4pPr>
              <a:lvl5pPr marL="1827213">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None/>
              </a:pPr>
              <a:r>
                <a:rPr lang="en-US" altLang="zh-CN" sz="900">
                  <a:solidFill>
                    <a:srgbClr val="FF0000"/>
                  </a:solidFill>
                  <a:latin typeface="Arial" panose="020B0604020202020204" pitchFamily="34" charset="0"/>
                </a:rPr>
                <a:t>Wireless Network</a:t>
              </a:r>
            </a:p>
            <a:p>
              <a:pPr eaLnBrk="1" hangingPunct="1">
                <a:buFontTx/>
                <a:buNone/>
              </a:pPr>
              <a:r>
                <a:rPr lang="en-US" altLang="zh-CN" sz="900">
                  <a:solidFill>
                    <a:srgbClr val="FF0000"/>
                  </a:solidFill>
                  <a:latin typeface="Arial" panose="020B0604020202020204" pitchFamily="34" charset="0"/>
                </a:rPr>
                <a:t>GSM/GPRS/CDMA1x/3G</a:t>
              </a:r>
            </a:p>
          </p:txBody>
        </p:sp>
      </p:grpSp>
      <p:sp>
        <p:nvSpPr>
          <p:cNvPr id="640013" name="Line 13">
            <a:extLst>
              <a:ext uri="{FF2B5EF4-FFF2-40B4-BE49-F238E27FC236}">
                <a16:creationId xmlns:a16="http://schemas.microsoft.com/office/drawing/2014/main" id="{3E27FA32-47C1-4655-872C-AAB6C5DD61BA}"/>
              </a:ext>
            </a:extLst>
          </p:cNvPr>
          <p:cNvSpPr>
            <a:spLocks noChangeShapeType="1"/>
          </p:cNvSpPr>
          <p:nvPr/>
        </p:nvSpPr>
        <p:spPr bwMode="auto">
          <a:xfrm>
            <a:off x="2835275" y="1998663"/>
            <a:ext cx="923925" cy="0"/>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14" name="Line 14">
            <a:extLst>
              <a:ext uri="{FF2B5EF4-FFF2-40B4-BE49-F238E27FC236}">
                <a16:creationId xmlns:a16="http://schemas.microsoft.com/office/drawing/2014/main" id="{2D5887AE-655E-47EF-B025-28BEC92982F5}"/>
              </a:ext>
            </a:extLst>
          </p:cNvPr>
          <p:cNvSpPr>
            <a:spLocks noChangeShapeType="1"/>
          </p:cNvSpPr>
          <p:nvPr/>
        </p:nvSpPr>
        <p:spPr bwMode="auto">
          <a:xfrm flipV="1">
            <a:off x="2636838" y="2317750"/>
            <a:ext cx="1055687" cy="692150"/>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15" name="Line 15">
            <a:extLst>
              <a:ext uri="{FF2B5EF4-FFF2-40B4-BE49-F238E27FC236}">
                <a16:creationId xmlns:a16="http://schemas.microsoft.com/office/drawing/2014/main" id="{4C3FE121-ADEA-4714-B43E-55F6CC768F61}"/>
              </a:ext>
            </a:extLst>
          </p:cNvPr>
          <p:cNvSpPr>
            <a:spLocks noChangeShapeType="1"/>
          </p:cNvSpPr>
          <p:nvPr/>
        </p:nvSpPr>
        <p:spPr bwMode="auto">
          <a:xfrm flipH="1" flipV="1">
            <a:off x="4352925" y="2476500"/>
            <a:ext cx="0" cy="533400"/>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16" name="Line 16">
            <a:extLst>
              <a:ext uri="{FF2B5EF4-FFF2-40B4-BE49-F238E27FC236}">
                <a16:creationId xmlns:a16="http://schemas.microsoft.com/office/drawing/2014/main" id="{420A6E86-AD55-411E-91FE-A28B810E663E}"/>
              </a:ext>
            </a:extLst>
          </p:cNvPr>
          <p:cNvSpPr>
            <a:spLocks noChangeShapeType="1"/>
          </p:cNvSpPr>
          <p:nvPr/>
        </p:nvSpPr>
        <p:spPr bwMode="auto">
          <a:xfrm>
            <a:off x="5014913" y="3433763"/>
            <a:ext cx="923925" cy="161925"/>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0017" name="Object 17">
            <a:extLst>
              <a:ext uri="{FF2B5EF4-FFF2-40B4-BE49-F238E27FC236}">
                <a16:creationId xmlns:a16="http://schemas.microsoft.com/office/drawing/2014/main" id="{B4CC79C7-796B-4B89-B6F7-1372C690C83D}"/>
              </a:ext>
            </a:extLst>
          </p:cNvPr>
          <p:cNvGraphicFramePr>
            <a:graphicFrameLocks noChangeAspect="1"/>
          </p:cNvGraphicFramePr>
          <p:nvPr/>
        </p:nvGraphicFramePr>
        <p:xfrm>
          <a:off x="3892550" y="4286250"/>
          <a:ext cx="771525" cy="531813"/>
        </p:xfrm>
        <a:graphic>
          <a:graphicData uri="http://schemas.openxmlformats.org/presentationml/2006/ole">
            <mc:AlternateContent xmlns:mc="http://schemas.openxmlformats.org/markup-compatibility/2006">
              <mc:Choice xmlns:v="urn:schemas-microsoft-com:vml" Requires="v">
                <p:oleObj spid="_x0000_s640060" name="BMP 图像" r:id="rId5" imgW="1009791" imgH="1038370" progId="Paint.Picture">
                  <p:embed/>
                </p:oleObj>
              </mc:Choice>
              <mc:Fallback>
                <p:oleObj name="BMP 图像" r:id="rId5" imgW="1009791" imgH="1038370" progId="Paint.Picture">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2550" y="4286250"/>
                        <a:ext cx="771525"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0018" name="Line 18">
            <a:extLst>
              <a:ext uri="{FF2B5EF4-FFF2-40B4-BE49-F238E27FC236}">
                <a16:creationId xmlns:a16="http://schemas.microsoft.com/office/drawing/2014/main" id="{3F9D39C0-F77C-4887-98EC-B1434FBC94DA}"/>
              </a:ext>
            </a:extLst>
          </p:cNvPr>
          <p:cNvSpPr>
            <a:spLocks noChangeShapeType="1"/>
          </p:cNvSpPr>
          <p:nvPr/>
        </p:nvSpPr>
        <p:spPr bwMode="auto">
          <a:xfrm flipV="1">
            <a:off x="4287838" y="3700463"/>
            <a:ext cx="65087" cy="585787"/>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19" name="Text Box 19">
            <a:extLst>
              <a:ext uri="{FF2B5EF4-FFF2-40B4-BE49-F238E27FC236}">
                <a16:creationId xmlns:a16="http://schemas.microsoft.com/office/drawing/2014/main" id="{C67B4CF3-5B6D-4189-9724-5BF54D763C94}"/>
              </a:ext>
            </a:extLst>
          </p:cNvPr>
          <p:cNvSpPr txBox="1">
            <a:spLocks noChangeArrowheads="1"/>
          </p:cNvSpPr>
          <p:nvPr/>
        </p:nvSpPr>
        <p:spPr bwMode="auto">
          <a:xfrm>
            <a:off x="5219700" y="1052513"/>
            <a:ext cx="1868488" cy="1165225"/>
          </a:xfrm>
          <a:prstGeom prst="rect">
            <a:avLst/>
          </a:prstGeom>
          <a:noFill/>
          <a:ln w="25400">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en-US" altLang="zh-CN" sz="1200">
                <a:solidFill>
                  <a:schemeClr val="tx1"/>
                </a:solidFill>
                <a:latin typeface="Arial" panose="020B0604020202020204" pitchFamily="34" charset="0"/>
              </a:rPr>
              <a:t>Data Processing Server</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Test data decode</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Statistical analysis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Automated reporting</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Resolutions suggestions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Problem area Identification</a:t>
            </a:r>
          </a:p>
        </p:txBody>
      </p:sp>
      <p:sp>
        <p:nvSpPr>
          <p:cNvPr id="640020" name="Text Box 20">
            <a:extLst>
              <a:ext uri="{FF2B5EF4-FFF2-40B4-BE49-F238E27FC236}">
                <a16:creationId xmlns:a16="http://schemas.microsoft.com/office/drawing/2014/main" id="{ACC7273D-3FDD-4758-BF7A-35BD3D85C8ED}"/>
              </a:ext>
            </a:extLst>
          </p:cNvPr>
          <p:cNvSpPr txBox="1">
            <a:spLocks noChangeArrowheads="1"/>
          </p:cNvSpPr>
          <p:nvPr/>
        </p:nvSpPr>
        <p:spPr bwMode="auto">
          <a:xfrm>
            <a:off x="5476875" y="4498975"/>
            <a:ext cx="1916113" cy="1119188"/>
          </a:xfrm>
          <a:prstGeom prst="rect">
            <a:avLst/>
          </a:prstGeom>
          <a:noFill/>
          <a:ln w="2540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en-US" altLang="zh-CN" sz="1200">
                <a:solidFill>
                  <a:schemeClr val="tx1"/>
                </a:solidFill>
                <a:latin typeface="Arial" panose="020B0604020202020204" pitchFamily="34" charset="0"/>
              </a:rPr>
              <a:t>Central Server</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Communicate with all probes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Set up parameters/plan/alarms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Download test data</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Upgrade probes SW</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User Authenticate</a:t>
            </a:r>
            <a:endParaRPr lang="en-US" altLang="zh-CN" sz="900">
              <a:solidFill>
                <a:schemeClr val="tx1"/>
              </a:solidFill>
              <a:latin typeface="Arial" panose="020B0604020202020204" pitchFamily="34" charset="0"/>
            </a:endParaRPr>
          </a:p>
        </p:txBody>
      </p:sp>
      <p:sp>
        <p:nvSpPr>
          <p:cNvPr id="640021" name="Text Box 21">
            <a:extLst>
              <a:ext uri="{FF2B5EF4-FFF2-40B4-BE49-F238E27FC236}">
                <a16:creationId xmlns:a16="http://schemas.microsoft.com/office/drawing/2014/main" id="{9D886BE6-B250-4AB5-865D-20545931CA75}"/>
              </a:ext>
            </a:extLst>
          </p:cNvPr>
          <p:cNvSpPr txBox="1">
            <a:spLocks noChangeArrowheads="1"/>
          </p:cNvSpPr>
          <p:nvPr/>
        </p:nvSpPr>
        <p:spPr bwMode="auto">
          <a:xfrm>
            <a:off x="7229475" y="1052513"/>
            <a:ext cx="1914525" cy="116522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en-US" altLang="zh-CN" sz="1200">
                <a:solidFill>
                  <a:schemeClr val="tx1"/>
                </a:solidFill>
                <a:latin typeface="Arial" panose="020B0604020202020204" pitchFamily="34" charset="0"/>
              </a:rPr>
              <a:t>Speech Evaluation Server</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PESQ Standard (ITU-T)</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Measuring Speech Quality</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MOS (Mean Opinion Scores)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Save the Voice Wave</a:t>
            </a:r>
          </a:p>
          <a:p>
            <a:pPr eaLnBrk="1" hangingPunct="1">
              <a:buFont typeface="Wingdings" panose="05000000000000000000" pitchFamily="2" charset="2"/>
              <a:buChar char="l"/>
            </a:pPr>
            <a:endParaRPr lang="zh-CN" altLang="en-US" sz="900">
              <a:solidFill>
                <a:srgbClr val="0000CC"/>
              </a:solidFill>
              <a:latin typeface="Arial" panose="020B0604020202020204" pitchFamily="34" charset="0"/>
            </a:endParaRPr>
          </a:p>
        </p:txBody>
      </p:sp>
      <p:sp>
        <p:nvSpPr>
          <p:cNvPr id="640022" name="Text Box 22">
            <a:extLst>
              <a:ext uri="{FF2B5EF4-FFF2-40B4-BE49-F238E27FC236}">
                <a16:creationId xmlns:a16="http://schemas.microsoft.com/office/drawing/2014/main" id="{486FCE78-4EEA-4842-952B-FF6792DFA9A8}"/>
              </a:ext>
            </a:extLst>
          </p:cNvPr>
          <p:cNvSpPr txBox="1">
            <a:spLocks noChangeArrowheads="1"/>
          </p:cNvSpPr>
          <p:nvPr/>
        </p:nvSpPr>
        <p:spPr bwMode="auto">
          <a:xfrm>
            <a:off x="3494088" y="4979988"/>
            <a:ext cx="1849437" cy="1392237"/>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en-US" altLang="zh-CN" sz="1200">
                <a:solidFill>
                  <a:schemeClr val="tx1"/>
                </a:solidFill>
                <a:latin typeface="Arial" panose="020B0604020202020204" pitchFamily="34" charset="0"/>
              </a:rPr>
              <a:t>Monitoring</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Test  routines appear</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Network parameters appear</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Layer 3 messages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Network Events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Maintenance</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Control Probes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Analysis &amp; Diagnosis network</a:t>
            </a:r>
          </a:p>
        </p:txBody>
      </p:sp>
      <p:sp>
        <p:nvSpPr>
          <p:cNvPr id="640023" name="AutoShape 23">
            <a:extLst>
              <a:ext uri="{FF2B5EF4-FFF2-40B4-BE49-F238E27FC236}">
                <a16:creationId xmlns:a16="http://schemas.microsoft.com/office/drawing/2014/main" id="{CA3EAA0A-508D-412F-8455-21CC6E65D978}"/>
              </a:ext>
            </a:extLst>
          </p:cNvPr>
          <p:cNvSpPr>
            <a:spLocks noChangeArrowheads="1"/>
          </p:cNvSpPr>
          <p:nvPr/>
        </p:nvSpPr>
        <p:spPr bwMode="auto">
          <a:xfrm rot="5400000">
            <a:off x="4240213" y="4733925"/>
            <a:ext cx="160337" cy="328613"/>
          </a:xfrm>
          <a:prstGeom prst="rightArrow">
            <a:avLst>
              <a:gd name="adj1" fmla="val 50000"/>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24" name="Text Box 24">
            <a:extLst>
              <a:ext uri="{FF2B5EF4-FFF2-40B4-BE49-F238E27FC236}">
                <a16:creationId xmlns:a16="http://schemas.microsoft.com/office/drawing/2014/main" id="{662FC0B7-0659-4DBF-A562-FCA8B602E61C}"/>
              </a:ext>
            </a:extLst>
          </p:cNvPr>
          <p:cNvSpPr txBox="1">
            <a:spLocks noChangeArrowheads="1"/>
          </p:cNvSpPr>
          <p:nvPr/>
        </p:nvSpPr>
        <p:spPr bwMode="auto">
          <a:xfrm>
            <a:off x="1247775" y="4394200"/>
            <a:ext cx="1719263" cy="1847850"/>
          </a:xfrm>
          <a:prstGeom prst="rect">
            <a:avLst/>
          </a:prstGeom>
          <a:noFill/>
          <a:ln w="2540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Tx/>
              <a:buNone/>
            </a:pPr>
            <a:r>
              <a:rPr lang="en-US" altLang="zh-CN" sz="1200">
                <a:solidFill>
                  <a:schemeClr val="tx1"/>
                </a:solidFill>
                <a:latin typeface="Arial" panose="020B0604020202020204" pitchFamily="34" charset="0"/>
              </a:rPr>
              <a:t>Data gathering Probes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Call quality</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Call statistics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Serving Cell info</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Neighbor Cell info</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Drop call</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Access failures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Data throughput</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Qos</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RF performance</a:t>
            </a:r>
          </a:p>
          <a:p>
            <a:pPr eaLnBrk="1" hangingPunct="1">
              <a:buFont typeface="Wingdings" panose="05000000000000000000" pitchFamily="2" charset="2"/>
              <a:buChar char="l"/>
            </a:pPr>
            <a:r>
              <a:rPr lang="en-US" altLang="zh-CN" sz="900">
                <a:solidFill>
                  <a:srgbClr val="0000CC"/>
                </a:solidFill>
                <a:latin typeface="Arial" panose="020B0604020202020204" pitchFamily="34" charset="0"/>
              </a:rPr>
              <a:t>…,…</a:t>
            </a:r>
          </a:p>
        </p:txBody>
      </p:sp>
      <p:pic>
        <p:nvPicPr>
          <p:cNvPr id="640025" name="Picture 25">
            <a:extLst>
              <a:ext uri="{FF2B5EF4-FFF2-40B4-BE49-F238E27FC236}">
                <a16:creationId xmlns:a16="http://schemas.microsoft.com/office/drawing/2014/main" id="{346876C1-362D-483A-8715-FE9B1666D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3433763"/>
            <a:ext cx="125571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026" name="Line 26">
            <a:extLst>
              <a:ext uri="{FF2B5EF4-FFF2-40B4-BE49-F238E27FC236}">
                <a16:creationId xmlns:a16="http://schemas.microsoft.com/office/drawing/2014/main" id="{444C5D7D-34DA-4A9A-B484-835FA6558284}"/>
              </a:ext>
            </a:extLst>
          </p:cNvPr>
          <p:cNvSpPr>
            <a:spLocks noChangeShapeType="1"/>
          </p:cNvSpPr>
          <p:nvPr/>
        </p:nvSpPr>
        <p:spPr bwMode="auto">
          <a:xfrm flipV="1">
            <a:off x="2701925" y="2476500"/>
            <a:ext cx="1122363" cy="1225550"/>
          </a:xfrm>
          <a:prstGeom prst="line">
            <a:avLst/>
          </a:prstGeom>
          <a:noFill/>
          <a:ln w="508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27" name="AutoShape 27">
            <a:extLst>
              <a:ext uri="{FF2B5EF4-FFF2-40B4-BE49-F238E27FC236}">
                <a16:creationId xmlns:a16="http://schemas.microsoft.com/office/drawing/2014/main" id="{50346A8E-BD24-48FE-835E-4991A2DA1022}"/>
              </a:ext>
            </a:extLst>
          </p:cNvPr>
          <p:cNvSpPr>
            <a:spLocks noChangeArrowheads="1"/>
          </p:cNvSpPr>
          <p:nvPr/>
        </p:nvSpPr>
        <p:spPr bwMode="auto">
          <a:xfrm rot="5400000">
            <a:off x="1966913" y="4068763"/>
            <a:ext cx="214312" cy="328612"/>
          </a:xfrm>
          <a:prstGeom prst="rightArrow">
            <a:avLst>
              <a:gd name="adj1" fmla="val 50000"/>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0028" name="Group 28">
            <a:extLst>
              <a:ext uri="{FF2B5EF4-FFF2-40B4-BE49-F238E27FC236}">
                <a16:creationId xmlns:a16="http://schemas.microsoft.com/office/drawing/2014/main" id="{B95A54FB-BBC9-4958-8EA0-D3F5205D51E6}"/>
              </a:ext>
            </a:extLst>
          </p:cNvPr>
          <p:cNvGrpSpPr>
            <a:grpSpLocks/>
          </p:cNvGrpSpPr>
          <p:nvPr/>
        </p:nvGrpSpPr>
        <p:grpSpPr bwMode="auto">
          <a:xfrm>
            <a:off x="5476875" y="2205038"/>
            <a:ext cx="3500438" cy="2303462"/>
            <a:chOff x="3450" y="1460"/>
            <a:chExt cx="2205" cy="1374"/>
          </a:xfrm>
        </p:grpSpPr>
        <p:grpSp>
          <p:nvGrpSpPr>
            <p:cNvPr id="640029" name="Group 29">
              <a:extLst>
                <a:ext uri="{FF2B5EF4-FFF2-40B4-BE49-F238E27FC236}">
                  <a16:creationId xmlns:a16="http://schemas.microsoft.com/office/drawing/2014/main" id="{ABE85872-952C-4B7B-BD50-3AD3CAD27961}"/>
                </a:ext>
              </a:extLst>
            </p:cNvPr>
            <p:cNvGrpSpPr>
              <a:grpSpLocks/>
            </p:cNvGrpSpPr>
            <p:nvPr/>
          </p:nvGrpSpPr>
          <p:grpSpPr bwMode="auto">
            <a:xfrm>
              <a:off x="3574" y="1594"/>
              <a:ext cx="1915" cy="1039"/>
              <a:chOff x="3243" y="572"/>
              <a:chExt cx="2254" cy="1679"/>
            </a:xfrm>
          </p:grpSpPr>
          <p:pic>
            <p:nvPicPr>
              <p:cNvPr id="640030" name="Picture 30">
                <a:extLst>
                  <a:ext uri="{FF2B5EF4-FFF2-40B4-BE49-F238E27FC236}">
                    <a16:creationId xmlns:a16="http://schemas.microsoft.com/office/drawing/2014/main" id="{EC5394A9-E578-4618-89A2-992285852A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2" y="572"/>
                <a:ext cx="635"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40031" name="Object 31">
                <a:extLst>
                  <a:ext uri="{FF2B5EF4-FFF2-40B4-BE49-F238E27FC236}">
                    <a16:creationId xmlns:a16="http://schemas.microsoft.com/office/drawing/2014/main" id="{C5D6A0C6-9DAB-47CC-92DF-CFB76ACE5E5B}"/>
                  </a:ext>
                </a:extLst>
              </p:cNvPr>
              <p:cNvGraphicFramePr>
                <a:graphicFrameLocks noChangeAspect="1"/>
              </p:cNvGraphicFramePr>
              <p:nvPr/>
            </p:nvGraphicFramePr>
            <p:xfrm>
              <a:off x="4967" y="1706"/>
              <a:ext cx="530" cy="545"/>
            </p:xfrm>
            <a:graphic>
              <a:graphicData uri="http://schemas.openxmlformats.org/presentationml/2006/ole">
                <mc:AlternateContent xmlns:mc="http://schemas.openxmlformats.org/markup-compatibility/2006">
                  <mc:Choice xmlns:v="urn:schemas-microsoft-com:vml" Requires="v">
                    <p:oleObj spid="_x0000_s640061" name="BMP 图像" r:id="rId8" imgW="1009791" imgH="1038370" progId="Paint.Picture">
                      <p:embed/>
                    </p:oleObj>
                  </mc:Choice>
                  <mc:Fallback>
                    <p:oleObj name="BMP 图像" r:id="rId8" imgW="1009791" imgH="1038370" progId="Paint.Picture">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706"/>
                            <a:ext cx="530" cy="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0032" name="Picture 32">
                <a:extLst>
                  <a:ext uri="{FF2B5EF4-FFF2-40B4-BE49-F238E27FC236}">
                    <a16:creationId xmlns:a16="http://schemas.microsoft.com/office/drawing/2014/main" id="{D5660626-1283-4E7C-B4A5-B89BB011AC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3" y="1480"/>
                <a:ext cx="817" cy="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33" name="Picture 33">
                <a:extLst>
                  <a:ext uri="{FF2B5EF4-FFF2-40B4-BE49-F238E27FC236}">
                    <a16:creationId xmlns:a16="http://schemas.microsoft.com/office/drawing/2014/main" id="{E2746C42-F6D7-44D5-9702-6D0A7D3FDF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4" y="572"/>
                <a:ext cx="635"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34" name="Picture 34" descr="OfficeConnect_2">
                <a:extLst>
                  <a:ext uri="{FF2B5EF4-FFF2-40B4-BE49-F238E27FC236}">
                    <a16:creationId xmlns:a16="http://schemas.microsoft.com/office/drawing/2014/main" id="{32ACA598-DB13-4E51-B4ED-9D90B20B9C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5" y="1525"/>
                <a:ext cx="8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035" name="Line 35">
                <a:extLst>
                  <a:ext uri="{FF2B5EF4-FFF2-40B4-BE49-F238E27FC236}">
                    <a16:creationId xmlns:a16="http://schemas.microsoft.com/office/drawing/2014/main" id="{4DBCF622-4765-4F76-8456-51FDF10EF95E}"/>
                  </a:ext>
                </a:extLst>
              </p:cNvPr>
              <p:cNvSpPr>
                <a:spLocks noChangeShapeType="1"/>
              </p:cNvSpPr>
              <p:nvPr/>
            </p:nvSpPr>
            <p:spPr bwMode="auto">
              <a:xfrm flipV="1">
                <a:off x="3833" y="1752"/>
                <a:ext cx="453" cy="90"/>
              </a:xfrm>
              <a:prstGeom prst="line">
                <a:avLst/>
              </a:prstGeom>
              <a:noFill/>
              <a:ln w="508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36" name="Line 36">
                <a:extLst>
                  <a:ext uri="{FF2B5EF4-FFF2-40B4-BE49-F238E27FC236}">
                    <a16:creationId xmlns:a16="http://schemas.microsoft.com/office/drawing/2014/main" id="{75CE351D-8B0A-407B-9C9B-55292004FEDD}"/>
                  </a:ext>
                </a:extLst>
              </p:cNvPr>
              <p:cNvSpPr>
                <a:spLocks noChangeShapeType="1"/>
              </p:cNvSpPr>
              <p:nvPr/>
            </p:nvSpPr>
            <p:spPr bwMode="auto">
              <a:xfrm>
                <a:off x="4195" y="1071"/>
                <a:ext cx="137" cy="545"/>
              </a:xfrm>
              <a:prstGeom prst="line">
                <a:avLst/>
              </a:prstGeom>
              <a:noFill/>
              <a:ln w="508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37" name="Line 37">
                <a:extLst>
                  <a:ext uri="{FF2B5EF4-FFF2-40B4-BE49-F238E27FC236}">
                    <a16:creationId xmlns:a16="http://schemas.microsoft.com/office/drawing/2014/main" id="{59AEBD34-B41B-4C4D-B492-AA4A74966578}"/>
                  </a:ext>
                </a:extLst>
              </p:cNvPr>
              <p:cNvSpPr>
                <a:spLocks noChangeShapeType="1"/>
              </p:cNvSpPr>
              <p:nvPr/>
            </p:nvSpPr>
            <p:spPr bwMode="auto">
              <a:xfrm flipV="1">
                <a:off x="4558" y="1071"/>
                <a:ext cx="454" cy="544"/>
              </a:xfrm>
              <a:prstGeom prst="line">
                <a:avLst/>
              </a:prstGeom>
              <a:noFill/>
              <a:ln w="508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38" name="Line 38">
                <a:extLst>
                  <a:ext uri="{FF2B5EF4-FFF2-40B4-BE49-F238E27FC236}">
                    <a16:creationId xmlns:a16="http://schemas.microsoft.com/office/drawing/2014/main" id="{ADAC67F6-923F-4AED-87D3-103B52EBD242}"/>
                  </a:ext>
                </a:extLst>
              </p:cNvPr>
              <p:cNvSpPr>
                <a:spLocks noChangeShapeType="1"/>
              </p:cNvSpPr>
              <p:nvPr/>
            </p:nvSpPr>
            <p:spPr bwMode="auto">
              <a:xfrm>
                <a:off x="4558" y="1842"/>
                <a:ext cx="408" cy="227"/>
              </a:xfrm>
              <a:prstGeom prst="line">
                <a:avLst/>
              </a:prstGeom>
              <a:noFill/>
              <a:ln w="508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0039" name="AutoShape 39">
              <a:extLst>
                <a:ext uri="{FF2B5EF4-FFF2-40B4-BE49-F238E27FC236}">
                  <a16:creationId xmlns:a16="http://schemas.microsoft.com/office/drawing/2014/main" id="{BE4FF6A2-0DB6-4E83-9BA9-1BEE0DA3AA79}"/>
                </a:ext>
              </a:extLst>
            </p:cNvPr>
            <p:cNvSpPr>
              <a:spLocks noChangeArrowheads="1"/>
            </p:cNvSpPr>
            <p:nvPr/>
          </p:nvSpPr>
          <p:spPr bwMode="auto">
            <a:xfrm rot="16200000">
              <a:off x="4194" y="1423"/>
              <a:ext cx="134" cy="207"/>
            </a:xfrm>
            <a:prstGeom prst="rightArrow">
              <a:avLst>
                <a:gd name="adj1" fmla="val 50000"/>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40" name="AutoShape 40">
              <a:extLst>
                <a:ext uri="{FF2B5EF4-FFF2-40B4-BE49-F238E27FC236}">
                  <a16:creationId xmlns:a16="http://schemas.microsoft.com/office/drawing/2014/main" id="{D855FBCC-A35D-42F2-9202-9C13E5078D9F}"/>
                </a:ext>
              </a:extLst>
            </p:cNvPr>
            <p:cNvSpPr>
              <a:spLocks noChangeArrowheads="1"/>
            </p:cNvSpPr>
            <p:nvPr/>
          </p:nvSpPr>
          <p:spPr bwMode="auto">
            <a:xfrm rot="16200000">
              <a:off x="4985" y="1423"/>
              <a:ext cx="134" cy="207"/>
            </a:xfrm>
            <a:prstGeom prst="rightArrow">
              <a:avLst>
                <a:gd name="adj1" fmla="val 50000"/>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41" name="AutoShape 41">
              <a:extLst>
                <a:ext uri="{FF2B5EF4-FFF2-40B4-BE49-F238E27FC236}">
                  <a16:creationId xmlns:a16="http://schemas.microsoft.com/office/drawing/2014/main" id="{CD6B38A0-7894-4A36-B0C5-96860E834433}"/>
                </a:ext>
              </a:extLst>
            </p:cNvPr>
            <p:cNvSpPr>
              <a:spLocks noChangeArrowheads="1"/>
            </p:cNvSpPr>
            <p:nvPr/>
          </p:nvSpPr>
          <p:spPr bwMode="auto">
            <a:xfrm rot="5400000">
              <a:off x="3794" y="2596"/>
              <a:ext cx="268" cy="207"/>
            </a:xfrm>
            <a:prstGeom prst="rightArrow">
              <a:avLst>
                <a:gd name="adj1" fmla="val 50000"/>
                <a:gd name="adj2" fmla="val 323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42" name="Rectangle 42">
              <a:extLst>
                <a:ext uri="{FF2B5EF4-FFF2-40B4-BE49-F238E27FC236}">
                  <a16:creationId xmlns:a16="http://schemas.microsoft.com/office/drawing/2014/main" id="{E03741A9-20D8-45A0-85F1-A0C2ABBF2F9D}"/>
                </a:ext>
              </a:extLst>
            </p:cNvPr>
            <p:cNvSpPr>
              <a:spLocks noChangeArrowheads="1"/>
            </p:cNvSpPr>
            <p:nvPr/>
          </p:nvSpPr>
          <p:spPr bwMode="auto">
            <a:xfrm>
              <a:off x="3450" y="1594"/>
              <a:ext cx="2205" cy="1106"/>
            </a:xfrm>
            <a:prstGeom prst="rect">
              <a:avLst/>
            </a:prstGeom>
            <a:noFill/>
            <a:ln w="25400">
              <a:solidFill>
                <a:srgbClr val="33CC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0043" name="Line 43">
            <a:extLst>
              <a:ext uri="{FF2B5EF4-FFF2-40B4-BE49-F238E27FC236}">
                <a16:creationId xmlns:a16="http://schemas.microsoft.com/office/drawing/2014/main" id="{574B4008-DBD2-4DF7-8ED6-021229E08FE3}"/>
              </a:ext>
            </a:extLst>
          </p:cNvPr>
          <p:cNvSpPr>
            <a:spLocks noChangeShapeType="1"/>
          </p:cNvSpPr>
          <p:nvPr/>
        </p:nvSpPr>
        <p:spPr bwMode="auto">
          <a:xfrm>
            <a:off x="3165475" y="1412875"/>
            <a:ext cx="0" cy="4522788"/>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40044" name="Group 44">
            <a:extLst>
              <a:ext uri="{FF2B5EF4-FFF2-40B4-BE49-F238E27FC236}">
                <a16:creationId xmlns:a16="http://schemas.microsoft.com/office/drawing/2014/main" id="{0D1B435B-C745-4CFD-B071-F497F3C8D532}"/>
              </a:ext>
            </a:extLst>
          </p:cNvPr>
          <p:cNvGrpSpPr>
            <a:grpSpLocks/>
          </p:cNvGrpSpPr>
          <p:nvPr/>
        </p:nvGrpSpPr>
        <p:grpSpPr bwMode="auto">
          <a:xfrm>
            <a:off x="7523163" y="4392613"/>
            <a:ext cx="1630362" cy="1719262"/>
            <a:chOff x="4558" y="2750"/>
            <a:chExt cx="1119" cy="1465"/>
          </a:xfrm>
        </p:grpSpPr>
        <p:graphicFrame>
          <p:nvGraphicFramePr>
            <p:cNvPr id="640045" name="Object 45">
              <a:extLst>
                <a:ext uri="{FF2B5EF4-FFF2-40B4-BE49-F238E27FC236}">
                  <a16:creationId xmlns:a16="http://schemas.microsoft.com/office/drawing/2014/main" id="{FADCA7F5-7F2C-4934-97BF-1E97D0AD6EC6}"/>
                </a:ext>
              </a:extLst>
            </p:cNvPr>
            <p:cNvGraphicFramePr>
              <a:graphicFrameLocks noChangeAspect="1"/>
            </p:cNvGraphicFramePr>
            <p:nvPr/>
          </p:nvGraphicFramePr>
          <p:xfrm>
            <a:off x="4694" y="3476"/>
            <a:ext cx="227" cy="194"/>
          </p:xfrm>
          <a:graphic>
            <a:graphicData uri="http://schemas.openxmlformats.org/presentationml/2006/ole">
              <mc:AlternateContent xmlns:mc="http://schemas.openxmlformats.org/markup-compatibility/2006">
                <mc:Choice xmlns:v="urn:schemas-microsoft-com:vml" Requires="v">
                  <p:oleObj spid="_x0000_s640062" name="BMP 图像" r:id="rId10" imgW="1009791" imgH="1038370" progId="Paint.Picture">
                    <p:embed/>
                  </p:oleObj>
                </mc:Choice>
                <mc:Fallback>
                  <p:oleObj name="BMP 图像" r:id="rId10" imgW="1009791" imgH="1038370" progId="Paint.Picture">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4" y="3476"/>
                          <a:ext cx="22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0046" name="Picture 46">
              <a:extLst>
                <a:ext uri="{FF2B5EF4-FFF2-40B4-BE49-F238E27FC236}">
                  <a16:creationId xmlns:a16="http://schemas.microsoft.com/office/drawing/2014/main" id="{A52533F9-F958-4CD6-AAEB-9ADC2C11EC6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4" y="2977"/>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47" name="Picture 47" descr="OfficeConnect_2">
              <a:extLst>
                <a:ext uri="{FF2B5EF4-FFF2-40B4-BE49-F238E27FC236}">
                  <a16:creationId xmlns:a16="http://schemas.microsoft.com/office/drawing/2014/main" id="{B26CE2A7-4760-44C2-BC57-450D975A49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 y="3748"/>
              <a:ext cx="227"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0048" name="Line 48">
              <a:extLst>
                <a:ext uri="{FF2B5EF4-FFF2-40B4-BE49-F238E27FC236}">
                  <a16:creationId xmlns:a16="http://schemas.microsoft.com/office/drawing/2014/main" id="{358CCDCD-52D9-4709-B09C-FBA902C90915}"/>
                </a:ext>
              </a:extLst>
            </p:cNvPr>
            <p:cNvSpPr>
              <a:spLocks noChangeShapeType="1"/>
            </p:cNvSpPr>
            <p:nvPr/>
          </p:nvSpPr>
          <p:spPr bwMode="auto">
            <a:xfrm flipV="1">
              <a:off x="4694" y="3975"/>
              <a:ext cx="228" cy="0"/>
            </a:xfrm>
            <a:prstGeom prst="line">
              <a:avLst/>
            </a:prstGeom>
            <a:noFill/>
            <a:ln w="127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49" name="Line 49">
              <a:extLst>
                <a:ext uri="{FF2B5EF4-FFF2-40B4-BE49-F238E27FC236}">
                  <a16:creationId xmlns:a16="http://schemas.microsoft.com/office/drawing/2014/main" id="{8F3CC3FC-742F-4CE7-8587-BA8FF1F22B25}"/>
                </a:ext>
              </a:extLst>
            </p:cNvPr>
            <p:cNvSpPr>
              <a:spLocks noChangeShapeType="1"/>
            </p:cNvSpPr>
            <p:nvPr/>
          </p:nvSpPr>
          <p:spPr bwMode="auto">
            <a:xfrm flipV="1">
              <a:off x="4694" y="4111"/>
              <a:ext cx="228" cy="0"/>
            </a:xfrm>
            <a:prstGeom prst="line">
              <a:avLst/>
            </a:prstGeom>
            <a:noFill/>
            <a:ln w="127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0050" name="Text Box 50">
              <a:extLst>
                <a:ext uri="{FF2B5EF4-FFF2-40B4-BE49-F238E27FC236}">
                  <a16:creationId xmlns:a16="http://schemas.microsoft.com/office/drawing/2014/main" id="{2F5FCFA0-C876-4144-B657-EED639C4FA21}"/>
                </a:ext>
              </a:extLst>
            </p:cNvPr>
            <p:cNvSpPr txBox="1">
              <a:spLocks noChangeArrowheads="1"/>
            </p:cNvSpPr>
            <p:nvPr/>
          </p:nvSpPr>
          <p:spPr bwMode="auto">
            <a:xfrm>
              <a:off x="4971" y="3014"/>
              <a:ext cx="416"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=Server</a:t>
              </a:r>
            </a:p>
          </p:txBody>
        </p:sp>
        <p:sp>
          <p:nvSpPr>
            <p:cNvPr id="640051" name="Text Box 51">
              <a:extLst>
                <a:ext uri="{FF2B5EF4-FFF2-40B4-BE49-F238E27FC236}">
                  <a16:creationId xmlns:a16="http://schemas.microsoft.com/office/drawing/2014/main" id="{C3095C81-341F-4354-A594-72D7625B54DA}"/>
                </a:ext>
              </a:extLst>
            </p:cNvPr>
            <p:cNvSpPr txBox="1">
              <a:spLocks noChangeArrowheads="1"/>
            </p:cNvSpPr>
            <p:nvPr/>
          </p:nvSpPr>
          <p:spPr bwMode="auto">
            <a:xfrm>
              <a:off x="4985" y="3521"/>
              <a:ext cx="460"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=Monitor</a:t>
              </a:r>
            </a:p>
          </p:txBody>
        </p:sp>
        <p:sp>
          <p:nvSpPr>
            <p:cNvPr id="640052" name="Text Box 52">
              <a:extLst>
                <a:ext uri="{FF2B5EF4-FFF2-40B4-BE49-F238E27FC236}">
                  <a16:creationId xmlns:a16="http://schemas.microsoft.com/office/drawing/2014/main" id="{42DE092D-EF4B-4BC2-AC4E-4C1D0B63FF8C}"/>
                </a:ext>
              </a:extLst>
            </p:cNvPr>
            <p:cNvSpPr txBox="1">
              <a:spLocks noChangeArrowheads="1"/>
            </p:cNvSpPr>
            <p:nvPr/>
          </p:nvSpPr>
          <p:spPr bwMode="auto">
            <a:xfrm>
              <a:off x="5000" y="3704"/>
              <a:ext cx="42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=Switch</a:t>
              </a:r>
            </a:p>
          </p:txBody>
        </p:sp>
        <p:sp>
          <p:nvSpPr>
            <p:cNvPr id="640053" name="Text Box 53">
              <a:extLst>
                <a:ext uri="{FF2B5EF4-FFF2-40B4-BE49-F238E27FC236}">
                  <a16:creationId xmlns:a16="http://schemas.microsoft.com/office/drawing/2014/main" id="{0C36D7A0-F62B-4BD6-92B8-DB9A8CBD2D43}"/>
                </a:ext>
              </a:extLst>
            </p:cNvPr>
            <p:cNvSpPr txBox="1">
              <a:spLocks noChangeArrowheads="1"/>
            </p:cNvSpPr>
            <p:nvPr/>
          </p:nvSpPr>
          <p:spPr bwMode="auto">
            <a:xfrm>
              <a:off x="5000" y="3884"/>
              <a:ext cx="63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=Logical Link</a:t>
              </a:r>
            </a:p>
          </p:txBody>
        </p:sp>
        <p:sp>
          <p:nvSpPr>
            <p:cNvPr id="640054" name="Text Box 54">
              <a:extLst>
                <a:ext uri="{FF2B5EF4-FFF2-40B4-BE49-F238E27FC236}">
                  <a16:creationId xmlns:a16="http://schemas.microsoft.com/office/drawing/2014/main" id="{21B1F32A-F7D8-4F2D-BA75-D7763133FDC0}"/>
                </a:ext>
              </a:extLst>
            </p:cNvPr>
            <p:cNvSpPr txBox="1">
              <a:spLocks noChangeArrowheads="1"/>
            </p:cNvSpPr>
            <p:nvPr/>
          </p:nvSpPr>
          <p:spPr bwMode="auto">
            <a:xfrm>
              <a:off x="5003" y="4021"/>
              <a:ext cx="67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=Physical Link</a:t>
              </a:r>
            </a:p>
          </p:txBody>
        </p:sp>
        <p:pic>
          <p:nvPicPr>
            <p:cNvPr id="640055" name="Picture 55" descr="d">
              <a:extLst>
                <a:ext uri="{FF2B5EF4-FFF2-40B4-BE49-F238E27FC236}">
                  <a16:creationId xmlns:a16="http://schemas.microsoft.com/office/drawing/2014/main" id="{AFED2521-D792-4C23-81AE-AE9BF72A88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3249"/>
              <a:ext cx="272" cy="150"/>
            </a:xfrm>
            <a:prstGeom prst="rect">
              <a:avLst/>
            </a:prstGeom>
            <a:noFill/>
            <a:extLst>
              <a:ext uri="{909E8E84-426E-40DD-AFC4-6F175D3DCCD1}">
                <a14:hiddenFill xmlns:a14="http://schemas.microsoft.com/office/drawing/2010/main">
                  <a:solidFill>
                    <a:srgbClr val="FFFFFF"/>
                  </a:solidFill>
                </a14:hiddenFill>
              </a:ext>
            </a:extLst>
          </p:spPr>
        </p:pic>
        <p:sp>
          <p:nvSpPr>
            <p:cNvPr id="640056" name="Text Box 56">
              <a:extLst>
                <a:ext uri="{FF2B5EF4-FFF2-40B4-BE49-F238E27FC236}">
                  <a16:creationId xmlns:a16="http://schemas.microsoft.com/office/drawing/2014/main" id="{9A317E35-60A5-4899-967E-0802A221D3C0}"/>
                </a:ext>
              </a:extLst>
            </p:cNvPr>
            <p:cNvSpPr txBox="1">
              <a:spLocks noChangeArrowheads="1"/>
            </p:cNvSpPr>
            <p:nvPr/>
          </p:nvSpPr>
          <p:spPr bwMode="auto">
            <a:xfrm>
              <a:off x="4967" y="3241"/>
              <a:ext cx="342"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900">
                  <a:solidFill>
                    <a:schemeClr val="tx1"/>
                  </a:solidFill>
                  <a:latin typeface="Arial" panose="020B0604020202020204" pitchFamily="34" charset="0"/>
                </a:rPr>
                <a:t>=RCU</a:t>
              </a:r>
            </a:p>
          </p:txBody>
        </p:sp>
        <p:sp>
          <p:nvSpPr>
            <p:cNvPr id="640057" name="Rectangle 57">
              <a:extLst>
                <a:ext uri="{FF2B5EF4-FFF2-40B4-BE49-F238E27FC236}">
                  <a16:creationId xmlns:a16="http://schemas.microsoft.com/office/drawing/2014/main" id="{7DFE8C19-1F5E-4A8F-BB86-1D06B2D199A5}"/>
                </a:ext>
              </a:extLst>
            </p:cNvPr>
            <p:cNvSpPr>
              <a:spLocks noChangeArrowheads="1"/>
            </p:cNvSpPr>
            <p:nvPr/>
          </p:nvSpPr>
          <p:spPr bwMode="auto">
            <a:xfrm>
              <a:off x="4558" y="2750"/>
              <a:ext cx="1044" cy="1451"/>
            </a:xfrm>
            <a:prstGeom prst="rect">
              <a:avLst/>
            </a:prstGeom>
            <a:noFill/>
            <a:ln w="25400">
              <a:solidFill>
                <a:srgbClr val="FF66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0058" name="Text Box 58">
              <a:extLst>
                <a:ext uri="{FF2B5EF4-FFF2-40B4-BE49-F238E27FC236}">
                  <a16:creationId xmlns:a16="http://schemas.microsoft.com/office/drawing/2014/main" id="{751A8574-9594-416D-8189-30F98D1381C9}"/>
                </a:ext>
              </a:extLst>
            </p:cNvPr>
            <p:cNvSpPr txBox="1">
              <a:spLocks noChangeArrowheads="1"/>
            </p:cNvSpPr>
            <p:nvPr/>
          </p:nvSpPr>
          <p:spPr bwMode="auto">
            <a:xfrm>
              <a:off x="4636" y="2778"/>
              <a:ext cx="43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Tx/>
                <a:buNone/>
              </a:pPr>
              <a:r>
                <a:rPr lang="en-US" altLang="zh-CN" sz="1000">
                  <a:solidFill>
                    <a:srgbClr val="FF0000"/>
                  </a:solidFill>
                  <a:latin typeface="Arial" panose="020B0604020202020204" pitchFamily="34" charset="0"/>
                </a:rPr>
                <a:t>Legend</a:t>
              </a:r>
            </a:p>
          </p:txBody>
        </p:sp>
      </p:grpSp>
      <p:sp>
        <p:nvSpPr>
          <p:cNvPr id="640059" name="Rectangle 59">
            <a:extLst>
              <a:ext uri="{FF2B5EF4-FFF2-40B4-BE49-F238E27FC236}">
                <a16:creationId xmlns:a16="http://schemas.microsoft.com/office/drawing/2014/main" id="{792716AE-0D11-4BC7-83E8-F144125D7C4C}"/>
              </a:ext>
            </a:extLst>
          </p:cNvPr>
          <p:cNvSpPr>
            <a:spLocks noChangeArrowheads="1"/>
          </p:cNvSpPr>
          <p:nvPr/>
        </p:nvSpPr>
        <p:spPr bwMode="auto">
          <a:xfrm>
            <a:off x="250825" y="908050"/>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defRPr sz="2800" b="1">
                <a:solidFill>
                  <a:schemeClr val="tx2"/>
                </a:solidFill>
                <a:latin typeface="Arial" panose="020B0604020202020204" pitchFamily="34" charset="0"/>
              </a:defRPr>
            </a:lvl1pPr>
            <a:lvl2pPr>
              <a:defRPr sz="2800" b="1">
                <a:solidFill>
                  <a:schemeClr val="tx2"/>
                </a:solidFill>
                <a:latin typeface="Arial" panose="020B0604020202020204" pitchFamily="34" charset="0"/>
              </a:defRPr>
            </a:lvl2pPr>
            <a:lvl3pPr>
              <a:defRPr sz="2800" b="1">
                <a:solidFill>
                  <a:schemeClr val="tx2"/>
                </a:solidFill>
                <a:latin typeface="Arial" panose="020B0604020202020204" pitchFamily="34" charset="0"/>
              </a:defRPr>
            </a:lvl3pPr>
            <a:lvl4pPr>
              <a:defRPr sz="2800" b="1">
                <a:solidFill>
                  <a:schemeClr val="tx2"/>
                </a:solidFill>
                <a:latin typeface="Arial" panose="020B0604020202020204" pitchFamily="34" charset="0"/>
              </a:defRPr>
            </a:lvl4pPr>
            <a:lvl5pPr>
              <a:defRPr sz="2800" b="1">
                <a:solidFill>
                  <a:schemeClr val="tx2"/>
                </a:solidFill>
                <a:latin typeface="Arial" panose="020B0604020202020204" pitchFamily="34" charset="0"/>
              </a:defRPr>
            </a:lvl5pPr>
            <a:lvl6pPr marL="457200" eaLnBrk="0" fontAlgn="base" hangingPunct="0">
              <a:spcBef>
                <a:spcPct val="0"/>
              </a:spcBef>
              <a:spcAft>
                <a:spcPct val="0"/>
              </a:spcAft>
              <a:defRPr sz="2800" b="1">
                <a:solidFill>
                  <a:schemeClr val="tx2"/>
                </a:solidFill>
                <a:latin typeface="Arial" panose="020B0604020202020204" pitchFamily="34" charset="0"/>
              </a:defRPr>
            </a:lvl6pPr>
            <a:lvl7pPr marL="914400" eaLnBrk="0" fontAlgn="base" hangingPunct="0">
              <a:spcBef>
                <a:spcPct val="0"/>
              </a:spcBef>
              <a:spcAft>
                <a:spcPct val="0"/>
              </a:spcAft>
              <a:defRPr sz="2800" b="1">
                <a:solidFill>
                  <a:schemeClr val="tx2"/>
                </a:solidFill>
                <a:latin typeface="Arial" panose="020B0604020202020204" pitchFamily="34" charset="0"/>
              </a:defRPr>
            </a:lvl7pPr>
            <a:lvl8pPr marL="1371600" eaLnBrk="0" fontAlgn="base" hangingPunct="0">
              <a:spcBef>
                <a:spcPct val="0"/>
              </a:spcBef>
              <a:spcAft>
                <a:spcPct val="0"/>
              </a:spcAft>
              <a:defRPr sz="2800" b="1">
                <a:solidFill>
                  <a:schemeClr val="tx2"/>
                </a:solidFill>
                <a:latin typeface="Arial" panose="020B0604020202020204" pitchFamily="34" charset="0"/>
              </a:defRPr>
            </a:lvl8pPr>
            <a:lvl9pPr marL="1828800" eaLnBrk="0" fontAlgn="base" hangingPunct="0">
              <a:spcBef>
                <a:spcPct val="0"/>
              </a:spcBef>
              <a:spcAft>
                <a:spcPct val="0"/>
              </a:spcAft>
              <a:defRPr sz="2800" b="1">
                <a:solidFill>
                  <a:schemeClr val="tx2"/>
                </a:solidFill>
                <a:latin typeface="Arial" panose="020B0604020202020204" pitchFamily="34" charset="0"/>
              </a:defRPr>
            </a:lvl9pPr>
          </a:lstStyle>
          <a:p>
            <a:pPr>
              <a:buFontTx/>
              <a:buNone/>
            </a:pPr>
            <a:r>
              <a:rPr lang="en-US" altLang="zh-CN">
                <a:solidFill>
                  <a:srgbClr val="FF0000"/>
                </a:solidFill>
              </a:rPr>
              <a:t>Pilot Fleet</a:t>
            </a:r>
            <a:r>
              <a:rPr lang="zh-CN" altLang="en-US">
                <a:solidFill>
                  <a:srgbClr val="FF0000"/>
                </a:solidFill>
              </a:rPr>
              <a:t>结构</a:t>
            </a:r>
          </a:p>
        </p:txBody>
      </p:sp>
    </p:spTree>
  </p:cSld>
  <p:clrMapOvr>
    <a:masterClrMapping/>
  </p:clrMapOvr>
  <p:transition>
    <p:strips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a:extLst>
              <a:ext uri="{FF2B5EF4-FFF2-40B4-BE49-F238E27FC236}">
                <a16:creationId xmlns:a16="http://schemas.microsoft.com/office/drawing/2014/main" id="{D263CD3F-6948-4FEC-8B83-D0A276232A56}"/>
              </a:ext>
            </a:extLst>
          </p:cNvPr>
          <p:cNvSpPr>
            <a:spLocks noGrp="1" noChangeArrowheads="1"/>
          </p:cNvSpPr>
          <p:nvPr>
            <p:ph type="title"/>
          </p:nvPr>
        </p:nvSpPr>
        <p:spPr>
          <a:noFill/>
          <a:ln/>
        </p:spPr>
        <p:txBody>
          <a:bodyPr/>
          <a:lstStyle/>
          <a:p>
            <a:r>
              <a:rPr lang="zh-CN" altLang="en-US">
                <a:solidFill>
                  <a:srgbClr val="FF0000"/>
                </a:solidFill>
                <a:ea typeface="宋体" panose="02010600030101010101" pitchFamily="2" charset="-122"/>
              </a:rPr>
              <a:t>语音评估回路工作原理图</a:t>
            </a:r>
            <a:r>
              <a:rPr lang="en-US" altLang="zh-CN">
                <a:solidFill>
                  <a:srgbClr val="FF0000"/>
                </a:solidFill>
                <a:ea typeface="宋体" panose="02010600030101010101" pitchFamily="2" charset="-122"/>
              </a:rPr>
              <a:t>1</a:t>
            </a:r>
            <a:endParaRPr lang="zh-CN" altLang="en-US">
              <a:solidFill>
                <a:srgbClr val="FF0000"/>
              </a:solidFill>
              <a:ea typeface="宋体" panose="02010600030101010101" pitchFamily="2" charset="-122"/>
            </a:endParaRPr>
          </a:p>
        </p:txBody>
      </p:sp>
      <p:grpSp>
        <p:nvGrpSpPr>
          <p:cNvPr id="641027" name="Group 3">
            <a:extLst>
              <a:ext uri="{FF2B5EF4-FFF2-40B4-BE49-F238E27FC236}">
                <a16:creationId xmlns:a16="http://schemas.microsoft.com/office/drawing/2014/main" id="{933D77F7-2EF1-41A9-9FB4-08F5CE0CBD33}"/>
              </a:ext>
            </a:extLst>
          </p:cNvPr>
          <p:cNvGrpSpPr>
            <a:grpSpLocks/>
          </p:cNvGrpSpPr>
          <p:nvPr/>
        </p:nvGrpSpPr>
        <p:grpSpPr bwMode="auto">
          <a:xfrm>
            <a:off x="395288" y="2060575"/>
            <a:ext cx="8208962" cy="4003675"/>
            <a:chOff x="249" y="1298"/>
            <a:chExt cx="5171" cy="2522"/>
          </a:xfrm>
        </p:grpSpPr>
        <p:graphicFrame>
          <p:nvGraphicFramePr>
            <p:cNvPr id="641028" name="Object 4">
              <a:extLst>
                <a:ext uri="{FF2B5EF4-FFF2-40B4-BE49-F238E27FC236}">
                  <a16:creationId xmlns:a16="http://schemas.microsoft.com/office/drawing/2014/main" id="{716F6DB8-4593-4AD6-BA8D-0F20F8F64244}"/>
                </a:ext>
              </a:extLst>
            </p:cNvPr>
            <p:cNvGraphicFramePr>
              <a:graphicFrameLocks noChangeAspect="1"/>
            </p:cNvGraphicFramePr>
            <p:nvPr/>
          </p:nvGraphicFramePr>
          <p:xfrm>
            <a:off x="249" y="1298"/>
            <a:ext cx="5171" cy="2522"/>
          </p:xfrm>
          <a:graphic>
            <a:graphicData uri="http://schemas.openxmlformats.org/presentationml/2006/ole">
              <mc:AlternateContent xmlns:mc="http://schemas.openxmlformats.org/markup-compatibility/2006">
                <mc:Choice xmlns:v="urn:schemas-microsoft-com:vml" Requires="v">
                  <p:oleObj spid="_x0000_s641030" name="BMP 图像" r:id="rId4" imgW="7830643" imgH="3820058" progId="Paint.Picture">
                    <p:embed/>
                  </p:oleObj>
                </mc:Choice>
                <mc:Fallback>
                  <p:oleObj name="BMP 图像" r:id="rId4" imgW="7830643" imgH="382005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 y="1298"/>
                          <a:ext cx="5171" cy="2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1029" name="Rectangle 5">
              <a:extLst>
                <a:ext uri="{FF2B5EF4-FFF2-40B4-BE49-F238E27FC236}">
                  <a16:creationId xmlns:a16="http://schemas.microsoft.com/office/drawing/2014/main" id="{010A67E1-F2CA-4CC9-9542-A96B8BF67EB8}"/>
                </a:ext>
              </a:extLst>
            </p:cNvPr>
            <p:cNvSpPr>
              <a:spLocks noChangeArrowheads="1"/>
            </p:cNvSpPr>
            <p:nvPr/>
          </p:nvSpPr>
          <p:spPr bwMode="auto">
            <a:xfrm>
              <a:off x="4348" y="1616"/>
              <a:ext cx="1044" cy="212"/>
            </a:xfrm>
            <a:prstGeom prst="rect">
              <a:avLst/>
            </a:prstGeom>
            <a:solidFill>
              <a:srgbClr val="CC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buFontTx/>
                <a:buNone/>
              </a:pPr>
              <a:r>
                <a:rPr lang="zh-CN" altLang="en-US" sz="1600">
                  <a:solidFill>
                    <a:schemeClr val="tx1"/>
                  </a:solidFill>
                </a:rPr>
                <a:t>语音评估服务器</a:t>
              </a:r>
            </a:p>
          </p:txBody>
        </p:sp>
      </p:grpSp>
    </p:spTree>
  </p:cSld>
  <p:clrMapOvr>
    <a:masterClrMapping/>
  </p:clrMapOvr>
  <p:transition>
    <p:strips dir="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a:extLst>
              <a:ext uri="{FF2B5EF4-FFF2-40B4-BE49-F238E27FC236}">
                <a16:creationId xmlns:a16="http://schemas.microsoft.com/office/drawing/2014/main" id="{A9D422D1-A369-4B4E-9DED-5A91A08530E1}"/>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语音评估回路工作原理图</a:t>
            </a:r>
            <a:r>
              <a:rPr lang="en-US" altLang="zh-CN">
                <a:solidFill>
                  <a:srgbClr val="FF0000"/>
                </a:solidFill>
                <a:ea typeface="宋体" panose="02010600030101010101" pitchFamily="2" charset="-122"/>
              </a:rPr>
              <a:t>2</a:t>
            </a:r>
            <a:endParaRPr lang="zh-CN" altLang="en-US">
              <a:solidFill>
                <a:srgbClr val="FF0000"/>
              </a:solidFill>
              <a:ea typeface="宋体" panose="02010600030101010101" pitchFamily="2" charset="-122"/>
            </a:endParaRPr>
          </a:p>
        </p:txBody>
      </p:sp>
      <p:pic>
        <p:nvPicPr>
          <p:cNvPr id="643075" name="Picture 3" descr="语音评估">
            <a:extLst>
              <a:ext uri="{FF2B5EF4-FFF2-40B4-BE49-F238E27FC236}">
                <a16:creationId xmlns:a16="http://schemas.microsoft.com/office/drawing/2014/main" id="{66F2A67C-A809-47B2-9CF6-3A01905E69C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060575"/>
            <a:ext cx="7058025" cy="3654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84" name="Rectangle 12">
            <a:extLst>
              <a:ext uri="{FF2B5EF4-FFF2-40B4-BE49-F238E27FC236}">
                <a16:creationId xmlns:a16="http://schemas.microsoft.com/office/drawing/2014/main" id="{C4F6C123-7821-43F5-B712-1DF6BF3F9D63}"/>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语音评估回路工作原理图</a:t>
            </a:r>
            <a:r>
              <a:rPr lang="en-US" altLang="zh-CN">
                <a:solidFill>
                  <a:srgbClr val="FF0000"/>
                </a:solidFill>
                <a:ea typeface="宋体" panose="02010600030101010101" pitchFamily="2" charset="-122"/>
              </a:rPr>
              <a:t>3-RCU</a:t>
            </a:r>
            <a:r>
              <a:rPr lang="zh-CN" altLang="en-US">
                <a:solidFill>
                  <a:srgbClr val="FF0000"/>
                </a:solidFill>
                <a:ea typeface="宋体" panose="02010600030101010101" pitchFamily="2" charset="-122"/>
              </a:rPr>
              <a:t>之间互拨</a:t>
            </a:r>
          </a:p>
        </p:txBody>
      </p:sp>
      <p:grpSp>
        <p:nvGrpSpPr>
          <p:cNvPr id="694293" name="Group 21">
            <a:extLst>
              <a:ext uri="{FF2B5EF4-FFF2-40B4-BE49-F238E27FC236}">
                <a16:creationId xmlns:a16="http://schemas.microsoft.com/office/drawing/2014/main" id="{410E62A0-9B93-47DB-B1F0-0646162A8B12}"/>
              </a:ext>
            </a:extLst>
          </p:cNvPr>
          <p:cNvGrpSpPr>
            <a:grpSpLocks/>
          </p:cNvGrpSpPr>
          <p:nvPr/>
        </p:nvGrpSpPr>
        <p:grpSpPr bwMode="auto">
          <a:xfrm>
            <a:off x="684213" y="1844675"/>
            <a:ext cx="6750050" cy="3606800"/>
            <a:chOff x="431" y="1162"/>
            <a:chExt cx="4252" cy="2272"/>
          </a:xfrm>
        </p:grpSpPr>
        <p:graphicFrame>
          <p:nvGraphicFramePr>
            <p:cNvPr id="694280" name="Object 8">
              <a:extLst>
                <a:ext uri="{FF2B5EF4-FFF2-40B4-BE49-F238E27FC236}">
                  <a16:creationId xmlns:a16="http://schemas.microsoft.com/office/drawing/2014/main" id="{C4441611-452E-46B6-8446-FB27841CF5E3}"/>
                </a:ext>
              </a:extLst>
            </p:cNvPr>
            <p:cNvGraphicFramePr>
              <a:graphicFrameLocks noChangeAspect="1"/>
            </p:cNvGraphicFramePr>
            <p:nvPr/>
          </p:nvGraphicFramePr>
          <p:xfrm>
            <a:off x="431" y="1207"/>
            <a:ext cx="1716" cy="2132"/>
          </p:xfrm>
          <a:graphic>
            <a:graphicData uri="http://schemas.openxmlformats.org/presentationml/2006/ole">
              <mc:AlternateContent xmlns:mc="http://schemas.openxmlformats.org/markup-compatibility/2006">
                <mc:Choice xmlns:v="urn:schemas-microsoft-com:vml" Requires="v">
                  <p:oleObj spid="_x0000_s694294" name="BMP 图像" r:id="rId3" imgW="3219899" imgH="4001058" progId="Paint.Picture">
                    <p:embed/>
                  </p:oleObj>
                </mc:Choice>
                <mc:Fallback>
                  <p:oleObj name="BMP 图像" r:id="rId3" imgW="3219899" imgH="4001058"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1207"/>
                          <a:ext cx="1716" cy="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4286" name="Object 14">
              <a:extLst>
                <a:ext uri="{FF2B5EF4-FFF2-40B4-BE49-F238E27FC236}">
                  <a16:creationId xmlns:a16="http://schemas.microsoft.com/office/drawing/2014/main" id="{87E33B97-BF46-4099-B0A2-36A2D1489410}"/>
                </a:ext>
              </a:extLst>
            </p:cNvPr>
            <p:cNvGraphicFramePr>
              <a:graphicFrameLocks noChangeAspect="1"/>
            </p:cNvGraphicFramePr>
            <p:nvPr/>
          </p:nvGraphicFramePr>
          <p:xfrm>
            <a:off x="2925" y="1162"/>
            <a:ext cx="1758" cy="2241"/>
          </p:xfrm>
          <a:graphic>
            <a:graphicData uri="http://schemas.openxmlformats.org/presentationml/2006/ole">
              <mc:AlternateContent xmlns:mc="http://schemas.openxmlformats.org/markup-compatibility/2006">
                <mc:Choice xmlns:v="urn:schemas-microsoft-com:vml" Requires="v">
                  <p:oleObj spid="_x0000_s694295" name="BMP 图像" r:id="rId5" imgW="3086531" imgH="3933333" progId="Paint.Picture">
                    <p:embed/>
                  </p:oleObj>
                </mc:Choice>
                <mc:Fallback>
                  <p:oleObj name="BMP 图像" r:id="rId5" imgW="3086531" imgH="3933333" progId="Paint.Picture">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1162"/>
                          <a:ext cx="1758" cy="2241"/>
                        </a:xfrm>
                        <a:prstGeom prst="rect">
                          <a:avLst/>
                        </a:prstGeom>
                      </p:spPr>
                    </p:pic>
                  </p:oleObj>
                </mc:Fallback>
              </mc:AlternateContent>
            </a:graphicData>
          </a:graphic>
        </p:graphicFrame>
        <p:sp>
          <p:nvSpPr>
            <p:cNvPr id="694287" name="Line 15">
              <a:extLst>
                <a:ext uri="{FF2B5EF4-FFF2-40B4-BE49-F238E27FC236}">
                  <a16:creationId xmlns:a16="http://schemas.microsoft.com/office/drawing/2014/main" id="{C9C0B3C3-BC76-48E0-911D-0DC7ED28C1E6}"/>
                </a:ext>
              </a:extLst>
            </p:cNvPr>
            <p:cNvSpPr>
              <a:spLocks noChangeShapeType="1"/>
            </p:cNvSpPr>
            <p:nvPr/>
          </p:nvSpPr>
          <p:spPr bwMode="auto">
            <a:xfrm>
              <a:off x="1066" y="1730"/>
              <a:ext cx="0" cy="136"/>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4288" name="Line 16">
              <a:extLst>
                <a:ext uri="{FF2B5EF4-FFF2-40B4-BE49-F238E27FC236}">
                  <a16:creationId xmlns:a16="http://schemas.microsoft.com/office/drawing/2014/main" id="{FDF53BE9-DCDC-4883-AB46-42DD1F1A2D33}"/>
                </a:ext>
              </a:extLst>
            </p:cNvPr>
            <p:cNvSpPr>
              <a:spLocks noChangeShapeType="1"/>
            </p:cNvSpPr>
            <p:nvPr/>
          </p:nvSpPr>
          <p:spPr bwMode="auto">
            <a:xfrm>
              <a:off x="1066" y="1842"/>
              <a:ext cx="226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4289" name="Line 17">
              <a:extLst>
                <a:ext uri="{FF2B5EF4-FFF2-40B4-BE49-F238E27FC236}">
                  <a16:creationId xmlns:a16="http://schemas.microsoft.com/office/drawing/2014/main" id="{5A5EEDC9-CD1E-4843-98B6-A88A53986965}"/>
                </a:ext>
              </a:extLst>
            </p:cNvPr>
            <p:cNvSpPr>
              <a:spLocks noChangeShapeType="1"/>
            </p:cNvSpPr>
            <p:nvPr/>
          </p:nvSpPr>
          <p:spPr bwMode="auto">
            <a:xfrm>
              <a:off x="1882" y="1298"/>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4290" name="Line 18">
              <a:extLst>
                <a:ext uri="{FF2B5EF4-FFF2-40B4-BE49-F238E27FC236}">
                  <a16:creationId xmlns:a16="http://schemas.microsoft.com/office/drawing/2014/main" id="{E991F9A1-971F-4AC9-B1F2-668B7DEDBD4A}"/>
                </a:ext>
              </a:extLst>
            </p:cNvPr>
            <p:cNvSpPr>
              <a:spLocks noChangeShapeType="1"/>
            </p:cNvSpPr>
            <p:nvPr/>
          </p:nvSpPr>
          <p:spPr bwMode="auto">
            <a:xfrm>
              <a:off x="1882" y="1298"/>
              <a:ext cx="231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4291" name="Text Box 19">
              <a:extLst>
                <a:ext uri="{FF2B5EF4-FFF2-40B4-BE49-F238E27FC236}">
                  <a16:creationId xmlns:a16="http://schemas.microsoft.com/office/drawing/2014/main" id="{5FF6FBFA-5B99-4BCD-AABE-17668B397381}"/>
                </a:ext>
              </a:extLst>
            </p:cNvPr>
            <p:cNvSpPr txBox="1">
              <a:spLocks noChangeArrowheads="1"/>
            </p:cNvSpPr>
            <p:nvPr/>
          </p:nvSpPr>
          <p:spPr bwMode="auto">
            <a:xfrm>
              <a:off x="1292" y="3158"/>
              <a:ext cx="817" cy="23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zh-CN" altLang="en-US" sz="1800">
                  <a:solidFill>
                    <a:srgbClr val="FF0000"/>
                  </a:solidFill>
                  <a:latin typeface="Arial" panose="020B0604020202020204" pitchFamily="34" charset="0"/>
                </a:rPr>
                <a:t>主叫</a:t>
              </a:r>
              <a:r>
                <a:rPr lang="en-US" altLang="zh-CN" sz="1800">
                  <a:solidFill>
                    <a:srgbClr val="FF0000"/>
                  </a:solidFill>
                  <a:latin typeface="Arial" panose="020B0604020202020204" pitchFamily="34" charset="0"/>
                </a:rPr>
                <a:t>RCU</a:t>
              </a:r>
            </a:p>
          </p:txBody>
        </p:sp>
        <p:sp>
          <p:nvSpPr>
            <p:cNvPr id="694292" name="Text Box 20">
              <a:extLst>
                <a:ext uri="{FF2B5EF4-FFF2-40B4-BE49-F238E27FC236}">
                  <a16:creationId xmlns:a16="http://schemas.microsoft.com/office/drawing/2014/main" id="{00D3C3A7-1A86-4548-BDEF-ACA3A9446930}"/>
                </a:ext>
              </a:extLst>
            </p:cNvPr>
            <p:cNvSpPr txBox="1">
              <a:spLocks noChangeArrowheads="1"/>
            </p:cNvSpPr>
            <p:nvPr/>
          </p:nvSpPr>
          <p:spPr bwMode="auto">
            <a:xfrm>
              <a:off x="3470" y="3203"/>
              <a:ext cx="817" cy="23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zh-CN" altLang="en-US" sz="1800">
                  <a:solidFill>
                    <a:srgbClr val="FF0000"/>
                  </a:solidFill>
                  <a:latin typeface="Arial" panose="020B0604020202020204" pitchFamily="34" charset="0"/>
                </a:rPr>
                <a:t>被叫</a:t>
              </a:r>
              <a:r>
                <a:rPr lang="en-US" altLang="zh-CN" sz="1800">
                  <a:solidFill>
                    <a:srgbClr val="FF0000"/>
                  </a:solidFill>
                  <a:latin typeface="Arial" panose="020B0604020202020204" pitchFamily="34" charset="0"/>
                </a:rPr>
                <a:t>RCU</a:t>
              </a:r>
            </a:p>
          </p:txBody>
        </p:sp>
      </p:grpSp>
    </p:spTree>
  </p:cSld>
  <p:clrMapOvr>
    <a:masterClrMapping/>
  </p:clrMapOvr>
  <p:transition>
    <p:strips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9" name="Rectangle 5">
            <a:extLst>
              <a:ext uri="{FF2B5EF4-FFF2-40B4-BE49-F238E27FC236}">
                <a16:creationId xmlns:a16="http://schemas.microsoft.com/office/drawing/2014/main" id="{103A6698-F27C-4B8E-8651-92F207ACBA87}"/>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语音评估回路工作原理图</a:t>
            </a:r>
            <a:r>
              <a:rPr lang="en-US" altLang="zh-CN">
                <a:solidFill>
                  <a:srgbClr val="FF0000"/>
                </a:solidFill>
                <a:ea typeface="宋体" panose="02010600030101010101" pitchFamily="2" charset="-122"/>
              </a:rPr>
              <a:t>4-RCU</a:t>
            </a:r>
            <a:r>
              <a:rPr lang="zh-CN" altLang="en-US">
                <a:solidFill>
                  <a:srgbClr val="FF0000"/>
                </a:solidFill>
                <a:ea typeface="宋体" panose="02010600030101010101" pitchFamily="2" charset="-122"/>
              </a:rPr>
              <a:t>模块之间互拨</a:t>
            </a:r>
          </a:p>
        </p:txBody>
      </p:sp>
      <p:grpSp>
        <p:nvGrpSpPr>
          <p:cNvPr id="697365" name="Group 21">
            <a:extLst>
              <a:ext uri="{FF2B5EF4-FFF2-40B4-BE49-F238E27FC236}">
                <a16:creationId xmlns:a16="http://schemas.microsoft.com/office/drawing/2014/main" id="{81FF8A66-0A9E-46B0-A27B-9AE6EB702D73}"/>
              </a:ext>
            </a:extLst>
          </p:cNvPr>
          <p:cNvGrpSpPr>
            <a:grpSpLocks/>
          </p:cNvGrpSpPr>
          <p:nvPr/>
        </p:nvGrpSpPr>
        <p:grpSpPr bwMode="auto">
          <a:xfrm>
            <a:off x="1763713" y="1916113"/>
            <a:ext cx="3816350" cy="4256087"/>
            <a:chOff x="1111" y="1207"/>
            <a:chExt cx="2404" cy="2681"/>
          </a:xfrm>
        </p:grpSpPr>
        <p:grpSp>
          <p:nvGrpSpPr>
            <p:cNvPr id="697363" name="Group 19">
              <a:extLst>
                <a:ext uri="{FF2B5EF4-FFF2-40B4-BE49-F238E27FC236}">
                  <a16:creationId xmlns:a16="http://schemas.microsoft.com/office/drawing/2014/main" id="{0811ECBF-754F-4998-A6D5-70D4D15DC5F8}"/>
                </a:ext>
              </a:extLst>
            </p:cNvPr>
            <p:cNvGrpSpPr>
              <a:grpSpLocks/>
            </p:cNvGrpSpPr>
            <p:nvPr/>
          </p:nvGrpSpPr>
          <p:grpSpPr bwMode="auto">
            <a:xfrm>
              <a:off x="1111" y="1344"/>
              <a:ext cx="2223" cy="2540"/>
              <a:chOff x="431" y="1207"/>
              <a:chExt cx="1716" cy="2132"/>
            </a:xfrm>
          </p:grpSpPr>
          <p:graphicFrame>
            <p:nvGraphicFramePr>
              <p:cNvPr id="697353" name="Object 9">
                <a:extLst>
                  <a:ext uri="{FF2B5EF4-FFF2-40B4-BE49-F238E27FC236}">
                    <a16:creationId xmlns:a16="http://schemas.microsoft.com/office/drawing/2014/main" id="{459FD171-ACE5-4401-8D11-3026E296CEED}"/>
                  </a:ext>
                </a:extLst>
              </p:cNvPr>
              <p:cNvGraphicFramePr>
                <a:graphicFrameLocks noChangeAspect="1"/>
              </p:cNvGraphicFramePr>
              <p:nvPr/>
            </p:nvGraphicFramePr>
            <p:xfrm>
              <a:off x="431" y="1207"/>
              <a:ext cx="1716" cy="2132"/>
            </p:xfrm>
            <a:graphic>
              <a:graphicData uri="http://schemas.openxmlformats.org/presentationml/2006/ole">
                <mc:AlternateContent xmlns:mc="http://schemas.openxmlformats.org/markup-compatibility/2006">
                  <mc:Choice xmlns:v="urn:schemas-microsoft-com:vml" Requires="v">
                    <p:oleObj spid="_x0000_s697366" name="BMP 图像" r:id="rId3" imgW="3219899" imgH="4001058" progId="Paint.Picture">
                      <p:embed/>
                    </p:oleObj>
                  </mc:Choice>
                  <mc:Fallback>
                    <p:oleObj name="BMP 图像" r:id="rId3" imgW="3219899" imgH="4001058"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1207"/>
                            <a:ext cx="1716" cy="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7355" name="Line 11">
                <a:extLst>
                  <a:ext uri="{FF2B5EF4-FFF2-40B4-BE49-F238E27FC236}">
                    <a16:creationId xmlns:a16="http://schemas.microsoft.com/office/drawing/2014/main" id="{E0CDF89B-2D3E-4302-A137-33AC53F70C71}"/>
                  </a:ext>
                </a:extLst>
              </p:cNvPr>
              <p:cNvSpPr>
                <a:spLocks noChangeShapeType="1"/>
              </p:cNvSpPr>
              <p:nvPr/>
            </p:nvSpPr>
            <p:spPr bwMode="auto">
              <a:xfrm>
                <a:off x="1066" y="1730"/>
                <a:ext cx="0" cy="136"/>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7356" name="Line 12">
                <a:extLst>
                  <a:ext uri="{FF2B5EF4-FFF2-40B4-BE49-F238E27FC236}">
                    <a16:creationId xmlns:a16="http://schemas.microsoft.com/office/drawing/2014/main" id="{A95BF3C5-8D37-4DC2-9D1C-C5FB5BD99351}"/>
                  </a:ext>
                </a:extLst>
              </p:cNvPr>
              <p:cNvSpPr>
                <a:spLocks noChangeShapeType="1"/>
              </p:cNvSpPr>
              <p:nvPr/>
            </p:nvSpPr>
            <p:spPr bwMode="auto">
              <a:xfrm>
                <a:off x="1066" y="1842"/>
                <a:ext cx="68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97361" name="Line 17">
                <a:extLst>
                  <a:ext uri="{FF2B5EF4-FFF2-40B4-BE49-F238E27FC236}">
                    <a16:creationId xmlns:a16="http://schemas.microsoft.com/office/drawing/2014/main" id="{590DBE31-187A-4643-9874-5CD4BDDAE321}"/>
                  </a:ext>
                </a:extLst>
              </p:cNvPr>
              <p:cNvSpPr>
                <a:spLocks noChangeShapeType="1"/>
              </p:cNvSpPr>
              <p:nvPr/>
            </p:nvSpPr>
            <p:spPr bwMode="auto">
              <a:xfrm>
                <a:off x="1746" y="1706"/>
                <a:ext cx="0" cy="136"/>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97359" name="Text Box 15">
              <a:extLst>
                <a:ext uri="{FF2B5EF4-FFF2-40B4-BE49-F238E27FC236}">
                  <a16:creationId xmlns:a16="http://schemas.microsoft.com/office/drawing/2014/main" id="{0C036ACC-197E-4EE6-A1A9-DD5F371715DE}"/>
                </a:ext>
              </a:extLst>
            </p:cNvPr>
            <p:cNvSpPr txBox="1">
              <a:spLocks noChangeArrowheads="1"/>
            </p:cNvSpPr>
            <p:nvPr/>
          </p:nvSpPr>
          <p:spPr bwMode="auto">
            <a:xfrm>
              <a:off x="1247" y="1207"/>
              <a:ext cx="817" cy="23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zh-CN" altLang="en-US" sz="1800">
                  <a:solidFill>
                    <a:srgbClr val="FF0000"/>
                  </a:solidFill>
                  <a:latin typeface="Arial" panose="020B0604020202020204" pitchFamily="34" charset="0"/>
                </a:rPr>
                <a:t>主叫模块</a:t>
              </a:r>
            </a:p>
          </p:txBody>
        </p:sp>
        <p:sp>
          <p:nvSpPr>
            <p:cNvPr id="697360" name="Text Box 16">
              <a:extLst>
                <a:ext uri="{FF2B5EF4-FFF2-40B4-BE49-F238E27FC236}">
                  <a16:creationId xmlns:a16="http://schemas.microsoft.com/office/drawing/2014/main" id="{0132BFEC-53C5-4520-A014-A3A63C3CAC6F}"/>
                </a:ext>
              </a:extLst>
            </p:cNvPr>
            <p:cNvSpPr txBox="1">
              <a:spLocks noChangeArrowheads="1"/>
            </p:cNvSpPr>
            <p:nvPr/>
          </p:nvSpPr>
          <p:spPr bwMode="auto">
            <a:xfrm>
              <a:off x="2336" y="1207"/>
              <a:ext cx="817" cy="23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zh-CN" altLang="en-US" sz="1800">
                  <a:solidFill>
                    <a:srgbClr val="FF0000"/>
                  </a:solidFill>
                  <a:latin typeface="Arial" panose="020B0604020202020204" pitchFamily="34" charset="0"/>
                </a:rPr>
                <a:t>被叫模块</a:t>
              </a:r>
            </a:p>
          </p:txBody>
        </p:sp>
        <p:sp>
          <p:nvSpPr>
            <p:cNvPr id="697364" name="Text Box 20">
              <a:extLst>
                <a:ext uri="{FF2B5EF4-FFF2-40B4-BE49-F238E27FC236}">
                  <a16:creationId xmlns:a16="http://schemas.microsoft.com/office/drawing/2014/main" id="{6EDC4329-BFD9-44AD-89FD-80F56BC88A11}"/>
                </a:ext>
              </a:extLst>
            </p:cNvPr>
            <p:cNvSpPr txBox="1">
              <a:spLocks noChangeArrowheads="1"/>
            </p:cNvSpPr>
            <p:nvPr/>
          </p:nvSpPr>
          <p:spPr bwMode="auto">
            <a:xfrm>
              <a:off x="2018" y="3657"/>
              <a:ext cx="1497" cy="231"/>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zh-CN" sz="1800">
                  <a:solidFill>
                    <a:srgbClr val="FF0000"/>
                  </a:solidFill>
                  <a:latin typeface="Arial" panose="020B0604020202020204" pitchFamily="34" charset="0"/>
                </a:rPr>
                <a:t>RCU</a:t>
              </a:r>
              <a:r>
                <a:rPr lang="zh-CN" altLang="en-US" sz="1800">
                  <a:solidFill>
                    <a:srgbClr val="FF0000"/>
                  </a:solidFill>
                  <a:latin typeface="Arial" panose="020B0604020202020204" pitchFamily="34" charset="0"/>
                </a:rPr>
                <a:t>模块之间互拨</a:t>
              </a:r>
            </a:p>
          </p:txBody>
        </p:sp>
      </p:grpSp>
    </p:spTree>
  </p:cSld>
  <p:clrMapOvr>
    <a:masterClrMapping/>
  </p:clrMapOvr>
  <p:transition>
    <p:strips dir="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85BF9F51-9A4D-49DB-B3DD-86E065FF4615}"/>
              </a:ext>
            </a:extLst>
          </p:cNvPr>
          <p:cNvSpPr>
            <a:spLocks noGrp="1" noChangeArrowheads="1"/>
          </p:cNvSpPr>
          <p:nvPr>
            <p:ph type="title"/>
          </p:nvPr>
        </p:nvSpPr>
        <p:spPr>
          <a:xfrm>
            <a:off x="323850" y="765175"/>
            <a:ext cx="8382000" cy="519113"/>
          </a:xfrm>
        </p:spPr>
        <p:txBody>
          <a:bodyPr/>
          <a:lstStyle/>
          <a:p>
            <a:r>
              <a:rPr lang="zh-CN" altLang="en-US">
                <a:solidFill>
                  <a:srgbClr val="FF0000"/>
                </a:solidFill>
                <a:ea typeface="宋体" panose="02010600030101010101" pitchFamily="2" charset="-122"/>
              </a:rPr>
              <a:t>传统路测实现方式</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专用数据线</a:t>
            </a:r>
            <a:r>
              <a:rPr lang="en-US" altLang="zh-CN">
                <a:solidFill>
                  <a:srgbClr val="FF0000"/>
                </a:solidFill>
                <a:ea typeface="宋体" panose="02010600030101010101" pitchFamily="2" charset="-122"/>
              </a:rPr>
              <a:t>+Premier/Panorama</a:t>
            </a:r>
          </a:p>
        </p:txBody>
      </p:sp>
      <p:graphicFrame>
        <p:nvGraphicFramePr>
          <p:cNvPr id="680964" name="Object 4">
            <a:extLst>
              <a:ext uri="{FF2B5EF4-FFF2-40B4-BE49-F238E27FC236}">
                <a16:creationId xmlns:a16="http://schemas.microsoft.com/office/drawing/2014/main" id="{5111C816-8B33-4B0D-8AC8-212E2AD35DD2}"/>
              </a:ext>
            </a:extLst>
          </p:cNvPr>
          <p:cNvGraphicFramePr>
            <a:graphicFrameLocks noChangeAspect="1"/>
          </p:cNvGraphicFramePr>
          <p:nvPr>
            <p:ph idx="1"/>
          </p:nvPr>
        </p:nvGraphicFramePr>
        <p:xfrm>
          <a:off x="6804025" y="3429000"/>
          <a:ext cx="1946275" cy="2000250"/>
        </p:xfrm>
        <a:graphic>
          <a:graphicData uri="http://schemas.openxmlformats.org/presentationml/2006/ole">
            <mc:AlternateContent xmlns:mc="http://schemas.openxmlformats.org/markup-compatibility/2006">
              <mc:Choice xmlns:v="urn:schemas-microsoft-com:vml" Requires="v">
                <p:oleObj spid="_x0000_s707584" name="BMP 图像" r:id="rId3" imgW="1009791" imgH="1038370" progId="Paint.Picture">
                  <p:embed/>
                </p:oleObj>
              </mc:Choice>
              <mc:Fallback>
                <p:oleObj name="BMP 图像" r:id="rId3" imgW="1009791" imgH="103837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3429000"/>
                        <a:ext cx="19462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66" name="Text Box 6">
            <a:extLst>
              <a:ext uri="{FF2B5EF4-FFF2-40B4-BE49-F238E27FC236}">
                <a16:creationId xmlns:a16="http://schemas.microsoft.com/office/drawing/2014/main" id="{F897803D-3D72-441F-8706-0446184F9E11}"/>
              </a:ext>
            </a:extLst>
          </p:cNvPr>
          <p:cNvSpPr txBox="1">
            <a:spLocks noChangeArrowheads="1"/>
          </p:cNvSpPr>
          <p:nvPr/>
        </p:nvSpPr>
        <p:spPr bwMode="auto">
          <a:xfrm>
            <a:off x="2627313" y="5516563"/>
            <a:ext cx="17605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rgbClr val="336699"/>
                </a:solidFill>
                <a:latin typeface="Arial" panose="020B0604020202020204" pitchFamily="34" charset="0"/>
              </a:rPr>
              <a:t>OT76/OT96/OT160/OT190 GSM/GPRS </a:t>
            </a:r>
            <a:r>
              <a:rPr kumimoji="1" lang="zh-CN" altLang="en-US" sz="1600">
                <a:solidFill>
                  <a:srgbClr val="336699"/>
                </a:solidFill>
                <a:latin typeface="Arial" panose="020B0604020202020204" pitchFamily="34" charset="0"/>
              </a:rPr>
              <a:t>手机</a:t>
            </a:r>
          </a:p>
        </p:txBody>
      </p:sp>
      <p:sp>
        <p:nvSpPr>
          <p:cNvPr id="680967" name="Text Box 7">
            <a:extLst>
              <a:ext uri="{FF2B5EF4-FFF2-40B4-BE49-F238E27FC236}">
                <a16:creationId xmlns:a16="http://schemas.microsoft.com/office/drawing/2014/main" id="{5EA848A6-721F-4F0B-A2BD-3588ED4ECC02}"/>
              </a:ext>
            </a:extLst>
          </p:cNvPr>
          <p:cNvSpPr txBox="1">
            <a:spLocks noChangeArrowheads="1"/>
          </p:cNvSpPr>
          <p:nvPr/>
        </p:nvSpPr>
        <p:spPr bwMode="auto">
          <a:xfrm>
            <a:off x="3419475" y="3573463"/>
            <a:ext cx="21637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rgbClr val="336699"/>
                </a:solidFill>
                <a:latin typeface="Arial" panose="020B0604020202020204" pitchFamily="34" charset="0"/>
              </a:rPr>
              <a:t>PCMCIA OR Handheld</a:t>
            </a:r>
            <a:r>
              <a:rPr kumimoji="1" lang="zh-CN" altLang="en-US" sz="1600">
                <a:solidFill>
                  <a:srgbClr val="336699"/>
                </a:solidFill>
                <a:latin typeface="Arial" panose="020B0604020202020204" pitchFamily="34" charset="0"/>
              </a:rPr>
              <a:t>　</a:t>
            </a:r>
            <a:r>
              <a:rPr kumimoji="1" lang="en-US" altLang="zh-CN" sz="1600">
                <a:solidFill>
                  <a:srgbClr val="336699"/>
                </a:solidFill>
                <a:latin typeface="Arial" panose="020B0604020202020204" pitchFamily="34" charset="0"/>
              </a:rPr>
              <a:t>GPS</a:t>
            </a:r>
          </a:p>
        </p:txBody>
      </p:sp>
      <p:sp>
        <p:nvSpPr>
          <p:cNvPr id="680968" name="Text Box 8">
            <a:extLst>
              <a:ext uri="{FF2B5EF4-FFF2-40B4-BE49-F238E27FC236}">
                <a16:creationId xmlns:a16="http://schemas.microsoft.com/office/drawing/2014/main" id="{C1604D2D-74AA-4ECF-B30F-AAB3F9FE30A5}"/>
              </a:ext>
            </a:extLst>
          </p:cNvPr>
          <p:cNvSpPr txBox="1">
            <a:spLocks noChangeArrowheads="1"/>
          </p:cNvSpPr>
          <p:nvPr/>
        </p:nvSpPr>
        <p:spPr bwMode="auto">
          <a:xfrm>
            <a:off x="6372225" y="6021388"/>
            <a:ext cx="2451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rgbClr val="336699"/>
                </a:solidFill>
                <a:latin typeface="Arial" panose="020B0604020202020204" pitchFamily="34" charset="0"/>
              </a:rPr>
              <a:t>PC Notebook</a:t>
            </a:r>
          </a:p>
        </p:txBody>
      </p:sp>
      <p:pic>
        <p:nvPicPr>
          <p:cNvPr id="680969" name="Picture 9" descr="aed140_s">
            <a:extLst>
              <a:ext uri="{FF2B5EF4-FFF2-40B4-BE49-F238E27FC236}">
                <a16:creationId xmlns:a16="http://schemas.microsoft.com/office/drawing/2014/main" id="{FC4CB879-304E-470A-BA9B-8AFA4D6D5E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4664075"/>
            <a:ext cx="1295400" cy="927100"/>
          </a:xfrm>
          <a:prstGeom prst="rect">
            <a:avLst/>
          </a:prstGeom>
          <a:noFill/>
          <a:extLst>
            <a:ext uri="{909E8E84-426E-40DD-AFC4-6F175D3DCCD1}">
              <a14:hiddenFill xmlns:a14="http://schemas.microsoft.com/office/drawing/2010/main">
                <a:solidFill>
                  <a:srgbClr val="FFFFFF"/>
                </a:solidFill>
              </a14:hiddenFill>
            </a:ext>
          </a:extLst>
        </p:spPr>
      </p:pic>
      <p:sp>
        <p:nvSpPr>
          <p:cNvPr id="680970" name="Text Box 10">
            <a:extLst>
              <a:ext uri="{FF2B5EF4-FFF2-40B4-BE49-F238E27FC236}">
                <a16:creationId xmlns:a16="http://schemas.microsoft.com/office/drawing/2014/main" id="{94A35080-8069-4708-A610-5F849F107653}"/>
              </a:ext>
            </a:extLst>
          </p:cNvPr>
          <p:cNvSpPr txBox="1">
            <a:spLocks noChangeArrowheads="1"/>
          </p:cNvSpPr>
          <p:nvPr/>
        </p:nvSpPr>
        <p:spPr bwMode="auto">
          <a:xfrm>
            <a:off x="5003800" y="5661025"/>
            <a:ext cx="1143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rgbClr val="336699"/>
                </a:solidFill>
                <a:latin typeface="Arial" panose="020B0604020202020204" pitchFamily="34" charset="0"/>
              </a:rPr>
              <a:t>DC-AC Converter</a:t>
            </a:r>
          </a:p>
        </p:txBody>
      </p:sp>
      <p:sp>
        <p:nvSpPr>
          <p:cNvPr id="680971" name="Line 11">
            <a:extLst>
              <a:ext uri="{FF2B5EF4-FFF2-40B4-BE49-F238E27FC236}">
                <a16:creationId xmlns:a16="http://schemas.microsoft.com/office/drawing/2014/main" id="{52DD520E-3554-4255-A017-DEC86CB84795}"/>
              </a:ext>
            </a:extLst>
          </p:cNvPr>
          <p:cNvSpPr>
            <a:spLocks noChangeShapeType="1"/>
          </p:cNvSpPr>
          <p:nvPr/>
        </p:nvSpPr>
        <p:spPr bwMode="auto">
          <a:xfrm flipH="1" flipV="1">
            <a:off x="5435600" y="5373688"/>
            <a:ext cx="288925" cy="358775"/>
          </a:xfrm>
          <a:prstGeom prst="line">
            <a:avLst/>
          </a:prstGeom>
          <a:noFill/>
          <a:ln w="158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sp>
        <p:nvSpPr>
          <p:cNvPr id="680973" name="Line 13">
            <a:extLst>
              <a:ext uri="{FF2B5EF4-FFF2-40B4-BE49-F238E27FC236}">
                <a16:creationId xmlns:a16="http://schemas.microsoft.com/office/drawing/2014/main" id="{70D9A698-926D-408E-8257-15B144EA3584}"/>
              </a:ext>
            </a:extLst>
          </p:cNvPr>
          <p:cNvSpPr>
            <a:spLocks noChangeShapeType="1"/>
          </p:cNvSpPr>
          <p:nvPr/>
        </p:nvSpPr>
        <p:spPr bwMode="auto">
          <a:xfrm flipV="1">
            <a:off x="7308850" y="5300663"/>
            <a:ext cx="333375" cy="674687"/>
          </a:xfrm>
          <a:prstGeom prst="line">
            <a:avLst/>
          </a:prstGeom>
          <a:noFill/>
          <a:ln w="158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pic>
        <p:nvPicPr>
          <p:cNvPr id="680974" name="Picture 14" descr="http://www.unistrong.com/chanpin/images/GPS12XLC.jpg">
            <a:extLst>
              <a:ext uri="{FF2B5EF4-FFF2-40B4-BE49-F238E27FC236}">
                <a16:creationId xmlns:a16="http://schemas.microsoft.com/office/drawing/2014/main" id="{1E0D4861-CDDB-47A3-ACC4-69762680C180}"/>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5257800" y="1981200"/>
            <a:ext cx="13049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680975" name="Picture 15">
            <a:extLst>
              <a:ext uri="{FF2B5EF4-FFF2-40B4-BE49-F238E27FC236}">
                <a16:creationId xmlns:a16="http://schemas.microsoft.com/office/drawing/2014/main" id="{B371EAC6-175A-4B63-8DB1-69BC0CB70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17732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0972" name="Line 12">
            <a:extLst>
              <a:ext uri="{FF2B5EF4-FFF2-40B4-BE49-F238E27FC236}">
                <a16:creationId xmlns:a16="http://schemas.microsoft.com/office/drawing/2014/main" id="{0B4890FC-9117-47A5-873A-53C4F7CD06EC}"/>
              </a:ext>
            </a:extLst>
          </p:cNvPr>
          <p:cNvSpPr>
            <a:spLocks noChangeShapeType="1"/>
          </p:cNvSpPr>
          <p:nvPr/>
        </p:nvSpPr>
        <p:spPr bwMode="auto">
          <a:xfrm flipH="1" flipV="1">
            <a:off x="4356100" y="2852738"/>
            <a:ext cx="239713" cy="673100"/>
          </a:xfrm>
          <a:prstGeom prst="line">
            <a:avLst/>
          </a:prstGeom>
          <a:noFill/>
          <a:ln w="158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graphicFrame>
        <p:nvGraphicFramePr>
          <p:cNvPr id="680977" name="Object 17">
            <a:extLst>
              <a:ext uri="{FF2B5EF4-FFF2-40B4-BE49-F238E27FC236}">
                <a16:creationId xmlns:a16="http://schemas.microsoft.com/office/drawing/2014/main" id="{88248AF1-7121-4475-B817-1FC852390F08}"/>
              </a:ext>
            </a:extLst>
          </p:cNvPr>
          <p:cNvGraphicFramePr>
            <a:graphicFrameLocks noChangeAspect="1"/>
          </p:cNvGraphicFramePr>
          <p:nvPr/>
        </p:nvGraphicFramePr>
        <p:xfrm>
          <a:off x="2339975" y="3573463"/>
          <a:ext cx="930275" cy="1833562"/>
        </p:xfrm>
        <a:graphic>
          <a:graphicData uri="http://schemas.openxmlformats.org/presentationml/2006/ole">
            <mc:AlternateContent xmlns:mc="http://schemas.openxmlformats.org/markup-compatibility/2006">
              <mc:Choice xmlns:v="urn:schemas-microsoft-com:vml" Requires="v">
                <p:oleObj spid="_x0000_s707585" name="BMP 图像" r:id="rId9" imgW="2790476" imgH="5495238" progId="Paint.Picture">
                  <p:embed/>
                </p:oleObj>
              </mc:Choice>
              <mc:Fallback>
                <p:oleObj name="BMP 图像" r:id="rId9" imgW="2790476" imgH="5495238" progId="Paint.Picture">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3573463"/>
                        <a:ext cx="930275" cy="183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76" name="Line 16">
            <a:extLst>
              <a:ext uri="{FF2B5EF4-FFF2-40B4-BE49-F238E27FC236}">
                <a16:creationId xmlns:a16="http://schemas.microsoft.com/office/drawing/2014/main" id="{599F9DF5-90FE-48E3-906A-318E067CFCAA}"/>
              </a:ext>
            </a:extLst>
          </p:cNvPr>
          <p:cNvSpPr>
            <a:spLocks noChangeShapeType="1"/>
          </p:cNvSpPr>
          <p:nvPr/>
        </p:nvSpPr>
        <p:spPr bwMode="auto">
          <a:xfrm flipH="1" flipV="1">
            <a:off x="3059113" y="4868863"/>
            <a:ext cx="361950" cy="1009650"/>
          </a:xfrm>
          <a:prstGeom prst="line">
            <a:avLst/>
          </a:prstGeom>
          <a:noFill/>
          <a:ln w="158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pic>
        <p:nvPicPr>
          <p:cNvPr id="680978" name="Picture 18" descr="Cable">
            <a:extLst>
              <a:ext uri="{FF2B5EF4-FFF2-40B4-BE49-F238E27FC236}">
                <a16:creationId xmlns:a16="http://schemas.microsoft.com/office/drawing/2014/main" id="{6C2C4776-CE35-4F0D-9877-FBCC036E020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2781300"/>
            <a:ext cx="1512887" cy="1381125"/>
          </a:xfrm>
          <a:prstGeom prst="rect">
            <a:avLst/>
          </a:prstGeom>
          <a:noFill/>
          <a:extLst>
            <a:ext uri="{909E8E84-426E-40DD-AFC4-6F175D3DCCD1}">
              <a14:hiddenFill xmlns:a14="http://schemas.microsoft.com/office/drawing/2010/main">
                <a:solidFill>
                  <a:srgbClr val="FFFFFF"/>
                </a:solidFill>
              </a14:hiddenFill>
            </a:ext>
          </a:extLst>
        </p:spPr>
      </p:pic>
      <p:sp>
        <p:nvSpPr>
          <p:cNvPr id="680979" name="Text Box 19">
            <a:extLst>
              <a:ext uri="{FF2B5EF4-FFF2-40B4-BE49-F238E27FC236}">
                <a16:creationId xmlns:a16="http://schemas.microsoft.com/office/drawing/2014/main" id="{BCC82E86-7F0E-42C0-BE3E-88A3525AA055}"/>
              </a:ext>
            </a:extLst>
          </p:cNvPr>
          <p:cNvSpPr txBox="1">
            <a:spLocks noChangeArrowheads="1"/>
          </p:cNvSpPr>
          <p:nvPr/>
        </p:nvSpPr>
        <p:spPr bwMode="auto">
          <a:xfrm>
            <a:off x="250825" y="4797425"/>
            <a:ext cx="1760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rgbClr val="336699"/>
                </a:solidFill>
                <a:latin typeface="Arial" panose="020B0604020202020204" pitchFamily="34" charset="0"/>
              </a:rPr>
              <a:t>Data Cable</a:t>
            </a:r>
            <a:endParaRPr kumimoji="1" lang="zh-CN" altLang="en-US" sz="1600">
              <a:solidFill>
                <a:srgbClr val="336699"/>
              </a:solidFill>
              <a:latin typeface="Arial" panose="020B0604020202020204" pitchFamily="34" charset="0"/>
            </a:endParaRPr>
          </a:p>
        </p:txBody>
      </p:sp>
      <p:sp>
        <p:nvSpPr>
          <p:cNvPr id="680980" name="Line 20">
            <a:extLst>
              <a:ext uri="{FF2B5EF4-FFF2-40B4-BE49-F238E27FC236}">
                <a16:creationId xmlns:a16="http://schemas.microsoft.com/office/drawing/2014/main" id="{7DD9E9FF-F93D-470D-BE7E-D3DB66DB1262}"/>
              </a:ext>
            </a:extLst>
          </p:cNvPr>
          <p:cNvSpPr>
            <a:spLocks noChangeShapeType="1"/>
          </p:cNvSpPr>
          <p:nvPr/>
        </p:nvSpPr>
        <p:spPr bwMode="auto">
          <a:xfrm flipH="1" flipV="1">
            <a:off x="827088" y="4076700"/>
            <a:ext cx="73025" cy="793750"/>
          </a:xfrm>
          <a:prstGeom prst="line">
            <a:avLst/>
          </a:prstGeom>
          <a:noFill/>
          <a:ln w="158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zh-CN" altLang="en-US"/>
          </a:p>
        </p:txBody>
      </p:sp>
      <p:sp>
        <p:nvSpPr>
          <p:cNvPr id="680981" name="Rectangle 21">
            <a:extLst>
              <a:ext uri="{FF2B5EF4-FFF2-40B4-BE49-F238E27FC236}">
                <a16:creationId xmlns:a16="http://schemas.microsoft.com/office/drawing/2014/main" id="{58208CB2-AD9B-4962-BC59-161D28C6A04F}"/>
              </a:ext>
            </a:extLst>
          </p:cNvPr>
          <p:cNvSpPr>
            <a:spLocks noChangeArrowheads="1"/>
          </p:cNvSpPr>
          <p:nvPr/>
        </p:nvSpPr>
        <p:spPr bwMode="auto">
          <a:xfrm>
            <a:off x="2268538" y="1628775"/>
            <a:ext cx="6696075" cy="4752975"/>
          </a:xfrm>
          <a:prstGeom prst="rect">
            <a:avLst/>
          </a:prstGeom>
          <a:noFill/>
          <a:ln w="9525">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0982" name="Line 22">
            <a:extLst>
              <a:ext uri="{FF2B5EF4-FFF2-40B4-BE49-F238E27FC236}">
                <a16:creationId xmlns:a16="http://schemas.microsoft.com/office/drawing/2014/main" id="{9A3CF5BD-2C98-4EF6-8DC0-CD77C30A04C8}"/>
              </a:ext>
            </a:extLst>
          </p:cNvPr>
          <p:cNvSpPr>
            <a:spLocks noChangeShapeType="1"/>
          </p:cNvSpPr>
          <p:nvPr/>
        </p:nvSpPr>
        <p:spPr bwMode="auto">
          <a:xfrm>
            <a:off x="1763713" y="3429000"/>
            <a:ext cx="431800" cy="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80984" name="Line 24">
            <a:extLst>
              <a:ext uri="{FF2B5EF4-FFF2-40B4-BE49-F238E27FC236}">
                <a16:creationId xmlns:a16="http://schemas.microsoft.com/office/drawing/2014/main" id="{1AF2F70E-6F0F-4843-9BC5-E1B4B2B0628E}"/>
              </a:ext>
            </a:extLst>
          </p:cNvPr>
          <p:cNvSpPr>
            <a:spLocks noChangeShapeType="1"/>
          </p:cNvSpPr>
          <p:nvPr/>
        </p:nvSpPr>
        <p:spPr bwMode="auto">
          <a:xfrm flipV="1">
            <a:off x="1979613" y="3213100"/>
            <a:ext cx="0" cy="43180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80985" name="Text Box 25">
            <a:extLst>
              <a:ext uri="{FF2B5EF4-FFF2-40B4-BE49-F238E27FC236}">
                <a16:creationId xmlns:a16="http://schemas.microsoft.com/office/drawing/2014/main" id="{AFB5E058-9D06-4213-8CA1-EF321BFE39F9}"/>
              </a:ext>
            </a:extLst>
          </p:cNvPr>
          <p:cNvSpPr txBox="1">
            <a:spLocks noChangeArrowheads="1"/>
          </p:cNvSpPr>
          <p:nvPr/>
        </p:nvSpPr>
        <p:spPr bwMode="auto">
          <a:xfrm>
            <a:off x="6659563" y="1628775"/>
            <a:ext cx="2266950" cy="835025"/>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sz="2400">
                <a:solidFill>
                  <a:schemeClr val="tx1"/>
                </a:solidFill>
                <a:latin typeface="Times New Roman" panose="02020603050405020304" pitchFamily="18" charset="0"/>
              </a:defRPr>
            </a:lvl1pPr>
            <a:lvl2pPr defTabSz="762000">
              <a:defRPr sz="2400">
                <a:solidFill>
                  <a:schemeClr val="tx1"/>
                </a:solidFill>
                <a:latin typeface="Times New Roman" panose="02020603050405020304" pitchFamily="18" charset="0"/>
              </a:defRPr>
            </a:lvl2pPr>
            <a:lvl3pPr defTabSz="762000">
              <a:defRPr sz="2400">
                <a:solidFill>
                  <a:schemeClr val="tx1"/>
                </a:solidFill>
                <a:latin typeface="Times New Roman" panose="02020603050405020304" pitchFamily="18" charset="0"/>
              </a:defRPr>
            </a:lvl3pPr>
            <a:lvl4pPr defTabSz="762000">
              <a:defRPr sz="2400">
                <a:solidFill>
                  <a:schemeClr val="tx1"/>
                </a:solidFill>
                <a:latin typeface="Times New Roman" panose="02020603050405020304" pitchFamily="18" charset="0"/>
              </a:defRPr>
            </a:lvl4pPr>
            <a:lvl5pPr defTabSz="762000">
              <a:defRPr sz="2400">
                <a:solidFill>
                  <a:schemeClr val="tx1"/>
                </a:solidFill>
                <a:latin typeface="Times New Roman" panose="02020603050405020304" pitchFamily="18" charset="0"/>
              </a:defRPr>
            </a:lvl5pPr>
            <a:lvl6pPr defTabSz="762000" eaLnBrk="0" fontAlgn="base" hangingPunct="0">
              <a:spcBef>
                <a:spcPct val="0"/>
              </a:spcBef>
              <a:spcAft>
                <a:spcPct val="0"/>
              </a:spcAft>
              <a:defRPr sz="2400">
                <a:solidFill>
                  <a:schemeClr val="tx1"/>
                </a:solidFill>
                <a:latin typeface="Times New Roman" panose="02020603050405020304" pitchFamily="18" charset="0"/>
              </a:defRPr>
            </a:lvl6pPr>
            <a:lvl7pPr defTabSz="762000" eaLnBrk="0" fontAlgn="base" hangingPunct="0">
              <a:spcBef>
                <a:spcPct val="0"/>
              </a:spcBef>
              <a:spcAft>
                <a:spcPct val="0"/>
              </a:spcAft>
              <a:defRPr sz="2400">
                <a:solidFill>
                  <a:schemeClr val="tx1"/>
                </a:solidFill>
                <a:latin typeface="Times New Roman" panose="02020603050405020304" pitchFamily="18" charset="0"/>
              </a:defRPr>
            </a:lvl7pPr>
            <a:lvl8pPr defTabSz="762000" eaLnBrk="0" fontAlgn="base" hangingPunct="0">
              <a:spcBef>
                <a:spcPct val="0"/>
              </a:spcBef>
              <a:spcAft>
                <a:spcPct val="0"/>
              </a:spcAft>
              <a:defRPr sz="2400">
                <a:solidFill>
                  <a:schemeClr val="tx1"/>
                </a:solidFill>
                <a:latin typeface="Times New Roman" panose="02020603050405020304" pitchFamily="18" charset="0"/>
              </a:defRPr>
            </a:lvl8pPr>
            <a:lvl9pPr defTabSz="7620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None/>
            </a:pPr>
            <a:r>
              <a:rPr kumimoji="1" lang="en-US" altLang="zh-CN" sz="1600">
                <a:solidFill>
                  <a:schemeClr val="accent2"/>
                </a:solidFill>
                <a:latin typeface="Arial" panose="020B0604020202020204" pitchFamily="34" charset="0"/>
              </a:rPr>
              <a:t>DingLi’s Premier/Panorama System</a:t>
            </a:r>
            <a:endParaRPr kumimoji="1" lang="zh-CN" altLang="en-US" sz="1600">
              <a:solidFill>
                <a:schemeClr val="accent2"/>
              </a:solidFill>
              <a:latin typeface="Arial" panose="020B0604020202020204" pitchFamily="34" charset="0"/>
            </a:endParaRPr>
          </a:p>
        </p:txBody>
      </p:sp>
    </p:spTree>
  </p:cSld>
  <p:clrMapOvr>
    <a:masterClrMapping/>
  </p:clrMapOvr>
  <p:transition>
    <p:strips dir="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8EB5C80C-4BF8-44A8-8F42-CFCC6CCA67F8}"/>
              </a:ext>
            </a:extLst>
          </p:cNvPr>
          <p:cNvSpPr>
            <a:spLocks noChangeArrowheads="1"/>
          </p:cNvSpPr>
          <p:nvPr/>
        </p:nvSpPr>
        <p:spPr bwMode="auto">
          <a:xfrm>
            <a:off x="323850" y="765175"/>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r>
              <a:rPr lang="zh-CN" altLang="en-US" sz="2800">
                <a:solidFill>
                  <a:srgbClr val="FF0000"/>
                </a:solidFill>
                <a:latin typeface="Arial" panose="020B0604020202020204" pitchFamily="34" charset="0"/>
              </a:rPr>
              <a:t>传统路测实现方式</a:t>
            </a:r>
            <a:r>
              <a:rPr lang="en-US" altLang="zh-CN" sz="2800">
                <a:solidFill>
                  <a:srgbClr val="FF0000"/>
                </a:solidFill>
                <a:latin typeface="Arial" panose="020B0604020202020204" pitchFamily="34" charset="0"/>
              </a:rPr>
              <a:t>-</a:t>
            </a:r>
            <a:r>
              <a:rPr lang="zh-CN" altLang="en-US" sz="2800">
                <a:solidFill>
                  <a:srgbClr val="FF0000"/>
                </a:solidFill>
                <a:latin typeface="Arial" panose="020B0604020202020204" pitchFamily="34" charset="0"/>
              </a:rPr>
              <a:t>专用数据线</a:t>
            </a:r>
            <a:r>
              <a:rPr lang="en-US" altLang="zh-CN" sz="2800">
                <a:solidFill>
                  <a:srgbClr val="FF0000"/>
                </a:solidFill>
                <a:latin typeface="Arial" panose="020B0604020202020204" pitchFamily="34" charset="0"/>
              </a:rPr>
              <a:t>+Premier/Panorama</a:t>
            </a:r>
          </a:p>
        </p:txBody>
      </p:sp>
      <p:pic>
        <p:nvPicPr>
          <p:cNvPr id="702467" name="Picture 3" descr="D:\dingli\产品和资料\语音评估\语音评评估示意图.JPG">
            <a:extLst>
              <a:ext uri="{FF2B5EF4-FFF2-40B4-BE49-F238E27FC236}">
                <a16:creationId xmlns:a16="http://schemas.microsoft.com/office/drawing/2014/main" id="{0C72539E-34CC-4D75-B97B-C08A56D0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95400"/>
            <a:ext cx="6546850"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228C235D-CCAE-4CE3-839E-3B4B476526E5}"/>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不同语音评估算法性能比较</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与</a:t>
            </a:r>
            <a:r>
              <a:rPr lang="en-US" altLang="zh-CN">
                <a:solidFill>
                  <a:srgbClr val="FF0000"/>
                </a:solidFill>
                <a:ea typeface="宋体" panose="02010600030101010101" pitchFamily="2" charset="-122"/>
              </a:rPr>
              <a:t>MOS</a:t>
            </a:r>
            <a:r>
              <a:rPr lang="zh-CN" altLang="en-US">
                <a:solidFill>
                  <a:srgbClr val="FF0000"/>
                </a:solidFill>
                <a:ea typeface="宋体" panose="02010600030101010101" pitchFamily="2" charset="-122"/>
              </a:rPr>
              <a:t>的相关性对比</a:t>
            </a:r>
            <a:r>
              <a:rPr lang="en-US" altLang="zh-CN">
                <a:solidFill>
                  <a:srgbClr val="FF0000"/>
                </a:solidFill>
                <a:ea typeface="宋体" panose="02010600030101010101" pitchFamily="2" charset="-122"/>
              </a:rPr>
              <a:t>(1)</a:t>
            </a:r>
            <a:endParaRPr lang="zh-CN" altLang="en-US">
              <a:solidFill>
                <a:srgbClr val="FF0000"/>
              </a:solidFill>
              <a:ea typeface="宋体" panose="02010600030101010101" pitchFamily="2" charset="-122"/>
            </a:endParaRPr>
          </a:p>
        </p:txBody>
      </p:sp>
      <p:graphicFrame>
        <p:nvGraphicFramePr>
          <p:cNvPr id="603140" name="Object 4">
            <a:extLst>
              <a:ext uri="{FF2B5EF4-FFF2-40B4-BE49-F238E27FC236}">
                <a16:creationId xmlns:a16="http://schemas.microsoft.com/office/drawing/2014/main" id="{A92D5439-352A-4240-94D8-305B76E44ADC}"/>
              </a:ext>
            </a:extLst>
          </p:cNvPr>
          <p:cNvGraphicFramePr>
            <a:graphicFrameLocks noChangeAspect="1"/>
          </p:cNvGraphicFramePr>
          <p:nvPr>
            <p:ph sz="half" idx="1"/>
            <p:extLst>
              <p:ext uri="{D42A27DB-BD31-4B8C-83A1-F6EECF244321}">
                <p14:modId xmlns:p14="http://schemas.microsoft.com/office/powerpoint/2010/main" val="901965170"/>
              </p:ext>
            </p:extLst>
          </p:nvPr>
        </p:nvGraphicFramePr>
        <p:xfrm>
          <a:off x="1042988" y="2636838"/>
          <a:ext cx="6207125" cy="688975"/>
        </p:xfrm>
        <a:graphic>
          <a:graphicData uri="http://schemas.openxmlformats.org/presentationml/2006/ole">
            <mc:AlternateContent xmlns:mc="http://schemas.openxmlformats.org/markup-compatibility/2006">
              <mc:Choice xmlns:v="urn:schemas-microsoft-com:vml" Requires="v">
                <p:oleObj spid="_x0000_s603151" name="Worksheet" r:id="rId3" imgW="5752995" imgH="638082" progId="Excel.Sheet.8">
                  <p:embed/>
                </p:oleObj>
              </mc:Choice>
              <mc:Fallback>
                <p:oleObj name="Worksheet" r:id="rId3" imgW="5752995" imgH="638082" progId="Excel.Sheet.8">
                  <p:embed/>
                  <p:pic>
                    <p:nvPicPr>
                      <p:cNvPr id="0" name="Object 4"/>
                      <p:cNvPicPr>
                        <a:picLocks noChangeAspect="1" noChangeArrowheads="1"/>
                      </p:cNvPicPr>
                      <p:nvPr/>
                    </p:nvPicPr>
                    <p:blipFill>
                      <a:blip r:embed="rId4"/>
                      <a:srcRect/>
                      <a:stretch>
                        <a:fillRect/>
                      </a:stretch>
                    </p:blipFill>
                    <p:spPr bwMode="auto">
                      <a:xfrm>
                        <a:off x="1042988" y="2636838"/>
                        <a:ext cx="62071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6">
            <a:extLst>
              <a:ext uri="{FF2B5EF4-FFF2-40B4-BE49-F238E27FC236}">
                <a16:creationId xmlns:a16="http://schemas.microsoft.com/office/drawing/2014/main" id="{510D9368-8D30-4301-B86D-8FA6346BA7AD}"/>
              </a:ext>
            </a:extLst>
          </p:cNvPr>
          <p:cNvGraphicFramePr>
            <a:graphicFrameLocks noGrp="1"/>
          </p:cNvGraphicFramePr>
          <p:nvPr>
            <p:ph sz="half" idx="2"/>
          </p:nvPr>
        </p:nvGraphicFramePr>
        <p:xfrm>
          <a:off x="806450" y="3479800"/>
          <a:ext cx="7243763" cy="2778125"/>
        </p:xfrm>
        <a:graphic>
          <a:graphicData uri="http://schemas.openxmlformats.org/drawingml/2006/chart">
            <c:chart xmlns:c="http://schemas.openxmlformats.org/drawingml/2006/chart" xmlns:r="http://schemas.openxmlformats.org/officeDocument/2006/relationships" r:id="rId5"/>
          </a:graphicData>
        </a:graphic>
      </p:graphicFrame>
      <p:sp>
        <p:nvSpPr>
          <p:cNvPr id="603144" name="Rectangle 8">
            <a:extLst>
              <a:ext uri="{FF2B5EF4-FFF2-40B4-BE49-F238E27FC236}">
                <a16:creationId xmlns:a16="http://schemas.microsoft.com/office/drawing/2014/main" id="{7E742D8E-8DE5-4727-9AFD-B9B75EEFA5F1}"/>
              </a:ext>
            </a:extLst>
          </p:cNvPr>
          <p:cNvSpPr>
            <a:spLocks noChangeArrowheads="1"/>
          </p:cNvSpPr>
          <p:nvPr/>
        </p:nvSpPr>
        <p:spPr bwMode="auto">
          <a:xfrm>
            <a:off x="611188" y="1844675"/>
            <a:ext cx="37734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FF0000"/>
              </a:buClr>
              <a:buSzPct val="70000"/>
              <a:buFont typeface="Wingdings" panose="05000000000000000000" pitchFamily="2" charset="2"/>
              <a:buChar char="l"/>
            </a:pPr>
            <a:r>
              <a:rPr lang="en-US" altLang="zh-CN" sz="2000" b="0">
                <a:solidFill>
                  <a:schemeClr val="tx1"/>
                </a:solidFill>
                <a:latin typeface="Arial" panose="020B0604020202020204" pitchFamily="34" charset="0"/>
              </a:rPr>
              <a:t>Type:Mobile Network (</a:t>
            </a:r>
            <a:r>
              <a:rPr lang="zh-CN" altLang="en-US" sz="2000" b="0">
                <a:solidFill>
                  <a:schemeClr val="tx1"/>
                </a:solidFill>
                <a:latin typeface="Arial" panose="020B0604020202020204" pitchFamily="34" charset="0"/>
              </a:rPr>
              <a:t>移动网</a:t>
            </a:r>
            <a:r>
              <a:rPr lang="en-US" altLang="zh-CN" sz="2000" b="0">
                <a:solidFill>
                  <a:schemeClr val="tx1"/>
                </a:solidFill>
                <a:latin typeface="Arial" panose="020B0604020202020204" pitchFamily="34" charset="0"/>
              </a:rPr>
              <a:t>) </a:t>
            </a:r>
          </a:p>
        </p:txBody>
      </p:sp>
    </p:spTree>
  </p:cSld>
  <p:clrMapOvr>
    <a:masterClrMapping/>
  </p:clrMapOvr>
  <p:transition>
    <p:strips dir="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a:extLst>
              <a:ext uri="{FF2B5EF4-FFF2-40B4-BE49-F238E27FC236}">
                <a16:creationId xmlns:a16="http://schemas.microsoft.com/office/drawing/2014/main" id="{EFF37649-03F8-4602-AD20-D8D370387BC1}"/>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传统路测实现方式</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波形回放</a:t>
            </a:r>
          </a:p>
        </p:txBody>
      </p:sp>
      <p:pic>
        <p:nvPicPr>
          <p:cNvPr id="703492" name="Picture 4">
            <a:extLst>
              <a:ext uri="{FF2B5EF4-FFF2-40B4-BE49-F238E27FC236}">
                <a16:creationId xmlns:a16="http://schemas.microsoft.com/office/drawing/2014/main" id="{41B9C58F-0D77-4ADF-AC0D-5B77585F9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7777163" cy="46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dir="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6" name="Rectangle 4">
            <a:extLst>
              <a:ext uri="{FF2B5EF4-FFF2-40B4-BE49-F238E27FC236}">
                <a16:creationId xmlns:a16="http://schemas.microsoft.com/office/drawing/2014/main" id="{9976690C-B315-4437-A809-FBDAB986B3D3}"/>
              </a:ext>
            </a:extLst>
          </p:cNvPr>
          <p:cNvSpPr>
            <a:spLocks noChangeArrowheads="1"/>
          </p:cNvSpPr>
          <p:nvPr/>
        </p:nvSpPr>
        <p:spPr bwMode="auto">
          <a:xfrm>
            <a:off x="323850" y="1085850"/>
            <a:ext cx="4452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zh-CN" altLang="en-US">
                <a:solidFill>
                  <a:srgbClr val="FF0000"/>
                </a:solidFill>
              </a:rPr>
              <a:t>我们的相关工作</a:t>
            </a:r>
            <a:r>
              <a:rPr lang="en-US" altLang="zh-CN">
                <a:solidFill>
                  <a:srgbClr val="FF0000"/>
                </a:solidFill>
              </a:rPr>
              <a:t>---</a:t>
            </a:r>
            <a:r>
              <a:rPr lang="zh-CN" altLang="en-US">
                <a:solidFill>
                  <a:srgbClr val="FF0000"/>
                </a:solidFill>
              </a:rPr>
              <a:t>中国电信</a:t>
            </a:r>
          </a:p>
        </p:txBody>
      </p:sp>
      <p:sp>
        <p:nvSpPr>
          <p:cNvPr id="704517" name="Rectangle 5">
            <a:extLst>
              <a:ext uri="{FF2B5EF4-FFF2-40B4-BE49-F238E27FC236}">
                <a16:creationId xmlns:a16="http://schemas.microsoft.com/office/drawing/2014/main" id="{5566367C-1368-4B4A-B34A-7690B6314E6D}"/>
              </a:ext>
            </a:extLst>
          </p:cNvPr>
          <p:cNvSpPr>
            <a:spLocks noChangeArrowheads="1"/>
          </p:cNvSpPr>
          <p:nvPr/>
        </p:nvSpPr>
        <p:spPr bwMode="auto">
          <a:xfrm>
            <a:off x="381000" y="2247900"/>
            <a:ext cx="83820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marL="342900" indent="-342900">
              <a:spcBef>
                <a:spcPct val="20000"/>
              </a:spcBef>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Aft>
                <a:spcPct val="20000"/>
              </a:spcAft>
              <a:buClr>
                <a:srgbClr val="FF0000"/>
              </a:buClr>
              <a:buSzPct val="70000"/>
              <a:buFont typeface="Wingdings" panose="05000000000000000000" pitchFamily="2" charset="2"/>
              <a:buChar char="l"/>
            </a:pPr>
            <a:r>
              <a:rPr lang="zh-CN" altLang="en-US" sz="2000" b="0"/>
              <a:t>配合中国电信集团公司做一些语音评估</a:t>
            </a:r>
            <a:r>
              <a:rPr lang="en-US" altLang="zh-CN" sz="2000" b="0"/>
              <a:t>MOS</a:t>
            </a:r>
            <a:r>
              <a:rPr lang="zh-CN" altLang="en-US" sz="2000" b="0"/>
              <a:t>方面的研究及测试评估规范建议</a:t>
            </a:r>
          </a:p>
          <a:p>
            <a:pPr>
              <a:spcAft>
                <a:spcPct val="20000"/>
              </a:spcAft>
              <a:buClr>
                <a:srgbClr val="FF0000"/>
              </a:buClr>
              <a:buSzPct val="70000"/>
              <a:buFont typeface="Wingdings" panose="05000000000000000000" pitchFamily="2" charset="2"/>
              <a:buChar char="l"/>
            </a:pPr>
            <a:endParaRPr lang="zh-CN" altLang="en-US" sz="2000" b="0"/>
          </a:p>
          <a:p>
            <a:pPr>
              <a:spcAft>
                <a:spcPct val="20000"/>
              </a:spcAft>
              <a:buClr>
                <a:srgbClr val="FF0000"/>
              </a:buClr>
              <a:buSzPct val="70000"/>
              <a:buFont typeface="Wingdings" panose="05000000000000000000" pitchFamily="2" charset="2"/>
              <a:buChar char="l"/>
            </a:pPr>
            <a:r>
              <a:rPr lang="zh-CN" altLang="en-US" sz="2000" b="0"/>
              <a:t>配合广东电信做</a:t>
            </a:r>
            <a:r>
              <a:rPr lang="en-US" altLang="zh-CN" sz="2000" b="0"/>
              <a:t>PHS</a:t>
            </a:r>
            <a:r>
              <a:rPr lang="zh-CN" altLang="en-US" sz="2000" b="0"/>
              <a:t>语音评估</a:t>
            </a:r>
            <a:r>
              <a:rPr lang="en-US" altLang="zh-CN" sz="2000" b="0"/>
              <a:t>MOS</a:t>
            </a:r>
            <a:r>
              <a:rPr lang="zh-CN" altLang="en-US" sz="2000" b="0"/>
              <a:t>的技术研究，仪表成功入围。配合广东电信做</a:t>
            </a:r>
            <a:r>
              <a:rPr lang="en-US" altLang="zh-CN" sz="2000" b="0"/>
              <a:t>MOS</a:t>
            </a:r>
            <a:r>
              <a:rPr lang="zh-CN" altLang="en-US" sz="2000" b="0"/>
              <a:t>全省评估。</a:t>
            </a:r>
          </a:p>
          <a:p>
            <a:pPr>
              <a:spcAft>
                <a:spcPct val="20000"/>
              </a:spcAft>
              <a:buClr>
                <a:srgbClr val="FF0000"/>
              </a:buClr>
              <a:buSzPct val="70000"/>
              <a:buFont typeface="Wingdings" panose="05000000000000000000" pitchFamily="2" charset="2"/>
              <a:buChar char="l"/>
            </a:pPr>
            <a:endParaRPr lang="zh-CN" altLang="en-US" sz="2000" b="0"/>
          </a:p>
          <a:p>
            <a:pPr>
              <a:spcAft>
                <a:spcPct val="20000"/>
              </a:spcAft>
              <a:buClr>
                <a:srgbClr val="FF0000"/>
              </a:buClr>
              <a:buSzPct val="70000"/>
              <a:buFont typeface="Wingdings" panose="05000000000000000000" pitchFamily="2" charset="2"/>
              <a:buChar char="l"/>
            </a:pPr>
            <a:r>
              <a:rPr lang="zh-CN" altLang="en-US" sz="2000" b="0"/>
              <a:t>配合江苏电信做</a:t>
            </a:r>
            <a:r>
              <a:rPr lang="en-US" altLang="zh-CN" sz="2000" b="0"/>
              <a:t>PHS</a:t>
            </a:r>
            <a:r>
              <a:rPr lang="zh-CN" altLang="en-US" sz="2000" b="0"/>
              <a:t>语音评估</a:t>
            </a:r>
            <a:r>
              <a:rPr lang="en-US" altLang="zh-CN" sz="2000" b="0"/>
              <a:t>MOS</a:t>
            </a:r>
            <a:r>
              <a:rPr lang="zh-CN" altLang="en-US" sz="2000" b="0"/>
              <a:t>的技术研究。配合全省对手网络评估及</a:t>
            </a:r>
            <a:r>
              <a:rPr lang="en-US" altLang="zh-CN" sz="2000" b="0"/>
              <a:t>PHS</a:t>
            </a:r>
            <a:r>
              <a:rPr lang="zh-CN" altLang="en-US" sz="2000" b="0"/>
              <a:t>语音</a:t>
            </a:r>
            <a:r>
              <a:rPr lang="en-US" altLang="zh-CN" sz="2000" b="0"/>
              <a:t>MOS</a:t>
            </a:r>
            <a:r>
              <a:rPr lang="zh-CN" altLang="en-US" sz="2000" b="0"/>
              <a:t>评估。</a:t>
            </a:r>
            <a:endParaRPr lang="en-US" altLang="zh-CN" sz="2000" b="0"/>
          </a:p>
          <a:p>
            <a:pPr>
              <a:spcAft>
                <a:spcPct val="20000"/>
              </a:spcAft>
              <a:buClr>
                <a:srgbClr val="FF0000"/>
              </a:buClr>
              <a:buSzPct val="70000"/>
              <a:buFont typeface="Wingdings" panose="05000000000000000000" pitchFamily="2" charset="2"/>
              <a:buChar char="l"/>
            </a:pPr>
            <a:endParaRPr lang="zh-CN" altLang="en-US" sz="2000" b="0"/>
          </a:p>
        </p:txBody>
      </p:sp>
    </p:spTree>
  </p:cSld>
  <p:clrMapOvr>
    <a:masterClrMapping/>
  </p:clrMapOvr>
  <p:transition>
    <p:strips dir="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a:extLst>
              <a:ext uri="{FF2B5EF4-FFF2-40B4-BE49-F238E27FC236}">
                <a16:creationId xmlns:a16="http://schemas.microsoft.com/office/drawing/2014/main" id="{91BF4724-9D1E-45BC-9523-C5072282CCF7}"/>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我们的相关工作</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其他运营商</a:t>
            </a:r>
          </a:p>
        </p:txBody>
      </p:sp>
      <p:sp>
        <p:nvSpPr>
          <p:cNvPr id="658435" name="Rectangle 3">
            <a:extLst>
              <a:ext uri="{FF2B5EF4-FFF2-40B4-BE49-F238E27FC236}">
                <a16:creationId xmlns:a16="http://schemas.microsoft.com/office/drawing/2014/main" id="{44087949-0166-4F1C-BA22-CE53740A90C8}"/>
              </a:ext>
            </a:extLst>
          </p:cNvPr>
          <p:cNvSpPr>
            <a:spLocks noGrp="1" noChangeArrowheads="1"/>
          </p:cNvSpPr>
          <p:nvPr>
            <p:ph type="body" idx="1"/>
          </p:nvPr>
        </p:nvSpPr>
        <p:spPr>
          <a:xfrm>
            <a:off x="381000" y="2247900"/>
            <a:ext cx="8382000" cy="3438525"/>
          </a:xfrm>
        </p:spPr>
        <p:txBody>
          <a:bodyPr/>
          <a:lstStyle/>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配合中国移动集团公司在杭州进行了验证</a:t>
            </a:r>
            <a:r>
              <a:rPr lang="en-US" altLang="zh-CN" sz="2000">
                <a:ea typeface="宋体" panose="02010600030101010101" pitchFamily="2" charset="-122"/>
              </a:rPr>
              <a:t>CDMA FFER</a:t>
            </a:r>
            <a:r>
              <a:rPr lang="zh-CN" altLang="en-US" sz="2000">
                <a:ea typeface="宋体" panose="02010600030101010101" pitchFamily="2" charset="-122"/>
              </a:rPr>
              <a:t>和</a:t>
            </a:r>
            <a:r>
              <a:rPr lang="en-US" altLang="zh-CN" sz="2000">
                <a:ea typeface="宋体" panose="02010600030101010101" pitchFamily="2" charset="-122"/>
              </a:rPr>
              <a:t>GSM RxQual Sub</a:t>
            </a:r>
            <a:r>
              <a:rPr lang="zh-CN" altLang="en-US" sz="2000">
                <a:ea typeface="宋体" panose="02010600030101010101" pitchFamily="2" charset="-122"/>
              </a:rPr>
              <a:t>与</a:t>
            </a:r>
            <a:r>
              <a:rPr lang="en-US" altLang="zh-CN" sz="2000">
                <a:ea typeface="宋体" panose="02010600030101010101" pitchFamily="2" charset="-122"/>
              </a:rPr>
              <a:t>MOS</a:t>
            </a:r>
            <a:r>
              <a:rPr lang="zh-CN" altLang="en-US" sz="2000">
                <a:ea typeface="宋体" panose="02010600030101010101" pitchFamily="2" charset="-122"/>
              </a:rPr>
              <a:t>评分关系的测试工作</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配合中国移动集团公司在北京平谷进行了</a:t>
            </a:r>
            <a:r>
              <a:rPr lang="en-US" altLang="zh-CN" sz="2000">
                <a:ea typeface="宋体" panose="02010600030101010101" pitchFamily="2" charset="-122"/>
              </a:rPr>
              <a:t>Abis</a:t>
            </a:r>
            <a:r>
              <a:rPr lang="zh-CN" altLang="en-US" sz="2000">
                <a:ea typeface="宋体" panose="02010600030101010101" pitchFamily="2" charset="-122"/>
              </a:rPr>
              <a:t>接口压缩后语音质量变化情况的测试工作</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广东移动连续三年全省网络评估工作，（语音评估</a:t>
            </a:r>
            <a:r>
              <a:rPr lang="en-US" altLang="zh-CN" sz="2000">
                <a:ea typeface="宋体" panose="02010600030101010101" pitchFamily="2" charset="-122"/>
              </a:rPr>
              <a:t>MOS</a:t>
            </a:r>
            <a:r>
              <a:rPr lang="zh-CN" altLang="en-US" sz="2000">
                <a:ea typeface="宋体" panose="02010600030101010101" pitchFamily="2" charset="-122"/>
              </a:rPr>
              <a:t>分值作为重要考核指标之一）</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配合某移动进行半速率测试实验，共计进行对</a:t>
            </a:r>
            <a:r>
              <a:rPr lang="en-US" altLang="zh-CN" sz="2000">
                <a:ea typeface="宋体" panose="02010600030101010101" pitchFamily="2" charset="-122"/>
              </a:rPr>
              <a:t>12</a:t>
            </a:r>
            <a:r>
              <a:rPr lang="zh-CN" altLang="en-US" sz="2000">
                <a:ea typeface="宋体" panose="02010600030101010101" pitchFamily="2" charset="-122"/>
              </a:rPr>
              <a:t>种不同方式进行了测试</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配合中国联通多个省市进行半速率实验测试</a:t>
            </a:r>
          </a:p>
          <a:p>
            <a:pPr>
              <a:spcAft>
                <a:spcPct val="20000"/>
              </a:spcAft>
              <a:buClr>
                <a:srgbClr val="FF0000"/>
              </a:buClr>
              <a:buSzPct val="70000"/>
              <a:buFont typeface="Wingdings" panose="05000000000000000000" pitchFamily="2" charset="2"/>
              <a:buChar char="l"/>
            </a:pPr>
            <a:r>
              <a:rPr lang="zh-CN" altLang="en-US" sz="2000">
                <a:ea typeface="宋体" panose="02010600030101010101" pitchFamily="2" charset="-122"/>
              </a:rPr>
              <a:t>与</a:t>
            </a:r>
            <a:r>
              <a:rPr lang="en-US" altLang="zh-CN" sz="2000">
                <a:ea typeface="宋体" panose="02010600030101010101" pitchFamily="2" charset="-122"/>
              </a:rPr>
              <a:t>Psytechnics</a:t>
            </a:r>
            <a:r>
              <a:rPr lang="zh-CN" altLang="en-US" sz="2000">
                <a:ea typeface="宋体" panose="02010600030101010101" pitchFamily="2" charset="-122"/>
              </a:rPr>
              <a:t>合作进行专项研究测试</a:t>
            </a:r>
          </a:p>
        </p:txBody>
      </p:sp>
    </p:spTree>
  </p:cSld>
  <p:clrMapOvr>
    <a:masterClrMapping/>
  </p:clrMapOvr>
  <p:transition>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0A9069B8-D308-4FAA-B306-8F3105AA5D97}"/>
              </a:ext>
            </a:extLst>
          </p:cNvPr>
          <p:cNvSpPr>
            <a:spLocks noGrp="1" noChangeArrowheads="1"/>
          </p:cNvSpPr>
          <p:nvPr>
            <p:ph type="title"/>
          </p:nvPr>
        </p:nvSpPr>
        <p:spPr>
          <a:xfrm>
            <a:off x="323850" y="692150"/>
            <a:ext cx="8382000" cy="519113"/>
          </a:xfrm>
        </p:spPr>
        <p:txBody>
          <a:bodyPr/>
          <a:lstStyle/>
          <a:p>
            <a:r>
              <a:rPr lang="zh-CN" altLang="en-US">
                <a:solidFill>
                  <a:srgbClr val="FF0000"/>
                </a:solidFill>
                <a:ea typeface="宋体" panose="02010600030101010101" pitchFamily="2" charset="-122"/>
              </a:rPr>
              <a:t>我们的相关实验结果</a:t>
            </a:r>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与</a:t>
            </a:r>
            <a:r>
              <a:rPr lang="en-US" altLang="zh-CN">
                <a:solidFill>
                  <a:srgbClr val="FF0000"/>
                </a:solidFill>
                <a:ea typeface="宋体" panose="02010600030101010101" pitchFamily="2" charset="-122"/>
              </a:rPr>
              <a:t>Traffic </a:t>
            </a:r>
            <a:r>
              <a:rPr lang="zh-CN" altLang="en-US">
                <a:solidFill>
                  <a:srgbClr val="FF0000"/>
                </a:solidFill>
                <a:ea typeface="宋体" panose="02010600030101010101" pitchFamily="2" charset="-122"/>
              </a:rPr>
              <a:t>相关性研究</a:t>
            </a:r>
            <a:endParaRPr lang="en-US" altLang="zh-CN">
              <a:solidFill>
                <a:srgbClr val="FF0000"/>
              </a:solidFill>
              <a:ea typeface="宋体" panose="02010600030101010101" pitchFamily="2" charset="-122"/>
            </a:endParaRPr>
          </a:p>
        </p:txBody>
      </p:sp>
      <p:sp>
        <p:nvSpPr>
          <p:cNvPr id="688132" name="Rectangle 4">
            <a:extLst>
              <a:ext uri="{FF2B5EF4-FFF2-40B4-BE49-F238E27FC236}">
                <a16:creationId xmlns:a16="http://schemas.microsoft.com/office/drawing/2014/main" id="{4D71CAFE-2297-4BCC-B3D2-3EF380070E39}"/>
              </a:ext>
            </a:extLst>
          </p:cNvPr>
          <p:cNvSpPr>
            <a:spLocks noGrp="1" noChangeArrowheads="1"/>
          </p:cNvSpPr>
          <p:nvPr>
            <p:ph type="body" sz="half" idx="1"/>
          </p:nvPr>
        </p:nvSpPr>
        <p:spPr>
          <a:xfrm>
            <a:off x="6084888" y="1341438"/>
            <a:ext cx="3059112" cy="29495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spcAft>
                <a:spcPct val="20000"/>
              </a:spcAft>
              <a:buClr>
                <a:srgbClr val="FF0000"/>
              </a:buClr>
              <a:buSzPct val="70000"/>
              <a:buFont typeface="Wingdings" panose="05000000000000000000" pitchFamily="2" charset="2"/>
              <a:buChar char="l"/>
            </a:pPr>
            <a:r>
              <a:rPr lang="en-US" altLang="zh-CN" sz="1800">
                <a:ea typeface="宋体" panose="02010600030101010101" pitchFamily="2" charset="-122"/>
              </a:rPr>
              <a:t>MOS</a:t>
            </a:r>
            <a:r>
              <a:rPr lang="zh-CN" altLang="en-US" sz="1800">
                <a:ea typeface="宋体" panose="02010600030101010101" pitchFamily="2" charset="-122"/>
              </a:rPr>
              <a:t>值（</a:t>
            </a:r>
            <a:r>
              <a:rPr lang="en-US" altLang="zh-CN" sz="1800">
                <a:ea typeface="宋体" panose="02010600030101010101" pitchFamily="2" charset="-122"/>
              </a:rPr>
              <a:t>PESQ</a:t>
            </a:r>
            <a:r>
              <a:rPr lang="zh-CN" altLang="en-US" sz="1800">
                <a:ea typeface="宋体" panose="02010600030101010101" pitchFamily="2" charset="-122"/>
              </a:rPr>
              <a:t>）与网络的</a:t>
            </a:r>
            <a:r>
              <a:rPr lang="en-US" altLang="zh-CN" sz="1800">
                <a:ea typeface="宋体" panose="02010600030101010101" pitchFamily="2" charset="-122"/>
              </a:rPr>
              <a:t>Traffic</a:t>
            </a:r>
            <a:r>
              <a:rPr lang="zh-CN" altLang="en-US" sz="1800">
                <a:ea typeface="宋体" panose="02010600030101010101" pitchFamily="2" charset="-122"/>
              </a:rPr>
              <a:t>有较直接的关联，不同时段测到的</a:t>
            </a:r>
            <a:r>
              <a:rPr lang="en-US" altLang="zh-CN" sz="1800">
                <a:ea typeface="宋体" panose="02010600030101010101" pitchFamily="2" charset="-122"/>
              </a:rPr>
              <a:t>MOS</a:t>
            </a:r>
            <a:r>
              <a:rPr lang="zh-CN" altLang="en-US" sz="1800">
                <a:ea typeface="宋体" panose="02010600030101010101" pitchFamily="2" charset="-122"/>
              </a:rPr>
              <a:t>值有一定的离散性（与</a:t>
            </a:r>
            <a:r>
              <a:rPr lang="en-US" altLang="zh-CN" sz="1800">
                <a:ea typeface="宋体" panose="02010600030101010101" pitchFamily="2" charset="-122"/>
              </a:rPr>
              <a:t>Traffic Load</a:t>
            </a:r>
            <a:r>
              <a:rPr lang="zh-CN" altLang="en-US" sz="1800">
                <a:ea typeface="宋体" panose="02010600030101010101" pitchFamily="2" charset="-122"/>
              </a:rPr>
              <a:t>有关）</a:t>
            </a:r>
          </a:p>
          <a:p>
            <a:pPr>
              <a:spcAft>
                <a:spcPct val="20000"/>
              </a:spcAft>
              <a:buClr>
                <a:srgbClr val="FF0000"/>
              </a:buClr>
              <a:buSzPct val="70000"/>
              <a:buFont typeface="Wingdings" panose="05000000000000000000" pitchFamily="2" charset="2"/>
              <a:buChar char="l"/>
            </a:pPr>
            <a:r>
              <a:rPr lang="zh-CN" altLang="en-US" sz="1800">
                <a:ea typeface="宋体" panose="02010600030101010101" pitchFamily="2" charset="-122"/>
              </a:rPr>
              <a:t>以语音评估为参考，不同城市对</a:t>
            </a:r>
            <a:r>
              <a:rPr lang="en-US" altLang="zh-CN" sz="1800">
                <a:ea typeface="宋体" panose="02010600030101010101" pitchFamily="2" charset="-122"/>
              </a:rPr>
              <a:t>Traffic</a:t>
            </a:r>
            <a:r>
              <a:rPr lang="zh-CN" altLang="en-US" sz="1800">
                <a:ea typeface="宋体" panose="02010600030101010101" pitchFamily="2" charset="-122"/>
              </a:rPr>
              <a:t>的承载能力也有所不同，随着</a:t>
            </a:r>
            <a:r>
              <a:rPr lang="en-US" altLang="zh-CN" sz="1800">
                <a:ea typeface="宋体" panose="02010600030101010101" pitchFamily="2" charset="-122"/>
              </a:rPr>
              <a:t>Traffic Load</a:t>
            </a:r>
            <a:r>
              <a:rPr lang="zh-CN" altLang="en-US" sz="1800">
                <a:ea typeface="宋体" panose="02010600030101010101" pitchFamily="2" charset="-122"/>
              </a:rPr>
              <a:t>的变化，不同网络的</a:t>
            </a:r>
            <a:r>
              <a:rPr lang="en-US" altLang="zh-CN" sz="1800">
                <a:ea typeface="宋体" panose="02010600030101010101" pitchFamily="2" charset="-122"/>
              </a:rPr>
              <a:t>MOS</a:t>
            </a:r>
            <a:r>
              <a:rPr lang="zh-CN" altLang="en-US" sz="1800">
                <a:ea typeface="宋体" panose="02010600030101010101" pitchFamily="2" charset="-122"/>
              </a:rPr>
              <a:t>值变化速率会有不同</a:t>
            </a:r>
            <a:endParaRPr lang="en-US" altLang="zh-CN" sz="1800">
              <a:ea typeface="宋体" panose="02010600030101010101" pitchFamily="2" charset="-122"/>
            </a:endParaRPr>
          </a:p>
        </p:txBody>
      </p:sp>
      <p:graphicFrame>
        <p:nvGraphicFramePr>
          <p:cNvPr id="688142" name="Object 14">
            <a:extLst>
              <a:ext uri="{FF2B5EF4-FFF2-40B4-BE49-F238E27FC236}">
                <a16:creationId xmlns:a16="http://schemas.microsoft.com/office/drawing/2014/main" id="{53A4B41D-EF62-42AE-A5F6-0A47C086B68E}"/>
              </a:ext>
            </a:extLst>
          </p:cNvPr>
          <p:cNvGraphicFramePr>
            <a:graphicFrameLocks noChangeAspect="1"/>
          </p:cNvGraphicFramePr>
          <p:nvPr>
            <p:ph sz="half" idx="2"/>
          </p:nvPr>
        </p:nvGraphicFramePr>
        <p:xfrm>
          <a:off x="468313" y="1484313"/>
          <a:ext cx="5543550" cy="4710112"/>
        </p:xfrm>
        <a:graphic>
          <a:graphicData uri="http://schemas.openxmlformats.org/presentationml/2006/ole">
            <mc:AlternateContent xmlns:mc="http://schemas.openxmlformats.org/markup-compatibility/2006">
              <mc:Choice xmlns:v="urn:schemas-microsoft-com:vml" Requires="v">
                <p:oleObj spid="_x0000_s708608" name="BMP 图像" r:id="rId3" imgW="5885714" imgH="5001323" progId="Paint.Picture">
                  <p:embed/>
                </p:oleObj>
              </mc:Choice>
              <mc:Fallback>
                <p:oleObj name="BMP 图像" r:id="rId3" imgW="5885714" imgH="5001323" progId="Paint.Picture">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5543550"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trips dir="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a:extLst>
              <a:ext uri="{FF2B5EF4-FFF2-40B4-BE49-F238E27FC236}">
                <a16:creationId xmlns:a16="http://schemas.microsoft.com/office/drawing/2014/main" id="{B1F3E662-D31B-4D30-B5B5-841F6F3C1AD9}"/>
              </a:ext>
            </a:extLst>
          </p:cNvPr>
          <p:cNvSpPr>
            <a:spLocks noGrp="1" noChangeArrowheads="1"/>
          </p:cNvSpPr>
          <p:nvPr>
            <p:ph type="title"/>
          </p:nvPr>
        </p:nvSpPr>
        <p:spPr>
          <a:xfrm>
            <a:off x="179388" y="765175"/>
            <a:ext cx="8382000" cy="457200"/>
          </a:xfrm>
        </p:spPr>
        <p:txBody>
          <a:bodyPr/>
          <a:lstStyle/>
          <a:p>
            <a:r>
              <a:rPr lang="zh-CN" altLang="en-US" sz="2400">
                <a:solidFill>
                  <a:srgbClr val="FF0000"/>
                </a:solidFill>
                <a:ea typeface="宋体" panose="02010600030101010101" pitchFamily="2" charset="-122"/>
              </a:rPr>
              <a:t>我们的相关实验结果</a:t>
            </a:r>
            <a:r>
              <a:rPr lang="en-US" altLang="zh-CN" sz="2400">
                <a:solidFill>
                  <a:srgbClr val="FF0000"/>
                </a:solidFill>
                <a:ea typeface="宋体" panose="02010600030101010101" pitchFamily="2" charset="-122"/>
              </a:rPr>
              <a:t>-PESQ</a:t>
            </a:r>
            <a:r>
              <a:rPr lang="zh-CN" altLang="en-US" sz="2400">
                <a:solidFill>
                  <a:srgbClr val="FF0000"/>
                </a:solidFill>
                <a:ea typeface="宋体" panose="02010600030101010101" pitchFamily="2" charset="-122"/>
              </a:rPr>
              <a:t>评估与统计算法的相关性研究</a:t>
            </a:r>
            <a:endParaRPr lang="en-US" altLang="zh-CN" sz="2400">
              <a:solidFill>
                <a:srgbClr val="FF0000"/>
              </a:solidFill>
              <a:ea typeface="宋体" panose="02010600030101010101" pitchFamily="2" charset="-122"/>
            </a:endParaRPr>
          </a:p>
        </p:txBody>
      </p:sp>
      <p:graphicFrame>
        <p:nvGraphicFramePr>
          <p:cNvPr id="689159" name="Object 7">
            <a:extLst>
              <a:ext uri="{FF2B5EF4-FFF2-40B4-BE49-F238E27FC236}">
                <a16:creationId xmlns:a16="http://schemas.microsoft.com/office/drawing/2014/main" id="{93AA6EA9-881A-4B8F-8883-DA2213FA1DA5}"/>
              </a:ext>
            </a:extLst>
          </p:cNvPr>
          <p:cNvGraphicFramePr>
            <a:graphicFrameLocks noChangeAspect="1"/>
          </p:cNvGraphicFramePr>
          <p:nvPr>
            <p:ph sz="half" idx="2"/>
            <p:extLst>
              <p:ext uri="{D42A27DB-BD31-4B8C-83A1-F6EECF244321}">
                <p14:modId xmlns:p14="http://schemas.microsoft.com/office/powerpoint/2010/main" val="11536932"/>
              </p:ext>
            </p:extLst>
          </p:nvPr>
        </p:nvGraphicFramePr>
        <p:xfrm>
          <a:off x="179388" y="1268413"/>
          <a:ext cx="3429000" cy="5040312"/>
        </p:xfrm>
        <a:graphic>
          <a:graphicData uri="http://schemas.openxmlformats.org/presentationml/2006/ole">
            <mc:AlternateContent xmlns:mc="http://schemas.openxmlformats.org/markup-compatibility/2006">
              <mc:Choice xmlns:v="urn:schemas-microsoft-com:vml" Requires="v">
                <p:oleObj spid="_x0000_s705538" name="Worksheet" r:id="rId3" imgW="3209921" imgH="4714755" progId="Excel.Sheet.8">
                  <p:embed/>
                </p:oleObj>
              </mc:Choice>
              <mc:Fallback>
                <p:oleObj name="Worksheet" r:id="rId3" imgW="3209921" imgH="4714755" progId="Excel.Sheet.8">
                  <p:embed/>
                  <p:pic>
                    <p:nvPicPr>
                      <p:cNvPr id="0" name="Object 7"/>
                      <p:cNvPicPr>
                        <a:picLocks noChangeAspect="1" noChangeArrowheads="1"/>
                      </p:cNvPicPr>
                      <p:nvPr/>
                    </p:nvPicPr>
                    <p:blipFill>
                      <a:blip r:embed="rId4"/>
                      <a:srcRect/>
                      <a:stretch>
                        <a:fillRect/>
                      </a:stretch>
                    </p:blipFill>
                    <p:spPr bwMode="auto">
                      <a:xfrm>
                        <a:off x="179388" y="1268413"/>
                        <a:ext cx="3429000" cy="504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9161" name="Text Box 9">
            <a:extLst>
              <a:ext uri="{FF2B5EF4-FFF2-40B4-BE49-F238E27FC236}">
                <a16:creationId xmlns:a16="http://schemas.microsoft.com/office/drawing/2014/main" id="{75E26474-7FBC-4A52-95B7-AB5227D90BB7}"/>
              </a:ext>
            </a:extLst>
          </p:cNvPr>
          <p:cNvSpPr txBox="1">
            <a:spLocks noChangeArrowheads="1"/>
          </p:cNvSpPr>
          <p:nvPr/>
        </p:nvSpPr>
        <p:spPr bwMode="auto">
          <a:xfrm>
            <a:off x="3995738" y="1484313"/>
            <a:ext cx="5148262"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20000"/>
              </a:spcAft>
              <a:buClr>
                <a:srgbClr val="FF0000"/>
              </a:buClr>
              <a:buSzPct val="70000"/>
              <a:buFont typeface="Wingdings" panose="05000000000000000000" pitchFamily="2" charset="2"/>
              <a:buChar char="l"/>
            </a:pPr>
            <a:r>
              <a:rPr lang="zh-CN" altLang="en-US" sz="1800" b="0">
                <a:latin typeface="Arial" panose="020B0604020202020204" pitchFamily="34" charset="0"/>
              </a:rPr>
              <a:t>从</a:t>
            </a:r>
            <a:r>
              <a:rPr lang="en-US" altLang="zh-CN" sz="1800" b="0">
                <a:latin typeface="Arial" panose="020B0604020202020204" pitchFamily="34" charset="0"/>
              </a:rPr>
              <a:t>2</a:t>
            </a:r>
            <a:r>
              <a:rPr lang="zh-CN" altLang="en-US" sz="1800" b="0">
                <a:latin typeface="Arial" panose="020B0604020202020204" pitchFamily="34" charset="0"/>
              </a:rPr>
              <a:t>次的测试的平均值看，测试</a:t>
            </a:r>
            <a:r>
              <a:rPr lang="en-US" altLang="zh-CN" sz="1800" b="0">
                <a:latin typeface="Arial" panose="020B0604020202020204" pitchFamily="34" charset="0"/>
              </a:rPr>
              <a:t>1</a:t>
            </a:r>
            <a:r>
              <a:rPr lang="zh-CN" altLang="en-US" sz="1800" b="0">
                <a:latin typeface="Arial" panose="020B0604020202020204" pitchFamily="34" charset="0"/>
              </a:rPr>
              <a:t>好于测试</a:t>
            </a:r>
            <a:r>
              <a:rPr lang="en-US" altLang="zh-CN" sz="1800" b="0">
                <a:latin typeface="Arial" panose="020B0604020202020204" pitchFamily="34" charset="0"/>
              </a:rPr>
              <a:t>2</a:t>
            </a:r>
            <a:r>
              <a:rPr lang="zh-CN" altLang="en-US" sz="1800" b="0">
                <a:latin typeface="Arial" panose="020B0604020202020204" pitchFamily="34" charset="0"/>
              </a:rPr>
              <a:t>。</a:t>
            </a:r>
          </a:p>
          <a:p>
            <a:pPr>
              <a:spcBef>
                <a:spcPct val="20000"/>
              </a:spcBef>
              <a:spcAft>
                <a:spcPct val="20000"/>
              </a:spcAft>
              <a:buClr>
                <a:srgbClr val="FF0000"/>
              </a:buClr>
              <a:buSzPct val="70000"/>
              <a:buFont typeface="Wingdings" panose="05000000000000000000" pitchFamily="2" charset="2"/>
              <a:buChar char="l"/>
            </a:pPr>
            <a:r>
              <a:rPr lang="zh-CN" altLang="en-US" sz="1800" b="0">
                <a:latin typeface="Arial" panose="020B0604020202020204" pitchFamily="34" charset="0"/>
              </a:rPr>
              <a:t>从</a:t>
            </a:r>
            <a:r>
              <a:rPr lang="en-US" altLang="zh-CN" sz="1800" b="0">
                <a:latin typeface="Arial" panose="020B0604020202020204" pitchFamily="34" charset="0"/>
              </a:rPr>
              <a:t>Standard Deviation</a:t>
            </a:r>
            <a:r>
              <a:rPr lang="zh-CN" altLang="en-US" sz="1800" b="0">
                <a:latin typeface="Arial" panose="020B0604020202020204" pitchFamily="34" charset="0"/>
              </a:rPr>
              <a:t>并参考平均值看， 测试</a:t>
            </a:r>
            <a:r>
              <a:rPr lang="en-US" altLang="zh-CN" sz="1800" b="0">
                <a:latin typeface="Arial" panose="020B0604020202020204" pitchFamily="34" charset="0"/>
              </a:rPr>
              <a:t>2</a:t>
            </a:r>
            <a:r>
              <a:rPr lang="zh-CN" altLang="en-US" sz="1800" b="0">
                <a:latin typeface="Arial" panose="020B0604020202020204" pitchFamily="34" charset="0"/>
              </a:rPr>
              <a:t>好于测试</a:t>
            </a:r>
            <a:r>
              <a:rPr lang="en-US" altLang="zh-CN" sz="1800" b="0">
                <a:latin typeface="Arial" panose="020B0604020202020204" pitchFamily="34" charset="0"/>
              </a:rPr>
              <a:t>1</a:t>
            </a:r>
            <a:r>
              <a:rPr lang="zh-CN" altLang="en-US" sz="1800" b="0">
                <a:latin typeface="Arial" panose="020B0604020202020204" pitchFamily="34" charset="0"/>
              </a:rPr>
              <a:t>。 </a:t>
            </a:r>
          </a:p>
          <a:p>
            <a:pPr>
              <a:spcBef>
                <a:spcPct val="20000"/>
              </a:spcBef>
              <a:spcAft>
                <a:spcPct val="20000"/>
              </a:spcAft>
              <a:buClr>
                <a:srgbClr val="FF0000"/>
              </a:buClr>
              <a:buSzPct val="70000"/>
              <a:buFont typeface="Wingdings" panose="05000000000000000000" pitchFamily="2" charset="2"/>
              <a:buChar char="l"/>
            </a:pPr>
            <a:r>
              <a:rPr lang="zh-CN" altLang="en-US" sz="1800" b="0">
                <a:latin typeface="Arial" panose="020B0604020202020204" pitchFamily="34" charset="0"/>
              </a:rPr>
              <a:t>如果</a:t>
            </a:r>
            <a:r>
              <a:rPr lang="en-US" altLang="zh-CN" sz="1800" b="0">
                <a:latin typeface="Arial" panose="020B0604020202020204" pitchFamily="34" charset="0"/>
              </a:rPr>
              <a:t>MOS&gt;3.2</a:t>
            </a:r>
            <a:r>
              <a:rPr lang="zh-CN" altLang="en-US" sz="1800" b="0">
                <a:latin typeface="Arial" panose="020B0604020202020204" pitchFamily="34" charset="0"/>
              </a:rPr>
              <a:t>按</a:t>
            </a:r>
            <a:r>
              <a:rPr lang="en-US" altLang="zh-CN" sz="1800" b="0">
                <a:latin typeface="Arial" panose="020B0604020202020204" pitchFamily="34" charset="0"/>
              </a:rPr>
              <a:t>3.2</a:t>
            </a:r>
            <a:r>
              <a:rPr lang="zh-CN" altLang="en-US" sz="1800" b="0">
                <a:latin typeface="Arial" panose="020B0604020202020204" pitchFamily="34" charset="0"/>
              </a:rPr>
              <a:t>计，右侧是调整后的结果，也是测试</a:t>
            </a:r>
            <a:r>
              <a:rPr lang="en-US" altLang="zh-CN" sz="1800" b="0">
                <a:latin typeface="Arial" panose="020B0604020202020204" pitchFamily="34" charset="0"/>
              </a:rPr>
              <a:t>2</a:t>
            </a:r>
            <a:r>
              <a:rPr lang="zh-CN" altLang="en-US" sz="1800" b="0">
                <a:latin typeface="Arial" panose="020B0604020202020204" pitchFamily="34" charset="0"/>
              </a:rPr>
              <a:t>好于测试</a:t>
            </a:r>
            <a:r>
              <a:rPr lang="en-US" altLang="zh-CN" sz="1800" b="0">
                <a:latin typeface="Arial" panose="020B0604020202020204" pitchFamily="34" charset="0"/>
              </a:rPr>
              <a:t>1</a:t>
            </a:r>
            <a:r>
              <a:rPr lang="zh-CN" altLang="en-US" sz="1800" b="0">
                <a:latin typeface="Arial" panose="020B0604020202020204" pitchFamily="34" charset="0"/>
              </a:rPr>
              <a:t>。</a:t>
            </a:r>
          </a:p>
          <a:p>
            <a:pPr>
              <a:spcBef>
                <a:spcPct val="20000"/>
              </a:spcBef>
              <a:spcAft>
                <a:spcPct val="20000"/>
              </a:spcAft>
              <a:buClr>
                <a:srgbClr val="FF0000"/>
              </a:buClr>
              <a:buSzPct val="70000"/>
              <a:buFont typeface="Wingdings" panose="05000000000000000000" pitchFamily="2" charset="2"/>
              <a:buChar char="l"/>
            </a:pPr>
            <a:r>
              <a:rPr lang="zh-CN" altLang="en-US" sz="1800" u="sng">
                <a:solidFill>
                  <a:srgbClr val="FF0000"/>
                </a:solidFill>
                <a:latin typeface="Arial" panose="020B0604020202020204" pitchFamily="34" charset="0"/>
              </a:rPr>
              <a:t>语音评估指标考核评比，建议不能简单从平均值来判断，应该要考虑</a:t>
            </a:r>
            <a:r>
              <a:rPr lang="en-US" altLang="zh-CN" sz="1800" u="sng">
                <a:solidFill>
                  <a:srgbClr val="FF0000"/>
                </a:solidFill>
                <a:latin typeface="Arial" panose="020B0604020202020204" pitchFamily="34" charset="0"/>
              </a:rPr>
              <a:t>MOS</a:t>
            </a:r>
            <a:r>
              <a:rPr lang="zh-CN" altLang="en-US" sz="1800" u="sng">
                <a:solidFill>
                  <a:srgbClr val="FF0000"/>
                </a:solidFill>
                <a:latin typeface="Arial" panose="020B0604020202020204" pitchFamily="34" charset="0"/>
              </a:rPr>
              <a:t>值的分布。</a:t>
            </a:r>
            <a:endParaRPr lang="en-US" altLang="zh-CN" sz="1800" u="sng">
              <a:solidFill>
                <a:srgbClr val="FF0000"/>
              </a:solidFill>
              <a:latin typeface="Arial" panose="020B0604020202020204" pitchFamily="34" charset="0"/>
            </a:endParaRPr>
          </a:p>
        </p:txBody>
      </p:sp>
      <p:graphicFrame>
        <p:nvGraphicFramePr>
          <p:cNvPr id="2" name="Object 11">
            <a:extLst>
              <a:ext uri="{FF2B5EF4-FFF2-40B4-BE49-F238E27FC236}">
                <a16:creationId xmlns:a16="http://schemas.microsoft.com/office/drawing/2014/main" id="{9D42EAF3-B031-43ED-87E1-C7E8055D2525}"/>
              </a:ext>
            </a:extLst>
          </p:cNvPr>
          <p:cNvGraphicFramePr>
            <a:graphicFrameLocks noGrp="1" noChangeAspect="1"/>
          </p:cNvGraphicFramePr>
          <p:nvPr>
            <p:ph sz="half" idx="1"/>
          </p:nvPr>
        </p:nvGraphicFramePr>
        <p:xfrm>
          <a:off x="4183063" y="4013200"/>
          <a:ext cx="4592637" cy="20701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trips dir="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0420" name="Object 4">
            <a:extLst>
              <a:ext uri="{FF2B5EF4-FFF2-40B4-BE49-F238E27FC236}">
                <a16:creationId xmlns:a16="http://schemas.microsoft.com/office/drawing/2014/main" id="{777C455A-F980-4B70-B084-10F473FBBB20}"/>
              </a:ext>
            </a:extLst>
          </p:cNvPr>
          <p:cNvGraphicFramePr>
            <a:graphicFrameLocks noChangeAspect="1"/>
          </p:cNvGraphicFramePr>
          <p:nvPr>
            <p:extLst>
              <p:ext uri="{D42A27DB-BD31-4B8C-83A1-F6EECF244321}">
                <p14:modId xmlns:p14="http://schemas.microsoft.com/office/powerpoint/2010/main" val="1811815158"/>
              </p:ext>
            </p:extLst>
          </p:nvPr>
        </p:nvGraphicFramePr>
        <p:xfrm>
          <a:off x="381000" y="1460500"/>
          <a:ext cx="3886200" cy="2743200"/>
        </p:xfrm>
        <a:graphic>
          <a:graphicData uri="http://schemas.openxmlformats.org/presentationml/2006/ole">
            <mc:AlternateContent xmlns:mc="http://schemas.openxmlformats.org/markup-compatibility/2006">
              <mc:Choice xmlns:v="urn:schemas-microsoft-com:vml" Requires="v">
                <p:oleObj spid="_x0000_s706562" name="Worksheet" r:id="rId3" imgW="3438431" imgH="2409892" progId="Excel.Sheet.8">
                  <p:embed/>
                </p:oleObj>
              </mc:Choice>
              <mc:Fallback>
                <p:oleObj name="Worksheet" r:id="rId3" imgW="3438431" imgH="2409892" progId="Excel.Sheet.8">
                  <p:embed/>
                  <p:pic>
                    <p:nvPicPr>
                      <p:cNvPr id="0" name="Object 4"/>
                      <p:cNvPicPr>
                        <a:picLocks noChangeAspect="1" noChangeArrowheads="1"/>
                      </p:cNvPicPr>
                      <p:nvPr/>
                    </p:nvPicPr>
                    <p:blipFill>
                      <a:blip r:embed="rId4"/>
                      <a:srcRect/>
                      <a:stretch>
                        <a:fillRect/>
                      </a:stretch>
                    </p:blipFill>
                    <p:spPr bwMode="auto">
                      <a:xfrm>
                        <a:off x="381000" y="1460500"/>
                        <a:ext cx="38862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1" name="Rectangle 5">
            <a:extLst>
              <a:ext uri="{FF2B5EF4-FFF2-40B4-BE49-F238E27FC236}">
                <a16:creationId xmlns:a16="http://schemas.microsoft.com/office/drawing/2014/main" id="{C1C3AB38-F4D2-462D-983B-3E8B79FC96F5}"/>
              </a:ext>
            </a:extLst>
          </p:cNvPr>
          <p:cNvSpPr>
            <a:spLocks noChangeArrowheads="1"/>
          </p:cNvSpPr>
          <p:nvPr/>
        </p:nvSpPr>
        <p:spPr bwMode="auto">
          <a:xfrm>
            <a:off x="4572000" y="1524000"/>
            <a:ext cx="39624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None/>
            </a:pPr>
            <a:r>
              <a:rPr lang="zh-CN" altLang="en-US" sz="1400" b="0">
                <a:latin typeface="Arial" panose="020B0604020202020204" pitchFamily="34" charset="0"/>
              </a:rPr>
              <a:t>覆盖率统计中，</a:t>
            </a:r>
            <a:r>
              <a:rPr lang="en-US" altLang="zh-CN" sz="1400" b="0">
                <a:latin typeface="Arial" panose="020B0604020202020204" pitchFamily="34" charset="0"/>
              </a:rPr>
              <a:t>GSM</a:t>
            </a:r>
            <a:r>
              <a:rPr lang="zh-CN" altLang="en-US" sz="1400" b="0">
                <a:latin typeface="Arial" panose="020B0604020202020204" pitchFamily="34" charset="0"/>
              </a:rPr>
              <a:t>系统城区以</a:t>
            </a:r>
            <a:r>
              <a:rPr lang="en-US" altLang="zh-CN" sz="1400" b="0">
                <a:latin typeface="Arial" panose="020B0604020202020204" pitchFamily="34" charset="0"/>
              </a:rPr>
              <a:t>Rx_lev_Sub&gt;=-85dBm</a:t>
            </a:r>
            <a:r>
              <a:rPr lang="zh-CN" altLang="en-US" sz="1400" b="0">
                <a:latin typeface="Arial" panose="020B0604020202020204" pitchFamily="34" charset="0"/>
              </a:rPr>
              <a:t>、郊区和干道以</a:t>
            </a:r>
            <a:r>
              <a:rPr lang="en-US" altLang="zh-CN" sz="1400" b="0">
                <a:latin typeface="Arial" panose="020B0604020202020204" pitchFamily="34" charset="0"/>
              </a:rPr>
              <a:t>Rx_lev_Sub &gt;=-94dBm</a:t>
            </a:r>
            <a:r>
              <a:rPr lang="zh-CN" altLang="en-US" sz="1400" b="0">
                <a:latin typeface="Arial" panose="020B0604020202020204" pitchFamily="34" charset="0"/>
              </a:rPr>
              <a:t>为满足覆盖的条件，</a:t>
            </a:r>
            <a:r>
              <a:rPr lang="en-US" altLang="zh-CN" sz="1400" b="0">
                <a:latin typeface="Arial" panose="020B0604020202020204" pitchFamily="34" charset="0"/>
              </a:rPr>
              <a:t>CDMA</a:t>
            </a:r>
            <a:r>
              <a:rPr lang="zh-CN" altLang="en-US" sz="1400" b="0">
                <a:latin typeface="Arial" panose="020B0604020202020204" pitchFamily="34" charset="0"/>
              </a:rPr>
              <a:t>系统满足</a:t>
            </a:r>
            <a:r>
              <a:rPr lang="en-US" altLang="zh-CN" sz="1400" b="0">
                <a:latin typeface="Arial" panose="020B0604020202020204" pitchFamily="34" charset="0"/>
              </a:rPr>
              <a:t>Ec/Io&gt;= -12dB and Tx&lt;20dBm </a:t>
            </a:r>
          </a:p>
          <a:p>
            <a:pPr eaLnBrk="1" hangingPunct="1">
              <a:buFontTx/>
              <a:buNone/>
            </a:pPr>
            <a:r>
              <a:rPr lang="zh-CN" altLang="en-US" sz="1400" b="0">
                <a:latin typeface="Arial" panose="020B0604020202020204" pitchFamily="34" charset="0"/>
              </a:rPr>
              <a:t>覆盖率 ＝ 符合条件的采样点数之和</a:t>
            </a:r>
            <a:r>
              <a:rPr lang="en-US" altLang="zh-CN" sz="1400" b="0">
                <a:latin typeface="Arial" panose="020B0604020202020204" pitchFamily="34" charset="0"/>
              </a:rPr>
              <a:t>/</a:t>
            </a:r>
            <a:r>
              <a:rPr lang="zh-CN" altLang="en-US" sz="1400" b="0">
                <a:latin typeface="Arial" panose="020B0604020202020204" pitchFamily="34" charset="0"/>
              </a:rPr>
              <a:t>总的采样点数</a:t>
            </a:r>
            <a:r>
              <a:rPr lang="en-US" altLang="zh-CN" sz="1400" b="0">
                <a:latin typeface="Arial" panose="020B0604020202020204" pitchFamily="34" charset="0"/>
              </a:rPr>
              <a:t>×100</a:t>
            </a:r>
            <a:r>
              <a:rPr lang="zh-CN" altLang="en-US" sz="1400" b="0">
                <a:latin typeface="Arial" panose="020B0604020202020204" pitchFamily="34" charset="0"/>
              </a:rPr>
              <a:t>％；</a:t>
            </a:r>
          </a:p>
          <a:p>
            <a:pPr eaLnBrk="1" hangingPunct="1">
              <a:buFontTx/>
              <a:buNone/>
            </a:pPr>
            <a:r>
              <a:rPr lang="zh-CN" altLang="en-US" sz="1400" b="0">
                <a:latin typeface="Arial" panose="020B0604020202020204" pitchFamily="34" charset="0"/>
              </a:rPr>
              <a:t>话音质量：</a:t>
            </a:r>
            <a:r>
              <a:rPr lang="en-US" altLang="zh-CN" sz="1400" b="0">
                <a:latin typeface="Arial" panose="020B0604020202020204" pitchFamily="34" charset="0"/>
              </a:rPr>
              <a:t>CDMA  FFER &lt;2%</a:t>
            </a:r>
            <a:r>
              <a:rPr lang="zh-CN" altLang="en-US" sz="1400" b="0">
                <a:latin typeface="Arial" panose="020B0604020202020204" pitchFamily="34" charset="0"/>
              </a:rPr>
              <a:t>（清晰无杂音）的比例，</a:t>
            </a:r>
            <a:r>
              <a:rPr lang="en-US" altLang="zh-CN" sz="1400" b="0">
                <a:latin typeface="Arial" panose="020B0604020202020204" pitchFamily="34" charset="0"/>
              </a:rPr>
              <a:t>GSM RXQUAL&lt;4</a:t>
            </a:r>
            <a:r>
              <a:rPr lang="zh-CN" altLang="en-US" sz="1400" b="0">
                <a:latin typeface="Arial" panose="020B0604020202020204" pitchFamily="34" charset="0"/>
              </a:rPr>
              <a:t>级（清晰无杂音）的比例；</a:t>
            </a:r>
          </a:p>
          <a:p>
            <a:pPr eaLnBrk="1" hangingPunct="1">
              <a:buFontTx/>
              <a:buNone/>
            </a:pPr>
            <a:r>
              <a:rPr lang="zh-CN" altLang="en-US" sz="1400" b="0">
                <a:latin typeface="Arial" panose="020B0604020202020204" pitchFamily="34" charset="0"/>
              </a:rPr>
              <a:t>接通率：呼叫成功次数</a:t>
            </a:r>
            <a:r>
              <a:rPr lang="en-US" altLang="zh-CN" sz="1400" b="0">
                <a:latin typeface="Arial" panose="020B0604020202020204" pitchFamily="34" charset="0"/>
              </a:rPr>
              <a:t>/</a:t>
            </a:r>
            <a:r>
              <a:rPr lang="zh-CN" altLang="en-US" sz="1400" b="0">
                <a:latin typeface="Arial" panose="020B0604020202020204" pitchFamily="34" charset="0"/>
              </a:rPr>
              <a:t>呼叫总次数</a:t>
            </a:r>
            <a:r>
              <a:rPr lang="en-US" altLang="zh-CN" sz="1400" b="0">
                <a:latin typeface="Arial" panose="020B0604020202020204" pitchFamily="34" charset="0"/>
              </a:rPr>
              <a:t>×100</a:t>
            </a:r>
            <a:r>
              <a:rPr lang="zh-CN" altLang="en-US" sz="1400" b="0">
                <a:latin typeface="Arial" panose="020B0604020202020204" pitchFamily="34" charset="0"/>
              </a:rPr>
              <a:t>％ （以短呼次数统计）。</a:t>
            </a:r>
          </a:p>
          <a:p>
            <a:pPr eaLnBrk="1" hangingPunct="1">
              <a:buFontTx/>
              <a:buNone/>
            </a:pPr>
            <a:r>
              <a:rPr lang="zh-CN" altLang="en-US" sz="1400" b="0">
                <a:latin typeface="Arial" panose="020B0604020202020204" pitchFamily="34" charset="0"/>
              </a:rPr>
              <a:t>通话事件分类：明显杂音、明显断续、严重断续。 </a:t>
            </a:r>
          </a:p>
        </p:txBody>
      </p:sp>
      <p:graphicFrame>
        <p:nvGraphicFramePr>
          <p:cNvPr id="700422" name="Object 6">
            <a:extLst>
              <a:ext uri="{FF2B5EF4-FFF2-40B4-BE49-F238E27FC236}">
                <a16:creationId xmlns:a16="http://schemas.microsoft.com/office/drawing/2014/main" id="{C0B0AD7C-201D-489D-874F-CD3F5CF4EA48}"/>
              </a:ext>
            </a:extLst>
          </p:cNvPr>
          <p:cNvGraphicFramePr>
            <a:graphicFrameLocks noChangeAspect="1"/>
          </p:cNvGraphicFramePr>
          <p:nvPr>
            <p:extLst>
              <p:ext uri="{D42A27DB-BD31-4B8C-83A1-F6EECF244321}">
                <p14:modId xmlns:p14="http://schemas.microsoft.com/office/powerpoint/2010/main" val="1681015191"/>
              </p:ext>
            </p:extLst>
          </p:nvPr>
        </p:nvGraphicFramePr>
        <p:xfrm>
          <a:off x="381000" y="4648200"/>
          <a:ext cx="3810000" cy="1155700"/>
        </p:xfrm>
        <a:graphic>
          <a:graphicData uri="http://schemas.openxmlformats.org/presentationml/2006/ole">
            <mc:AlternateContent xmlns:mc="http://schemas.openxmlformats.org/markup-compatibility/2006">
              <mc:Choice xmlns:v="urn:schemas-microsoft-com:vml" Requires="v">
                <p:oleObj spid="_x0000_s706563" name="Worksheet" r:id="rId5" imgW="2981411" imgH="914320" progId="Excel.Sheet.8">
                  <p:embed/>
                </p:oleObj>
              </mc:Choice>
              <mc:Fallback>
                <p:oleObj name="Worksheet" r:id="rId5" imgW="2981411" imgH="914320" progId="Excel.Sheet.8">
                  <p:embed/>
                  <p:pic>
                    <p:nvPicPr>
                      <p:cNvPr id="0" name="Object 6"/>
                      <p:cNvPicPr>
                        <a:picLocks noChangeAspect="1" noChangeArrowheads="1"/>
                      </p:cNvPicPr>
                      <p:nvPr/>
                    </p:nvPicPr>
                    <p:blipFill>
                      <a:blip r:embed="rId6"/>
                      <a:srcRect/>
                      <a:stretch>
                        <a:fillRect/>
                      </a:stretch>
                    </p:blipFill>
                    <p:spPr bwMode="auto">
                      <a:xfrm>
                        <a:off x="381000" y="4648200"/>
                        <a:ext cx="3810000" cy="115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0423" name="Rectangle 7">
            <a:extLst>
              <a:ext uri="{FF2B5EF4-FFF2-40B4-BE49-F238E27FC236}">
                <a16:creationId xmlns:a16="http://schemas.microsoft.com/office/drawing/2014/main" id="{DE199B28-D936-465B-9066-E9EE72340904}"/>
              </a:ext>
            </a:extLst>
          </p:cNvPr>
          <p:cNvSpPr>
            <a:spLocks noChangeArrowheads="1"/>
          </p:cNvSpPr>
          <p:nvPr/>
        </p:nvSpPr>
        <p:spPr bwMode="auto">
          <a:xfrm>
            <a:off x="4572000" y="4648200"/>
            <a:ext cx="39624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None/>
            </a:pPr>
            <a:r>
              <a:rPr lang="zh-CN" altLang="en-US" sz="1400" b="0">
                <a:latin typeface="Arial" panose="020B0604020202020204" pitchFamily="34" charset="0"/>
              </a:rPr>
              <a:t>从传统测试指标对比看，运营商</a:t>
            </a:r>
            <a:r>
              <a:rPr lang="en-US" altLang="zh-CN" sz="1400" b="0">
                <a:latin typeface="Arial" panose="020B0604020202020204" pitchFamily="34" charset="0"/>
              </a:rPr>
              <a:t>1</a:t>
            </a:r>
            <a:r>
              <a:rPr lang="zh-CN" altLang="en-US" sz="1400" b="0">
                <a:latin typeface="Arial" panose="020B0604020202020204" pitchFamily="34" charset="0"/>
              </a:rPr>
              <a:t>指标略优于运营商</a:t>
            </a:r>
            <a:r>
              <a:rPr lang="en-US" altLang="zh-CN" sz="1400" b="0">
                <a:latin typeface="Arial" panose="020B0604020202020204" pitchFamily="34" charset="0"/>
              </a:rPr>
              <a:t>2</a:t>
            </a:r>
            <a:r>
              <a:rPr lang="zh-CN" altLang="en-US" sz="1400" b="0">
                <a:latin typeface="Arial" panose="020B0604020202020204" pitchFamily="34" charset="0"/>
              </a:rPr>
              <a:t>网络。</a:t>
            </a:r>
          </a:p>
          <a:p>
            <a:pPr eaLnBrk="1" hangingPunct="1">
              <a:buFontTx/>
              <a:buNone/>
            </a:pPr>
            <a:r>
              <a:rPr lang="zh-CN" altLang="en-US" sz="1400" b="0">
                <a:latin typeface="Arial" panose="020B0604020202020204" pitchFamily="34" charset="0"/>
              </a:rPr>
              <a:t>从人工监听的通话事件统计看，运营商</a:t>
            </a:r>
            <a:r>
              <a:rPr lang="en-US" altLang="zh-CN" sz="1400" b="0">
                <a:latin typeface="Arial" panose="020B0604020202020204" pitchFamily="34" charset="0"/>
              </a:rPr>
              <a:t>2</a:t>
            </a:r>
            <a:r>
              <a:rPr lang="zh-CN" altLang="en-US" sz="1400" b="0">
                <a:latin typeface="Arial" panose="020B0604020202020204" pitchFamily="34" charset="0"/>
              </a:rPr>
              <a:t>网略优，与</a:t>
            </a:r>
            <a:r>
              <a:rPr lang="en-US" altLang="zh-CN" sz="1400" b="0">
                <a:latin typeface="Arial" panose="020B0604020202020204" pitchFamily="34" charset="0"/>
              </a:rPr>
              <a:t>PESQ</a:t>
            </a:r>
            <a:r>
              <a:rPr lang="zh-CN" altLang="en-US" sz="1400" b="0">
                <a:latin typeface="Arial" panose="020B0604020202020204" pitchFamily="34" charset="0"/>
              </a:rPr>
              <a:t>的统计结论相符。</a:t>
            </a:r>
          </a:p>
        </p:txBody>
      </p:sp>
      <p:sp>
        <p:nvSpPr>
          <p:cNvPr id="700424" name="Text Box 8">
            <a:extLst>
              <a:ext uri="{FF2B5EF4-FFF2-40B4-BE49-F238E27FC236}">
                <a16:creationId xmlns:a16="http://schemas.microsoft.com/office/drawing/2014/main" id="{BD3B4277-2746-4EE8-A146-FD60B7CF75C3}"/>
              </a:ext>
            </a:extLst>
          </p:cNvPr>
          <p:cNvSpPr txBox="1">
            <a:spLocks noChangeArrowheads="1"/>
          </p:cNvSpPr>
          <p:nvPr/>
        </p:nvSpPr>
        <p:spPr bwMode="auto">
          <a:xfrm>
            <a:off x="539750" y="692150"/>
            <a:ext cx="702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None/>
            </a:pPr>
            <a:r>
              <a:rPr lang="zh-CN" altLang="en-US">
                <a:solidFill>
                  <a:srgbClr val="FF0000"/>
                </a:solidFill>
                <a:latin typeface="Arial" panose="020B0604020202020204" pitchFamily="34" charset="0"/>
              </a:rPr>
              <a:t>鼎利在某地的对比测试 （网内通话和网间通话）</a:t>
            </a:r>
          </a:p>
        </p:txBody>
      </p:sp>
    </p:spTree>
  </p:cSld>
  <p:clrMapOvr>
    <a:masterClrMapping/>
  </p:clrMapOvr>
  <p:transition>
    <p:strips dir="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0141923B-ECF6-48D6-9553-30E662DC54B3}"/>
              </a:ext>
            </a:extLst>
          </p:cNvPr>
          <p:cNvSpPr>
            <a:spLocks noGrp="1" noChangeArrowheads="1"/>
          </p:cNvSpPr>
          <p:nvPr>
            <p:ph type="body" idx="1"/>
          </p:nvPr>
        </p:nvSpPr>
        <p:spPr>
          <a:xfrm>
            <a:off x="468313" y="1268413"/>
            <a:ext cx="8382000" cy="2897187"/>
          </a:xfrm>
        </p:spPr>
        <p:txBody>
          <a:bodyPr/>
          <a:lstStyle/>
          <a:p>
            <a:pPr algn="ctr">
              <a:buFontTx/>
              <a:buNone/>
            </a:pPr>
            <a:endParaRPr lang="zh-CN" altLang="en-US" sz="4000" b="1">
              <a:ea typeface="楷体_GB2312" pitchFamily="49" charset="-122"/>
            </a:endParaRPr>
          </a:p>
          <a:p>
            <a:pPr algn="ctr">
              <a:buFontTx/>
              <a:buNone/>
            </a:pPr>
            <a:endParaRPr lang="zh-CN" altLang="en-US" sz="4000" b="1">
              <a:ea typeface="楷体_GB2312" pitchFamily="49" charset="-122"/>
            </a:endParaRPr>
          </a:p>
          <a:p>
            <a:pPr algn="ctr">
              <a:buFontTx/>
              <a:buNone/>
            </a:pPr>
            <a:r>
              <a:rPr lang="zh-CN" altLang="en-US" sz="4000" b="1">
                <a:solidFill>
                  <a:srgbClr val="FF0066"/>
                </a:solidFill>
                <a:ea typeface="楷体_GB2312" pitchFamily="49" charset="-122"/>
              </a:rPr>
              <a:t>共同努力</a:t>
            </a:r>
          </a:p>
          <a:p>
            <a:pPr algn="ctr">
              <a:buFontTx/>
              <a:buNone/>
            </a:pPr>
            <a:r>
              <a:rPr lang="zh-CN" altLang="en-US" sz="4000" b="1">
                <a:solidFill>
                  <a:srgbClr val="FF0066"/>
                </a:solidFill>
                <a:ea typeface="楷体_GB2312" pitchFamily="49" charset="-122"/>
              </a:rPr>
              <a:t>保证网络质量持续领先</a:t>
            </a:r>
          </a:p>
        </p:txBody>
      </p:sp>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9B2823C5-876D-4CEF-9AF3-8DAF7AB25BF3}"/>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不同语音评估算法性能比较</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与</a:t>
            </a:r>
            <a:r>
              <a:rPr lang="en-US" altLang="zh-CN">
                <a:solidFill>
                  <a:srgbClr val="FF0000"/>
                </a:solidFill>
                <a:ea typeface="宋体" panose="02010600030101010101" pitchFamily="2" charset="-122"/>
              </a:rPr>
              <a:t>MOS</a:t>
            </a:r>
            <a:r>
              <a:rPr lang="zh-CN" altLang="en-US">
                <a:solidFill>
                  <a:srgbClr val="FF0000"/>
                </a:solidFill>
                <a:ea typeface="宋体" panose="02010600030101010101" pitchFamily="2" charset="-122"/>
              </a:rPr>
              <a:t>的相关性对比</a:t>
            </a:r>
            <a:r>
              <a:rPr lang="en-US" altLang="zh-CN">
                <a:solidFill>
                  <a:srgbClr val="FF0000"/>
                </a:solidFill>
                <a:ea typeface="宋体" panose="02010600030101010101" pitchFamily="2" charset="-122"/>
              </a:rPr>
              <a:t>(2)</a:t>
            </a:r>
            <a:endParaRPr lang="zh-CN" altLang="en-US">
              <a:solidFill>
                <a:srgbClr val="FF0000"/>
              </a:solidFill>
              <a:ea typeface="宋体" panose="02010600030101010101" pitchFamily="2" charset="-122"/>
            </a:endParaRPr>
          </a:p>
        </p:txBody>
      </p:sp>
      <p:graphicFrame>
        <p:nvGraphicFramePr>
          <p:cNvPr id="606215" name="Object 7">
            <a:extLst>
              <a:ext uri="{FF2B5EF4-FFF2-40B4-BE49-F238E27FC236}">
                <a16:creationId xmlns:a16="http://schemas.microsoft.com/office/drawing/2014/main" id="{8FE8C215-AB8E-4D73-B4D7-21BA6BC3D79A}"/>
              </a:ext>
            </a:extLst>
          </p:cNvPr>
          <p:cNvGraphicFramePr>
            <a:graphicFrameLocks noChangeAspect="1"/>
          </p:cNvGraphicFramePr>
          <p:nvPr>
            <p:ph sz="half" idx="1"/>
            <p:extLst>
              <p:ext uri="{D42A27DB-BD31-4B8C-83A1-F6EECF244321}">
                <p14:modId xmlns:p14="http://schemas.microsoft.com/office/powerpoint/2010/main" val="2336793443"/>
              </p:ext>
            </p:extLst>
          </p:nvPr>
        </p:nvGraphicFramePr>
        <p:xfrm>
          <a:off x="827088" y="2492375"/>
          <a:ext cx="6697662" cy="744538"/>
        </p:xfrm>
        <a:graphic>
          <a:graphicData uri="http://schemas.openxmlformats.org/presentationml/2006/ole">
            <mc:AlternateContent xmlns:mc="http://schemas.openxmlformats.org/markup-compatibility/2006">
              <mc:Choice xmlns:v="urn:schemas-microsoft-com:vml" Requires="v">
                <p:oleObj spid="_x0000_s606222" name="Worksheet" r:id="rId3" imgW="5752995" imgH="638082" progId="Excel.Sheet.8">
                  <p:embed/>
                </p:oleObj>
              </mc:Choice>
              <mc:Fallback>
                <p:oleObj name="Worksheet" r:id="rId3" imgW="5752995" imgH="638082" progId="Excel.Sheet.8">
                  <p:embed/>
                  <p:pic>
                    <p:nvPicPr>
                      <p:cNvPr id="0" name="Object 7"/>
                      <p:cNvPicPr>
                        <a:picLocks noChangeAspect="1" noChangeArrowheads="1"/>
                      </p:cNvPicPr>
                      <p:nvPr/>
                    </p:nvPicPr>
                    <p:blipFill>
                      <a:blip r:embed="rId4"/>
                      <a:srcRect/>
                      <a:stretch>
                        <a:fillRect/>
                      </a:stretch>
                    </p:blipFill>
                    <p:spPr bwMode="auto">
                      <a:xfrm>
                        <a:off x="827088" y="2492375"/>
                        <a:ext cx="6697662"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6213" name="Rectangle 5">
            <a:extLst>
              <a:ext uri="{FF2B5EF4-FFF2-40B4-BE49-F238E27FC236}">
                <a16:creationId xmlns:a16="http://schemas.microsoft.com/office/drawing/2014/main" id="{253D4E0C-FDF5-4343-A0BF-7F11CB184B3E}"/>
              </a:ext>
            </a:extLst>
          </p:cNvPr>
          <p:cNvSpPr>
            <a:spLocks noChangeArrowheads="1"/>
          </p:cNvSpPr>
          <p:nvPr/>
        </p:nvSpPr>
        <p:spPr bwMode="auto">
          <a:xfrm>
            <a:off x="661988" y="1773238"/>
            <a:ext cx="3787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FF0000"/>
              </a:buClr>
              <a:buSzPct val="70000"/>
              <a:buFont typeface="Wingdings" panose="05000000000000000000" pitchFamily="2" charset="2"/>
              <a:buChar char="l"/>
            </a:pPr>
            <a:r>
              <a:rPr lang="en-US" altLang="zh-CN" sz="2000" b="0">
                <a:solidFill>
                  <a:schemeClr val="tx1"/>
                </a:solidFill>
                <a:latin typeface="Arial" panose="020B0604020202020204" pitchFamily="34" charset="0"/>
              </a:rPr>
              <a:t>Type:Mobile Network (</a:t>
            </a:r>
            <a:r>
              <a:rPr lang="zh-CN" altLang="en-US" sz="2000" b="0">
                <a:solidFill>
                  <a:schemeClr val="tx1"/>
                </a:solidFill>
                <a:latin typeface="Arial" panose="020B0604020202020204" pitchFamily="34" charset="0"/>
              </a:rPr>
              <a:t>固定网</a:t>
            </a:r>
            <a:r>
              <a:rPr lang="en-US" altLang="zh-CN" sz="2000" b="0">
                <a:solidFill>
                  <a:schemeClr val="tx1"/>
                </a:solidFill>
                <a:latin typeface="Arial" panose="020B0604020202020204" pitchFamily="34" charset="0"/>
              </a:rPr>
              <a:t>)</a:t>
            </a:r>
            <a:r>
              <a:rPr lang="en-US" altLang="zh-CN" sz="2400" b="0">
                <a:solidFill>
                  <a:srgbClr val="333399"/>
                </a:solidFill>
                <a:latin typeface="Arial" panose="020B0604020202020204" pitchFamily="34" charset="0"/>
                <a:ea typeface="仿宋_GB2312" pitchFamily="49" charset="-122"/>
              </a:rPr>
              <a:t> </a:t>
            </a:r>
          </a:p>
        </p:txBody>
      </p:sp>
      <p:graphicFrame>
        <p:nvGraphicFramePr>
          <p:cNvPr id="2" name="Object 10">
            <a:extLst>
              <a:ext uri="{FF2B5EF4-FFF2-40B4-BE49-F238E27FC236}">
                <a16:creationId xmlns:a16="http://schemas.microsoft.com/office/drawing/2014/main" id="{0304FA74-6A51-4020-973B-95FA45735671}"/>
              </a:ext>
            </a:extLst>
          </p:cNvPr>
          <p:cNvGraphicFramePr>
            <a:graphicFrameLocks noGrp="1" noChangeAspect="1"/>
          </p:cNvGraphicFramePr>
          <p:nvPr>
            <p:ph sz="half" idx="2"/>
          </p:nvPr>
        </p:nvGraphicFramePr>
        <p:xfrm>
          <a:off x="1022350" y="3322638"/>
          <a:ext cx="6091238" cy="303847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a:extLst>
              <a:ext uri="{FF2B5EF4-FFF2-40B4-BE49-F238E27FC236}">
                <a16:creationId xmlns:a16="http://schemas.microsoft.com/office/drawing/2014/main" id="{991B99DE-DBD9-4F03-8B55-8EBC84AD1943}"/>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不同语音评估算法性能比较</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与</a:t>
            </a:r>
            <a:r>
              <a:rPr lang="en-US" altLang="zh-CN">
                <a:solidFill>
                  <a:srgbClr val="FF0000"/>
                </a:solidFill>
                <a:ea typeface="宋体" panose="02010600030101010101" pitchFamily="2" charset="-122"/>
              </a:rPr>
              <a:t>MOS</a:t>
            </a:r>
            <a:r>
              <a:rPr lang="zh-CN" altLang="en-US">
                <a:solidFill>
                  <a:srgbClr val="FF0000"/>
                </a:solidFill>
                <a:ea typeface="宋体" panose="02010600030101010101" pitchFamily="2" charset="-122"/>
              </a:rPr>
              <a:t>的相关性对比</a:t>
            </a:r>
            <a:r>
              <a:rPr lang="en-US" altLang="zh-CN">
                <a:solidFill>
                  <a:srgbClr val="FF0000"/>
                </a:solidFill>
                <a:ea typeface="宋体" panose="02010600030101010101" pitchFamily="2" charset="-122"/>
              </a:rPr>
              <a:t>(3)</a:t>
            </a:r>
            <a:endParaRPr lang="zh-CN" altLang="en-US">
              <a:solidFill>
                <a:srgbClr val="FF0000"/>
              </a:solidFill>
              <a:ea typeface="宋体" panose="02010600030101010101" pitchFamily="2" charset="-122"/>
            </a:endParaRPr>
          </a:p>
        </p:txBody>
      </p:sp>
      <p:graphicFrame>
        <p:nvGraphicFramePr>
          <p:cNvPr id="607239" name="Object 7">
            <a:extLst>
              <a:ext uri="{FF2B5EF4-FFF2-40B4-BE49-F238E27FC236}">
                <a16:creationId xmlns:a16="http://schemas.microsoft.com/office/drawing/2014/main" id="{5A4B6923-154C-4798-A71C-2C1D44ED1FB9}"/>
              </a:ext>
            </a:extLst>
          </p:cNvPr>
          <p:cNvGraphicFramePr>
            <a:graphicFrameLocks noChangeAspect="1"/>
          </p:cNvGraphicFramePr>
          <p:nvPr>
            <p:ph sz="half" idx="1"/>
            <p:extLst>
              <p:ext uri="{D42A27DB-BD31-4B8C-83A1-F6EECF244321}">
                <p14:modId xmlns:p14="http://schemas.microsoft.com/office/powerpoint/2010/main" val="3516890712"/>
              </p:ext>
            </p:extLst>
          </p:nvPr>
        </p:nvGraphicFramePr>
        <p:xfrm>
          <a:off x="1476375" y="2535238"/>
          <a:ext cx="6191250" cy="685800"/>
        </p:xfrm>
        <a:graphic>
          <a:graphicData uri="http://schemas.openxmlformats.org/presentationml/2006/ole">
            <mc:AlternateContent xmlns:mc="http://schemas.openxmlformats.org/markup-compatibility/2006">
              <mc:Choice xmlns:v="urn:schemas-microsoft-com:vml" Requires="v">
                <p:oleObj spid="_x0000_s607246" name="Worksheet" r:id="rId3" imgW="5752995" imgH="638082" progId="Excel.Sheet.8">
                  <p:embed/>
                </p:oleObj>
              </mc:Choice>
              <mc:Fallback>
                <p:oleObj name="Worksheet" r:id="rId3" imgW="5752995" imgH="638082" progId="Excel.Sheet.8">
                  <p:embed/>
                  <p:pic>
                    <p:nvPicPr>
                      <p:cNvPr id="0" name="Object 7"/>
                      <p:cNvPicPr>
                        <a:picLocks noChangeAspect="1" noChangeArrowheads="1"/>
                      </p:cNvPicPr>
                      <p:nvPr/>
                    </p:nvPicPr>
                    <p:blipFill>
                      <a:blip r:embed="rId4"/>
                      <a:srcRect/>
                      <a:stretch>
                        <a:fillRect/>
                      </a:stretch>
                    </p:blipFill>
                    <p:spPr bwMode="auto">
                      <a:xfrm>
                        <a:off x="1476375" y="2535238"/>
                        <a:ext cx="61912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7236" name="Rectangle 4">
            <a:extLst>
              <a:ext uri="{FF2B5EF4-FFF2-40B4-BE49-F238E27FC236}">
                <a16:creationId xmlns:a16="http://schemas.microsoft.com/office/drawing/2014/main" id="{FD5AEEF5-3B85-4EE8-BE27-873ABBB725FB}"/>
              </a:ext>
            </a:extLst>
          </p:cNvPr>
          <p:cNvSpPr>
            <a:spLocks noChangeArrowheads="1"/>
          </p:cNvSpPr>
          <p:nvPr/>
        </p:nvSpPr>
        <p:spPr bwMode="auto">
          <a:xfrm>
            <a:off x="684213" y="1773238"/>
            <a:ext cx="3830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buClr>
                <a:srgbClr val="FF0000"/>
              </a:buClr>
              <a:buSzPct val="70000"/>
              <a:buFont typeface="Wingdings" panose="05000000000000000000" pitchFamily="2" charset="2"/>
              <a:buChar char="l"/>
            </a:pPr>
            <a:r>
              <a:rPr lang="en-US" altLang="zh-CN" sz="2000" b="0">
                <a:solidFill>
                  <a:schemeClr val="tx1"/>
                </a:solidFill>
                <a:latin typeface="Arial" panose="020B0604020202020204" pitchFamily="34" charset="0"/>
              </a:rPr>
              <a:t>Type:Mobile Network (VoIP</a:t>
            </a:r>
            <a:r>
              <a:rPr lang="zh-CN" altLang="en-US" sz="2000" b="0">
                <a:solidFill>
                  <a:schemeClr val="tx1"/>
                </a:solidFill>
                <a:latin typeface="Arial" panose="020B0604020202020204" pitchFamily="34" charset="0"/>
              </a:rPr>
              <a:t>网</a:t>
            </a:r>
            <a:r>
              <a:rPr lang="en-US" altLang="zh-CN" sz="2000" b="0">
                <a:solidFill>
                  <a:schemeClr val="tx1"/>
                </a:solidFill>
                <a:latin typeface="Arial" panose="020B0604020202020204" pitchFamily="34" charset="0"/>
              </a:rPr>
              <a:t>)</a:t>
            </a:r>
            <a:r>
              <a:rPr lang="en-US" altLang="zh-CN" sz="2400" b="0">
                <a:solidFill>
                  <a:srgbClr val="333399"/>
                </a:solidFill>
                <a:latin typeface="Arial" panose="020B0604020202020204" pitchFamily="34" charset="0"/>
                <a:ea typeface="仿宋_GB2312" pitchFamily="49" charset="-122"/>
              </a:rPr>
              <a:t> </a:t>
            </a:r>
          </a:p>
        </p:txBody>
      </p:sp>
      <p:graphicFrame>
        <p:nvGraphicFramePr>
          <p:cNvPr id="2" name="Object 10">
            <a:extLst>
              <a:ext uri="{FF2B5EF4-FFF2-40B4-BE49-F238E27FC236}">
                <a16:creationId xmlns:a16="http://schemas.microsoft.com/office/drawing/2014/main" id="{BFC90B28-D1AC-461E-8CA5-15A17BC4FC96}"/>
              </a:ext>
            </a:extLst>
          </p:cNvPr>
          <p:cNvGraphicFramePr>
            <a:graphicFrameLocks noGrp="1" noChangeAspect="1"/>
          </p:cNvGraphicFramePr>
          <p:nvPr>
            <p:ph sz="half" idx="2"/>
          </p:nvPr>
        </p:nvGraphicFramePr>
        <p:xfrm>
          <a:off x="1598613" y="3263900"/>
          <a:ext cx="5946775" cy="296545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3" name="Rectangle 5">
            <a:extLst>
              <a:ext uri="{FF2B5EF4-FFF2-40B4-BE49-F238E27FC236}">
                <a16:creationId xmlns:a16="http://schemas.microsoft.com/office/drawing/2014/main" id="{F3170F0F-6F7E-48DE-9CC0-32DA80B1831C}"/>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不同语音评估算法性能比较</a:t>
            </a:r>
            <a:r>
              <a:rPr lang="en-US" altLang="zh-CN">
                <a:solidFill>
                  <a:srgbClr val="FF0000"/>
                </a:solidFill>
                <a:ea typeface="宋体" panose="02010600030101010101" pitchFamily="2" charset="-122"/>
              </a:rPr>
              <a:t>-</a:t>
            </a:r>
            <a:r>
              <a:rPr lang="zh-CN" altLang="en-US">
                <a:solidFill>
                  <a:srgbClr val="FF0000"/>
                </a:solidFill>
                <a:ea typeface="宋体" panose="02010600030101010101" pitchFamily="2" charset="-122"/>
              </a:rPr>
              <a:t>误差统计</a:t>
            </a:r>
            <a:r>
              <a:rPr lang="en-US" altLang="zh-CN">
                <a:solidFill>
                  <a:srgbClr val="FF0000"/>
                </a:solidFill>
                <a:ea typeface="宋体" panose="02010600030101010101" pitchFamily="2" charset="-122"/>
              </a:rPr>
              <a:t>(4)</a:t>
            </a:r>
            <a:endParaRPr lang="zh-CN" altLang="en-US">
              <a:solidFill>
                <a:srgbClr val="FF0000"/>
              </a:solidFill>
              <a:ea typeface="宋体" panose="02010600030101010101" pitchFamily="2" charset="-122"/>
            </a:endParaRPr>
          </a:p>
        </p:txBody>
      </p:sp>
      <p:pic>
        <p:nvPicPr>
          <p:cNvPr id="677892" name="Picture 4">
            <a:extLst>
              <a:ext uri="{FF2B5EF4-FFF2-40B4-BE49-F238E27FC236}">
                <a16:creationId xmlns:a16="http://schemas.microsoft.com/office/drawing/2014/main" id="{31EFEB3D-1CD3-4686-B0C4-F437C107D8A7}"/>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188" y="2276475"/>
            <a:ext cx="6577012" cy="19367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1026">
            <a:extLst>
              <a:ext uri="{FF2B5EF4-FFF2-40B4-BE49-F238E27FC236}">
                <a16:creationId xmlns:a16="http://schemas.microsoft.com/office/drawing/2014/main" id="{52F98F5D-667F-4740-BBA0-936C0F50750D}"/>
              </a:ext>
            </a:extLst>
          </p:cNvPr>
          <p:cNvSpPr>
            <a:spLocks noGrp="1" noChangeArrowheads="1"/>
          </p:cNvSpPr>
          <p:nvPr>
            <p:ph type="title"/>
          </p:nvPr>
        </p:nvSpPr>
        <p:spPr/>
        <p:txBody>
          <a:bodyPr/>
          <a:lstStyle/>
          <a:p>
            <a:r>
              <a:rPr lang="zh-CN" altLang="en-US">
                <a:solidFill>
                  <a:srgbClr val="FF0000"/>
                </a:solidFill>
                <a:ea typeface="宋体" panose="02010600030101010101" pitchFamily="2" charset="-122"/>
              </a:rPr>
              <a:t>结论</a:t>
            </a:r>
          </a:p>
        </p:txBody>
      </p:sp>
      <p:sp>
        <p:nvSpPr>
          <p:cNvPr id="608259" name="Rectangle 1027">
            <a:extLst>
              <a:ext uri="{FF2B5EF4-FFF2-40B4-BE49-F238E27FC236}">
                <a16:creationId xmlns:a16="http://schemas.microsoft.com/office/drawing/2014/main" id="{07DEF12C-28F4-44E4-B17F-CFF4632F3B40}"/>
              </a:ext>
            </a:extLst>
          </p:cNvPr>
          <p:cNvSpPr>
            <a:spLocks noGrp="1" noChangeArrowheads="1"/>
          </p:cNvSpPr>
          <p:nvPr>
            <p:ph type="body" idx="1"/>
          </p:nvPr>
        </p:nvSpPr>
        <p:spPr>
          <a:xfrm>
            <a:off x="381000" y="2247900"/>
            <a:ext cx="8512175" cy="3181350"/>
          </a:xfrm>
        </p:spPr>
        <p:txBody>
          <a:bodyPr/>
          <a:lstStyle/>
          <a:p>
            <a:pPr>
              <a:spcAft>
                <a:spcPct val="20000"/>
              </a:spcAft>
              <a:buClr>
                <a:srgbClr val="FF0000"/>
              </a:buClr>
              <a:buSzPct val="70000"/>
              <a:buFont typeface="Wingdings" panose="05000000000000000000" pitchFamily="2" charset="2"/>
              <a:buChar char="l"/>
            </a:pPr>
            <a:r>
              <a:rPr lang="en-US" altLang="zh-CN" sz="2000">
                <a:latin typeface="宋体" panose="02010600030101010101" pitchFamily="2" charset="-122"/>
                <a:ea typeface="宋体" panose="02010600030101010101" pitchFamily="2" charset="-122"/>
              </a:rPr>
              <a:t>PESQ</a:t>
            </a:r>
            <a:r>
              <a:rPr lang="zh-CN" altLang="en-US" sz="2000">
                <a:latin typeface="宋体" panose="02010600030101010101" pitchFamily="2" charset="-122"/>
                <a:ea typeface="宋体" panose="02010600030101010101" pitchFamily="2" charset="-122"/>
              </a:rPr>
              <a:t>是目前最为先进和准确的语音评估算法；</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原来的语音评估算法不适合于测试网络，特别是</a:t>
            </a:r>
            <a:r>
              <a:rPr lang="en-US" altLang="zh-CN" sz="2000">
                <a:latin typeface="宋体" panose="02010600030101010101" pitchFamily="2" charset="-122"/>
                <a:ea typeface="宋体" panose="02010600030101010101" pitchFamily="2" charset="-122"/>
              </a:rPr>
              <a:t>VoIP</a:t>
            </a:r>
            <a:r>
              <a:rPr lang="zh-CN" altLang="en-US" sz="2000">
                <a:latin typeface="宋体" panose="02010600030101010101" pitchFamily="2" charset="-122"/>
                <a:ea typeface="宋体" panose="02010600030101010101" pitchFamily="2" charset="-122"/>
              </a:rPr>
              <a:t>网络；</a:t>
            </a:r>
          </a:p>
          <a:p>
            <a:pPr>
              <a:spcAft>
                <a:spcPct val="20000"/>
              </a:spcAft>
              <a:buClr>
                <a:srgbClr val="FF0000"/>
              </a:buClr>
              <a:buSzPct val="70000"/>
              <a:buFont typeface="Wingdings" panose="05000000000000000000" pitchFamily="2" charset="2"/>
              <a:buChar char="l"/>
            </a:pPr>
            <a:r>
              <a:rPr lang="zh-CN" altLang="en-US" sz="2000">
                <a:latin typeface="宋体" panose="02010600030101010101" pitchFamily="2" charset="-122"/>
                <a:ea typeface="宋体" panose="02010600030101010101" pitchFamily="2" charset="-122"/>
              </a:rPr>
              <a:t>原来的语音评估算法在如下条件方面不能有很好的效果：</a:t>
            </a:r>
          </a:p>
          <a:p>
            <a:pPr lvl="1">
              <a:spcAft>
                <a:spcPct val="20000"/>
              </a:spcAft>
              <a:buClr>
                <a:srgbClr val="FF0000"/>
              </a:buClr>
              <a:buSzPct val="70000"/>
            </a:pPr>
            <a:r>
              <a:rPr lang="en-US" altLang="zh-CN" sz="1800">
                <a:ea typeface="宋体" panose="02010600030101010101" pitchFamily="2" charset="-122"/>
              </a:rPr>
              <a:t>Speech clipping</a:t>
            </a:r>
          </a:p>
          <a:p>
            <a:pPr lvl="1">
              <a:spcAft>
                <a:spcPct val="20000"/>
              </a:spcAft>
              <a:buClr>
                <a:srgbClr val="FF0000"/>
              </a:buClr>
              <a:buSzPct val="70000"/>
            </a:pPr>
            <a:r>
              <a:rPr lang="en-US" altLang="zh-CN" sz="1800">
                <a:ea typeface="宋体" panose="02010600030101010101" pitchFamily="2" charset="-122"/>
              </a:rPr>
              <a:t>Background noise</a:t>
            </a:r>
          </a:p>
          <a:p>
            <a:pPr lvl="1">
              <a:spcAft>
                <a:spcPct val="20000"/>
              </a:spcAft>
              <a:buClr>
                <a:srgbClr val="FF0000"/>
              </a:buClr>
              <a:buSzPct val="70000"/>
            </a:pPr>
            <a:r>
              <a:rPr lang="en-US" altLang="zh-CN" sz="1800">
                <a:ea typeface="宋体" panose="02010600030101010101" pitchFamily="2" charset="-122"/>
              </a:rPr>
              <a:t>Packet loss in VoIP network</a:t>
            </a:r>
          </a:p>
          <a:p>
            <a:pPr lvl="1">
              <a:spcAft>
                <a:spcPct val="20000"/>
              </a:spcAft>
              <a:buClr>
                <a:srgbClr val="FF0000"/>
              </a:buClr>
              <a:buSzPct val="70000"/>
            </a:pPr>
            <a:r>
              <a:rPr lang="en-US" altLang="zh-CN" sz="1800">
                <a:ea typeface="宋体" panose="02010600030101010101" pitchFamily="2" charset="-122"/>
              </a:rPr>
              <a:t>Filtering in analogue elements (such as handset or 2-wire access loop)</a:t>
            </a:r>
          </a:p>
          <a:p>
            <a:pPr lvl="1">
              <a:spcAft>
                <a:spcPct val="20000"/>
              </a:spcAft>
              <a:buClr>
                <a:srgbClr val="FF0000"/>
              </a:buClr>
              <a:buSzPct val="70000"/>
            </a:pPr>
            <a:r>
              <a:rPr lang="en-US" altLang="zh-CN" sz="1800">
                <a:ea typeface="宋体" panose="02010600030101010101" pitchFamily="2" charset="-122"/>
              </a:rPr>
              <a:t>Variable delay (common in VoIP)</a:t>
            </a:r>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7EC93D72-B094-47FE-B8AE-778B9F7E74E0}"/>
              </a:ext>
            </a:extLst>
          </p:cNvPr>
          <p:cNvSpPr>
            <a:spLocks noGrp="1" noChangeArrowheads="1"/>
          </p:cNvSpPr>
          <p:nvPr>
            <p:ph type="title"/>
          </p:nvPr>
        </p:nvSpPr>
        <p:spPr/>
        <p:txBody>
          <a:bodyPr/>
          <a:lstStyle/>
          <a:p>
            <a:r>
              <a:rPr lang="en-US" altLang="zh-CN">
                <a:solidFill>
                  <a:srgbClr val="FF0000"/>
                </a:solidFill>
                <a:ea typeface="宋体" panose="02010600030101010101" pitchFamily="2" charset="-122"/>
              </a:rPr>
              <a:t>PESQ</a:t>
            </a:r>
            <a:r>
              <a:rPr lang="zh-CN" altLang="en-US">
                <a:solidFill>
                  <a:srgbClr val="FF0000"/>
                </a:solidFill>
                <a:ea typeface="宋体" panose="02010600030101010101" pitchFamily="2" charset="-122"/>
              </a:rPr>
              <a:t>介绍</a:t>
            </a:r>
          </a:p>
        </p:txBody>
      </p:sp>
      <p:sp>
        <p:nvSpPr>
          <p:cNvPr id="592899" name="Rectangle 3">
            <a:extLst>
              <a:ext uri="{FF2B5EF4-FFF2-40B4-BE49-F238E27FC236}">
                <a16:creationId xmlns:a16="http://schemas.microsoft.com/office/drawing/2014/main" id="{BDE81697-1584-450F-908C-BE59EB36B1FF}"/>
              </a:ext>
            </a:extLst>
          </p:cNvPr>
          <p:cNvSpPr>
            <a:spLocks noGrp="1" noChangeArrowheads="1"/>
          </p:cNvSpPr>
          <p:nvPr>
            <p:ph type="body" sz="half" idx="1"/>
          </p:nvPr>
        </p:nvSpPr>
        <p:spPr>
          <a:xfrm>
            <a:off x="539750" y="1844675"/>
            <a:ext cx="6854825" cy="1066800"/>
          </a:xfrm>
        </p:spPr>
        <p:txBody>
          <a:bodyPr/>
          <a:lstStyle/>
          <a:p>
            <a:pPr>
              <a:buClr>
                <a:srgbClr val="FF0000"/>
              </a:buClr>
              <a:buSzPct val="70000"/>
              <a:buFont typeface="Wingdings" panose="05000000000000000000" pitchFamily="2" charset="2"/>
              <a:buChar char="l"/>
            </a:pPr>
            <a:r>
              <a:rPr lang="en-US" altLang="zh-CN" sz="2000">
                <a:ea typeface="宋体" panose="02010600030101010101" pitchFamily="2" charset="-122"/>
              </a:rPr>
              <a:t>PESQ: Perceptual Evaluation of Speech Quality;</a:t>
            </a:r>
          </a:p>
          <a:p>
            <a:pPr>
              <a:buClr>
                <a:srgbClr val="FF0000"/>
              </a:buClr>
              <a:buSzPct val="70000"/>
              <a:buFont typeface="Wingdings" panose="05000000000000000000" pitchFamily="2" charset="2"/>
              <a:buChar char="l"/>
            </a:pPr>
            <a:r>
              <a:rPr lang="zh-CN" altLang="en-US" sz="2000">
                <a:ea typeface="宋体" panose="02010600030101010101" pitchFamily="2" charset="-122"/>
              </a:rPr>
              <a:t>国际电联（</a:t>
            </a:r>
            <a:r>
              <a:rPr lang="en-US" altLang="zh-CN" sz="2000">
                <a:ea typeface="宋体" panose="02010600030101010101" pitchFamily="2" charset="-122"/>
              </a:rPr>
              <a:t>ITU</a:t>
            </a:r>
            <a:r>
              <a:rPr lang="zh-CN" altLang="en-US" sz="2000">
                <a:ea typeface="宋体" panose="02010600030101010101" pitchFamily="2" charset="-122"/>
              </a:rPr>
              <a:t>）</a:t>
            </a:r>
            <a:r>
              <a:rPr lang="en-US" altLang="zh-CN" sz="2000">
                <a:ea typeface="宋体" panose="02010600030101010101" pitchFamily="2" charset="-122"/>
              </a:rPr>
              <a:t>P.862</a:t>
            </a:r>
            <a:r>
              <a:rPr lang="zh-CN" altLang="en-US" sz="2000">
                <a:ea typeface="宋体" panose="02010600030101010101" pitchFamily="2" charset="-122"/>
              </a:rPr>
              <a:t>推荐的语音评估最新算法，同时也是</a:t>
            </a:r>
            <a:r>
              <a:rPr lang="en-US" altLang="zh-CN" sz="2000">
                <a:ea typeface="宋体" panose="02010600030101010101" pitchFamily="2" charset="-122"/>
              </a:rPr>
              <a:t>UMTS</a:t>
            </a:r>
            <a:r>
              <a:rPr lang="zh-CN" altLang="en-US" sz="2000">
                <a:ea typeface="宋体" panose="02010600030101010101" pitchFamily="2" charset="-122"/>
              </a:rPr>
              <a:t>评估语音的最新标准；</a:t>
            </a:r>
            <a:endParaRPr lang="en-US" altLang="zh-CN" sz="2000">
              <a:ea typeface="宋体" panose="02010600030101010101" pitchFamily="2" charset="-122"/>
            </a:endParaRPr>
          </a:p>
        </p:txBody>
      </p:sp>
      <p:pic>
        <p:nvPicPr>
          <p:cNvPr id="592903" name="Picture 7">
            <a:extLst>
              <a:ext uri="{FF2B5EF4-FFF2-40B4-BE49-F238E27FC236}">
                <a16:creationId xmlns:a16="http://schemas.microsoft.com/office/drawing/2014/main" id="{97FB599B-D817-4B1C-A8B0-E1D74FBE4F41}"/>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2997200"/>
            <a:ext cx="7127875" cy="31638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ransition>
    <p:strips dir="rd"/>
  </p:transition>
</p:sld>
</file>

<file path=ppt/theme/theme1.xml><?xml version="1.0" encoding="utf-8"?>
<a:theme xmlns:a="http://schemas.openxmlformats.org/drawingml/2006/main" name="Landscape">
  <a:themeElements>
    <a:clrScheme name="Landscape 2">
      <a:dk1>
        <a:srgbClr val="000000"/>
      </a:dk1>
      <a:lt1>
        <a:srgbClr val="E6E4DA"/>
      </a:lt1>
      <a:dk2>
        <a:srgbClr val="5F5F5F"/>
      </a:dk2>
      <a:lt2>
        <a:srgbClr val="CCCCCC"/>
      </a:lt2>
      <a:accent1>
        <a:srgbClr val="C7D039"/>
      </a:accent1>
      <a:accent2>
        <a:srgbClr val="F74902"/>
      </a:accent2>
      <a:accent3>
        <a:srgbClr val="F0EFEA"/>
      </a:accent3>
      <a:accent4>
        <a:srgbClr val="000000"/>
      </a:accent4>
      <a:accent5>
        <a:srgbClr val="E0E4AE"/>
      </a:accent5>
      <a:accent6>
        <a:srgbClr val="E04102"/>
      </a:accent6>
      <a:hlink>
        <a:srgbClr val="0059B8"/>
      </a:hlink>
      <a:folHlink>
        <a:srgbClr val="4C82BA"/>
      </a:folHlink>
    </a:clrScheme>
    <a:fontScheme name="Landscap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Char char="•"/>
          <a:tabLst/>
          <a:defRPr kumimoji="0" lang="sv-SE" altLang="zh-CN" sz="2800" b="1" i="0" u="none" strike="noStrike" cap="none" normalizeH="0" baseline="0" smtClean="0">
            <a:ln>
              <a:noFill/>
            </a:ln>
            <a:solidFill>
              <a:srgbClr val="497D62"/>
            </a:solidFill>
            <a:effectLst/>
            <a:latin typeface="Arial Black" panose="020B0A040201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Char char="•"/>
          <a:tabLst/>
          <a:defRPr kumimoji="0" lang="sv-SE" altLang="zh-CN" sz="2800" b="1" i="0" u="none" strike="noStrike" cap="none" normalizeH="0" baseline="0" smtClean="0">
            <a:ln>
              <a:noFill/>
            </a:ln>
            <a:solidFill>
              <a:srgbClr val="497D62"/>
            </a:solidFill>
            <a:effectLst/>
            <a:latin typeface="Arial Black" panose="020B0A04020102020204" pitchFamily="34" charset="0"/>
            <a:ea typeface="宋体" panose="02010600030101010101" pitchFamily="2" charset="-122"/>
          </a:defRPr>
        </a:defPPr>
      </a:lstStyle>
    </a:lnDef>
  </a:objectDefaults>
  <a:extraClrSchemeLst>
    <a:extraClrScheme>
      <a:clrScheme name="Landscape 1">
        <a:dk1>
          <a:srgbClr val="000000"/>
        </a:dk1>
        <a:lt1>
          <a:srgbClr val="FFFFFF"/>
        </a:lt1>
        <a:dk2>
          <a:srgbClr val="5F5F5F"/>
        </a:dk2>
        <a:lt2>
          <a:srgbClr val="CCCCCC"/>
        </a:lt2>
        <a:accent1>
          <a:srgbClr val="C7D039"/>
        </a:accent1>
        <a:accent2>
          <a:srgbClr val="F74902"/>
        </a:accent2>
        <a:accent3>
          <a:srgbClr val="FFFFFF"/>
        </a:accent3>
        <a:accent4>
          <a:srgbClr val="000000"/>
        </a:accent4>
        <a:accent5>
          <a:srgbClr val="E0E4AE"/>
        </a:accent5>
        <a:accent6>
          <a:srgbClr val="E04102"/>
        </a:accent6>
        <a:hlink>
          <a:srgbClr val="0059B8"/>
        </a:hlink>
        <a:folHlink>
          <a:srgbClr val="4C82BA"/>
        </a:folHlink>
      </a:clrScheme>
      <a:clrMap bg1="lt1" tx1="dk1" bg2="lt2" tx2="dk2" accent1="accent1" accent2="accent2" accent3="accent3" accent4="accent4" accent5="accent5" accent6="accent6" hlink="hlink" folHlink="folHlink"/>
    </a:extraClrScheme>
    <a:extraClrScheme>
      <a:clrScheme name="Landscape 2">
        <a:dk1>
          <a:srgbClr val="000000"/>
        </a:dk1>
        <a:lt1>
          <a:srgbClr val="E6E4DA"/>
        </a:lt1>
        <a:dk2>
          <a:srgbClr val="5F5F5F"/>
        </a:dk2>
        <a:lt2>
          <a:srgbClr val="CCCCCC"/>
        </a:lt2>
        <a:accent1>
          <a:srgbClr val="C7D039"/>
        </a:accent1>
        <a:accent2>
          <a:srgbClr val="F74902"/>
        </a:accent2>
        <a:accent3>
          <a:srgbClr val="F0EFEA"/>
        </a:accent3>
        <a:accent4>
          <a:srgbClr val="000000"/>
        </a:accent4>
        <a:accent5>
          <a:srgbClr val="E0E4AE"/>
        </a:accent5>
        <a:accent6>
          <a:srgbClr val="E04102"/>
        </a:accent6>
        <a:hlink>
          <a:srgbClr val="0059B8"/>
        </a:hlink>
        <a:folHlink>
          <a:srgbClr val="4C82BA"/>
        </a:folHlink>
      </a:clrScheme>
      <a:clrMap bg1="lt1" tx1="dk1" bg2="lt2" tx2="dk2" accent1="accent1" accent2="accent2" accent3="accent3" accent4="accent4" accent5="accent5" accent6="accent6" hlink="hlink" folHlink="folHlink"/>
    </a:extraClrScheme>
    <a:extraClrScheme>
      <a:clrScheme name="Landscape 3">
        <a:dk1>
          <a:srgbClr val="000000"/>
        </a:dk1>
        <a:lt1>
          <a:srgbClr val="B8D1E6"/>
        </a:lt1>
        <a:dk2>
          <a:srgbClr val="5F5F5F"/>
        </a:dk2>
        <a:lt2>
          <a:srgbClr val="CCCCCC"/>
        </a:lt2>
        <a:accent1>
          <a:srgbClr val="C7D039"/>
        </a:accent1>
        <a:accent2>
          <a:srgbClr val="F74902"/>
        </a:accent2>
        <a:accent3>
          <a:srgbClr val="D8E5F0"/>
        </a:accent3>
        <a:accent4>
          <a:srgbClr val="000000"/>
        </a:accent4>
        <a:accent5>
          <a:srgbClr val="E0E4AE"/>
        </a:accent5>
        <a:accent6>
          <a:srgbClr val="E04102"/>
        </a:accent6>
        <a:hlink>
          <a:srgbClr val="0059B8"/>
        </a:hlink>
        <a:folHlink>
          <a:srgbClr val="4C82BA"/>
        </a:folHlink>
      </a:clrScheme>
      <a:clrMap bg1="lt1" tx1="dk1" bg2="lt2" tx2="dk2" accent1="accent1" accent2="accent2" accent3="accent3" accent4="accent4" accent5="accent5" accent6="accent6" hlink="hlink" folHlink="folHlink"/>
    </a:extraClrScheme>
    <a:extraClrScheme>
      <a:clrScheme name="Landscape 4">
        <a:dk1>
          <a:srgbClr val="CCCCCC"/>
        </a:dk1>
        <a:lt1>
          <a:srgbClr val="FFFFFF"/>
        </a:lt1>
        <a:dk2>
          <a:srgbClr val="808080"/>
        </a:dk2>
        <a:lt2>
          <a:srgbClr val="FFFFFF"/>
        </a:lt2>
        <a:accent1>
          <a:srgbClr val="C7D039"/>
        </a:accent1>
        <a:accent2>
          <a:srgbClr val="F74902"/>
        </a:accent2>
        <a:accent3>
          <a:srgbClr val="C0C0C0"/>
        </a:accent3>
        <a:accent4>
          <a:srgbClr val="DADADA"/>
        </a:accent4>
        <a:accent5>
          <a:srgbClr val="E0E4AE"/>
        </a:accent5>
        <a:accent6>
          <a:srgbClr val="E04102"/>
        </a:accent6>
        <a:hlink>
          <a:srgbClr val="B8D1E6"/>
        </a:hlink>
        <a:folHlink>
          <a:srgbClr val="E6E4DA"/>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Files\ESOE\Microsoft Office\Templates\Presentation Designs\Professional.pot</Template>
  <TotalTime>10010</TotalTime>
  <Words>2668</Words>
  <Application>Microsoft Office PowerPoint</Application>
  <PresentationFormat>全屏显示(4:3)</PresentationFormat>
  <Paragraphs>312</Paragraphs>
  <Slides>46</Slides>
  <Notes>1</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46</vt:i4>
      </vt:variant>
      <vt:variant>
        <vt:lpstr>自定义放映</vt:lpstr>
      </vt:variant>
      <vt:variant>
        <vt:i4>1</vt:i4>
      </vt:variant>
    </vt:vector>
  </HeadingPairs>
  <TitlesOfParts>
    <vt:vector size="61" baseType="lpstr">
      <vt:lpstr>Times New Roman</vt:lpstr>
      <vt:lpstr>Arial</vt:lpstr>
      <vt:lpstr>Arial Black</vt:lpstr>
      <vt:lpstr>宋体</vt:lpstr>
      <vt:lpstr>隶书</vt:lpstr>
      <vt:lpstr>黑体</vt:lpstr>
      <vt:lpstr>Wingdings</vt:lpstr>
      <vt:lpstr>仿宋_GB2312</vt:lpstr>
      <vt:lpstr>Tahoma</vt:lpstr>
      <vt:lpstr>楷体_GB2312</vt:lpstr>
      <vt:lpstr>Landscape</vt:lpstr>
      <vt:lpstr>画笔图片</vt:lpstr>
      <vt:lpstr>Microsoft Excel 97-2003 工作表</vt:lpstr>
      <vt:lpstr>Microsoft Excel 图表</vt:lpstr>
      <vt:lpstr>PESQ介绍</vt:lpstr>
      <vt:lpstr>MOS介绍</vt:lpstr>
      <vt:lpstr>MOS以及语音评估算法</vt:lpstr>
      <vt:lpstr>不同语音评估算法性能比较-与MOS的相关性对比(1)</vt:lpstr>
      <vt:lpstr>不同语音评估算法性能比较-与MOS的相关性对比(2)</vt:lpstr>
      <vt:lpstr>不同语音评估算法性能比较-与MOS的相关性对比(3)</vt:lpstr>
      <vt:lpstr>不同语音评估算法性能比较-误差统计(4)</vt:lpstr>
      <vt:lpstr>结论</vt:lpstr>
      <vt:lpstr>PESQ介绍</vt:lpstr>
      <vt:lpstr>PESQ处理过程1</vt:lpstr>
      <vt:lpstr>PESQ处理过程2</vt:lpstr>
      <vt:lpstr>PESQ处理过程3</vt:lpstr>
      <vt:lpstr>Quality Scores</vt:lpstr>
      <vt:lpstr>三者之间映射关系</vt:lpstr>
      <vt:lpstr>影响PESQ MOS值的相关因素</vt:lpstr>
      <vt:lpstr>不同编码方式下语音评估结果1</vt:lpstr>
      <vt:lpstr>不同编码方式下语音评估结果2</vt:lpstr>
      <vt:lpstr>不同编码方式下语音评估结果3</vt:lpstr>
      <vt:lpstr>不同编码方式下语音评估结果3</vt:lpstr>
      <vt:lpstr>不同速率对语音评估的影响4</vt:lpstr>
      <vt:lpstr>不同的样本条件下语音评估结果1</vt:lpstr>
      <vt:lpstr>不同的样本条件下语音评估结果2</vt:lpstr>
      <vt:lpstr>不同的噪声条件下语音评估结果－某地HR实验1</vt:lpstr>
      <vt:lpstr>不同的噪声条件下语音评估结果－某地HR实验2</vt:lpstr>
      <vt:lpstr>链路和路由对语音评估结果的影响1</vt:lpstr>
      <vt:lpstr>PESQ与话音质量相关性研究1</vt:lpstr>
      <vt:lpstr>PESQ与话音质量相关性研究2</vt:lpstr>
      <vt:lpstr>PESQ与话音质量相关性研究3</vt:lpstr>
      <vt:lpstr>PESQ与话音质量相关性研究4</vt:lpstr>
      <vt:lpstr>Abis压缩功能对语音评估结果的影响</vt:lpstr>
      <vt:lpstr>PowerPoint 演示文稿</vt:lpstr>
      <vt:lpstr>鼎利产品针对语音评估（PESQ）的应用</vt:lpstr>
      <vt:lpstr>PowerPoint 演示文稿</vt:lpstr>
      <vt:lpstr>语音评估回路工作原理图1</vt:lpstr>
      <vt:lpstr>语音评估回路工作原理图2</vt:lpstr>
      <vt:lpstr>语音评估回路工作原理图3-RCU之间互拨</vt:lpstr>
      <vt:lpstr>语音评估回路工作原理图4-RCU模块之间互拨</vt:lpstr>
      <vt:lpstr>传统路测实现方式-专用数据线+Premier/Panorama</vt:lpstr>
      <vt:lpstr>PowerPoint 演示文稿</vt:lpstr>
      <vt:lpstr>传统路测实现方式-波形回放</vt:lpstr>
      <vt:lpstr>PowerPoint 演示文稿</vt:lpstr>
      <vt:lpstr>我们的相关工作---其他运营商</vt:lpstr>
      <vt:lpstr>我们的相关实验结果-PESQ与Traffic 相关性研究</vt:lpstr>
      <vt:lpstr>我们的相关实验结果-PESQ评估与统计算法的相关性研究</vt:lpstr>
      <vt:lpstr>PowerPoint 演示文稿</vt:lpstr>
      <vt:lpstr>PowerPoint 演示文稿</vt:lpstr>
      <vt:lpstr>自定义放映 1</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Yudafa</dc:creator>
  <cp:lastModifiedBy>TU, Fengzhi</cp:lastModifiedBy>
  <cp:revision>219</cp:revision>
  <dcterms:created xsi:type="dcterms:W3CDTF">2001-12-21T07:18:45Z</dcterms:created>
  <dcterms:modified xsi:type="dcterms:W3CDTF">2018-08-22T02:28:24Z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Name">
    <vt:lpwstr>EN/FAD 109 0015/8</vt:lpwstr>
  </property>
  <property fmtid="{D5CDD505-2E9C-101B-9397-08002B2CF9AE}" pid="3" name="TemplateVersion">
    <vt:lpwstr>R1A</vt:lpwstr>
  </property>
  <property fmtid="{D5CDD505-2E9C-101B-9397-08002B2CF9AE}" pid="4" name="DocumentType">
    <vt:lpwstr>EnOHLogoNew2001</vt:lpwstr>
  </property>
</Properties>
</file>