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C7200C-8590-CEE5-ADE2-04356DEB6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D7A929-41A8-9A44-552D-45AFBF841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17241F-EDE8-1DD9-244B-78C289773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20F3C8-F3C4-1A13-07BB-09E01947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0CE138-5CC1-8A89-AA8C-8572AAE0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18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46CE1-F890-3C58-C6DF-EC9107A45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18FB7C-9712-D48D-9C35-EEE77475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D34B0-EE58-F33C-3955-C1C475BB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335F0-5A47-2797-757D-FAA9E166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F31F2B-9598-91BA-35FB-54F29C34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127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0AEB36-66BF-9F7E-9138-0404BD4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DDB0E8-43FA-676C-FB58-E0AFC30DE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9B79B3-1610-1FF3-50E4-7936E0AE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DBE5F-E2B3-8166-7BB9-C0B2E592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88FAD6-AB49-4C98-62A5-0A014526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8713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D32B4D7-CC35-4B6A-9429-A2CB6FC046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0DD2A565-891D-415D-AF7A-ECB87CF7EACA}"/>
              </a:ext>
            </a:extLst>
          </p:cNvPr>
          <p:cNvGrpSpPr/>
          <p:nvPr userDrawn="1"/>
        </p:nvGrpSpPr>
        <p:grpSpPr>
          <a:xfrm>
            <a:off x="11229952" y="6489700"/>
            <a:ext cx="446111" cy="64246"/>
            <a:chOff x="11229952" y="6344000"/>
            <a:chExt cx="446111" cy="642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3C6F65DA-7062-4A63-A08B-006B146B731A}"/>
                </a:ext>
              </a:extLst>
            </p:cNvPr>
            <p:cNvSpPr>
              <a:spLocks/>
            </p:cNvSpPr>
            <p:nvPr/>
          </p:nvSpPr>
          <p:spPr>
            <a:xfrm>
              <a:off x="11611817" y="6344000"/>
              <a:ext cx="64246" cy="64246"/>
            </a:xfrm>
            <a:prstGeom prst="ellipse">
              <a:avLst/>
            </a:prstGeom>
            <a:solidFill>
              <a:schemeClr val="bg1">
                <a:alpha val="7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8A33D72-121D-497C-B624-EB50F2360826}"/>
                </a:ext>
              </a:extLst>
            </p:cNvPr>
            <p:cNvSpPr/>
            <p:nvPr/>
          </p:nvSpPr>
          <p:spPr>
            <a:xfrm>
              <a:off x="11229952" y="6344000"/>
              <a:ext cx="64246" cy="6424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543EB92-9A22-440F-8001-69F2DD51A58D}"/>
                </a:ext>
              </a:extLst>
            </p:cNvPr>
            <p:cNvSpPr/>
            <p:nvPr/>
          </p:nvSpPr>
          <p:spPr>
            <a:xfrm>
              <a:off x="11420884" y="6344000"/>
              <a:ext cx="64246" cy="64246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 w="3175">
              <a:solidFill>
                <a:schemeClr val="bg1">
                  <a:alpha val="2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930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5756D3-7FA9-AA14-F05E-A7E22368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B1A508-29FB-9F41-B151-BD33745B3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E2691-5326-F3D4-E8D4-E86076A1E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01493-74C3-D9E4-9CC5-CBDA85FC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A05525-ADC2-E444-9F61-47FE5497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000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EEA4-5D37-4887-16DE-77C083C3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B7DD25-B4C2-F360-ABF5-4CF685F37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566702-EABA-A153-C68F-EFD712B1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CA343-CB0A-4D47-B156-444EA691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099E8-FE0C-88A8-2CA8-445E5DB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267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D91C3-F0C7-60DA-B898-52941417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CFFB-2D6A-3CA2-F55B-81935B3CB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860D5-F01C-740B-7187-A25502D19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4F85A6-762D-0972-E2A2-93734814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0BF72-0EA6-928D-9320-2D440913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4DE8B-3BDC-BD81-245D-D5E1C5BF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540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2BF5-B476-1140-B282-4AE2EB93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DA9BD2-DCEA-5966-A601-D8956DE7A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C4AE0-D9D4-98ED-852F-7B15B655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96352B-B415-1D14-06D3-4B8D523B3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626044-B6B0-50BD-46A5-0B5443C30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1D6F4B-316C-5B02-C001-A25078CD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CB136D4-CEFE-AAE2-8F91-754B3C50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1817D2-E906-5171-5147-5E4D1B46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55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CD61E-6335-6FE9-34D4-A440E829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4B4D8E-77D3-6F42-2FDA-D1F43A01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ACC5585-5987-A778-F321-336755EA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4D79F4-DE54-E765-CE5F-1EEB1162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59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F0842-70ED-E33A-CF20-6EC03EA0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4DC35-728E-EBF7-7AE5-2FEC7BA5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5DE676-84D9-4DC3-CA73-83A1CCF85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1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5A265C-C701-688A-44E2-B15E3AF1E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58814-6E25-02BC-3BDA-90E9DBD0D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CBF152-C03D-47AA-A82C-456F298FE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DE295D-3036-40B2-1F7B-D26FDE48E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8C0F60-409D-7FFE-13A8-DA02E045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36DC7A-0199-2B7F-1003-EA555AC34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088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72F42-E180-7E33-EED8-C5B39E793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D72D9B9-7DF7-F929-2DD0-328EAC6AE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4FAF57-A884-84AB-FCCD-7322D2D35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66ED9-88EE-E63E-3130-8FC024D0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76EB8E-A77C-5B78-53CD-A86DAAC0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9B136D-5CEA-3421-AB2C-E5EC0CDC3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585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47E28D-9178-1A00-1380-50DC0558A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AU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2FC449-B0A8-6F9C-AB09-CC7FCDDCE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AU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4B2F03-0293-5153-896B-560860D0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3DE38-3001-4B72-88AE-FFD53541724F}" type="datetimeFigureOut">
              <a:rPr lang="en-AU" smtClean="0"/>
              <a:t>29/07/2025</a:t>
            </a:fld>
            <a:endParaRPr lang="en-AU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6F9B3-634E-F7F0-B450-A8BFDBFA0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A6DB49-7453-A9C1-2D11-C8CA8A8E0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43078-4896-43A3-B758-E3B03105239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17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CFCDAD69-C947-4737-9E73-D71FFC5895F3}"/>
              </a:ext>
            </a:extLst>
          </p:cNvPr>
          <p:cNvSpPr txBox="1"/>
          <p:nvPr/>
        </p:nvSpPr>
        <p:spPr>
          <a:xfrm>
            <a:off x="1106929" y="434825"/>
            <a:ext cx="8370445" cy="430887"/>
          </a:xfrm>
          <a:prstGeom prst="rect">
            <a:avLst/>
          </a:prstGeom>
          <a:noFill/>
          <a:scene3d>
            <a:camera prst="perspectiveFront"/>
            <a:lightRig rig="threePt" dir="t"/>
          </a:scene3d>
          <a:sp3d/>
        </p:spPr>
        <p:txBody>
          <a:bodyPr wrap="none" lIns="0" tIns="0" rIns="0" bIns="0" rtlCol="0">
            <a:sp3d extrusionH="190500"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300" normalizeH="0" baseline="0">
                <a:ln w="6350">
                  <a:solidFill>
                    <a:schemeClr val="bg1"/>
                  </a:solidFill>
                  <a:miter lim="800000"/>
                </a:ln>
                <a:gradFill>
                  <a:gsLst>
                    <a:gs pos="80000">
                      <a:schemeClr val="bg1"/>
                    </a:gs>
                    <a:gs pos="20000">
                      <a:srgbClr val="989DA0"/>
                    </a:gs>
                    <a:gs pos="60000">
                      <a:srgbClr val="989DA0"/>
                    </a:gs>
                    <a:gs pos="40000">
                      <a:srgbClr val="FEFEFE"/>
                    </a:gs>
                  </a:gsLst>
                  <a:lin ang="5400000" scaled="1"/>
                </a:gradFill>
                <a:effectLst/>
                <a:uLnTx/>
                <a:uFillTx/>
                <a:latin typeface="+mj-ea"/>
                <a:ea typeface="+mj-ea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  <a:latin typeface="Aptos Display" panose="020B0004020202020204" pitchFamily="34" charset="0"/>
                <a:ea typeface="等线 Light" panose="02010600030101010101" pitchFamily="2" charset="-122"/>
              </a:rPr>
              <a:t>UAV Flight Performance Analysis Platform</a:t>
            </a:r>
            <a:endParaRPr lang="zh-CN" altLang="en-US" dirty="0">
              <a:solidFill>
                <a:schemeClr val="bg1"/>
              </a:solidFill>
              <a:latin typeface="Aptos Display" panose="020B0004020202020204" pitchFamily="34" charset="0"/>
              <a:ea typeface="等线 Light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AB4A138-E99C-42A4-A218-D41746AA0EEC}"/>
              </a:ext>
            </a:extLst>
          </p:cNvPr>
          <p:cNvSpPr txBox="1"/>
          <p:nvPr/>
        </p:nvSpPr>
        <p:spPr>
          <a:xfrm>
            <a:off x="1106929" y="865712"/>
            <a:ext cx="161484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00" b="1" dirty="0">
                <a:solidFill>
                  <a:schemeClr val="bg1">
                    <a:alpha val="50000"/>
                  </a:schemeClr>
                </a:solidFill>
                <a:latin typeface="Aptos" panose="020B0004020202020204" pitchFamily="34" charset="0"/>
                <a:ea typeface="等线" panose="02010600030101010101" pitchFamily="2" charset="-122"/>
                <a:cs typeface="阿里巴巴普惠体 L" panose="00020600040101010101" pitchFamily="18" charset="-122"/>
              </a:rPr>
              <a:t>Disen Jia 223314816</a:t>
            </a:r>
            <a:endParaRPr lang="zh-CN" altLang="en-US" sz="900" b="1" dirty="0">
              <a:solidFill>
                <a:schemeClr val="bg1">
                  <a:alpha val="50000"/>
                </a:schemeClr>
              </a:solidFill>
              <a:latin typeface="Aptos" panose="020B0004020202020204" pitchFamily="34" charset="0"/>
              <a:ea typeface="等线" panose="02010600030101010101" pitchFamily="2" charset="-122"/>
              <a:cs typeface="阿里巴巴普惠体 L" panose="00020600040101010101" pitchFamily="18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0DC979F-0AA6-41E0-B636-26A4B02F7C4B}"/>
              </a:ext>
            </a:extLst>
          </p:cNvPr>
          <p:cNvSpPr txBox="1"/>
          <p:nvPr/>
        </p:nvSpPr>
        <p:spPr>
          <a:xfrm>
            <a:off x="442754" y="1775439"/>
            <a:ext cx="6117590" cy="8694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Who am I? As an Honours Student specializing in MEC-enabled autonomous UAV delivery systems, I want to create a platform to evaluate practical UAV performance.</a:t>
            </a:r>
            <a:endParaRPr lang="en-US" altLang="zh-CN" sz="1100" spc="300" dirty="0">
              <a:solidFill>
                <a:schemeClr val="accent2">
                  <a:lumMod val="40000"/>
                  <a:lumOff val="60000"/>
                </a:schemeClr>
              </a:solidFill>
              <a:latin typeface="Aptos" panose="020B0004020202020204" pitchFamily="34" charset="0"/>
              <a:ea typeface="等线" panose="02010600030101010101" pitchFamily="2" charset="-122"/>
              <a:cs typeface="阿里巴巴普惠体 H" panose="00020600040101010101" pitchFamily="18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2AE2C03-B923-4FB6-A534-B3542A216F71}"/>
              </a:ext>
            </a:extLst>
          </p:cNvPr>
          <p:cNvGrpSpPr/>
          <p:nvPr/>
        </p:nvGrpSpPr>
        <p:grpSpPr>
          <a:xfrm rot="5400000">
            <a:off x="6136641" y="6028181"/>
            <a:ext cx="924557" cy="186441"/>
            <a:chOff x="831011" y="371173"/>
            <a:chExt cx="924557" cy="186441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B9E37AB1-AA0F-443D-8A0E-A58CF8BD1A75}"/>
                </a:ext>
              </a:extLst>
            </p:cNvPr>
            <p:cNvSpPr/>
            <p:nvPr/>
          </p:nvSpPr>
          <p:spPr>
            <a:xfrm>
              <a:off x="831011" y="457250"/>
              <a:ext cx="773952" cy="45719"/>
            </a:xfrm>
            <a:custGeom>
              <a:avLst/>
              <a:gdLst>
                <a:gd name="connsiteX0" fmla="*/ 0 w 2727251"/>
                <a:gd name="connsiteY0" fmla="*/ 0 h 744279"/>
                <a:gd name="connsiteX1" fmla="*/ 2727251 w 2727251"/>
                <a:gd name="connsiteY1" fmla="*/ 0 h 744279"/>
                <a:gd name="connsiteX2" fmla="*/ 2392325 w 2727251"/>
                <a:gd name="connsiteY2" fmla="*/ 744279 h 744279"/>
                <a:gd name="connsiteX0" fmla="*/ 0 w 2727251"/>
                <a:gd name="connsiteY0" fmla="*/ 0 h 0"/>
                <a:gd name="connsiteX1" fmla="*/ 2727251 w 2727251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727251">
                  <a:moveTo>
                    <a:pt x="0" y="0"/>
                  </a:moveTo>
                  <a:lnTo>
                    <a:pt x="2727251" y="0"/>
                  </a:lnTo>
                </a:path>
              </a:pathLst>
            </a:custGeom>
            <a:noFill/>
            <a:ln w="9525">
              <a:gradFill flip="none" rotWithShape="1">
                <a:gsLst>
                  <a:gs pos="0">
                    <a:schemeClr val="tx2">
                      <a:alpha val="0"/>
                    </a:schemeClr>
                  </a:gs>
                  <a:gs pos="96000">
                    <a:schemeClr val="accent1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腾讯体 W3" panose="020C04030202040F0204" pitchFamily="34" charset="-122"/>
                <a:cs typeface="+mn-cs"/>
              </a:endParaRPr>
            </a:p>
          </p:txBody>
        </p: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28CF72C5-973B-47F2-88F1-32F1F618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444833" y="371173"/>
              <a:ext cx="310735" cy="186441"/>
            </a:xfrm>
            <a:prstGeom prst="rect">
              <a:avLst/>
            </a:prstGeom>
          </p:spPr>
        </p:pic>
      </p:grpSp>
      <p:pic>
        <p:nvPicPr>
          <p:cNvPr id="4" name="图片 3" descr="图表, 雷达图&#10;&#10;AI 生成的内容可能不正确。">
            <a:extLst>
              <a:ext uri="{FF2B5EF4-FFF2-40B4-BE49-F238E27FC236}">
                <a16:creationId xmlns:a16="http://schemas.microsoft.com/office/drawing/2014/main" id="{D7F4DEFC-4D69-9C56-C155-039A1BF3C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07" y="2214364"/>
            <a:ext cx="4805734" cy="242927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90A0C8-6512-8167-46AF-C22CFA691E35}"/>
              </a:ext>
            </a:extLst>
          </p:cNvPr>
          <p:cNvSpPr txBox="1"/>
          <p:nvPr/>
        </p:nvSpPr>
        <p:spPr>
          <a:xfrm>
            <a:off x="442754" y="3178035"/>
            <a:ext cx="6117590" cy="12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My Vision: I will create a UAV Performance Analysis Platform that transforms real-world experimental data from my Honours research into interactive 3D visualizations, enabling analysis of UAV flight performance.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7BC41C-1C95-C092-0996-7BB944FB8542}"/>
              </a:ext>
            </a:extLst>
          </p:cNvPr>
          <p:cNvSpPr txBox="1"/>
          <p:nvPr/>
        </p:nvSpPr>
        <p:spPr>
          <a:xfrm>
            <a:off x="442755" y="4968430"/>
            <a:ext cx="61175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AU" sz="1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Impact: This website provides all drone flight enthusiasts and researchers with tools for generating historical flight trajectories of drones and verifying their flight performance.</a:t>
            </a:r>
            <a:endParaRPr lang="en-AU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461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Judson Jia</dc:creator>
  <cp:lastModifiedBy>Judson Jia</cp:lastModifiedBy>
  <cp:revision>15</cp:revision>
  <dcterms:created xsi:type="dcterms:W3CDTF">2025-07-29T11:44:03Z</dcterms:created>
  <dcterms:modified xsi:type="dcterms:W3CDTF">2025-07-29T12:12:29Z</dcterms:modified>
</cp:coreProperties>
</file>