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5"/>
  </p:notesMasterIdLst>
  <p:sldIdLst>
    <p:sldId id="417" r:id="rId2"/>
    <p:sldId id="408" r:id="rId3"/>
    <p:sldId id="375" r:id="rId4"/>
    <p:sldId id="409" r:id="rId5"/>
    <p:sldId id="427" r:id="rId6"/>
    <p:sldId id="428" r:id="rId7"/>
    <p:sldId id="410" r:id="rId8"/>
    <p:sldId id="429" r:id="rId9"/>
    <p:sldId id="411" r:id="rId10"/>
    <p:sldId id="412" r:id="rId11"/>
    <p:sldId id="413" r:id="rId12"/>
    <p:sldId id="414" r:id="rId13"/>
    <p:sldId id="415" r:id="rId14"/>
    <p:sldId id="418" r:id="rId15"/>
    <p:sldId id="419" r:id="rId16"/>
    <p:sldId id="420" r:id="rId17"/>
    <p:sldId id="424" r:id="rId18"/>
    <p:sldId id="425" r:id="rId19"/>
    <p:sldId id="421" r:id="rId20"/>
    <p:sldId id="426" r:id="rId21"/>
    <p:sldId id="422" r:id="rId22"/>
    <p:sldId id="423" r:id="rId23"/>
    <p:sldId id="40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D7AC4-E2D0-4B10-BCAF-C45E9D0C7A2A}" v="470" dt="2020-02-14T18:58:03.978"/>
    <p1510:client id="{69B4DE20-57D4-47D3-BDE2-F15BD405F881}" v="78" dt="2020-02-13T22:46:44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22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[ Input – Vertex – </a:t>
            </a:r>
            <a:r>
              <a:rPr lang="pt-BR" baseline="0" dirty="0" err="1"/>
              <a:t>Rasterizer</a:t>
            </a:r>
            <a:r>
              <a:rPr lang="pt-BR" baseline="0" dirty="0"/>
              <a:t> – Pixel – Output ] são os estágios principais. Os demais são úteis em cenários específicos e mais avançados. </a:t>
            </a:r>
            <a:r>
              <a:rPr lang="pt-BR" b="1" baseline="0" dirty="0"/>
              <a:t>High Level </a:t>
            </a:r>
            <a:r>
              <a:rPr lang="pt-BR" b="1" baseline="0" dirty="0" err="1"/>
              <a:t>Shading</a:t>
            </a:r>
            <a:r>
              <a:rPr lang="pt-BR" b="1" baseline="0" dirty="0"/>
              <a:t> </a:t>
            </a:r>
            <a:r>
              <a:rPr lang="pt-BR" b="1" baseline="0" dirty="0" err="1"/>
              <a:t>Language</a:t>
            </a:r>
            <a:r>
              <a:rPr lang="pt-BR" baseline="0" dirty="0"/>
              <a:t> (HLSL) é a linguagem usada para a programação dos </a:t>
            </a:r>
            <a:r>
              <a:rPr lang="pt-BR" baseline="0" dirty="0" err="1"/>
              <a:t>shaders</a:t>
            </a:r>
            <a:r>
              <a:rPr lang="pt-BR" baseline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137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índices são apenas inteiros, já o registro Vertex pode ficar grande com a introdução de cores, vetores normais, coordenadas de texturas, etc.</a:t>
            </a:r>
          </a:p>
          <a:p>
            <a:r>
              <a:rPr lang="pt-BR" dirty="0"/>
              <a:t>O hardware faz cache de vértices para não processar duplicatas (com frequência).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74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 transforma as coordenadas da câmera nas coordenadas do mundo. Queremos o inverso, dado pela matriz V (View Space ou Camera Space).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463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cilindros tem o mesmo tamanho no mundo 3D, mas a projeção ajusta seu tamanho conforme a distância.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2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Índices serão cobertos mais a frente.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29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Composição é informada através de um vetor de elementos D3D12_INPUT_ELEMENT_DESC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15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Consolas" panose="020B0609020204030204" pitchFamily="49" charset="0"/>
              </a:rPr>
              <a:t>Os dois últimos campos são usados para a técnica de instanciação, que não será abordada agora.</a:t>
            </a:r>
          </a:p>
          <a:p>
            <a:endParaRPr lang="pt-BR" dirty="0"/>
          </a:p>
          <a:p>
            <a:r>
              <a:rPr lang="pt-BR" dirty="0"/>
              <a:t>O índice pode ser usado, por exemplo, para descrever dois campos de textura: </a:t>
            </a:r>
            <a:br>
              <a:rPr lang="pt-BR" dirty="0"/>
            </a:br>
            <a:r>
              <a:rPr lang="pt-BR" sz="1200" dirty="0">
                <a:latin typeface="Consolas" panose="020B0609020204030204" pitchFamily="49" charset="0"/>
              </a:rPr>
              <a:t>{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“TEXTURE"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0,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 }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latin typeface="Consolas" panose="020B0609020204030204" pitchFamily="49" charset="0"/>
              </a:rPr>
              <a:t>{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“TEXTURE"</a:t>
            </a:r>
            <a:r>
              <a:rPr lang="pt-BR" sz="1200" dirty="0">
                <a:latin typeface="Consolas" panose="020B0609020204030204" pitchFamily="49" charset="0"/>
              </a:rPr>
              <a:t>, 1,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, 8,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é a ideal em alto nível. Para criar esse buffer no Direct3D são necessários vários passos e estruturas.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5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CreateCommittedResource é um método da classe ID3D12Device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61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primitivas com adjacência incluem vértices dos triângulos adjacentes. Essa informação é utilizada pelo </a:t>
            </a:r>
            <a:r>
              <a:rPr lang="pt-BR" dirty="0" err="1"/>
              <a:t>Geometry</a:t>
            </a:r>
            <a:r>
              <a:rPr lang="pt-BR" dirty="0"/>
              <a:t> Shader. Alguns algoritmos de sombreamento precisam ter acesso aos vértices adjacentes de um triângulo.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4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ordem de especificação dos vértices é importante pois define qual o lado da face frontal do triângulo.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4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mesmo vértice e armazenado e processado (pelo vertex shader por exemplo) várias vezes.</a:t>
            </a:r>
          </a:p>
          <a:p>
            <a:r>
              <a:rPr lang="pt-BR" dirty="0"/>
              <a:t>Vale a pena encontrar uma forma mais barata de usar listas de vértices.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0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BEF47DFF-3CB1-4321-94ED-FC3D04CCE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18E033-A411-480D-97C3-053441EBA70B}"/>
              </a:ext>
            </a:extLst>
          </p:cNvPr>
          <p:cNvSpPr txBox="1"/>
          <p:nvPr userDrawn="1"/>
        </p:nvSpPr>
        <p:spPr>
          <a:xfrm rot="21049634">
            <a:off x="2638907" y="5550249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100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39340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chemeClr val="tx2"/>
                </a:solidFill>
              </a:rPr>
              <a:t>Computação Gráfica</a:t>
            </a:r>
            <a:endParaRPr lang="en-US" sz="2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82BD-45BC-4EE6-8C6F-5DA5BFD95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Pipeline Gráfico</a:t>
            </a:r>
          </a:p>
        </p:txBody>
      </p:sp>
    </p:spTree>
    <p:extLst>
      <p:ext uri="{BB962C8B-B14F-4D97-AF65-F5344CB8AC3E}">
        <p14:creationId xmlns:p14="http://schemas.microsoft.com/office/powerpoint/2010/main" val="32425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F84C-8DAB-4A72-8036-B6131EF3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DAE3F-86CB-4D8C-B526-4838CEF8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topologia da primitiva </a:t>
            </a:r>
            <a:r>
              <a:rPr lang="pt-BR" dirty="0"/>
              <a:t>especifica </a:t>
            </a:r>
            <a:r>
              <a:rPr lang="pt-BR" dirty="0">
                <a:solidFill>
                  <a:schemeClr val="accent1"/>
                </a:solidFill>
              </a:rPr>
              <a:t>como usar os vértices</a:t>
            </a:r>
            <a:r>
              <a:rPr lang="pt-BR" dirty="0"/>
              <a:t> do buffer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1D6DDF-5516-4060-BF1F-8D52204C6DA3}"/>
              </a:ext>
            </a:extLst>
          </p:cNvPr>
          <p:cNvGrpSpPr/>
          <p:nvPr/>
        </p:nvGrpSpPr>
        <p:grpSpPr>
          <a:xfrm>
            <a:off x="1063950" y="2807275"/>
            <a:ext cx="3980496" cy="1062835"/>
            <a:chOff x="1206825" y="2807275"/>
            <a:chExt cx="3980496" cy="106283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5204871-9805-4EA1-910B-E6950403B41E}"/>
                </a:ext>
              </a:extLst>
            </p:cNvPr>
            <p:cNvSpPr txBox="1"/>
            <p:nvPr/>
          </p:nvSpPr>
          <p:spPr>
            <a:xfrm>
              <a:off x="1206825" y="356233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E266F35-CAB3-41F3-9CFB-F92DE36E78B2}"/>
                </a:ext>
              </a:extLst>
            </p:cNvPr>
            <p:cNvSpPr txBox="1"/>
            <p:nvPr/>
          </p:nvSpPr>
          <p:spPr>
            <a:xfrm>
              <a:off x="1909491" y="319300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7BC5939-A740-408C-ADD3-591F1BEB10C8}"/>
                </a:ext>
              </a:extLst>
            </p:cNvPr>
            <p:cNvSpPr txBox="1"/>
            <p:nvPr/>
          </p:nvSpPr>
          <p:spPr>
            <a:xfrm>
              <a:off x="2443937" y="35350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B77087A-4214-4507-B861-BB610C775475}"/>
                </a:ext>
              </a:extLst>
            </p:cNvPr>
            <p:cNvSpPr txBox="1"/>
            <p:nvPr/>
          </p:nvSpPr>
          <p:spPr>
            <a:xfrm>
              <a:off x="3025816" y="309821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AD092D8-F490-4ED1-9F38-77F6047354F1}"/>
                </a:ext>
              </a:extLst>
            </p:cNvPr>
            <p:cNvSpPr txBox="1"/>
            <p:nvPr/>
          </p:nvSpPr>
          <p:spPr>
            <a:xfrm>
              <a:off x="3499889" y="346754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5A81A00-FCF7-42A1-9F6A-3032A6BFFB61}"/>
                </a:ext>
              </a:extLst>
            </p:cNvPr>
            <p:cNvSpPr txBox="1"/>
            <p:nvPr/>
          </p:nvSpPr>
          <p:spPr>
            <a:xfrm>
              <a:off x="4228404" y="3307041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LINESTRIP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6F77A82-347C-4B9F-9A78-6F28F43CDE50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>
              <a:off x="1406026" y="3196248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EB6A062-A528-4777-976D-C1AEB1B0E982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2637860" y="3101459"/>
              <a:ext cx="519480" cy="39931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56C6675-8748-4AB7-BBB0-3A0016DE7DF0}"/>
                </a:ext>
              </a:extLst>
            </p:cNvPr>
            <p:cNvSpPr txBox="1"/>
            <p:nvPr/>
          </p:nvSpPr>
          <p:spPr>
            <a:xfrm>
              <a:off x="3694051" y="280727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BFCBB51A-2993-4A93-A140-F3AB57B2BBF4}"/>
                </a:ext>
              </a:extLst>
            </p:cNvPr>
            <p:cNvCxnSpPr>
              <a:cxnSpLocks/>
              <a:endCxn id="19" idx="5"/>
            </p:cNvCxnSpPr>
            <p:nvPr/>
          </p:nvCxnSpPr>
          <p:spPr>
            <a:xfrm>
              <a:off x="3652335" y="3020200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DD2122D-F0D2-4A71-ACBB-976DF35F3FBB}"/>
                </a:ext>
              </a:extLst>
            </p:cNvPr>
            <p:cNvSpPr/>
            <p:nvPr/>
          </p:nvSpPr>
          <p:spPr>
            <a:xfrm rot="20379789" flipV="1">
              <a:off x="3615133" y="295294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F8469C69-B53E-4CEF-8458-F2FED692E752}"/>
                </a:ext>
              </a:extLst>
            </p:cNvPr>
            <p:cNvCxnSpPr>
              <a:cxnSpLocks/>
              <a:stCxn id="17" idx="3"/>
              <a:endCxn id="16" idx="7"/>
            </p:cNvCxnSpPr>
            <p:nvPr/>
          </p:nvCxnSpPr>
          <p:spPr>
            <a:xfrm flipH="1" flipV="1">
              <a:off x="2107916" y="3199482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E299302-9E6A-4568-9347-B0C0221C6BE8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 flipV="1">
              <a:off x="3224241" y="3104693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BB76D16-D249-4465-853F-8C3E1123B0E9}"/>
                </a:ext>
              </a:extLst>
            </p:cNvPr>
            <p:cNvSpPr/>
            <p:nvPr/>
          </p:nvSpPr>
          <p:spPr>
            <a:xfrm rot="20379789" flipV="1">
              <a:off x="1336100" y="351587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23AB5AD-9B02-4792-879B-60362B2C58C3}"/>
                </a:ext>
              </a:extLst>
            </p:cNvPr>
            <p:cNvSpPr/>
            <p:nvPr/>
          </p:nvSpPr>
          <p:spPr>
            <a:xfrm rot="20379789" flipV="1">
              <a:off x="2038766" y="314653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6BAEAC2-B66C-4B32-96E8-BEC02E609943}"/>
                </a:ext>
              </a:extLst>
            </p:cNvPr>
            <p:cNvSpPr/>
            <p:nvPr/>
          </p:nvSpPr>
          <p:spPr>
            <a:xfrm rot="20379789" flipV="1">
              <a:off x="2573212" y="34885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CFF6AAD-C325-4E8D-927A-D6BD40797D7E}"/>
                </a:ext>
              </a:extLst>
            </p:cNvPr>
            <p:cNvSpPr/>
            <p:nvPr/>
          </p:nvSpPr>
          <p:spPr>
            <a:xfrm rot="20379789" flipV="1">
              <a:off x="3155091" y="305174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5911538-823F-4AC6-9D1A-EBB13D96A8DA}"/>
                </a:ext>
              </a:extLst>
            </p:cNvPr>
            <p:cNvSpPr/>
            <p:nvPr/>
          </p:nvSpPr>
          <p:spPr>
            <a:xfrm rot="20379789" flipV="1">
              <a:off x="3629164" y="342108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4C4D5E7-A2DE-4CE4-BB63-9A85DF01EBB7}"/>
              </a:ext>
            </a:extLst>
          </p:cNvPr>
          <p:cNvGrpSpPr/>
          <p:nvPr/>
        </p:nvGrpSpPr>
        <p:grpSpPr>
          <a:xfrm>
            <a:off x="1076749" y="4478168"/>
            <a:ext cx="4325141" cy="1062835"/>
            <a:chOff x="1210456" y="4291039"/>
            <a:chExt cx="4325141" cy="1062835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C11BEED-0CAA-4422-A3B1-B5F03FEFE1E1}"/>
                </a:ext>
              </a:extLst>
            </p:cNvPr>
            <p:cNvSpPr txBox="1"/>
            <p:nvPr/>
          </p:nvSpPr>
          <p:spPr>
            <a:xfrm>
              <a:off x="1210456" y="504609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4621ACB-A528-449E-9F12-C97A490B75E1}"/>
                </a:ext>
              </a:extLst>
            </p:cNvPr>
            <p:cNvSpPr txBox="1"/>
            <p:nvPr/>
          </p:nvSpPr>
          <p:spPr>
            <a:xfrm>
              <a:off x="1913122" y="46767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DACC7CD-A4FC-4D30-BD1D-5D4E0D273494}"/>
                </a:ext>
              </a:extLst>
            </p:cNvPr>
            <p:cNvSpPr txBox="1"/>
            <p:nvPr/>
          </p:nvSpPr>
          <p:spPr>
            <a:xfrm>
              <a:off x="2447568" y="501880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5D7D5FA-3880-4839-98D0-DDFA39E1B75B}"/>
                </a:ext>
              </a:extLst>
            </p:cNvPr>
            <p:cNvSpPr txBox="1"/>
            <p:nvPr/>
          </p:nvSpPr>
          <p:spPr>
            <a:xfrm>
              <a:off x="3029447" y="45819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FD96EB8-F220-416A-8454-DB4A5B92B039}"/>
                </a:ext>
              </a:extLst>
            </p:cNvPr>
            <p:cNvSpPr txBox="1"/>
            <p:nvPr/>
          </p:nvSpPr>
          <p:spPr>
            <a:xfrm>
              <a:off x="3503520" y="495130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624FF5A-D572-4984-8741-C569740C32AB}"/>
                </a:ext>
              </a:extLst>
            </p:cNvPr>
            <p:cNvSpPr txBox="1"/>
            <p:nvPr/>
          </p:nvSpPr>
          <p:spPr>
            <a:xfrm>
              <a:off x="4232035" y="4790805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TRIANGLELIST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D29A793C-F457-458E-8B31-607251439090}"/>
                </a:ext>
              </a:extLst>
            </p:cNvPr>
            <p:cNvCxnSpPr>
              <a:cxnSpLocks/>
              <a:stCxn id="44" idx="2"/>
              <a:endCxn id="43" idx="6"/>
            </p:cNvCxnSpPr>
            <p:nvPr/>
          </p:nvCxnSpPr>
          <p:spPr>
            <a:xfrm flipH="1">
              <a:off x="1409657" y="4680012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8A55BD1A-A737-4C4B-8FCF-D6488FEFEFE9}"/>
                </a:ext>
              </a:extLst>
            </p:cNvPr>
            <p:cNvCxnSpPr>
              <a:cxnSpLocks/>
              <a:stCxn id="43" idx="7"/>
              <a:endCxn id="45" idx="2"/>
            </p:cNvCxnSpPr>
            <p:nvPr/>
          </p:nvCxnSpPr>
          <p:spPr>
            <a:xfrm flipV="1">
              <a:off x="1408881" y="5022050"/>
              <a:ext cx="1170211" cy="3052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67BA945E-357F-482D-8DCE-6C277412C106}"/>
                </a:ext>
              </a:extLst>
            </p:cNvPr>
            <p:cNvSpPr txBox="1"/>
            <p:nvPr/>
          </p:nvSpPr>
          <p:spPr>
            <a:xfrm>
              <a:off x="3697682" y="42910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6A7EBED3-FF62-4829-B760-DF3AB95F826E}"/>
                </a:ext>
              </a:extLst>
            </p:cNvPr>
            <p:cNvCxnSpPr>
              <a:cxnSpLocks/>
              <a:endCxn id="47" idx="5"/>
            </p:cNvCxnSpPr>
            <p:nvPr/>
          </p:nvCxnSpPr>
          <p:spPr>
            <a:xfrm>
              <a:off x="3655966" y="4503964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28729483-AF53-4B89-83E0-F545877154B8}"/>
                </a:ext>
              </a:extLst>
            </p:cNvPr>
            <p:cNvCxnSpPr>
              <a:cxnSpLocks/>
              <a:stCxn id="45" idx="3"/>
              <a:endCxn id="44" idx="7"/>
            </p:cNvCxnSpPr>
            <p:nvPr/>
          </p:nvCxnSpPr>
          <p:spPr>
            <a:xfrm flipH="1" flipV="1">
              <a:off x="2111547" y="4683246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4FBA40A-3FC5-4828-9562-76A72519FA41}"/>
                </a:ext>
              </a:extLst>
            </p:cNvPr>
            <p:cNvCxnSpPr>
              <a:cxnSpLocks/>
              <a:stCxn id="47" idx="3"/>
              <a:endCxn id="46" idx="7"/>
            </p:cNvCxnSpPr>
            <p:nvPr/>
          </p:nvCxnSpPr>
          <p:spPr>
            <a:xfrm flipH="1" flipV="1">
              <a:off x="3227872" y="4588457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234531B-3E00-4C39-9FC8-E63789A522C0}"/>
                </a:ext>
              </a:extLst>
            </p:cNvPr>
            <p:cNvSpPr/>
            <p:nvPr/>
          </p:nvSpPr>
          <p:spPr>
            <a:xfrm rot="20379789" flipV="1">
              <a:off x="1339731" y="499963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34CFDE8-6A98-44C8-A4EF-51637B2C3F2A}"/>
                </a:ext>
              </a:extLst>
            </p:cNvPr>
            <p:cNvSpPr/>
            <p:nvPr/>
          </p:nvSpPr>
          <p:spPr>
            <a:xfrm rot="20379789" flipV="1">
              <a:off x="2042397" y="463030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F520D73C-6CEF-4841-97B6-9DC5030C7C0C}"/>
                </a:ext>
              </a:extLst>
            </p:cNvPr>
            <p:cNvSpPr/>
            <p:nvPr/>
          </p:nvSpPr>
          <p:spPr>
            <a:xfrm rot="20379789" flipV="1">
              <a:off x="2576843" y="497234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5E645CC-7041-4A49-A1D1-DE935348313B}"/>
                </a:ext>
              </a:extLst>
            </p:cNvPr>
            <p:cNvSpPr/>
            <p:nvPr/>
          </p:nvSpPr>
          <p:spPr>
            <a:xfrm rot="20379789" flipV="1">
              <a:off x="3632795" y="490484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D2120657-8877-461A-B5D4-F033EE36AFAC}"/>
                </a:ext>
              </a:extLst>
            </p:cNvPr>
            <p:cNvCxnSpPr>
              <a:cxnSpLocks/>
              <a:stCxn id="46" idx="6"/>
              <a:endCxn id="40" idx="2"/>
            </p:cNvCxnSpPr>
            <p:nvPr/>
          </p:nvCxnSpPr>
          <p:spPr>
            <a:xfrm flipV="1">
              <a:off x="3228648" y="4486417"/>
              <a:ext cx="392365" cy="7372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0559C50-9933-4090-9F41-65FFC154CA1A}"/>
                </a:ext>
              </a:extLst>
            </p:cNvPr>
            <p:cNvSpPr/>
            <p:nvPr/>
          </p:nvSpPr>
          <p:spPr>
            <a:xfrm rot="20379789" flipV="1">
              <a:off x="3618764" y="4436707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FAEA9A9-ED38-49E4-A339-0E222F78D05D}"/>
                </a:ext>
              </a:extLst>
            </p:cNvPr>
            <p:cNvSpPr/>
            <p:nvPr/>
          </p:nvSpPr>
          <p:spPr>
            <a:xfrm rot="20379789" flipV="1">
              <a:off x="3158722" y="453551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92F38A34-8AEF-4887-865E-8550089662BF}"/>
              </a:ext>
            </a:extLst>
          </p:cNvPr>
          <p:cNvGrpSpPr/>
          <p:nvPr/>
        </p:nvGrpSpPr>
        <p:grpSpPr>
          <a:xfrm>
            <a:off x="6269915" y="2807275"/>
            <a:ext cx="4456587" cy="1062835"/>
            <a:chOff x="6184190" y="2807275"/>
            <a:chExt cx="4456587" cy="1062835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E62B465-C5B0-4C36-9F4D-FC2D25FC64A7}"/>
                </a:ext>
              </a:extLst>
            </p:cNvPr>
            <p:cNvSpPr txBox="1"/>
            <p:nvPr/>
          </p:nvSpPr>
          <p:spPr>
            <a:xfrm>
              <a:off x="6184190" y="356233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A1436E1-749B-4B0A-8225-8AEE12B4AE05}"/>
                </a:ext>
              </a:extLst>
            </p:cNvPr>
            <p:cNvSpPr txBox="1"/>
            <p:nvPr/>
          </p:nvSpPr>
          <p:spPr>
            <a:xfrm>
              <a:off x="6886856" y="319300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2BBE27C-C92E-4E99-83B1-FA2000E6573E}"/>
                </a:ext>
              </a:extLst>
            </p:cNvPr>
            <p:cNvSpPr txBox="1"/>
            <p:nvPr/>
          </p:nvSpPr>
          <p:spPr>
            <a:xfrm>
              <a:off x="7421302" y="35350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19B4ED74-3E37-491B-97CB-03D21457E2FA}"/>
                </a:ext>
              </a:extLst>
            </p:cNvPr>
            <p:cNvSpPr txBox="1"/>
            <p:nvPr/>
          </p:nvSpPr>
          <p:spPr>
            <a:xfrm>
              <a:off x="8003181" y="309821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D8CD88E-1968-4C6A-928C-BB4011AD360A}"/>
                </a:ext>
              </a:extLst>
            </p:cNvPr>
            <p:cNvSpPr txBox="1"/>
            <p:nvPr/>
          </p:nvSpPr>
          <p:spPr>
            <a:xfrm>
              <a:off x="8477254" y="346754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692F7F8-E691-43D1-938A-A693EA9D4FF4}"/>
                </a:ext>
              </a:extLst>
            </p:cNvPr>
            <p:cNvSpPr txBox="1"/>
            <p:nvPr/>
          </p:nvSpPr>
          <p:spPr>
            <a:xfrm>
              <a:off x="9205769" y="3307041"/>
              <a:ext cx="1435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TRIANGLESTRIP</a:t>
              </a: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1F89B54F-6D14-442F-880C-2D8B5F488796}"/>
                </a:ext>
              </a:extLst>
            </p:cNvPr>
            <p:cNvCxnSpPr>
              <a:cxnSpLocks/>
              <a:stCxn id="68" idx="2"/>
              <a:endCxn id="67" idx="6"/>
            </p:cNvCxnSpPr>
            <p:nvPr/>
          </p:nvCxnSpPr>
          <p:spPr>
            <a:xfrm flipH="1">
              <a:off x="6383391" y="3196248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B8A64DB2-F09B-4355-A191-93EAC294A91C}"/>
                </a:ext>
              </a:extLst>
            </p:cNvPr>
            <p:cNvCxnSpPr>
              <a:cxnSpLocks/>
              <a:stCxn id="67" idx="7"/>
              <a:endCxn id="69" idx="2"/>
            </p:cNvCxnSpPr>
            <p:nvPr/>
          </p:nvCxnSpPr>
          <p:spPr>
            <a:xfrm flipV="1">
              <a:off x="6382615" y="3538286"/>
              <a:ext cx="1170211" cy="3052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0182EE62-6433-45F5-9A05-3AE88A022824}"/>
                </a:ext>
              </a:extLst>
            </p:cNvPr>
            <p:cNvSpPr txBox="1"/>
            <p:nvPr/>
          </p:nvSpPr>
          <p:spPr>
            <a:xfrm>
              <a:off x="8671416" y="280727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3792342D-B649-4BAC-A959-8EED53C29D5A}"/>
                </a:ext>
              </a:extLst>
            </p:cNvPr>
            <p:cNvCxnSpPr>
              <a:cxnSpLocks/>
              <a:endCxn id="70" idx="5"/>
            </p:cNvCxnSpPr>
            <p:nvPr/>
          </p:nvCxnSpPr>
          <p:spPr>
            <a:xfrm>
              <a:off x="8629700" y="3020200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09D417F-8778-48D1-BA0C-9A6BCFAF7264}"/>
                </a:ext>
              </a:extLst>
            </p:cNvPr>
            <p:cNvCxnSpPr>
              <a:cxnSpLocks/>
              <a:stCxn id="69" idx="3"/>
              <a:endCxn id="68" idx="7"/>
            </p:cNvCxnSpPr>
            <p:nvPr/>
          </p:nvCxnSpPr>
          <p:spPr>
            <a:xfrm flipH="1" flipV="1">
              <a:off x="7085281" y="3199482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18E16CA-871E-4013-860B-1F12E541C4DC}"/>
                </a:ext>
              </a:extLst>
            </p:cNvPr>
            <p:cNvCxnSpPr>
              <a:cxnSpLocks/>
              <a:stCxn id="70" idx="3"/>
              <a:endCxn id="73" idx="7"/>
            </p:cNvCxnSpPr>
            <p:nvPr/>
          </p:nvCxnSpPr>
          <p:spPr>
            <a:xfrm flipH="1" flipV="1">
              <a:off x="8201606" y="3104693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A79AE70-F402-48D0-822C-8834F483B63B}"/>
                </a:ext>
              </a:extLst>
            </p:cNvPr>
            <p:cNvCxnSpPr>
              <a:cxnSpLocks/>
              <a:stCxn id="73" idx="2"/>
              <a:endCxn id="72" idx="2"/>
            </p:cNvCxnSpPr>
            <p:nvPr/>
          </p:nvCxnSpPr>
          <p:spPr>
            <a:xfrm flipV="1">
              <a:off x="8134705" y="3002653"/>
              <a:ext cx="460042" cy="9880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15F7001E-AECD-48DA-8EA2-8EDBD4066B0D}"/>
                </a:ext>
              </a:extLst>
            </p:cNvPr>
            <p:cNvCxnSpPr>
              <a:cxnSpLocks/>
              <a:stCxn id="73" idx="2"/>
              <a:endCxn id="68" idx="6"/>
            </p:cNvCxnSpPr>
            <p:nvPr/>
          </p:nvCxnSpPr>
          <p:spPr>
            <a:xfrm flipH="1">
              <a:off x="7086057" y="3101459"/>
              <a:ext cx="1048648" cy="6970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0CF43F37-2B79-44E8-B857-5F9228594EFB}"/>
                </a:ext>
              </a:extLst>
            </p:cNvPr>
            <p:cNvCxnSpPr>
              <a:cxnSpLocks/>
              <a:stCxn id="73" idx="2"/>
              <a:endCxn id="69" idx="6"/>
            </p:cNvCxnSpPr>
            <p:nvPr/>
          </p:nvCxnSpPr>
          <p:spPr>
            <a:xfrm flipH="1">
              <a:off x="7620503" y="3101459"/>
              <a:ext cx="514202" cy="41174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3E5671BC-8062-439E-A938-A4874B48617D}"/>
                </a:ext>
              </a:extLst>
            </p:cNvPr>
            <p:cNvCxnSpPr>
              <a:cxnSpLocks/>
              <a:stCxn id="70" idx="2"/>
              <a:endCxn id="69" idx="7"/>
            </p:cNvCxnSpPr>
            <p:nvPr/>
          </p:nvCxnSpPr>
          <p:spPr>
            <a:xfrm flipH="1">
              <a:off x="7619727" y="3470791"/>
              <a:ext cx="989051" cy="7072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0888EAAA-1E8E-4EF4-903B-BFF7E4426D33}"/>
                </a:ext>
              </a:extLst>
            </p:cNvPr>
            <p:cNvSpPr/>
            <p:nvPr/>
          </p:nvSpPr>
          <p:spPr>
            <a:xfrm rot="20379789" flipV="1">
              <a:off x="6313465" y="351587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DBBE0549-3915-4D3B-9709-70503E53609A}"/>
                </a:ext>
              </a:extLst>
            </p:cNvPr>
            <p:cNvSpPr/>
            <p:nvPr/>
          </p:nvSpPr>
          <p:spPr>
            <a:xfrm rot="20379789" flipV="1">
              <a:off x="7016131" y="314653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65275A59-FAF5-426D-A6E2-1F5A6311506A}"/>
                </a:ext>
              </a:extLst>
            </p:cNvPr>
            <p:cNvSpPr/>
            <p:nvPr/>
          </p:nvSpPr>
          <p:spPr>
            <a:xfrm rot="20379789" flipV="1">
              <a:off x="7550577" y="34885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E76CE1A0-FFB1-4F72-999D-68DB674EE3CA}"/>
                </a:ext>
              </a:extLst>
            </p:cNvPr>
            <p:cNvSpPr/>
            <p:nvPr/>
          </p:nvSpPr>
          <p:spPr>
            <a:xfrm rot="20379789" flipV="1">
              <a:off x="8606529" y="342108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B243BAC-768F-4D19-9CCF-689971551FD5}"/>
                </a:ext>
              </a:extLst>
            </p:cNvPr>
            <p:cNvSpPr/>
            <p:nvPr/>
          </p:nvSpPr>
          <p:spPr>
            <a:xfrm rot="20379789" flipV="1">
              <a:off x="8592498" y="295294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387C4D3C-62B6-428A-A437-861BF6014666}"/>
                </a:ext>
              </a:extLst>
            </p:cNvPr>
            <p:cNvSpPr/>
            <p:nvPr/>
          </p:nvSpPr>
          <p:spPr>
            <a:xfrm rot="20379789" flipV="1">
              <a:off x="8132456" y="305174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625651FD-D153-471A-AA09-8203921FBDB2}"/>
              </a:ext>
            </a:extLst>
          </p:cNvPr>
          <p:cNvGrpSpPr/>
          <p:nvPr/>
        </p:nvGrpSpPr>
        <p:grpSpPr>
          <a:xfrm>
            <a:off x="6351664" y="4404826"/>
            <a:ext cx="4767570" cy="1235413"/>
            <a:chOff x="6265939" y="4404826"/>
            <a:chExt cx="4767570" cy="1235413"/>
          </a:xfrm>
        </p:grpSpPr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BDD83391-1137-4981-A553-DB239DB681EC}"/>
                </a:ext>
              </a:extLst>
            </p:cNvPr>
            <p:cNvSpPr txBox="1"/>
            <p:nvPr/>
          </p:nvSpPr>
          <p:spPr>
            <a:xfrm>
              <a:off x="6265939" y="52354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C4C8350-9887-42C6-8077-8CDEC953112B}"/>
                </a:ext>
              </a:extLst>
            </p:cNvPr>
            <p:cNvSpPr txBox="1"/>
            <p:nvPr/>
          </p:nvSpPr>
          <p:spPr>
            <a:xfrm>
              <a:off x="6968605" y="486614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89CAA9B-F477-4D8A-AD88-FF274FBB4CB0}"/>
                </a:ext>
              </a:extLst>
            </p:cNvPr>
            <p:cNvSpPr txBox="1"/>
            <p:nvPr/>
          </p:nvSpPr>
          <p:spPr>
            <a:xfrm>
              <a:off x="7503051" y="520818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F43B416C-6A9B-49BC-BC15-B6863A4215C7}"/>
                </a:ext>
              </a:extLst>
            </p:cNvPr>
            <p:cNvSpPr txBox="1"/>
            <p:nvPr/>
          </p:nvSpPr>
          <p:spPr>
            <a:xfrm>
              <a:off x="8084930" y="477135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3981BFD-B701-4532-908D-CC4190C549DA}"/>
                </a:ext>
              </a:extLst>
            </p:cNvPr>
            <p:cNvSpPr txBox="1"/>
            <p:nvPr/>
          </p:nvSpPr>
          <p:spPr>
            <a:xfrm>
              <a:off x="8559003" y="514068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FECC7D67-5A32-40B4-B0EE-692679136184}"/>
                </a:ext>
              </a:extLst>
            </p:cNvPr>
            <p:cNvSpPr txBox="1"/>
            <p:nvPr/>
          </p:nvSpPr>
          <p:spPr>
            <a:xfrm>
              <a:off x="9287518" y="4980184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TRIANGLELIST_ADJ</a:t>
              </a:r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655B70C8-DB7D-4BCB-A9B1-DC039E6B247F}"/>
                </a:ext>
              </a:extLst>
            </p:cNvPr>
            <p:cNvCxnSpPr>
              <a:cxnSpLocks/>
              <a:stCxn id="101" idx="2"/>
              <a:endCxn id="100" idx="6"/>
            </p:cNvCxnSpPr>
            <p:nvPr/>
          </p:nvCxnSpPr>
          <p:spPr>
            <a:xfrm flipH="1">
              <a:off x="6465140" y="4869391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0EF19CFC-C19D-476D-A43E-0B118784F1DB}"/>
                </a:ext>
              </a:extLst>
            </p:cNvPr>
            <p:cNvCxnSpPr>
              <a:cxnSpLocks/>
              <a:stCxn id="100" idx="7"/>
              <a:endCxn id="102" idx="2"/>
            </p:cNvCxnSpPr>
            <p:nvPr/>
          </p:nvCxnSpPr>
          <p:spPr>
            <a:xfrm flipV="1">
              <a:off x="6464364" y="5211429"/>
              <a:ext cx="1170211" cy="3052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0E1EE0C4-033C-461D-9B2C-2931CAFD7E66}"/>
                </a:ext>
              </a:extLst>
            </p:cNvPr>
            <p:cNvSpPr txBox="1"/>
            <p:nvPr/>
          </p:nvSpPr>
          <p:spPr>
            <a:xfrm>
              <a:off x="8753165" y="448041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6E95706-C854-47BA-9C70-6E4FADEAF315}"/>
                </a:ext>
              </a:extLst>
            </p:cNvPr>
            <p:cNvCxnSpPr>
              <a:cxnSpLocks/>
              <a:endCxn id="103" idx="5"/>
            </p:cNvCxnSpPr>
            <p:nvPr/>
          </p:nvCxnSpPr>
          <p:spPr>
            <a:xfrm>
              <a:off x="8711449" y="4693343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320386C-EF4B-47FF-B2A3-5C745B79225A}"/>
                </a:ext>
              </a:extLst>
            </p:cNvPr>
            <p:cNvCxnSpPr>
              <a:cxnSpLocks/>
              <a:stCxn id="102" idx="3"/>
              <a:endCxn id="101" idx="7"/>
            </p:cNvCxnSpPr>
            <p:nvPr/>
          </p:nvCxnSpPr>
          <p:spPr>
            <a:xfrm flipH="1" flipV="1">
              <a:off x="7167030" y="4872625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2C132238-6850-4A8D-91F4-4A0084532B91}"/>
                </a:ext>
              </a:extLst>
            </p:cNvPr>
            <p:cNvCxnSpPr>
              <a:cxnSpLocks/>
              <a:stCxn id="103" idx="3"/>
              <a:endCxn id="106" idx="7"/>
            </p:cNvCxnSpPr>
            <p:nvPr/>
          </p:nvCxnSpPr>
          <p:spPr>
            <a:xfrm flipH="1" flipV="1">
              <a:off x="8283355" y="4777836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E93A819F-71F1-4259-B68F-58F89AEA1281}"/>
                </a:ext>
              </a:extLst>
            </p:cNvPr>
            <p:cNvCxnSpPr>
              <a:cxnSpLocks/>
              <a:stCxn id="106" idx="6"/>
              <a:endCxn id="105" idx="2"/>
            </p:cNvCxnSpPr>
            <p:nvPr/>
          </p:nvCxnSpPr>
          <p:spPr>
            <a:xfrm flipV="1">
              <a:off x="8284131" y="4675796"/>
              <a:ext cx="392365" cy="7372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A84C14B8-D11D-4B51-A567-E6FFEF0CF9F6}"/>
                </a:ext>
              </a:extLst>
            </p:cNvPr>
            <p:cNvCxnSpPr>
              <a:cxnSpLocks/>
              <a:stCxn id="108" idx="7"/>
              <a:endCxn id="101" idx="3"/>
            </p:cNvCxnSpPr>
            <p:nvPr/>
          </p:nvCxnSpPr>
          <p:spPr>
            <a:xfrm>
              <a:off x="6648777" y="4543514"/>
              <a:ext cx="452129" cy="29756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2CCA587D-4B71-4DE4-BD47-4506B0AA119D}"/>
                </a:ext>
              </a:extLst>
            </p:cNvPr>
            <p:cNvCxnSpPr>
              <a:cxnSpLocks/>
              <a:stCxn id="108" idx="1"/>
              <a:endCxn id="100" idx="5"/>
            </p:cNvCxnSpPr>
            <p:nvPr/>
          </p:nvCxnSpPr>
          <p:spPr>
            <a:xfrm flipH="1">
              <a:off x="6446095" y="4561251"/>
              <a:ext cx="154827" cy="631418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7DE10821-9E06-4552-B7A7-534BE703BDC6}"/>
                </a:ext>
              </a:extLst>
            </p:cNvPr>
            <p:cNvCxnSpPr>
              <a:cxnSpLocks/>
              <a:stCxn id="107" idx="2"/>
              <a:endCxn id="101" idx="6"/>
            </p:cNvCxnSpPr>
            <p:nvPr/>
          </p:nvCxnSpPr>
          <p:spPr>
            <a:xfrm flipH="1">
              <a:off x="7167806" y="4750431"/>
              <a:ext cx="431776" cy="93876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FF4323FB-6EE4-4049-B4A5-FF02E7477DA4}"/>
                </a:ext>
              </a:extLst>
            </p:cNvPr>
            <p:cNvCxnSpPr>
              <a:cxnSpLocks/>
              <a:stCxn id="107" idx="1"/>
              <a:endCxn id="102" idx="4"/>
            </p:cNvCxnSpPr>
            <p:nvPr/>
          </p:nvCxnSpPr>
          <p:spPr>
            <a:xfrm>
              <a:off x="7618628" y="4771402"/>
              <a:ext cx="36869" cy="392634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EC268DFB-70B3-4F13-84CD-AFE1443C3BE7}"/>
                </a:ext>
              </a:extLst>
            </p:cNvPr>
            <p:cNvCxnSpPr>
              <a:cxnSpLocks/>
              <a:stCxn id="100" idx="0"/>
              <a:endCxn id="109" idx="3"/>
            </p:cNvCxnSpPr>
            <p:nvPr/>
          </p:nvCxnSpPr>
          <p:spPr>
            <a:xfrm>
              <a:off x="6444219" y="5261033"/>
              <a:ext cx="618945" cy="32626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B91527D9-4576-4C61-9245-04014409B085}"/>
                </a:ext>
              </a:extLst>
            </p:cNvPr>
            <p:cNvCxnSpPr>
              <a:cxnSpLocks/>
              <a:stCxn id="102" idx="1"/>
              <a:endCxn id="109" idx="6"/>
            </p:cNvCxnSpPr>
            <p:nvPr/>
          </p:nvCxnSpPr>
          <p:spPr>
            <a:xfrm flipH="1">
              <a:off x="7130064" y="5232400"/>
              <a:ext cx="523557" cy="358128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2C98D414-7AAB-4165-AE72-CCCB7AC8400C}"/>
                </a:ext>
              </a:extLst>
            </p:cNvPr>
            <p:cNvSpPr/>
            <p:nvPr/>
          </p:nvSpPr>
          <p:spPr>
            <a:xfrm rot="20379789" flipV="1">
              <a:off x="6395214" y="518901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26E7B66F-AF47-4C9C-B047-65C6C6428E26}"/>
                </a:ext>
              </a:extLst>
            </p:cNvPr>
            <p:cNvSpPr/>
            <p:nvPr/>
          </p:nvSpPr>
          <p:spPr>
            <a:xfrm rot="20379789" flipV="1">
              <a:off x="7097880" y="481968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60D50CB9-D579-45BB-83E5-E19A527991AA}"/>
                </a:ext>
              </a:extLst>
            </p:cNvPr>
            <p:cNvSpPr/>
            <p:nvPr/>
          </p:nvSpPr>
          <p:spPr>
            <a:xfrm rot="20379789" flipV="1">
              <a:off x="7632326" y="516171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F6C17F7A-44B0-4E7D-B4AE-539D8F2E5E57}"/>
                </a:ext>
              </a:extLst>
            </p:cNvPr>
            <p:cNvSpPr/>
            <p:nvPr/>
          </p:nvSpPr>
          <p:spPr>
            <a:xfrm rot="20379789" flipV="1">
              <a:off x="7597333" y="470072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B1D87EDE-D657-4370-B7EA-B1DD6F35B311}"/>
                </a:ext>
              </a:extLst>
            </p:cNvPr>
            <p:cNvSpPr/>
            <p:nvPr/>
          </p:nvSpPr>
          <p:spPr>
            <a:xfrm rot="20379789" flipV="1">
              <a:off x="6579627" y="449057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61E9ED9-9868-42EC-97B7-EB1765152837}"/>
                </a:ext>
              </a:extLst>
            </p:cNvPr>
            <p:cNvSpPr/>
            <p:nvPr/>
          </p:nvSpPr>
          <p:spPr>
            <a:xfrm rot="20379789" flipV="1">
              <a:off x="7060138" y="556590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55278C6B-F7EC-4CC4-B235-515724D424EA}"/>
                </a:ext>
              </a:extLst>
            </p:cNvPr>
            <p:cNvCxnSpPr>
              <a:cxnSpLocks/>
              <a:stCxn id="131" idx="1"/>
              <a:endCxn id="106" idx="5"/>
            </p:cNvCxnSpPr>
            <p:nvPr/>
          </p:nvCxnSpPr>
          <p:spPr>
            <a:xfrm flipH="1">
              <a:off x="8265086" y="4475507"/>
              <a:ext cx="133396" cy="25304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35E6B07B-5DE2-4D70-961F-7E9F2381270D}"/>
                </a:ext>
              </a:extLst>
            </p:cNvPr>
            <p:cNvCxnSpPr>
              <a:cxnSpLocks/>
              <a:stCxn id="131" idx="7"/>
              <a:endCxn id="105" idx="3"/>
            </p:cNvCxnSpPr>
            <p:nvPr/>
          </p:nvCxnSpPr>
          <p:spPr>
            <a:xfrm>
              <a:off x="8446337" y="4457770"/>
              <a:ext cx="230936" cy="189709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8744CABE-AA7D-49DB-8A1E-FC1DE7DA8EEF}"/>
                </a:ext>
              </a:extLst>
            </p:cNvPr>
            <p:cNvCxnSpPr>
              <a:cxnSpLocks/>
              <a:stCxn id="132" idx="5"/>
              <a:endCxn id="106" idx="2"/>
            </p:cNvCxnSpPr>
            <p:nvPr/>
          </p:nvCxnSpPr>
          <p:spPr>
            <a:xfrm flipV="1">
              <a:off x="7953755" y="4774602"/>
              <a:ext cx="262699" cy="22182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5BA53DD9-A207-4966-99B0-DB583120ECE0}"/>
                </a:ext>
              </a:extLst>
            </p:cNvPr>
            <p:cNvCxnSpPr>
              <a:cxnSpLocks/>
              <a:stCxn id="132" idx="7"/>
              <a:endCxn id="103" idx="2"/>
            </p:cNvCxnSpPr>
            <p:nvPr/>
          </p:nvCxnSpPr>
          <p:spPr>
            <a:xfrm>
              <a:off x="7972024" y="5045711"/>
              <a:ext cx="718503" cy="98223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3F6E7A39-934A-494A-8C8C-E7EEF9878B6C}"/>
                </a:ext>
              </a:extLst>
            </p:cNvPr>
            <p:cNvCxnSpPr>
              <a:cxnSpLocks/>
              <a:stCxn id="103" idx="7"/>
              <a:endCxn id="133" idx="3"/>
            </p:cNvCxnSpPr>
            <p:nvPr/>
          </p:nvCxnSpPr>
          <p:spPr>
            <a:xfrm flipV="1">
              <a:off x="8757428" y="5113367"/>
              <a:ext cx="287030" cy="3380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A9101987-B282-4344-8C0A-0B216C652F3F}"/>
                </a:ext>
              </a:extLst>
            </p:cNvPr>
            <p:cNvCxnSpPr>
              <a:cxnSpLocks/>
              <a:stCxn id="105" idx="0"/>
              <a:endCxn id="133" idx="3"/>
            </p:cNvCxnSpPr>
            <p:nvPr/>
          </p:nvCxnSpPr>
          <p:spPr>
            <a:xfrm>
              <a:off x="8723252" y="4698106"/>
              <a:ext cx="321206" cy="41526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04F2166F-8448-49A1-911A-97F683FD5CFA}"/>
                </a:ext>
              </a:extLst>
            </p:cNvPr>
            <p:cNvSpPr/>
            <p:nvPr/>
          </p:nvSpPr>
          <p:spPr>
            <a:xfrm rot="20379789" flipV="1">
              <a:off x="8688278" y="509422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BABEB9D-4A4E-4413-97EC-17C34EA89415}"/>
                </a:ext>
              </a:extLst>
            </p:cNvPr>
            <p:cNvSpPr/>
            <p:nvPr/>
          </p:nvSpPr>
          <p:spPr>
            <a:xfrm rot="20379789" flipV="1">
              <a:off x="8674247" y="462608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73ED62AE-F1C8-45A6-81B0-7E5E3E02B803}"/>
                </a:ext>
              </a:extLst>
            </p:cNvPr>
            <p:cNvSpPr/>
            <p:nvPr/>
          </p:nvSpPr>
          <p:spPr>
            <a:xfrm rot="20379789" flipV="1">
              <a:off x="8214205" y="472489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683C80C9-E6E7-4DC6-9D3D-F2F8B4076EDF}"/>
                </a:ext>
              </a:extLst>
            </p:cNvPr>
            <p:cNvSpPr/>
            <p:nvPr/>
          </p:nvSpPr>
          <p:spPr>
            <a:xfrm rot="20379789" flipV="1">
              <a:off x="8377187" y="440482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3E96C89-E029-4535-93CA-C45F454B756A}"/>
                </a:ext>
              </a:extLst>
            </p:cNvPr>
            <p:cNvSpPr/>
            <p:nvPr/>
          </p:nvSpPr>
          <p:spPr>
            <a:xfrm rot="20379789" flipV="1">
              <a:off x="7902874" y="4992767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987A2D2-3EDE-49CD-8EC8-5E41CEA3AAB1}"/>
                </a:ext>
              </a:extLst>
            </p:cNvPr>
            <p:cNvSpPr/>
            <p:nvPr/>
          </p:nvSpPr>
          <p:spPr>
            <a:xfrm rot="20379789" flipV="1">
              <a:off x="9041432" y="509197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8589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BCA6C-B1A1-4D9C-B338-15B89A24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5A3A0-A16B-4988-B783-A2A1988C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Triângulos</a:t>
            </a:r>
            <a:r>
              <a:rPr lang="pt-BR" dirty="0"/>
              <a:t> são os </a:t>
            </a:r>
            <a:r>
              <a:rPr lang="pt-BR" dirty="0">
                <a:solidFill>
                  <a:schemeClr val="accent1"/>
                </a:solidFill>
              </a:rPr>
              <a:t>bloco básicos </a:t>
            </a:r>
            <a:r>
              <a:rPr lang="pt-BR" dirty="0"/>
              <a:t>para construir </a:t>
            </a:r>
            <a:r>
              <a:rPr lang="pt-BR" b="1" dirty="0"/>
              <a:t>objetos 3D</a:t>
            </a:r>
          </a:p>
        </p:txBody>
      </p: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860452FA-220D-4B1C-9165-21021B5A5A69}"/>
              </a:ext>
            </a:extLst>
          </p:cNvPr>
          <p:cNvGrpSpPr/>
          <p:nvPr/>
        </p:nvGrpSpPr>
        <p:grpSpPr>
          <a:xfrm>
            <a:off x="4964758" y="3902460"/>
            <a:ext cx="2514149" cy="2097188"/>
            <a:chOff x="2900334" y="3006523"/>
            <a:chExt cx="2514149" cy="2097188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C8CEB93-A238-456B-8226-D774F0B77FA0}"/>
                </a:ext>
              </a:extLst>
            </p:cNvPr>
            <p:cNvSpPr txBox="1"/>
            <p:nvPr/>
          </p:nvSpPr>
          <p:spPr>
            <a:xfrm>
              <a:off x="3509635" y="4795934"/>
              <a:ext cx="1295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Quadrilátero</a:t>
              </a:r>
            </a:p>
          </p:txBody>
        </p:sp>
        <p:sp>
          <p:nvSpPr>
            <p:cNvPr id="147" name="Triângulo isósceles 146">
              <a:extLst>
                <a:ext uri="{FF2B5EF4-FFF2-40B4-BE49-F238E27FC236}">
                  <a16:creationId xmlns:a16="http://schemas.microsoft.com/office/drawing/2014/main" id="{1041F0CC-F01A-4BEF-867D-83F24CBE394E}"/>
                </a:ext>
              </a:extLst>
            </p:cNvPr>
            <p:cNvSpPr/>
            <p:nvPr/>
          </p:nvSpPr>
          <p:spPr>
            <a:xfrm>
              <a:off x="3194810" y="3355516"/>
              <a:ext cx="1912899" cy="869305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7661 h 869305"/>
                <a:gd name="connsiteX3" fmla="*/ 0 w 1912899"/>
                <a:gd name="connsiteY3" fmla="*/ 869305 h 86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899" h="869305">
                  <a:moveTo>
                    <a:pt x="0" y="869305"/>
                  </a:moveTo>
                  <a:lnTo>
                    <a:pt x="920592" y="0"/>
                  </a:lnTo>
                  <a:lnTo>
                    <a:pt x="1912899" y="17661"/>
                  </a:lnTo>
                  <a:lnTo>
                    <a:pt x="0" y="86930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Triângulo isósceles 146">
              <a:extLst>
                <a:ext uri="{FF2B5EF4-FFF2-40B4-BE49-F238E27FC236}">
                  <a16:creationId xmlns:a16="http://schemas.microsoft.com/office/drawing/2014/main" id="{856B6E3F-0607-452F-B071-6B581D166FFA}"/>
                </a:ext>
              </a:extLst>
            </p:cNvPr>
            <p:cNvSpPr/>
            <p:nvPr/>
          </p:nvSpPr>
          <p:spPr>
            <a:xfrm>
              <a:off x="3202804" y="3373613"/>
              <a:ext cx="1918142" cy="932670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524429"/>
                <a:gd name="connsiteY0" fmla="*/ 1588655 h 1588655"/>
                <a:gd name="connsiteX1" fmla="*/ 920592 w 1524429"/>
                <a:gd name="connsiteY1" fmla="*/ 719350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524429"/>
                <a:gd name="connsiteY0" fmla="*/ 1588655 h 1588655"/>
                <a:gd name="connsiteX1" fmla="*/ 1081957 w 1524429"/>
                <a:gd name="connsiteY1" fmla="*/ 904621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906923"/>
                <a:gd name="connsiteY0" fmla="*/ 841596 h 904621"/>
                <a:gd name="connsiteX1" fmla="*/ 1464451 w 1906923"/>
                <a:gd name="connsiteY1" fmla="*/ 904621 h 904621"/>
                <a:gd name="connsiteX2" fmla="*/ 1906923 w 1906923"/>
                <a:gd name="connsiteY2" fmla="*/ 0 h 904621"/>
                <a:gd name="connsiteX3" fmla="*/ 0 w 1906923"/>
                <a:gd name="connsiteY3" fmla="*/ 841596 h 904621"/>
                <a:gd name="connsiteX0" fmla="*/ 0 w 1901313"/>
                <a:gd name="connsiteY0" fmla="*/ 858426 h 904621"/>
                <a:gd name="connsiteX1" fmla="*/ 1458841 w 1901313"/>
                <a:gd name="connsiteY1" fmla="*/ 904621 h 904621"/>
                <a:gd name="connsiteX2" fmla="*/ 1901313 w 1901313"/>
                <a:gd name="connsiteY2" fmla="*/ 0 h 904621"/>
                <a:gd name="connsiteX3" fmla="*/ 0 w 1901313"/>
                <a:gd name="connsiteY3" fmla="*/ 858426 h 904621"/>
                <a:gd name="connsiteX0" fmla="*/ 0 w 1901313"/>
                <a:gd name="connsiteY0" fmla="*/ 858426 h 927060"/>
                <a:gd name="connsiteX1" fmla="*/ 1458841 w 1901313"/>
                <a:gd name="connsiteY1" fmla="*/ 927060 h 927060"/>
                <a:gd name="connsiteX2" fmla="*/ 1901313 w 1901313"/>
                <a:gd name="connsiteY2" fmla="*/ 0 h 927060"/>
                <a:gd name="connsiteX3" fmla="*/ 0 w 1901313"/>
                <a:gd name="connsiteY3" fmla="*/ 858426 h 927060"/>
                <a:gd name="connsiteX0" fmla="*/ 0 w 1918142"/>
                <a:gd name="connsiteY0" fmla="*/ 864036 h 932670"/>
                <a:gd name="connsiteX1" fmla="*/ 1458841 w 1918142"/>
                <a:gd name="connsiteY1" fmla="*/ 932670 h 932670"/>
                <a:gd name="connsiteX2" fmla="*/ 1918142 w 1918142"/>
                <a:gd name="connsiteY2" fmla="*/ 0 h 932670"/>
                <a:gd name="connsiteX3" fmla="*/ 0 w 1918142"/>
                <a:gd name="connsiteY3" fmla="*/ 864036 h 93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142" h="932670">
                  <a:moveTo>
                    <a:pt x="0" y="864036"/>
                  </a:moveTo>
                  <a:lnTo>
                    <a:pt x="1458841" y="932670"/>
                  </a:lnTo>
                  <a:lnTo>
                    <a:pt x="1918142" y="0"/>
                  </a:lnTo>
                  <a:lnTo>
                    <a:pt x="0" y="8640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F27DD82-D66C-4F49-81AE-06DD1DE0DF00}"/>
                </a:ext>
              </a:extLst>
            </p:cNvPr>
            <p:cNvSpPr txBox="1"/>
            <p:nvPr/>
          </p:nvSpPr>
          <p:spPr>
            <a:xfrm>
              <a:off x="2900334" y="41487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6184832-D31D-4F59-9C5D-C94AD7B53DFA}"/>
                </a:ext>
              </a:extLst>
            </p:cNvPr>
            <p:cNvSpPr txBox="1"/>
            <p:nvPr/>
          </p:nvSpPr>
          <p:spPr>
            <a:xfrm>
              <a:off x="3826134" y="300652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5C99F8E-6490-4D6D-AB36-AC35BAB10D95}"/>
                </a:ext>
              </a:extLst>
            </p:cNvPr>
            <p:cNvSpPr txBox="1"/>
            <p:nvPr/>
          </p:nvSpPr>
          <p:spPr>
            <a:xfrm>
              <a:off x="5064707" y="305622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01A8205-9C20-4650-932F-E2205D43B25B}"/>
                </a:ext>
              </a:extLst>
            </p:cNvPr>
            <p:cNvCxnSpPr>
              <a:cxnSpLocks/>
              <a:stCxn id="18" idx="2"/>
              <a:endCxn id="17" idx="5"/>
            </p:cNvCxnSpPr>
            <p:nvPr/>
          </p:nvCxnSpPr>
          <p:spPr>
            <a:xfrm flipH="1">
              <a:off x="3210353" y="3375278"/>
              <a:ext cx="884962" cy="81885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09C5075-CF37-4CBC-99F6-4B1E1F30EFF5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>
              <a:off x="3228622" y="4243420"/>
              <a:ext cx="1403276" cy="5920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C21DBA6D-FFE4-480F-A57D-A7A1ABBDAADC}"/>
                </a:ext>
              </a:extLst>
            </p:cNvPr>
            <p:cNvCxnSpPr>
              <a:cxnSpLocks/>
              <a:stCxn id="25" idx="2"/>
              <a:endCxn id="17" idx="6"/>
            </p:cNvCxnSpPr>
            <p:nvPr/>
          </p:nvCxnSpPr>
          <p:spPr>
            <a:xfrm flipH="1">
              <a:off x="3229398" y="3392315"/>
              <a:ext cx="1848226" cy="8227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5B66BA6-B5DD-4AFC-96C1-E3BEEF34ECAB}"/>
                </a:ext>
              </a:extLst>
            </p:cNvPr>
            <p:cNvCxnSpPr>
              <a:cxnSpLocks/>
              <a:stCxn id="25" idx="3"/>
              <a:endCxn id="18" idx="6"/>
            </p:cNvCxnSpPr>
            <p:nvPr/>
          </p:nvCxnSpPr>
          <p:spPr>
            <a:xfrm flipH="1" flipV="1">
              <a:off x="4162992" y="3350194"/>
              <a:ext cx="915409" cy="1380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8B51E189-D1BA-4A41-8328-F2F78C5F9FAA}"/>
                </a:ext>
              </a:extLst>
            </p:cNvPr>
            <p:cNvCxnSpPr>
              <a:cxnSpLocks/>
              <a:stCxn id="19" idx="5"/>
              <a:endCxn id="25" idx="1"/>
            </p:cNvCxnSpPr>
            <p:nvPr/>
          </p:nvCxnSpPr>
          <p:spPr>
            <a:xfrm flipV="1">
              <a:off x="4680530" y="3413286"/>
              <a:ext cx="416140" cy="84328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4C563D3-C660-4EF6-8E64-1A22D428B058}"/>
                </a:ext>
              </a:extLst>
            </p:cNvPr>
            <p:cNvSpPr txBox="1"/>
            <p:nvPr/>
          </p:nvSpPr>
          <p:spPr>
            <a:xfrm>
              <a:off x="4545443" y="432958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43C0814-CF66-45FA-99F8-10532188195E}"/>
                </a:ext>
              </a:extLst>
            </p:cNvPr>
            <p:cNvSpPr/>
            <p:nvPr/>
          </p:nvSpPr>
          <p:spPr>
            <a:xfrm rot="20379789" flipV="1">
              <a:off x="3159472" y="41904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0572DFE-22DA-47EE-948F-E73DAC153792}"/>
                </a:ext>
              </a:extLst>
            </p:cNvPr>
            <p:cNvSpPr/>
            <p:nvPr/>
          </p:nvSpPr>
          <p:spPr>
            <a:xfrm rot="20379789" flipV="1">
              <a:off x="4093066" y="332556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C4931C4-44E8-439D-9AA7-59E42D87B37B}"/>
                </a:ext>
              </a:extLst>
            </p:cNvPr>
            <p:cNvSpPr/>
            <p:nvPr/>
          </p:nvSpPr>
          <p:spPr>
            <a:xfrm rot="20379789" flipV="1">
              <a:off x="4629649" y="425291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A51068AA-A9E7-4171-A2B0-C39547B51C3D}"/>
                </a:ext>
              </a:extLst>
            </p:cNvPr>
            <p:cNvSpPr/>
            <p:nvPr/>
          </p:nvSpPr>
          <p:spPr>
            <a:xfrm rot="20379789" flipV="1">
              <a:off x="5075375" y="334260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ABE60CE0-23D2-4986-B710-6F0647E0681E}"/>
              </a:ext>
            </a:extLst>
          </p:cNvPr>
          <p:cNvGrpSpPr/>
          <p:nvPr/>
        </p:nvGrpSpPr>
        <p:grpSpPr>
          <a:xfrm>
            <a:off x="7802283" y="3471612"/>
            <a:ext cx="2367656" cy="2606024"/>
            <a:chOff x="6144992" y="2667671"/>
            <a:chExt cx="2367656" cy="2606024"/>
          </a:xfrm>
        </p:grpSpPr>
        <p:sp>
          <p:nvSpPr>
            <p:cNvPr id="158" name="Triângulo isósceles 149">
              <a:extLst>
                <a:ext uri="{FF2B5EF4-FFF2-40B4-BE49-F238E27FC236}">
                  <a16:creationId xmlns:a16="http://schemas.microsoft.com/office/drawing/2014/main" id="{1A994418-FF21-4323-ADA2-3F50D8219881}"/>
                </a:ext>
              </a:extLst>
            </p:cNvPr>
            <p:cNvSpPr/>
            <p:nvPr/>
          </p:nvSpPr>
          <p:spPr>
            <a:xfrm rot="18944042">
              <a:off x="6944043" y="2905564"/>
              <a:ext cx="585893" cy="824481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2124 w 571739"/>
                <a:gd name="connsiteY0" fmla="*/ 0 h 856226"/>
                <a:gd name="connsiteX1" fmla="*/ 299 w 571739"/>
                <a:gd name="connsiteY1" fmla="*/ 856226 h 856226"/>
                <a:gd name="connsiteX2" fmla="*/ 571739 w 571739"/>
                <a:gd name="connsiteY2" fmla="*/ 276685 h 856226"/>
                <a:gd name="connsiteX3" fmla="*/ 12124 w 571739"/>
                <a:gd name="connsiteY3" fmla="*/ 0 h 856226"/>
                <a:gd name="connsiteX0" fmla="*/ 15946 w 571689"/>
                <a:gd name="connsiteY0" fmla="*/ 0 h 831405"/>
                <a:gd name="connsiteX1" fmla="*/ 249 w 571689"/>
                <a:gd name="connsiteY1" fmla="*/ 831405 h 831405"/>
                <a:gd name="connsiteX2" fmla="*/ 571689 w 571689"/>
                <a:gd name="connsiteY2" fmla="*/ 251864 h 831405"/>
                <a:gd name="connsiteX3" fmla="*/ 15946 w 571689"/>
                <a:gd name="connsiteY3" fmla="*/ 0 h 831405"/>
                <a:gd name="connsiteX0" fmla="*/ 30150 w 585893"/>
                <a:gd name="connsiteY0" fmla="*/ 0 h 824481"/>
                <a:gd name="connsiteX1" fmla="*/ 152 w 585893"/>
                <a:gd name="connsiteY1" fmla="*/ 824481 h 824481"/>
                <a:gd name="connsiteX2" fmla="*/ 585893 w 585893"/>
                <a:gd name="connsiteY2" fmla="*/ 251864 h 824481"/>
                <a:gd name="connsiteX3" fmla="*/ 30150 w 585893"/>
                <a:gd name="connsiteY3" fmla="*/ 0 h 82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893" h="824481">
                  <a:moveTo>
                    <a:pt x="30150" y="0"/>
                  </a:moveTo>
                  <a:cubicBezTo>
                    <a:pt x="32908" y="429435"/>
                    <a:pt x="-2606" y="395046"/>
                    <a:pt x="152" y="824481"/>
                  </a:cubicBezTo>
                  <a:lnTo>
                    <a:pt x="585893" y="251864"/>
                  </a:lnTo>
                  <a:lnTo>
                    <a:pt x="3015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7" name="Triângulo isósceles 149">
              <a:extLst>
                <a:ext uri="{FF2B5EF4-FFF2-40B4-BE49-F238E27FC236}">
                  <a16:creationId xmlns:a16="http://schemas.microsoft.com/office/drawing/2014/main" id="{BC31EBC9-7606-44A3-9D5F-F92F05B7D26A}"/>
                </a:ext>
              </a:extLst>
            </p:cNvPr>
            <p:cNvSpPr/>
            <p:nvPr/>
          </p:nvSpPr>
          <p:spPr>
            <a:xfrm rot="16429253">
              <a:off x="6599901" y="3110016"/>
              <a:ext cx="635024" cy="841178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0 w 633685"/>
                <a:gd name="connsiteY0" fmla="*/ 0 h 841178"/>
                <a:gd name="connsiteX1" fmla="*/ 62700 w 633685"/>
                <a:gd name="connsiteY1" fmla="*/ 841178 h 841178"/>
                <a:gd name="connsiteX2" fmla="*/ 633685 w 633685"/>
                <a:gd name="connsiteY2" fmla="*/ 226113 h 841178"/>
                <a:gd name="connsiteX3" fmla="*/ 0 w 633685"/>
                <a:gd name="connsiteY3" fmla="*/ 0 h 841178"/>
                <a:gd name="connsiteX0" fmla="*/ 0 w 635024"/>
                <a:gd name="connsiteY0" fmla="*/ 0 h 841178"/>
                <a:gd name="connsiteX1" fmla="*/ 62700 w 635024"/>
                <a:gd name="connsiteY1" fmla="*/ 841178 h 841178"/>
                <a:gd name="connsiteX2" fmla="*/ 635024 w 635024"/>
                <a:gd name="connsiteY2" fmla="*/ 246166 h 841178"/>
                <a:gd name="connsiteX3" fmla="*/ 0 w 635024"/>
                <a:gd name="connsiteY3" fmla="*/ 0 h 84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24" h="841178">
                  <a:moveTo>
                    <a:pt x="0" y="0"/>
                  </a:moveTo>
                  <a:cubicBezTo>
                    <a:pt x="2758" y="429435"/>
                    <a:pt x="59942" y="411743"/>
                    <a:pt x="62700" y="841178"/>
                  </a:cubicBezTo>
                  <a:lnTo>
                    <a:pt x="635024" y="246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6" name="Triângulo isósceles 149">
              <a:extLst>
                <a:ext uri="{FF2B5EF4-FFF2-40B4-BE49-F238E27FC236}">
                  <a16:creationId xmlns:a16="http://schemas.microsoft.com/office/drawing/2014/main" id="{5F360BC3-E24B-4BA8-A996-3CD57FAE7CE6}"/>
                </a:ext>
              </a:extLst>
            </p:cNvPr>
            <p:cNvSpPr/>
            <p:nvPr/>
          </p:nvSpPr>
          <p:spPr>
            <a:xfrm rot="13470038">
              <a:off x="6550629" y="3485081"/>
              <a:ext cx="571691" cy="824347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594 w 571691"/>
                <a:gd name="connsiteY0" fmla="*/ 0 h 824347"/>
                <a:gd name="connsiteX1" fmla="*/ 706 w 571691"/>
                <a:gd name="connsiteY1" fmla="*/ 824347 h 824347"/>
                <a:gd name="connsiteX2" fmla="*/ 571691 w 571691"/>
                <a:gd name="connsiteY2" fmla="*/ 209282 h 824347"/>
                <a:gd name="connsiteX3" fmla="*/ 1594 w 571691"/>
                <a:gd name="connsiteY3" fmla="*/ 0 h 82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691" h="824347">
                  <a:moveTo>
                    <a:pt x="1594" y="0"/>
                  </a:moveTo>
                  <a:cubicBezTo>
                    <a:pt x="4352" y="429435"/>
                    <a:pt x="-2052" y="394912"/>
                    <a:pt x="706" y="824347"/>
                  </a:cubicBezTo>
                  <a:lnTo>
                    <a:pt x="571691" y="2092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5" name="Triângulo isósceles 149">
              <a:extLst>
                <a:ext uri="{FF2B5EF4-FFF2-40B4-BE49-F238E27FC236}">
                  <a16:creationId xmlns:a16="http://schemas.microsoft.com/office/drawing/2014/main" id="{C060762A-5F62-4305-B6B2-2D3C0810AD30}"/>
                </a:ext>
              </a:extLst>
            </p:cNvPr>
            <p:cNvSpPr/>
            <p:nvPr/>
          </p:nvSpPr>
          <p:spPr>
            <a:xfrm rot="10800000">
              <a:off x="6749440" y="3815306"/>
              <a:ext cx="581332" cy="785887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2124 w 581332"/>
                <a:gd name="connsiteY0" fmla="*/ 0 h 856226"/>
                <a:gd name="connsiteX1" fmla="*/ 299 w 581332"/>
                <a:gd name="connsiteY1" fmla="*/ 856226 h 856226"/>
                <a:gd name="connsiteX2" fmla="*/ 581332 w 581332"/>
                <a:gd name="connsiteY2" fmla="*/ 291403 h 856226"/>
                <a:gd name="connsiteX3" fmla="*/ 12124 w 581332"/>
                <a:gd name="connsiteY3" fmla="*/ 0 h 856226"/>
                <a:gd name="connsiteX0" fmla="*/ 12124 w 581332"/>
                <a:gd name="connsiteY0" fmla="*/ 0 h 785887"/>
                <a:gd name="connsiteX1" fmla="*/ 299 w 581332"/>
                <a:gd name="connsiteY1" fmla="*/ 785887 h 785887"/>
                <a:gd name="connsiteX2" fmla="*/ 581332 w 581332"/>
                <a:gd name="connsiteY2" fmla="*/ 221064 h 785887"/>
                <a:gd name="connsiteX3" fmla="*/ 12124 w 581332"/>
                <a:gd name="connsiteY3" fmla="*/ 0 h 78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332" h="785887">
                  <a:moveTo>
                    <a:pt x="12124" y="0"/>
                  </a:moveTo>
                  <a:cubicBezTo>
                    <a:pt x="14882" y="429435"/>
                    <a:pt x="-2459" y="356452"/>
                    <a:pt x="299" y="785887"/>
                  </a:cubicBezTo>
                  <a:lnTo>
                    <a:pt x="581332" y="221064"/>
                  </a:lnTo>
                  <a:lnTo>
                    <a:pt x="121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4" name="Triângulo isósceles 149">
              <a:extLst>
                <a:ext uri="{FF2B5EF4-FFF2-40B4-BE49-F238E27FC236}">
                  <a16:creationId xmlns:a16="http://schemas.microsoft.com/office/drawing/2014/main" id="{161B72AF-CFD1-4284-8800-A8F46E5A13CD}"/>
                </a:ext>
              </a:extLst>
            </p:cNvPr>
            <p:cNvSpPr/>
            <p:nvPr/>
          </p:nvSpPr>
          <p:spPr>
            <a:xfrm rot="8080984">
              <a:off x="7148929" y="3874123"/>
              <a:ext cx="587109" cy="867021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2124 w 567201"/>
                <a:gd name="connsiteY0" fmla="*/ 0 h 856226"/>
                <a:gd name="connsiteX1" fmla="*/ 299 w 567201"/>
                <a:gd name="connsiteY1" fmla="*/ 856226 h 856226"/>
                <a:gd name="connsiteX2" fmla="*/ 567201 w 567201"/>
                <a:gd name="connsiteY2" fmla="*/ 337061 h 856226"/>
                <a:gd name="connsiteX3" fmla="*/ 12124 w 567201"/>
                <a:gd name="connsiteY3" fmla="*/ 0 h 856226"/>
                <a:gd name="connsiteX0" fmla="*/ 19264 w 574341"/>
                <a:gd name="connsiteY0" fmla="*/ 0 h 877502"/>
                <a:gd name="connsiteX1" fmla="*/ 216 w 574341"/>
                <a:gd name="connsiteY1" fmla="*/ 877502 h 877502"/>
                <a:gd name="connsiteX2" fmla="*/ 574341 w 574341"/>
                <a:gd name="connsiteY2" fmla="*/ 337061 h 877502"/>
                <a:gd name="connsiteX3" fmla="*/ 19264 w 574341"/>
                <a:gd name="connsiteY3" fmla="*/ 0 h 877502"/>
                <a:gd name="connsiteX0" fmla="*/ 0 w 587109"/>
                <a:gd name="connsiteY0" fmla="*/ 0 h 867021"/>
                <a:gd name="connsiteX1" fmla="*/ 12984 w 587109"/>
                <a:gd name="connsiteY1" fmla="*/ 867021 h 867021"/>
                <a:gd name="connsiteX2" fmla="*/ 587109 w 587109"/>
                <a:gd name="connsiteY2" fmla="*/ 326580 h 867021"/>
                <a:gd name="connsiteX3" fmla="*/ 0 w 587109"/>
                <a:gd name="connsiteY3" fmla="*/ 0 h 86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109" h="867021">
                  <a:moveTo>
                    <a:pt x="0" y="0"/>
                  </a:moveTo>
                  <a:cubicBezTo>
                    <a:pt x="2758" y="429435"/>
                    <a:pt x="10226" y="437586"/>
                    <a:pt x="12984" y="867021"/>
                  </a:cubicBezTo>
                  <a:lnTo>
                    <a:pt x="587109" y="32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3" name="Triângulo isósceles 149">
              <a:extLst>
                <a:ext uri="{FF2B5EF4-FFF2-40B4-BE49-F238E27FC236}">
                  <a16:creationId xmlns:a16="http://schemas.microsoft.com/office/drawing/2014/main" id="{C6FC0E45-62C1-4FAE-ABD7-CB66A1B3AC14}"/>
                </a:ext>
              </a:extLst>
            </p:cNvPr>
            <p:cNvSpPr/>
            <p:nvPr/>
          </p:nvSpPr>
          <p:spPr>
            <a:xfrm rot="5400000">
              <a:off x="7488097" y="3671998"/>
              <a:ext cx="571284" cy="856226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84" h="856226">
                  <a:moveTo>
                    <a:pt x="12124" y="0"/>
                  </a:moveTo>
                  <a:cubicBezTo>
                    <a:pt x="14882" y="429435"/>
                    <a:pt x="-2459" y="426791"/>
                    <a:pt x="299" y="856226"/>
                  </a:cubicBezTo>
                  <a:lnTo>
                    <a:pt x="571284" y="241161"/>
                  </a:lnTo>
                  <a:lnTo>
                    <a:pt x="121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0" name="Triângulo isósceles 149">
              <a:extLst>
                <a:ext uri="{FF2B5EF4-FFF2-40B4-BE49-F238E27FC236}">
                  <a16:creationId xmlns:a16="http://schemas.microsoft.com/office/drawing/2014/main" id="{59A4DD43-79F5-499A-B460-FABBD59D66D7}"/>
                </a:ext>
              </a:extLst>
            </p:cNvPr>
            <p:cNvSpPr/>
            <p:nvPr/>
          </p:nvSpPr>
          <p:spPr>
            <a:xfrm>
              <a:off x="7330260" y="3001759"/>
              <a:ext cx="689789" cy="811008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789" h="811008">
                  <a:moveTo>
                    <a:pt x="0" y="0"/>
                  </a:moveTo>
                  <a:cubicBezTo>
                    <a:pt x="2758" y="429435"/>
                    <a:pt x="493" y="381573"/>
                    <a:pt x="3251" y="811008"/>
                  </a:cubicBezTo>
                  <a:lnTo>
                    <a:pt x="689789" y="246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1" name="Triângulo isósceles 149">
              <a:extLst>
                <a:ext uri="{FF2B5EF4-FFF2-40B4-BE49-F238E27FC236}">
                  <a16:creationId xmlns:a16="http://schemas.microsoft.com/office/drawing/2014/main" id="{1B0D1BAD-68EC-490B-A72D-F44AC8674D13}"/>
                </a:ext>
              </a:extLst>
            </p:cNvPr>
            <p:cNvSpPr/>
            <p:nvPr/>
          </p:nvSpPr>
          <p:spPr>
            <a:xfrm rot="3136495">
              <a:off x="7557758" y="3296571"/>
              <a:ext cx="558427" cy="894686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0 w 689789"/>
                <a:gd name="connsiteY0" fmla="*/ 0 h 893636"/>
                <a:gd name="connsiteX1" fmla="*/ 85429 w 689789"/>
                <a:gd name="connsiteY1" fmla="*/ 893636 h 893636"/>
                <a:gd name="connsiteX2" fmla="*/ 689789 w 689789"/>
                <a:gd name="connsiteY2" fmla="*/ 246185 h 893636"/>
                <a:gd name="connsiteX3" fmla="*/ 0 w 689789"/>
                <a:gd name="connsiteY3" fmla="*/ 0 h 893636"/>
                <a:gd name="connsiteX0" fmla="*/ 0 w 646076"/>
                <a:gd name="connsiteY0" fmla="*/ 0 h 893636"/>
                <a:gd name="connsiteX1" fmla="*/ 85429 w 646076"/>
                <a:gd name="connsiteY1" fmla="*/ 893636 h 893636"/>
                <a:gd name="connsiteX2" fmla="*/ 646076 w 646076"/>
                <a:gd name="connsiteY2" fmla="*/ 212369 h 893636"/>
                <a:gd name="connsiteX3" fmla="*/ 0 w 646076"/>
                <a:gd name="connsiteY3" fmla="*/ 0 h 893636"/>
                <a:gd name="connsiteX0" fmla="*/ 0 w 635055"/>
                <a:gd name="connsiteY0" fmla="*/ 0 h 893636"/>
                <a:gd name="connsiteX1" fmla="*/ 85429 w 635055"/>
                <a:gd name="connsiteY1" fmla="*/ 893636 h 893636"/>
                <a:gd name="connsiteX2" fmla="*/ 635055 w 635055"/>
                <a:gd name="connsiteY2" fmla="*/ 210195 h 893636"/>
                <a:gd name="connsiteX3" fmla="*/ 0 w 635055"/>
                <a:gd name="connsiteY3" fmla="*/ 0 h 893636"/>
                <a:gd name="connsiteX0" fmla="*/ 0 w 594041"/>
                <a:gd name="connsiteY0" fmla="*/ 0 h 880965"/>
                <a:gd name="connsiteX1" fmla="*/ 44415 w 594041"/>
                <a:gd name="connsiteY1" fmla="*/ 880965 h 880965"/>
                <a:gd name="connsiteX2" fmla="*/ 594041 w 594041"/>
                <a:gd name="connsiteY2" fmla="*/ 197524 h 880965"/>
                <a:gd name="connsiteX3" fmla="*/ 0 w 594041"/>
                <a:gd name="connsiteY3" fmla="*/ 0 h 880965"/>
                <a:gd name="connsiteX0" fmla="*/ 0 w 570723"/>
                <a:gd name="connsiteY0" fmla="*/ 0 h 894686"/>
                <a:gd name="connsiteX1" fmla="*/ 21097 w 570723"/>
                <a:gd name="connsiteY1" fmla="*/ 894686 h 894686"/>
                <a:gd name="connsiteX2" fmla="*/ 570723 w 570723"/>
                <a:gd name="connsiteY2" fmla="*/ 211245 h 894686"/>
                <a:gd name="connsiteX3" fmla="*/ 0 w 570723"/>
                <a:gd name="connsiteY3" fmla="*/ 0 h 894686"/>
                <a:gd name="connsiteX0" fmla="*/ 0 w 558427"/>
                <a:gd name="connsiteY0" fmla="*/ 0 h 894686"/>
                <a:gd name="connsiteX1" fmla="*/ 21097 w 558427"/>
                <a:gd name="connsiteY1" fmla="*/ 894686 h 894686"/>
                <a:gd name="connsiteX2" fmla="*/ 558427 w 558427"/>
                <a:gd name="connsiteY2" fmla="*/ 227141 h 894686"/>
                <a:gd name="connsiteX3" fmla="*/ 0 w 558427"/>
                <a:gd name="connsiteY3" fmla="*/ 0 h 89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427" h="894686">
                  <a:moveTo>
                    <a:pt x="0" y="0"/>
                  </a:moveTo>
                  <a:cubicBezTo>
                    <a:pt x="2758" y="429435"/>
                    <a:pt x="18339" y="465251"/>
                    <a:pt x="21097" y="894686"/>
                  </a:cubicBezTo>
                  <a:lnTo>
                    <a:pt x="558427" y="227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0582E6C-5682-4527-94B8-3C2FD5BCEF00}"/>
                </a:ext>
              </a:extLst>
            </p:cNvPr>
            <p:cNvSpPr txBox="1"/>
            <p:nvPr/>
          </p:nvSpPr>
          <p:spPr>
            <a:xfrm>
              <a:off x="6780433" y="4965918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Octógono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0503E5D-9482-42FB-9543-920ACE8D97B1}"/>
                </a:ext>
              </a:extLst>
            </p:cNvPr>
            <p:cNvSpPr txBox="1"/>
            <p:nvPr/>
          </p:nvSpPr>
          <p:spPr>
            <a:xfrm>
              <a:off x="7211965" y="2667671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7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7CB2B0A3-0610-4276-943D-7D1FC7328625}"/>
                </a:ext>
              </a:extLst>
            </p:cNvPr>
            <p:cNvCxnSpPr>
              <a:cxnSpLocks/>
              <a:stCxn id="22" idx="0"/>
              <a:endCxn id="20" idx="4"/>
            </p:cNvCxnSpPr>
            <p:nvPr/>
          </p:nvCxnSpPr>
          <p:spPr>
            <a:xfrm flipH="1">
              <a:off x="7325236" y="3033940"/>
              <a:ext cx="10468" cy="75440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CE638B3-5BA8-4E50-B56B-0D4701410937}"/>
                </a:ext>
              </a:extLst>
            </p:cNvPr>
            <p:cNvCxnSpPr>
              <a:cxnSpLocks/>
              <a:stCxn id="20" idx="3"/>
              <a:endCxn id="23" idx="7"/>
            </p:cNvCxnSpPr>
            <p:nvPr/>
          </p:nvCxnSpPr>
          <p:spPr>
            <a:xfrm flipH="1" flipV="1">
              <a:off x="6794769" y="3219144"/>
              <a:ext cx="510322" cy="58827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CC082A7-7127-40B8-AEFF-172209816901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>
            <a:xfrm flipV="1">
              <a:off x="6795545" y="3011630"/>
              <a:ext cx="493403" cy="17919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D15A42-07AC-461E-8CA7-99B8801FC29E}"/>
                </a:ext>
              </a:extLst>
            </p:cNvPr>
            <p:cNvCxnSpPr>
              <a:cxnSpLocks/>
              <a:stCxn id="20" idx="3"/>
              <a:endCxn id="58" idx="6"/>
            </p:cNvCxnSpPr>
            <p:nvPr/>
          </p:nvCxnSpPr>
          <p:spPr>
            <a:xfrm flipH="1">
              <a:off x="6524567" y="3807417"/>
              <a:ext cx="780524" cy="1711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3C342ABC-ADDA-4ACA-96A4-54B9F26565DB}"/>
                </a:ext>
              </a:extLst>
            </p:cNvPr>
            <p:cNvCxnSpPr>
              <a:cxnSpLocks/>
              <a:stCxn id="20" idx="6"/>
              <a:endCxn id="59" idx="3"/>
            </p:cNvCxnSpPr>
            <p:nvPr/>
          </p:nvCxnSpPr>
          <p:spPr>
            <a:xfrm>
              <a:off x="7371991" y="3810650"/>
              <a:ext cx="785505" cy="1688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04206F1C-D3C1-4383-A9E5-229CCFF58A5B}"/>
                </a:ext>
              </a:extLst>
            </p:cNvPr>
            <p:cNvCxnSpPr>
              <a:cxnSpLocks/>
              <a:stCxn id="20" idx="5"/>
              <a:endCxn id="60" idx="1"/>
            </p:cNvCxnSpPr>
            <p:nvPr/>
          </p:nvCxnSpPr>
          <p:spPr>
            <a:xfrm flipV="1">
              <a:off x="7352946" y="3280019"/>
              <a:ext cx="629638" cy="50966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BD34F6FA-EF15-4417-8DD2-BA18295E0E8E}"/>
                </a:ext>
              </a:extLst>
            </p:cNvPr>
            <p:cNvCxnSpPr>
              <a:cxnSpLocks/>
              <a:stCxn id="58" idx="4"/>
              <a:endCxn id="23" idx="1"/>
            </p:cNvCxnSpPr>
            <p:nvPr/>
          </p:nvCxnSpPr>
          <p:spPr>
            <a:xfrm flipV="1">
              <a:off x="6477812" y="3236881"/>
              <a:ext cx="269102" cy="56534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A5C64568-B894-4B3D-92E2-06D4E6074858}"/>
                </a:ext>
              </a:extLst>
            </p:cNvPr>
            <p:cNvCxnSpPr>
              <a:cxnSpLocks/>
              <a:stCxn id="60" idx="3"/>
              <a:endCxn id="22" idx="7"/>
            </p:cNvCxnSpPr>
            <p:nvPr/>
          </p:nvCxnSpPr>
          <p:spPr>
            <a:xfrm flipH="1" flipV="1">
              <a:off x="7355849" y="3014864"/>
              <a:ext cx="608466" cy="21586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1E30250C-226A-46A1-9A49-1E70D5A7C226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 flipV="1">
              <a:off x="8010294" y="3281358"/>
              <a:ext cx="167347" cy="52710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0AE14CD-9672-4CF4-ACCB-120637C8A9B7}"/>
                </a:ext>
              </a:extLst>
            </p:cNvPr>
            <p:cNvSpPr/>
            <p:nvPr/>
          </p:nvSpPr>
          <p:spPr>
            <a:xfrm rot="20379789" flipV="1">
              <a:off x="7302065" y="378602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763E6FF-3EE0-4784-A28D-81CCA5762985}"/>
                </a:ext>
              </a:extLst>
            </p:cNvPr>
            <p:cNvSpPr/>
            <p:nvPr/>
          </p:nvSpPr>
          <p:spPr>
            <a:xfrm rot="20379789" flipV="1">
              <a:off x="7286699" y="296192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AC2E89B-3EAA-4505-9F87-46AC71563CAB}"/>
                </a:ext>
              </a:extLst>
            </p:cNvPr>
            <p:cNvSpPr/>
            <p:nvPr/>
          </p:nvSpPr>
          <p:spPr>
            <a:xfrm rot="20379789" flipV="1">
              <a:off x="6725619" y="316620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5E6D2D5E-14B8-439F-B10D-B567A4EE0C78}"/>
                </a:ext>
              </a:extLst>
            </p:cNvPr>
            <p:cNvSpPr/>
            <p:nvPr/>
          </p:nvSpPr>
          <p:spPr>
            <a:xfrm rot="20379789" flipV="1">
              <a:off x="6454641" y="379990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C777429-8D97-4522-A009-92F1FBAF8052}"/>
                </a:ext>
              </a:extLst>
            </p:cNvPr>
            <p:cNvSpPr/>
            <p:nvPr/>
          </p:nvSpPr>
          <p:spPr>
            <a:xfrm rot="20379789" flipV="1">
              <a:off x="8154470" y="380614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DD746810-D107-469C-AA16-0C1BAA40521E}"/>
                </a:ext>
              </a:extLst>
            </p:cNvPr>
            <p:cNvSpPr/>
            <p:nvPr/>
          </p:nvSpPr>
          <p:spPr>
            <a:xfrm rot="20379789" flipV="1">
              <a:off x="7961289" y="320933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6860ABF7-DE74-4053-8323-AB1636612FD1}"/>
                </a:ext>
              </a:extLst>
            </p:cNvPr>
            <p:cNvSpPr txBox="1"/>
            <p:nvPr/>
          </p:nvSpPr>
          <p:spPr>
            <a:xfrm>
              <a:off x="8015670" y="2993825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8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8BC07E2A-77B3-4AAC-84F6-C24FE811B454}"/>
                </a:ext>
              </a:extLst>
            </p:cNvPr>
            <p:cNvSpPr txBox="1"/>
            <p:nvPr/>
          </p:nvSpPr>
          <p:spPr>
            <a:xfrm>
              <a:off x="6540451" y="2907142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6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5BA86430-2446-4D28-9CEE-A4C2D47FD412}"/>
                </a:ext>
              </a:extLst>
            </p:cNvPr>
            <p:cNvSpPr txBox="1"/>
            <p:nvPr/>
          </p:nvSpPr>
          <p:spPr>
            <a:xfrm>
              <a:off x="6144992" y="3623911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F9E7D4A2-D5EB-45CB-9554-B3ECA1EFC75E}"/>
                </a:ext>
              </a:extLst>
            </p:cNvPr>
            <p:cNvSpPr txBox="1"/>
            <p:nvPr/>
          </p:nvSpPr>
          <p:spPr>
            <a:xfrm>
              <a:off x="8291004" y="3668076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F8FDA46-0F72-4E44-A622-4C9B8C646F01}"/>
                </a:ext>
              </a:extLst>
            </p:cNvPr>
            <p:cNvSpPr txBox="1"/>
            <p:nvPr/>
          </p:nvSpPr>
          <p:spPr>
            <a:xfrm>
              <a:off x="7325236" y="3450778"/>
              <a:ext cx="22164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/>
                <a:t>v</a:t>
              </a:r>
              <a:r>
                <a:rPr lang="pt-BR" sz="1200" baseline="-25000" dirty="0"/>
                <a:t>0</a:t>
              </a:r>
              <a:endParaRPr lang="pt-BR" sz="1400" baseline="-25000" dirty="0"/>
            </a:p>
          </p:txBody>
        </p: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A66EB32A-EE9A-471B-8251-2151AB23AEFD}"/>
                </a:ext>
              </a:extLst>
            </p:cNvPr>
            <p:cNvCxnSpPr>
              <a:cxnSpLocks/>
              <a:stCxn id="20" idx="2"/>
              <a:endCxn id="110" idx="5"/>
            </p:cNvCxnSpPr>
            <p:nvPr/>
          </p:nvCxnSpPr>
          <p:spPr>
            <a:xfrm flipH="1">
              <a:off x="6773516" y="3835734"/>
              <a:ext cx="530798" cy="52124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72A9D1FF-9984-4632-8998-36F928298650}"/>
                </a:ext>
              </a:extLst>
            </p:cNvPr>
            <p:cNvCxnSpPr>
              <a:cxnSpLocks/>
              <a:stCxn id="20" idx="1"/>
              <a:endCxn id="108" idx="5"/>
            </p:cNvCxnSpPr>
            <p:nvPr/>
          </p:nvCxnSpPr>
          <p:spPr>
            <a:xfrm flipH="1">
              <a:off x="7318288" y="3856705"/>
              <a:ext cx="5072" cy="70968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EE7BEBD-5974-44A7-9EF4-2C0A86B81380}"/>
                </a:ext>
              </a:extLst>
            </p:cNvPr>
            <p:cNvCxnSpPr>
              <a:cxnSpLocks/>
              <a:stCxn id="109" idx="3"/>
              <a:endCxn id="20" idx="7"/>
            </p:cNvCxnSpPr>
            <p:nvPr/>
          </p:nvCxnSpPr>
          <p:spPr>
            <a:xfrm flipH="1" flipV="1">
              <a:off x="7371215" y="3838968"/>
              <a:ext cx="559260" cy="53693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1F438191-EE01-465B-971F-98FC200B5B8F}"/>
                </a:ext>
              </a:extLst>
            </p:cNvPr>
            <p:cNvCxnSpPr>
              <a:cxnSpLocks/>
              <a:stCxn id="110" idx="4"/>
              <a:endCxn id="58" idx="0"/>
            </p:cNvCxnSpPr>
            <p:nvPr/>
          </p:nvCxnSpPr>
          <p:spPr>
            <a:xfrm flipH="1" flipV="1">
              <a:off x="6503646" y="3871924"/>
              <a:ext cx="242160" cy="48371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C3E3825B-1D15-4312-84CB-291402F491AF}"/>
                </a:ext>
              </a:extLst>
            </p:cNvPr>
            <p:cNvCxnSpPr>
              <a:cxnSpLocks/>
              <a:stCxn id="110" idx="7"/>
              <a:endCxn id="108" idx="3"/>
            </p:cNvCxnSpPr>
            <p:nvPr/>
          </p:nvCxnSpPr>
          <p:spPr>
            <a:xfrm>
              <a:off x="6791785" y="4406269"/>
              <a:ext cx="478648" cy="17785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F5E839CE-BB1F-48C7-A654-7DC8336DC585}"/>
                </a:ext>
              </a:extLst>
            </p:cNvPr>
            <p:cNvCxnSpPr>
              <a:cxnSpLocks/>
              <a:stCxn id="109" idx="2"/>
              <a:endCxn id="108" idx="6"/>
            </p:cNvCxnSpPr>
            <p:nvPr/>
          </p:nvCxnSpPr>
          <p:spPr>
            <a:xfrm flipH="1">
              <a:off x="7337333" y="4404223"/>
              <a:ext cx="592365" cy="18313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39A7B625-AA06-4678-BC45-8F5D4889E8DC}"/>
                </a:ext>
              </a:extLst>
            </p:cNvPr>
            <p:cNvCxnSpPr>
              <a:cxnSpLocks/>
              <a:stCxn id="59" idx="1"/>
              <a:endCxn id="109" idx="5"/>
            </p:cNvCxnSpPr>
            <p:nvPr/>
          </p:nvCxnSpPr>
          <p:spPr>
            <a:xfrm flipH="1">
              <a:off x="7978330" y="3876827"/>
              <a:ext cx="197435" cy="48134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7344D97B-9E75-422B-826D-658B5A1D1191}"/>
                </a:ext>
              </a:extLst>
            </p:cNvPr>
            <p:cNvSpPr/>
            <p:nvPr/>
          </p:nvSpPr>
          <p:spPr>
            <a:xfrm rot="20379789" flipV="1">
              <a:off x="7267407" y="456273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C06EBC1D-A39A-42B4-9A20-FE6A2A6BB777}"/>
                </a:ext>
              </a:extLst>
            </p:cNvPr>
            <p:cNvSpPr/>
            <p:nvPr/>
          </p:nvSpPr>
          <p:spPr>
            <a:xfrm rot="20379789" flipV="1">
              <a:off x="7927449" y="435451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88C17203-CAA8-4E6A-BEAF-B65FAA3B57EA}"/>
                </a:ext>
              </a:extLst>
            </p:cNvPr>
            <p:cNvSpPr/>
            <p:nvPr/>
          </p:nvSpPr>
          <p:spPr>
            <a:xfrm rot="20379789" flipV="1">
              <a:off x="6722635" y="435332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2D66D3AC-2690-4A60-A65E-7C29EDBB065E}"/>
                </a:ext>
              </a:extLst>
            </p:cNvPr>
            <p:cNvSpPr txBox="1"/>
            <p:nvPr/>
          </p:nvSpPr>
          <p:spPr>
            <a:xfrm>
              <a:off x="8010292" y="4375906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6CDB2727-4629-4E5A-B28E-92912D57B48E}"/>
                </a:ext>
              </a:extLst>
            </p:cNvPr>
            <p:cNvSpPr txBox="1"/>
            <p:nvPr/>
          </p:nvSpPr>
          <p:spPr>
            <a:xfrm>
              <a:off x="7211965" y="4627712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20BD432F-ACF8-4CC3-964C-601735AEA894}"/>
                </a:ext>
              </a:extLst>
            </p:cNvPr>
            <p:cNvSpPr txBox="1"/>
            <p:nvPr/>
          </p:nvSpPr>
          <p:spPr>
            <a:xfrm>
              <a:off x="6561722" y="4384456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</p:grp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C71F713-79D4-43B7-AE28-87A74964646F}"/>
              </a:ext>
            </a:extLst>
          </p:cNvPr>
          <p:cNvSpPr txBox="1"/>
          <p:nvPr/>
        </p:nvSpPr>
        <p:spPr>
          <a:xfrm>
            <a:off x="1103101" y="2673922"/>
            <a:ext cx="316625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quad</a:t>
            </a:r>
            <a:r>
              <a:rPr lang="pt-BR" sz="1400" dirty="0">
                <a:latin typeface="Consolas" panose="020B0609020204030204" pitchFamily="49" charset="0"/>
              </a:rPr>
              <a:t>[6] =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v1, v2,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0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v2, v3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1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octa</a:t>
            </a:r>
            <a:r>
              <a:rPr lang="pt-BR" sz="1400" dirty="0">
                <a:latin typeface="Consolas" panose="020B0609020204030204" pitchFamily="49" charset="0"/>
              </a:rPr>
              <a:t>[6] =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v1, v2,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0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v2, v3,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1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v3, v4,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2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v4, v5,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3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v5, v6,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4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v6, v7,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5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v7, v8,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6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v8, v1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7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245425C-8E1F-4616-8C77-4850300E25D6}"/>
              </a:ext>
            </a:extLst>
          </p:cNvPr>
          <p:cNvSpPr/>
          <p:nvPr/>
        </p:nvSpPr>
        <p:spPr>
          <a:xfrm>
            <a:off x="5835889" y="2692027"/>
            <a:ext cx="3931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Os triângulos que formam um objeto 3D compartilham muitos vértices</a:t>
            </a:r>
          </a:p>
        </p:txBody>
      </p:sp>
    </p:spTree>
    <p:extLst>
      <p:ext uri="{BB962C8B-B14F-4D97-AF65-F5344CB8AC3E}">
        <p14:creationId xmlns:p14="http://schemas.microsoft.com/office/powerpoint/2010/main" val="99904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AF3A-35AC-4F5B-A2D1-88948CC0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12E81-5999-4343-A634-DDCDF4E3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duplicação</a:t>
            </a:r>
            <a:r>
              <a:rPr lang="pt-BR" dirty="0"/>
              <a:t> de vértices </a:t>
            </a:r>
            <a:r>
              <a:rPr lang="pt-BR" dirty="0">
                <a:solidFill>
                  <a:schemeClr val="accent1"/>
                </a:solidFill>
              </a:rPr>
              <a:t>não é desejável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Aumenta o consumo de memória</a:t>
            </a:r>
          </a:p>
          <a:p>
            <a:pPr lvl="1"/>
            <a:r>
              <a:rPr lang="pt-BR" dirty="0"/>
              <a:t>Aumenta o processamento pelo hardware gráfico </a:t>
            </a:r>
          </a:p>
          <a:p>
            <a:pPr lvl="1"/>
            <a:endParaRPr lang="pt-BR" dirty="0"/>
          </a:p>
          <a:p>
            <a:r>
              <a:rPr lang="pt-BR" b="1" dirty="0"/>
              <a:t>TRIANGLESTRIP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pode ajudar </a:t>
            </a:r>
            <a:r>
              <a:rPr lang="pt-BR" dirty="0"/>
              <a:t>a </a:t>
            </a:r>
            <a:r>
              <a:rPr lang="pt-BR" dirty="0">
                <a:solidFill>
                  <a:schemeClr val="accent1"/>
                </a:solidFill>
              </a:rPr>
              <a:t>eliminar a duplicação</a:t>
            </a:r>
            <a:r>
              <a:rPr lang="pt-BR" dirty="0"/>
              <a:t>, porém:</a:t>
            </a:r>
          </a:p>
          <a:p>
            <a:pPr lvl="1"/>
            <a:r>
              <a:rPr lang="pt-BR" dirty="0"/>
              <a:t>Nem toda geometria é facilmente organizada em “strips”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2"/>
                </a:solidFill>
              </a:rPr>
              <a:t>listas</a:t>
            </a:r>
            <a:r>
              <a:rPr lang="pt-BR" dirty="0"/>
              <a:t> de triângulos </a:t>
            </a:r>
            <a:r>
              <a:rPr lang="pt-BR" dirty="0">
                <a:solidFill>
                  <a:schemeClr val="accent2"/>
                </a:solidFill>
              </a:rPr>
              <a:t>são mais flexíveis</a:t>
            </a:r>
          </a:p>
          <a:p>
            <a:pPr lvl="2"/>
            <a:r>
              <a:rPr lang="pt-BR" dirty="0"/>
              <a:t>Podem existir triângulos desconectados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56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EB7E3-EA75-45FD-B875-86AD8271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7BAC8-FB8B-41CB-8E1F-293DC86C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solução</a:t>
            </a:r>
            <a:r>
              <a:rPr lang="pt-BR" dirty="0"/>
              <a:t> é criar uma </a:t>
            </a:r>
            <a:r>
              <a:rPr lang="pt-BR" dirty="0">
                <a:solidFill>
                  <a:schemeClr val="accent1"/>
                </a:solidFill>
              </a:rPr>
              <a:t>lista de vértices </a:t>
            </a:r>
            <a:r>
              <a:rPr lang="pt-BR" dirty="0"/>
              <a:t>e uma </a:t>
            </a:r>
            <a:r>
              <a:rPr lang="pt-BR" dirty="0">
                <a:solidFill>
                  <a:schemeClr val="accent2"/>
                </a:solidFill>
              </a:rPr>
              <a:t>lista de índices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lista de vértices contém todos os vértices únicos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lista de índices informa como os vértices são usados para formar triângulos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2C8950-0CD8-42E3-9E4B-BCDB9A607A26}"/>
              </a:ext>
            </a:extLst>
          </p:cNvPr>
          <p:cNvSpPr/>
          <p:nvPr/>
        </p:nvSpPr>
        <p:spPr>
          <a:xfrm>
            <a:off x="1371600" y="294516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quadVertex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] = { v0, v1, v2, v3 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2DB28F-AD61-476D-8EF0-5E1B94374FEB}"/>
              </a:ext>
            </a:extLst>
          </p:cNvPr>
          <p:cNvSpPr/>
          <p:nvPr/>
        </p:nvSpPr>
        <p:spPr>
          <a:xfrm>
            <a:off x="1371600" y="4165674"/>
            <a:ext cx="3392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quadIndex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latin typeface="Consolas" panose="020B0609020204030204" pitchFamily="49" charset="0"/>
              </a:rPr>
              <a:t>] =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1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4AA0901-AD3F-4334-A93F-E360423819F8}"/>
              </a:ext>
            </a:extLst>
          </p:cNvPr>
          <p:cNvGrpSpPr/>
          <p:nvPr/>
        </p:nvGrpSpPr>
        <p:grpSpPr>
          <a:xfrm>
            <a:off x="5286993" y="4049212"/>
            <a:ext cx="2514149" cy="1630838"/>
            <a:chOff x="2900334" y="3006523"/>
            <a:chExt cx="2514149" cy="1630838"/>
          </a:xfrm>
        </p:grpSpPr>
        <p:sp>
          <p:nvSpPr>
            <p:cNvPr id="8" name="Triângulo isósceles 146">
              <a:extLst>
                <a:ext uri="{FF2B5EF4-FFF2-40B4-BE49-F238E27FC236}">
                  <a16:creationId xmlns:a16="http://schemas.microsoft.com/office/drawing/2014/main" id="{19EFFC42-E084-4619-95BB-415D93A8B6AD}"/>
                </a:ext>
              </a:extLst>
            </p:cNvPr>
            <p:cNvSpPr/>
            <p:nvPr/>
          </p:nvSpPr>
          <p:spPr>
            <a:xfrm>
              <a:off x="3194810" y="3355516"/>
              <a:ext cx="1912899" cy="869305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7661 h 869305"/>
                <a:gd name="connsiteX3" fmla="*/ 0 w 1912899"/>
                <a:gd name="connsiteY3" fmla="*/ 869305 h 86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899" h="869305">
                  <a:moveTo>
                    <a:pt x="0" y="869305"/>
                  </a:moveTo>
                  <a:lnTo>
                    <a:pt x="920592" y="0"/>
                  </a:lnTo>
                  <a:lnTo>
                    <a:pt x="1912899" y="17661"/>
                  </a:lnTo>
                  <a:lnTo>
                    <a:pt x="0" y="86930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146">
              <a:extLst>
                <a:ext uri="{FF2B5EF4-FFF2-40B4-BE49-F238E27FC236}">
                  <a16:creationId xmlns:a16="http://schemas.microsoft.com/office/drawing/2014/main" id="{71C3B6EF-17AB-43F4-AF18-F04FBFF10736}"/>
                </a:ext>
              </a:extLst>
            </p:cNvPr>
            <p:cNvSpPr/>
            <p:nvPr/>
          </p:nvSpPr>
          <p:spPr>
            <a:xfrm>
              <a:off x="3202804" y="3373613"/>
              <a:ext cx="1918142" cy="932670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524429"/>
                <a:gd name="connsiteY0" fmla="*/ 1588655 h 1588655"/>
                <a:gd name="connsiteX1" fmla="*/ 920592 w 1524429"/>
                <a:gd name="connsiteY1" fmla="*/ 719350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524429"/>
                <a:gd name="connsiteY0" fmla="*/ 1588655 h 1588655"/>
                <a:gd name="connsiteX1" fmla="*/ 1081957 w 1524429"/>
                <a:gd name="connsiteY1" fmla="*/ 904621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906923"/>
                <a:gd name="connsiteY0" fmla="*/ 841596 h 904621"/>
                <a:gd name="connsiteX1" fmla="*/ 1464451 w 1906923"/>
                <a:gd name="connsiteY1" fmla="*/ 904621 h 904621"/>
                <a:gd name="connsiteX2" fmla="*/ 1906923 w 1906923"/>
                <a:gd name="connsiteY2" fmla="*/ 0 h 904621"/>
                <a:gd name="connsiteX3" fmla="*/ 0 w 1906923"/>
                <a:gd name="connsiteY3" fmla="*/ 841596 h 904621"/>
                <a:gd name="connsiteX0" fmla="*/ 0 w 1901313"/>
                <a:gd name="connsiteY0" fmla="*/ 858426 h 904621"/>
                <a:gd name="connsiteX1" fmla="*/ 1458841 w 1901313"/>
                <a:gd name="connsiteY1" fmla="*/ 904621 h 904621"/>
                <a:gd name="connsiteX2" fmla="*/ 1901313 w 1901313"/>
                <a:gd name="connsiteY2" fmla="*/ 0 h 904621"/>
                <a:gd name="connsiteX3" fmla="*/ 0 w 1901313"/>
                <a:gd name="connsiteY3" fmla="*/ 858426 h 904621"/>
                <a:gd name="connsiteX0" fmla="*/ 0 w 1901313"/>
                <a:gd name="connsiteY0" fmla="*/ 858426 h 927060"/>
                <a:gd name="connsiteX1" fmla="*/ 1458841 w 1901313"/>
                <a:gd name="connsiteY1" fmla="*/ 927060 h 927060"/>
                <a:gd name="connsiteX2" fmla="*/ 1901313 w 1901313"/>
                <a:gd name="connsiteY2" fmla="*/ 0 h 927060"/>
                <a:gd name="connsiteX3" fmla="*/ 0 w 1901313"/>
                <a:gd name="connsiteY3" fmla="*/ 858426 h 927060"/>
                <a:gd name="connsiteX0" fmla="*/ 0 w 1918142"/>
                <a:gd name="connsiteY0" fmla="*/ 864036 h 932670"/>
                <a:gd name="connsiteX1" fmla="*/ 1458841 w 1918142"/>
                <a:gd name="connsiteY1" fmla="*/ 932670 h 932670"/>
                <a:gd name="connsiteX2" fmla="*/ 1918142 w 1918142"/>
                <a:gd name="connsiteY2" fmla="*/ 0 h 932670"/>
                <a:gd name="connsiteX3" fmla="*/ 0 w 1918142"/>
                <a:gd name="connsiteY3" fmla="*/ 864036 h 93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142" h="932670">
                  <a:moveTo>
                    <a:pt x="0" y="864036"/>
                  </a:moveTo>
                  <a:lnTo>
                    <a:pt x="1458841" y="932670"/>
                  </a:lnTo>
                  <a:lnTo>
                    <a:pt x="1918142" y="0"/>
                  </a:lnTo>
                  <a:lnTo>
                    <a:pt x="0" y="8640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BF8E9E1-AA9B-46FB-9C6C-CBE93D304F4A}"/>
                </a:ext>
              </a:extLst>
            </p:cNvPr>
            <p:cNvSpPr txBox="1"/>
            <p:nvPr/>
          </p:nvSpPr>
          <p:spPr>
            <a:xfrm>
              <a:off x="2900334" y="41487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2D83158-2D2C-4199-AFCF-E47AECA548B9}"/>
                </a:ext>
              </a:extLst>
            </p:cNvPr>
            <p:cNvSpPr txBox="1"/>
            <p:nvPr/>
          </p:nvSpPr>
          <p:spPr>
            <a:xfrm>
              <a:off x="3826134" y="300652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54C24CE-2EAD-4EB2-BBD6-543113099A38}"/>
                </a:ext>
              </a:extLst>
            </p:cNvPr>
            <p:cNvSpPr txBox="1"/>
            <p:nvPr/>
          </p:nvSpPr>
          <p:spPr>
            <a:xfrm>
              <a:off x="5064707" y="305622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D790CF22-FDA3-4649-B196-1B7F6FE8CD52}"/>
                </a:ext>
              </a:extLst>
            </p:cNvPr>
            <p:cNvCxnSpPr>
              <a:cxnSpLocks/>
              <a:stCxn id="20" idx="2"/>
              <a:endCxn id="19" idx="5"/>
            </p:cNvCxnSpPr>
            <p:nvPr/>
          </p:nvCxnSpPr>
          <p:spPr>
            <a:xfrm flipH="1">
              <a:off x="3210353" y="3375278"/>
              <a:ext cx="884962" cy="81885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8AF0D77-6F35-46E7-8DF2-63911CD866C8}"/>
                </a:ext>
              </a:extLst>
            </p:cNvPr>
            <p:cNvCxnSpPr>
              <a:cxnSpLocks/>
              <a:stCxn id="19" idx="7"/>
              <a:endCxn id="21" idx="2"/>
            </p:cNvCxnSpPr>
            <p:nvPr/>
          </p:nvCxnSpPr>
          <p:spPr>
            <a:xfrm>
              <a:off x="3228622" y="4243420"/>
              <a:ext cx="1403276" cy="5920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3946687C-63EC-485F-96A2-6E34F4C2CF98}"/>
                </a:ext>
              </a:extLst>
            </p:cNvPr>
            <p:cNvCxnSpPr>
              <a:cxnSpLocks/>
              <a:stCxn id="22" idx="2"/>
              <a:endCxn id="19" idx="6"/>
            </p:cNvCxnSpPr>
            <p:nvPr/>
          </p:nvCxnSpPr>
          <p:spPr>
            <a:xfrm flipH="1">
              <a:off x="3229398" y="3392315"/>
              <a:ext cx="1848226" cy="8227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F4CC8E9-A8D5-4EEE-9871-F639AA10566D}"/>
                </a:ext>
              </a:extLst>
            </p:cNvPr>
            <p:cNvCxnSpPr>
              <a:cxnSpLocks/>
              <a:stCxn id="22" idx="3"/>
              <a:endCxn id="20" idx="6"/>
            </p:cNvCxnSpPr>
            <p:nvPr/>
          </p:nvCxnSpPr>
          <p:spPr>
            <a:xfrm flipH="1" flipV="1">
              <a:off x="4162992" y="3350194"/>
              <a:ext cx="915409" cy="1380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B17183-733A-4DCA-93DB-673DFF48DEB2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 flipV="1">
              <a:off x="4680530" y="3413286"/>
              <a:ext cx="416140" cy="84328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E49C5B5-3316-472F-8937-3B7E974B56F2}"/>
                </a:ext>
              </a:extLst>
            </p:cNvPr>
            <p:cNvSpPr txBox="1"/>
            <p:nvPr/>
          </p:nvSpPr>
          <p:spPr>
            <a:xfrm>
              <a:off x="4545443" y="432958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15EB261-4104-44C0-A3A6-AC02C1811A4C}"/>
                </a:ext>
              </a:extLst>
            </p:cNvPr>
            <p:cNvSpPr/>
            <p:nvPr/>
          </p:nvSpPr>
          <p:spPr>
            <a:xfrm rot="20379789" flipV="1">
              <a:off x="3159472" y="41904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E7094F8-55D3-4B13-95CB-937B33125F77}"/>
                </a:ext>
              </a:extLst>
            </p:cNvPr>
            <p:cNvSpPr/>
            <p:nvPr/>
          </p:nvSpPr>
          <p:spPr>
            <a:xfrm rot="20379789" flipV="1">
              <a:off x="4093066" y="332556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31516700-F954-4A5F-835D-410C625D1095}"/>
                </a:ext>
              </a:extLst>
            </p:cNvPr>
            <p:cNvSpPr/>
            <p:nvPr/>
          </p:nvSpPr>
          <p:spPr>
            <a:xfrm rot="20379789" flipV="1">
              <a:off x="4629649" y="425291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6EFF17C-1D94-4524-BD89-4AD05853D4C2}"/>
                </a:ext>
              </a:extLst>
            </p:cNvPr>
            <p:cNvSpPr/>
            <p:nvPr/>
          </p:nvSpPr>
          <p:spPr>
            <a:xfrm rot="20379789" flipV="1">
              <a:off x="5075375" y="334260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CAD585-0A74-4437-B765-50BBAA7BD28E}"/>
              </a:ext>
            </a:extLst>
          </p:cNvPr>
          <p:cNvSpPr txBox="1"/>
          <p:nvPr/>
        </p:nvSpPr>
        <p:spPr>
          <a:xfrm>
            <a:off x="8092820" y="4435004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duplicação de índices tem um custo menor</a:t>
            </a:r>
          </a:p>
        </p:txBody>
      </p:sp>
    </p:spTree>
    <p:extLst>
      <p:ext uri="{BB962C8B-B14F-4D97-AF65-F5344CB8AC3E}">
        <p14:creationId xmlns:p14="http://schemas.microsoft.com/office/powerpoint/2010/main" val="210127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D6AA6-CD74-45E4-ACC3-6B7A704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CCA3E-AFE2-440F-8FB2-D36DD21F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Vertex Shader</a:t>
            </a:r>
            <a:r>
              <a:rPr lang="pt-BR" dirty="0"/>
              <a:t> funciona </a:t>
            </a:r>
            <a:r>
              <a:rPr lang="pt-BR" dirty="0">
                <a:solidFill>
                  <a:schemeClr val="accent1"/>
                </a:solidFill>
              </a:rPr>
              <a:t>como uma função</a:t>
            </a:r>
          </a:p>
          <a:p>
            <a:pPr lvl="1"/>
            <a:r>
              <a:rPr lang="pt-BR" dirty="0"/>
              <a:t>Recebe vértices na entrada</a:t>
            </a:r>
          </a:p>
          <a:p>
            <a:pPr lvl="1"/>
            <a:r>
              <a:rPr lang="pt-BR" dirty="0"/>
              <a:t>Aplica alguma transformação aos vértices</a:t>
            </a:r>
          </a:p>
          <a:p>
            <a:pPr lvl="1"/>
            <a:r>
              <a:rPr lang="pt-BR" dirty="0"/>
              <a:t>Produz vértices na saída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2"/>
                </a:solidFill>
              </a:rPr>
              <a:t>vértices de todos os objetos </a:t>
            </a:r>
            <a:r>
              <a:rPr lang="pt-BR" dirty="0"/>
              <a:t>passam pelo Vertex Shader</a:t>
            </a:r>
          </a:p>
          <a:p>
            <a:pPr lvl="1"/>
            <a:r>
              <a:rPr lang="pt-BR" dirty="0"/>
              <a:t>Essa função é implementada pelo programador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FEDDFC9-139C-4686-BEE2-C0F506B75B97}"/>
              </a:ext>
            </a:extLst>
          </p:cNvPr>
          <p:cNvSpPr/>
          <p:nvPr/>
        </p:nvSpPr>
        <p:spPr>
          <a:xfrm>
            <a:off x="1306945" y="4941528"/>
            <a:ext cx="6599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modelo conceitual do que acontece no hardware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i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 i &lt; </a:t>
            </a:r>
            <a:r>
              <a:rPr lang="pt-BR" sz="1600" dirty="0" err="1">
                <a:latin typeface="Consolas" panose="020B0609020204030204" pitchFamily="49" charset="0"/>
              </a:rPr>
              <a:t>numVertices</a:t>
            </a:r>
            <a:r>
              <a:rPr lang="pt-BR" sz="1600" dirty="0">
                <a:latin typeface="Consolas" panose="020B0609020204030204" pitchFamily="49" charset="0"/>
              </a:rPr>
              <a:t>; ++i)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outputVertex</a:t>
            </a:r>
            <a:r>
              <a:rPr lang="pt-BR" sz="1600" dirty="0">
                <a:latin typeface="Consolas" panose="020B0609020204030204" pitchFamily="49" charset="0"/>
              </a:rPr>
              <a:t>[i] =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VertexShader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inputVertex</a:t>
            </a:r>
            <a:r>
              <a:rPr lang="pt-BR" sz="1600" dirty="0">
                <a:latin typeface="Consolas" panose="020B0609020204030204" pitchFamily="49" charset="0"/>
              </a:rPr>
              <a:t>[i]);</a:t>
            </a:r>
          </a:p>
        </p:txBody>
      </p:sp>
    </p:spTree>
    <p:extLst>
      <p:ext uri="{BB962C8B-B14F-4D97-AF65-F5344CB8AC3E}">
        <p14:creationId xmlns:p14="http://schemas.microsoft.com/office/powerpoint/2010/main" val="105705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A4C33-C0EC-46C6-9FE6-C42DEE0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79B03-5766-4995-9D69-B20FCF5B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transformação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de coordenadas </a:t>
            </a:r>
            <a:r>
              <a:rPr lang="pt-BR" dirty="0"/>
              <a:t>é uma tarefa comum</a:t>
            </a:r>
          </a:p>
          <a:p>
            <a:pPr lvl="1"/>
            <a:r>
              <a:rPr lang="pt-BR" dirty="0"/>
              <a:t>Objetos são criados de forma independente</a:t>
            </a:r>
          </a:p>
          <a:p>
            <a:pPr lvl="2"/>
            <a:r>
              <a:rPr lang="pt-BR" dirty="0"/>
              <a:t>Cada objeto usa um sistema local de coordenadas</a:t>
            </a:r>
          </a:p>
          <a:p>
            <a:pPr lvl="2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6D0C71E-5457-4B72-937B-F224CE7A2F41}"/>
              </a:ext>
            </a:extLst>
          </p:cNvPr>
          <p:cNvSpPr/>
          <p:nvPr/>
        </p:nvSpPr>
        <p:spPr>
          <a:xfrm>
            <a:off x="7803375" y="4164902"/>
            <a:ext cx="3353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As coordenadas locais precisam ser transformadas em coordenadas globais para unir os objetos em uma única cena</a:t>
            </a: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343C9A7-45D5-4E92-87D0-E228ED214AED}"/>
              </a:ext>
            </a:extLst>
          </p:cNvPr>
          <p:cNvGrpSpPr/>
          <p:nvPr/>
        </p:nvGrpSpPr>
        <p:grpSpPr>
          <a:xfrm>
            <a:off x="1858071" y="3630777"/>
            <a:ext cx="5121897" cy="2545578"/>
            <a:chOff x="1699312" y="3881832"/>
            <a:chExt cx="5121897" cy="2545578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67B789F-C8F4-49D0-BF06-CB8CB4D0055F}"/>
                </a:ext>
              </a:extLst>
            </p:cNvPr>
            <p:cNvGrpSpPr/>
            <p:nvPr/>
          </p:nvGrpSpPr>
          <p:grpSpPr>
            <a:xfrm>
              <a:off x="2380326" y="4317685"/>
              <a:ext cx="1693988" cy="1388156"/>
              <a:chOff x="5516437" y="3044467"/>
              <a:chExt cx="2909225" cy="2383995"/>
            </a:xfrm>
          </p:grpSpPr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F37B2AA3-899D-4006-B1BA-F8186F925A87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DADB2FFD-4C15-420E-8851-461C1EA600CB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EF3A35F9-5DE4-4C7D-BBD9-B987B7A6BF8C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D3F942C0-C5DF-4683-A60A-D90EE23C42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99E24E6B-7A7C-4B50-9951-722B61884D4A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AB854002-72F4-43A3-A2E7-D125BD010171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BDA819A0-CBB4-4961-BB28-2FE2BC2F6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6FB041FE-A9DE-4203-8DF1-7FDAF2E43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CBE782FF-317F-4271-A445-BE4A896FDCE0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41" name="Triângulo isósceles 40">
                  <a:extLst>
                    <a:ext uri="{FF2B5EF4-FFF2-40B4-BE49-F238E27FC236}">
                      <a16:creationId xmlns:a16="http://schemas.microsoft.com/office/drawing/2014/main" id="{273019EE-749F-4C1F-AF39-87C4158863B0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70C0EB76-79BF-4660-8ADA-481E09928870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528C96B5-C5FD-435C-9ECD-901F6AC50B94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3E7D365C-982C-41B3-8B15-D19D35777CE9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D46A4DB-2D82-4F6C-B1C9-7437CCA11B13}"/>
                </a:ext>
              </a:extLst>
            </p:cNvPr>
            <p:cNvSpPr txBox="1"/>
            <p:nvPr/>
          </p:nvSpPr>
          <p:spPr>
            <a:xfrm>
              <a:off x="6538760" y="5972106"/>
              <a:ext cx="28244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CF28344-C070-48BC-8763-9EC5545497AC}"/>
                </a:ext>
              </a:extLst>
            </p:cNvPr>
            <p:cNvSpPr txBox="1"/>
            <p:nvPr/>
          </p:nvSpPr>
          <p:spPr>
            <a:xfrm>
              <a:off x="1699312" y="3881832"/>
              <a:ext cx="2952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y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55CC044-5C23-4FFE-ACE8-F1FD6FC69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5541" y="3996703"/>
              <a:ext cx="0" cy="2172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F6E2C1E-2A94-4E04-BB56-811353D91F74}"/>
                </a:ext>
              </a:extLst>
            </p:cNvPr>
            <p:cNvCxnSpPr>
              <a:cxnSpLocks/>
            </p:cNvCxnSpPr>
            <p:nvPr/>
          </p:nvCxnSpPr>
          <p:spPr>
            <a:xfrm>
              <a:off x="1872982" y="5972106"/>
              <a:ext cx="48972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168D6F7-EEC0-466A-961B-19A24BD676E0}"/>
                </a:ext>
              </a:extLst>
            </p:cNvPr>
            <p:cNvSpPr txBox="1"/>
            <p:nvPr/>
          </p:nvSpPr>
          <p:spPr>
            <a:xfrm>
              <a:off x="2958253" y="5561556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8F45E00-87FE-49B5-902E-C06117823B53}"/>
                </a:ext>
              </a:extLst>
            </p:cNvPr>
            <p:cNvSpPr txBox="1"/>
            <p:nvPr/>
          </p:nvSpPr>
          <p:spPr>
            <a:xfrm>
              <a:off x="3861584" y="608885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Global</a:t>
              </a:r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9C134C37-BAA2-4721-A5D5-DB33488EF112}"/>
                </a:ext>
              </a:extLst>
            </p:cNvPr>
            <p:cNvGrpSpPr/>
            <p:nvPr/>
          </p:nvGrpSpPr>
          <p:grpSpPr>
            <a:xfrm>
              <a:off x="4563035" y="4094001"/>
              <a:ext cx="1693988" cy="1558235"/>
              <a:chOff x="4940586" y="3756868"/>
              <a:chExt cx="1693988" cy="1558235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56E5F74-CE90-4E27-9E9F-8BC78A641A6E}"/>
                  </a:ext>
                </a:extLst>
              </p:cNvPr>
              <p:cNvSpPr/>
              <p:nvPr/>
            </p:nvSpPr>
            <p:spPr>
              <a:xfrm>
                <a:off x="5576284" y="4065256"/>
                <a:ext cx="695468" cy="629768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5135E665-516C-4E16-852C-281913B02DF8}"/>
                  </a:ext>
                </a:extLst>
              </p:cNvPr>
              <p:cNvCxnSpPr/>
              <p:nvPr/>
            </p:nvCxnSpPr>
            <p:spPr>
              <a:xfrm flipV="1">
                <a:off x="5113145" y="3756868"/>
                <a:ext cx="0" cy="1388156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EFE5DC65-3C02-478C-B3CE-5F2BCB41F4B7}"/>
                  </a:ext>
                </a:extLst>
              </p:cNvPr>
              <p:cNvCxnSpPr/>
              <p:nvPr/>
            </p:nvCxnSpPr>
            <p:spPr>
              <a:xfrm>
                <a:off x="4940586" y="4947890"/>
                <a:ext cx="169398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C8869D2F-D8B8-409E-8021-F9B146C11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1752" y="4695024"/>
                <a:ext cx="2759" cy="238854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08155FA3-F34F-4473-9F55-66A20DBF6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6283" y="4729444"/>
                <a:ext cx="1" cy="213714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DFDCCA5A-AA6B-45D0-A4A5-79BE1F4244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1274" y="4695024"/>
                <a:ext cx="44430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A5A029BA-0162-4327-A9D8-03BFE49EA3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1274" y="4077850"/>
                <a:ext cx="465010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A74507D2-E160-4329-9271-254DE88AE9BD}"/>
                  </a:ext>
                </a:extLst>
              </p:cNvPr>
              <p:cNvSpPr/>
              <p:nvPr/>
            </p:nvSpPr>
            <p:spPr>
              <a:xfrm rot="20379789" flipV="1">
                <a:off x="5552055" y="4664740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31F0565D-E092-4F09-ABDF-869A64F0614D}"/>
                  </a:ext>
                </a:extLst>
              </p:cNvPr>
              <p:cNvSpPr/>
              <p:nvPr/>
            </p:nvSpPr>
            <p:spPr>
              <a:xfrm rot="20379789" flipV="1">
                <a:off x="6238240" y="4659971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4110FE6-9073-4B52-8865-851EC88880D2}"/>
                  </a:ext>
                </a:extLst>
              </p:cNvPr>
              <p:cNvSpPr/>
              <p:nvPr/>
            </p:nvSpPr>
            <p:spPr>
              <a:xfrm rot="20379789" flipV="1">
                <a:off x="5552056" y="4051541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D4A0C0F-581D-4C54-99E1-742438531125}"/>
                  </a:ext>
                </a:extLst>
              </p:cNvPr>
              <p:cNvSpPr txBox="1"/>
              <p:nvPr/>
            </p:nvSpPr>
            <p:spPr>
              <a:xfrm>
                <a:off x="5520301" y="5007326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/>
                  <a:t>Local</a:t>
                </a: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CA4F1EFC-F1E4-4C4A-9F2E-F40938E5BD7B}"/>
                  </a:ext>
                </a:extLst>
              </p:cNvPr>
              <p:cNvSpPr/>
              <p:nvPr/>
            </p:nvSpPr>
            <p:spPr>
              <a:xfrm rot="20379789" flipV="1">
                <a:off x="6238240" y="4045932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62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536E0-3B67-4CC6-AB68-C32328DA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E4147-F480-4A80-B03C-BFCDFD60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mudança é chamada de </a:t>
            </a:r>
            <a:r>
              <a:rPr lang="pt-BR" dirty="0">
                <a:solidFill>
                  <a:schemeClr val="accent3"/>
                </a:solidFill>
              </a:rPr>
              <a:t>transformação </a:t>
            </a:r>
            <a:r>
              <a:rPr lang="pt-BR" dirty="0">
                <a:solidFill>
                  <a:schemeClr val="accent1"/>
                </a:solidFill>
              </a:rPr>
              <a:t>de mundo</a:t>
            </a:r>
          </a:p>
          <a:p>
            <a:pPr lvl="1"/>
            <a:r>
              <a:rPr lang="pt-BR" dirty="0"/>
              <a:t>Ela é feita pela aplicação de uma matriz</a:t>
            </a:r>
          </a:p>
          <a:p>
            <a:pPr lvl="2"/>
            <a:r>
              <a:rPr lang="pt-BR" dirty="0"/>
              <a:t>Chamada de matriz de mundo (</a:t>
            </a:r>
            <a:r>
              <a:rPr lang="pt-BR" i="1" dirty="0">
                <a:solidFill>
                  <a:schemeClr val="accent2"/>
                </a:solidFill>
              </a:rPr>
              <a:t>world </a:t>
            </a:r>
            <a:r>
              <a:rPr lang="pt-BR" i="1" dirty="0" err="1">
                <a:solidFill>
                  <a:schemeClr val="accent2"/>
                </a:solidFill>
              </a:rPr>
              <a:t>matrix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Cada objeto na cena tem sua matriz de mundo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Objetos também podem ser criados diretamente no mundo</a:t>
            </a:r>
          </a:p>
          <a:p>
            <a:pPr lvl="2"/>
            <a:r>
              <a:rPr lang="pt-BR" dirty="0"/>
              <a:t>Aplica-se uma </a:t>
            </a:r>
            <a:r>
              <a:rPr lang="pt-BR" dirty="0">
                <a:solidFill>
                  <a:schemeClr val="accent2"/>
                </a:solidFill>
              </a:rPr>
              <a:t>matriz de mundo identidade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7E32605-7E99-4408-BFDB-A8904ABF9A0A}"/>
                  </a:ext>
                </a:extLst>
              </p:cNvPr>
              <p:cNvSpPr txBox="1"/>
              <p:nvPr/>
            </p:nvSpPr>
            <p:spPr>
              <a:xfrm>
                <a:off x="1865745" y="3865420"/>
                <a:ext cx="2597314" cy="1175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7E32605-7E99-4408-BFDB-A8904ABF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5" y="3865420"/>
                <a:ext cx="2597314" cy="1175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0CFA39FA-DC16-4815-89BC-CB2506CEBA03}"/>
              </a:ext>
            </a:extLst>
          </p:cNvPr>
          <p:cNvSpPr txBox="1"/>
          <p:nvPr/>
        </p:nvSpPr>
        <p:spPr>
          <a:xfrm>
            <a:off x="5135417" y="3925181"/>
            <a:ext cx="4174836" cy="1055608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Muita vezes a matriz W é obtida por uma sequência de transformações de escala (S), rotação (R) e translação (T)</a:t>
            </a:r>
          </a:p>
          <a:p>
            <a:pPr algn="ctr"/>
            <a:r>
              <a:rPr lang="pt-BR" sz="1400" dirty="0"/>
              <a:t>W = SRT</a:t>
            </a:r>
          </a:p>
        </p:txBody>
      </p:sp>
    </p:spTree>
    <p:extLst>
      <p:ext uri="{BB962C8B-B14F-4D97-AF65-F5344CB8AC3E}">
        <p14:creationId xmlns:p14="http://schemas.microsoft.com/office/powerpoint/2010/main" val="102347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EEA14-12D4-4738-B03E-755DC5D7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C013-A04A-4027-9A6D-9C986777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formar uma imagem 2D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de uma cena</a:t>
            </a:r>
            <a:r>
              <a:rPr lang="pt-BR" dirty="0"/>
              <a:t>, é preciso:</a:t>
            </a:r>
          </a:p>
          <a:p>
            <a:pPr lvl="1"/>
            <a:r>
              <a:rPr lang="pt-BR" dirty="0"/>
              <a:t>Posicionar uma </a:t>
            </a:r>
            <a:r>
              <a:rPr lang="pt-BR" dirty="0">
                <a:solidFill>
                  <a:schemeClr val="accent2"/>
                </a:solidFill>
              </a:rPr>
              <a:t>câmera virtual</a:t>
            </a:r>
          </a:p>
          <a:p>
            <a:pPr lvl="2"/>
            <a:r>
              <a:rPr lang="pt-BR" dirty="0"/>
              <a:t>Especifica o volume visível</a:t>
            </a:r>
          </a:p>
          <a:p>
            <a:pPr lvl="2"/>
            <a:r>
              <a:rPr lang="pt-BR" dirty="0"/>
              <a:t>Possui um sistema de coordenadas</a:t>
            </a:r>
          </a:p>
          <a:p>
            <a:pPr lvl="1"/>
            <a:r>
              <a:rPr lang="pt-BR" dirty="0"/>
              <a:t>Transformar os vértices para as coordenadas da câmera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7FACFA6-9059-4A06-95F3-18802642E7D6}"/>
              </a:ext>
            </a:extLst>
          </p:cNvPr>
          <p:cNvGrpSpPr/>
          <p:nvPr/>
        </p:nvGrpSpPr>
        <p:grpSpPr>
          <a:xfrm>
            <a:off x="7813999" y="2647600"/>
            <a:ext cx="3481919" cy="2546474"/>
            <a:chOff x="5916379" y="2938268"/>
            <a:chExt cx="2694776" cy="1970803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2B601FA9-04CD-4521-9568-74B5B4C4EC8C}"/>
                </a:ext>
              </a:extLst>
            </p:cNvPr>
            <p:cNvSpPr/>
            <p:nvPr/>
          </p:nvSpPr>
          <p:spPr>
            <a:xfrm rot="17992042">
              <a:off x="6685180" y="2914445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BD9B96D-C0F2-45F8-AE48-BC0117C99B75}"/>
                </a:ext>
              </a:extLst>
            </p:cNvPr>
            <p:cNvGrpSpPr/>
            <p:nvPr/>
          </p:nvGrpSpPr>
          <p:grpSpPr>
            <a:xfrm>
              <a:off x="6917167" y="3520915"/>
              <a:ext cx="1693988" cy="1388156"/>
              <a:chOff x="5516437" y="3044467"/>
              <a:chExt cx="2909225" cy="2383995"/>
            </a:xfrm>
          </p:grpSpPr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E28EF278-721C-4295-BAEB-464869718347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51BA9128-F2C5-44A0-9414-56788F8637CD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AB8990AD-23A3-44C1-BCDA-A88B760D227E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744A0A56-CDED-48F0-93F1-D00AB8660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14BC6840-F490-4120-B3A9-47AF5F581CF7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E0F20EFB-8A44-4F80-BCFA-581E867B6FE6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57B903B3-E564-4A81-8BD1-24D7ABAA39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03C843FF-C15C-42B0-8976-A0AE0A531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55FF12AD-C91B-4CE2-A19F-AE9B97146E09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0" name="Triângulo isósceles 19">
                  <a:extLst>
                    <a:ext uri="{FF2B5EF4-FFF2-40B4-BE49-F238E27FC236}">
                      <a16:creationId xmlns:a16="http://schemas.microsoft.com/office/drawing/2014/main" id="{9EDC8532-6F3B-42E6-BEB5-E24B61D84EED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BDF5BD9A-A665-4078-9C24-CF5C9CAAB5B9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E7A44ABB-B908-49E0-B57D-FA5D88AEF7D9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71BF2DAA-48AF-4087-94E0-38263D6449E1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56B72EA-C78C-43FF-9ECD-A181B17111B9}"/>
                </a:ext>
              </a:extLst>
            </p:cNvPr>
            <p:cNvGrpSpPr/>
            <p:nvPr/>
          </p:nvGrpSpPr>
          <p:grpSpPr>
            <a:xfrm rot="1765231">
              <a:off x="5916379" y="2938268"/>
              <a:ext cx="1058542" cy="881781"/>
              <a:chOff x="9364569" y="2377568"/>
              <a:chExt cx="1058542" cy="881781"/>
            </a:xfrm>
          </p:grpSpPr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5B330057-38CE-4BD2-A0E7-7476FC6F96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506E6B81-80CE-4A55-842F-B672D7E52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9" descr="Câmera de vídeo">
                <a:extLst>
                  <a:ext uri="{FF2B5EF4-FFF2-40B4-BE49-F238E27FC236}">
                    <a16:creationId xmlns:a16="http://schemas.microsoft.com/office/drawing/2014/main" id="{29E2A565-53FC-4513-AFC2-8FBA36FC5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286E1C2-B718-4FE6-9985-02660DF1D6A7}"/>
                  </a:ext>
                </a:extLst>
              </p:cNvPr>
              <p:cNvSpPr txBox="1"/>
              <p:nvPr/>
            </p:nvSpPr>
            <p:spPr>
              <a:xfrm>
                <a:off x="1672017" y="4465784"/>
                <a:ext cx="2597314" cy="1175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286E1C2-B718-4FE6-9985-02660DF1D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017" y="4465784"/>
                <a:ext cx="2597314" cy="1175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1D8B965-867D-421F-973C-881145228090}"/>
                  </a:ext>
                </a:extLst>
              </p:cNvPr>
              <p:cNvSpPr txBox="1"/>
              <p:nvPr/>
            </p:nvSpPr>
            <p:spPr>
              <a:xfrm>
                <a:off x="5478629" y="4541712"/>
                <a:ext cx="1164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1D8B965-867D-421F-973C-881145228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29" y="4541712"/>
                <a:ext cx="11649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110996BC-4651-43B9-90F9-67763BCD9B93}"/>
              </a:ext>
            </a:extLst>
          </p:cNvPr>
          <p:cNvSpPr/>
          <p:nvPr/>
        </p:nvSpPr>
        <p:spPr>
          <a:xfrm>
            <a:off x="5148662" y="5056139"/>
            <a:ext cx="1824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View Space ou Camera Space</a:t>
            </a:r>
          </a:p>
        </p:txBody>
      </p:sp>
    </p:spTree>
    <p:extLst>
      <p:ext uri="{BB962C8B-B14F-4D97-AF65-F5344CB8AC3E}">
        <p14:creationId xmlns:p14="http://schemas.microsoft.com/office/powerpoint/2010/main" val="419237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59A96-894C-4A81-8BC3-AA0FFAAA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F6140-2096-4605-A5DF-3E695838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seguida é feita a </a:t>
            </a:r>
            <a:r>
              <a:rPr lang="pt-BR" dirty="0">
                <a:solidFill>
                  <a:schemeClr val="accent3"/>
                </a:solidFill>
              </a:rPr>
              <a:t>projeção</a:t>
            </a:r>
            <a:r>
              <a:rPr lang="pt-BR" dirty="0"/>
              <a:t> das </a:t>
            </a:r>
            <a:r>
              <a:rPr lang="pt-BR" dirty="0">
                <a:solidFill>
                  <a:schemeClr val="accent1"/>
                </a:solidFill>
              </a:rPr>
              <a:t>geometrias 3D</a:t>
            </a:r>
          </a:p>
          <a:p>
            <a:pPr lvl="1"/>
            <a:r>
              <a:rPr lang="pt-BR" dirty="0"/>
              <a:t>Projeção </a:t>
            </a:r>
            <a:r>
              <a:rPr lang="pt-BR" dirty="0">
                <a:solidFill>
                  <a:schemeClr val="accent2"/>
                </a:solidFill>
              </a:rPr>
              <a:t>perspectiva</a:t>
            </a:r>
            <a:r>
              <a:rPr lang="pt-BR" dirty="0"/>
              <a:t>	</a:t>
            </a:r>
          </a:p>
          <a:p>
            <a:pPr lvl="2"/>
            <a:r>
              <a:rPr lang="pt-BR" dirty="0"/>
              <a:t>Linhas paralelas convergem</a:t>
            </a:r>
          </a:p>
          <a:p>
            <a:pPr lvl="2"/>
            <a:r>
              <a:rPr lang="pt-BR" dirty="0"/>
              <a:t>Objetos diminuem com a distância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E6253437-1062-4431-BB98-3C69B1546E12}"/>
              </a:ext>
            </a:extLst>
          </p:cNvPr>
          <p:cNvGrpSpPr/>
          <p:nvPr/>
        </p:nvGrpSpPr>
        <p:grpSpPr>
          <a:xfrm>
            <a:off x="2588348" y="2717950"/>
            <a:ext cx="8137639" cy="3489183"/>
            <a:chOff x="2588348" y="2717950"/>
            <a:chExt cx="8137639" cy="3489183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EA7FAF1-3466-429F-993D-309699691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633" y="3128958"/>
              <a:ext cx="7155792" cy="1844966"/>
            </a:xfrm>
            <a:prstGeom prst="line">
              <a:avLst/>
            </a:prstGeom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136BAE83-89BA-4FA6-A936-EA57F1117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633" y="4157658"/>
              <a:ext cx="7422492" cy="816266"/>
            </a:xfrm>
            <a:prstGeom prst="line">
              <a:avLst/>
            </a:prstGeom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9F0A9B1-00F5-4984-9BB8-3E04A7DB3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02633" y="4973924"/>
              <a:ext cx="4488792" cy="812509"/>
            </a:xfrm>
            <a:prstGeom prst="line">
              <a:avLst/>
            </a:prstGeom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C4A6690-21E6-4D69-BDCD-71DE15E0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633" y="4729018"/>
              <a:ext cx="4517367" cy="244907"/>
            </a:xfrm>
            <a:prstGeom prst="line">
              <a:avLst/>
            </a:prstGeom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áfico 25" descr="Câmera de vídeo">
              <a:extLst>
                <a:ext uri="{FF2B5EF4-FFF2-40B4-BE49-F238E27FC236}">
                  <a16:creationId xmlns:a16="http://schemas.microsoft.com/office/drawing/2014/main" id="{8521B871-78E2-4D73-88DA-3FDA60FBA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48" y="4639662"/>
              <a:ext cx="514285" cy="514285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922AC4E-C36A-415F-8D0F-54BF64601D5C}"/>
                </a:ext>
              </a:extLst>
            </p:cNvPr>
            <p:cNvSpPr/>
            <p:nvPr/>
          </p:nvSpPr>
          <p:spPr>
            <a:xfrm>
              <a:off x="4341644" y="4107804"/>
              <a:ext cx="3011656" cy="1444981"/>
            </a:xfrm>
            <a:prstGeom prst="rect">
              <a:avLst/>
            </a:prstGeom>
            <a:noFill/>
            <a:ln w="57150"/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ContrastingRightFacing"/>
                <a:lightRig rig="threePt" dir="t"/>
              </a:scene3d>
            </a:bodyPr>
            <a:lstStyle/>
            <a:p>
              <a:pPr algn="ctr"/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988E521-16A5-42E8-84C7-61629F12E6E1}"/>
                </a:ext>
              </a:extLst>
            </p:cNvPr>
            <p:cNvSpPr txBox="1"/>
            <p:nvPr/>
          </p:nvSpPr>
          <p:spPr>
            <a:xfrm>
              <a:off x="5400676" y="5745468"/>
              <a:ext cx="962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Janela de Projeção</a:t>
              </a:r>
            </a:p>
          </p:txBody>
        </p:sp>
        <p:sp>
          <p:nvSpPr>
            <p:cNvPr id="29" name="Cilindro 28">
              <a:extLst>
                <a:ext uri="{FF2B5EF4-FFF2-40B4-BE49-F238E27FC236}">
                  <a16:creationId xmlns:a16="http://schemas.microsoft.com/office/drawing/2014/main" id="{55C1E0DB-0AB7-433A-A0F6-05BE3C424B13}"/>
                </a:ext>
              </a:extLst>
            </p:cNvPr>
            <p:cNvSpPr/>
            <p:nvPr/>
          </p:nvSpPr>
          <p:spPr>
            <a:xfrm>
              <a:off x="10135437" y="3118060"/>
              <a:ext cx="590550" cy="105049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ilindro 29">
              <a:extLst>
                <a:ext uri="{FF2B5EF4-FFF2-40B4-BE49-F238E27FC236}">
                  <a16:creationId xmlns:a16="http://schemas.microsoft.com/office/drawing/2014/main" id="{3B2B1366-349C-4259-B0E3-11487ABD173A}"/>
                </a:ext>
              </a:extLst>
            </p:cNvPr>
            <p:cNvSpPr/>
            <p:nvPr/>
          </p:nvSpPr>
          <p:spPr>
            <a:xfrm>
              <a:off x="7315200" y="4738106"/>
              <a:ext cx="590550" cy="105049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ilindro 30">
              <a:extLst>
                <a:ext uri="{FF2B5EF4-FFF2-40B4-BE49-F238E27FC236}">
                  <a16:creationId xmlns:a16="http://schemas.microsoft.com/office/drawing/2014/main" id="{F2D0A861-2CEC-4E18-932A-D26FAA00FB42}"/>
                </a:ext>
              </a:extLst>
            </p:cNvPr>
            <p:cNvSpPr/>
            <p:nvPr/>
          </p:nvSpPr>
          <p:spPr>
            <a:xfrm>
              <a:off x="5936850" y="4220899"/>
              <a:ext cx="251723" cy="447776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ilindro 31">
              <a:extLst>
                <a:ext uri="{FF2B5EF4-FFF2-40B4-BE49-F238E27FC236}">
                  <a16:creationId xmlns:a16="http://schemas.microsoft.com/office/drawing/2014/main" id="{FFB0EF71-FA49-44E5-AE5C-CB61280F9A3D}"/>
                </a:ext>
              </a:extLst>
            </p:cNvPr>
            <p:cNvSpPr/>
            <p:nvPr/>
          </p:nvSpPr>
          <p:spPr>
            <a:xfrm>
              <a:off x="5400676" y="4833601"/>
              <a:ext cx="338755" cy="602592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FB0061-0E7E-4FAF-B35C-E501795C4903}"/>
                </a:ext>
              </a:extLst>
            </p:cNvPr>
            <p:cNvSpPr/>
            <p:nvPr/>
          </p:nvSpPr>
          <p:spPr>
            <a:xfrm rot="20379789" flipV="1">
              <a:off x="10392423" y="3078625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80BB674-AB6A-423A-8B42-F49E750ED468}"/>
                </a:ext>
              </a:extLst>
            </p:cNvPr>
            <p:cNvSpPr/>
            <p:nvPr/>
          </p:nvSpPr>
          <p:spPr>
            <a:xfrm rot="20379789" flipV="1">
              <a:off x="6034046" y="4191906"/>
              <a:ext cx="45719" cy="47088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7730770-10BD-4F8C-BA8F-49D4AB0AB049}"/>
                </a:ext>
              </a:extLst>
            </p:cNvPr>
            <p:cNvSpPr txBox="1"/>
            <p:nvPr/>
          </p:nvSpPr>
          <p:spPr>
            <a:xfrm>
              <a:off x="10368672" y="27179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4BBB856-8E42-4842-921F-FF484720F7F9}"/>
                </a:ext>
              </a:extLst>
            </p:cNvPr>
            <p:cNvSpPr txBox="1"/>
            <p:nvPr/>
          </p:nvSpPr>
          <p:spPr>
            <a:xfrm>
              <a:off x="6027288" y="3904954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v'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77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DE41-BACA-44EA-88F3-0993B2AD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F70DA-44ED-4381-AAC1-1D8992B3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tarefa da rasterização é o </a:t>
            </a:r>
            <a:r>
              <a:rPr lang="pt-BR" dirty="0">
                <a:solidFill>
                  <a:schemeClr val="accent3"/>
                </a:solidFill>
              </a:rPr>
              <a:t>recorte </a:t>
            </a:r>
            <a:r>
              <a:rPr lang="pt-BR" dirty="0"/>
              <a:t>de</a:t>
            </a:r>
            <a:r>
              <a:rPr lang="pt-BR" dirty="0">
                <a:solidFill>
                  <a:schemeClr val="accent1"/>
                </a:solidFill>
              </a:rPr>
              <a:t> geometrias</a:t>
            </a:r>
          </a:p>
          <a:p>
            <a:pPr lvl="1"/>
            <a:r>
              <a:rPr lang="pt-BR" dirty="0"/>
              <a:t>O recorte (</a:t>
            </a:r>
            <a:r>
              <a:rPr lang="pt-BR" i="1" dirty="0"/>
              <a:t>clipping</a:t>
            </a:r>
            <a:r>
              <a:rPr lang="pt-BR" dirty="0"/>
              <a:t>) </a:t>
            </a:r>
            <a:r>
              <a:rPr lang="pt-BR" dirty="0">
                <a:solidFill>
                  <a:schemeClr val="accent2"/>
                </a:solidFill>
              </a:rPr>
              <a:t>elimina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Objetos fora do volume visível</a:t>
            </a:r>
          </a:p>
          <a:p>
            <a:pPr lvl="2"/>
            <a:r>
              <a:rPr lang="pt-BR" dirty="0"/>
              <a:t>Partes de objetos não visíveis</a:t>
            </a:r>
          </a:p>
          <a:p>
            <a:pPr lvl="1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782AE1C-2140-4C9F-9EE9-5A1F732177D3}"/>
              </a:ext>
            </a:extLst>
          </p:cNvPr>
          <p:cNvGrpSpPr/>
          <p:nvPr/>
        </p:nvGrpSpPr>
        <p:grpSpPr>
          <a:xfrm>
            <a:off x="2031758" y="4137893"/>
            <a:ext cx="3380197" cy="1928802"/>
            <a:chOff x="2327322" y="4350329"/>
            <a:chExt cx="3380197" cy="1928802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A4D28F0D-9A40-4809-85E4-10A252B72295}"/>
                </a:ext>
              </a:extLst>
            </p:cNvPr>
            <p:cNvSpPr/>
            <p:nvPr/>
          </p:nvSpPr>
          <p:spPr>
            <a:xfrm>
              <a:off x="2438953" y="5210904"/>
              <a:ext cx="959548" cy="907556"/>
            </a:xfrm>
            <a:prstGeom prst="triangle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0F9D0843-26EA-475A-8CAD-1556FD5600E1}"/>
                </a:ext>
              </a:extLst>
            </p:cNvPr>
            <p:cNvCxnSpPr>
              <a:cxnSpLocks/>
            </p:cNvCxnSpPr>
            <p:nvPr/>
          </p:nvCxnSpPr>
          <p:spPr>
            <a:xfrm>
              <a:off x="3362036" y="4676791"/>
              <a:ext cx="1996416" cy="106822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strela de 5 pontas 7">
              <a:extLst>
                <a:ext uri="{FF2B5EF4-FFF2-40B4-BE49-F238E27FC236}">
                  <a16:creationId xmlns:a16="http://schemas.microsoft.com/office/drawing/2014/main" id="{AF6BA8B6-3CCB-4C5F-9C14-723E29D17608}"/>
                </a:ext>
              </a:extLst>
            </p:cNvPr>
            <p:cNvSpPr/>
            <p:nvPr/>
          </p:nvSpPr>
          <p:spPr>
            <a:xfrm>
              <a:off x="4958663" y="4475266"/>
              <a:ext cx="399789" cy="403050"/>
            </a:xfrm>
            <a:prstGeom prst="star5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59427F7-9F72-492F-B240-7CD44C5402EE}"/>
                </a:ext>
              </a:extLst>
            </p:cNvPr>
            <p:cNvSpPr/>
            <p:nvPr/>
          </p:nvSpPr>
          <p:spPr>
            <a:xfrm rot="5400000">
              <a:off x="2717229" y="5440361"/>
              <a:ext cx="448863" cy="12286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FEE67AC-DFFF-475E-84A8-403F5ACE9F7A}"/>
                </a:ext>
              </a:extLst>
            </p:cNvPr>
            <p:cNvSpPr/>
            <p:nvPr/>
          </p:nvSpPr>
          <p:spPr>
            <a:xfrm>
              <a:off x="4784436" y="4350329"/>
              <a:ext cx="923083" cy="14799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EEF25B9-51B6-431B-99A4-C583CFB072FB}"/>
                </a:ext>
              </a:extLst>
            </p:cNvPr>
            <p:cNvSpPr/>
            <p:nvPr/>
          </p:nvSpPr>
          <p:spPr>
            <a:xfrm>
              <a:off x="2438953" y="4350329"/>
              <a:ext cx="2345483" cy="147031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ContrastingRightFacing"/>
                <a:lightRig rig="threePt" dir="t"/>
              </a:scene3d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19FA8A7-3F92-4B8B-B052-F40C2B91EC48}"/>
              </a:ext>
            </a:extLst>
          </p:cNvPr>
          <p:cNvGrpSpPr/>
          <p:nvPr/>
        </p:nvGrpSpPr>
        <p:grpSpPr>
          <a:xfrm>
            <a:off x="7128872" y="4137893"/>
            <a:ext cx="3380197" cy="1928802"/>
            <a:chOff x="2327322" y="4350329"/>
            <a:chExt cx="3380197" cy="1928802"/>
          </a:xfrm>
        </p:grpSpPr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0E0EBDFC-D5BD-48C7-802F-9260637F58A9}"/>
                </a:ext>
              </a:extLst>
            </p:cNvPr>
            <p:cNvSpPr/>
            <p:nvPr/>
          </p:nvSpPr>
          <p:spPr>
            <a:xfrm>
              <a:off x="2438953" y="5210904"/>
              <a:ext cx="959548" cy="907556"/>
            </a:xfrm>
            <a:prstGeom prst="triangle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BCA90308-FFAA-431E-AD15-C541345D7345}"/>
                </a:ext>
              </a:extLst>
            </p:cNvPr>
            <p:cNvCxnSpPr>
              <a:cxnSpLocks/>
            </p:cNvCxnSpPr>
            <p:nvPr/>
          </p:nvCxnSpPr>
          <p:spPr>
            <a:xfrm>
              <a:off x="3362036" y="4676791"/>
              <a:ext cx="1996416" cy="106822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strela de 5 pontas 7">
              <a:extLst>
                <a:ext uri="{FF2B5EF4-FFF2-40B4-BE49-F238E27FC236}">
                  <a16:creationId xmlns:a16="http://schemas.microsoft.com/office/drawing/2014/main" id="{EAACBA26-723F-4316-922D-36FE503EE90F}"/>
                </a:ext>
              </a:extLst>
            </p:cNvPr>
            <p:cNvSpPr/>
            <p:nvPr/>
          </p:nvSpPr>
          <p:spPr>
            <a:xfrm>
              <a:off x="4958663" y="4475266"/>
              <a:ext cx="399789" cy="403050"/>
            </a:xfrm>
            <a:prstGeom prst="star5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4FC6AB7-FDA5-4603-BE8C-C00F84C4F907}"/>
                </a:ext>
              </a:extLst>
            </p:cNvPr>
            <p:cNvSpPr/>
            <p:nvPr/>
          </p:nvSpPr>
          <p:spPr>
            <a:xfrm>
              <a:off x="4784436" y="4350329"/>
              <a:ext cx="923083" cy="1479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D0DB0A9-FE7A-470D-898C-6F205A0D5EFC}"/>
                </a:ext>
              </a:extLst>
            </p:cNvPr>
            <p:cNvSpPr/>
            <p:nvPr/>
          </p:nvSpPr>
          <p:spPr>
            <a:xfrm rot="5400000">
              <a:off x="2717229" y="5440361"/>
              <a:ext cx="448863" cy="1228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294C650-8827-45E4-8DC0-D9A6C9345C1F}"/>
                </a:ext>
              </a:extLst>
            </p:cNvPr>
            <p:cNvSpPr/>
            <p:nvPr/>
          </p:nvSpPr>
          <p:spPr>
            <a:xfrm>
              <a:off x="2438953" y="4350329"/>
              <a:ext cx="2345483" cy="147031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ContrastingRightFacing"/>
                <a:lightRig rig="threePt" dir="t"/>
              </a:scene3d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4077924-653D-4D0D-A5CB-0401FAE2A297}"/>
              </a:ext>
            </a:extLst>
          </p:cNvPr>
          <p:cNvSpPr txBox="1"/>
          <p:nvPr/>
        </p:nvSpPr>
        <p:spPr>
          <a:xfrm>
            <a:off x="3644368" y="5695566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Projeção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CE05EE-D60E-4549-A3D6-5BD11E52CA99}"/>
              </a:ext>
            </a:extLst>
          </p:cNvPr>
          <p:cNvSpPr txBox="1"/>
          <p:nvPr/>
        </p:nvSpPr>
        <p:spPr>
          <a:xfrm>
            <a:off x="8680781" y="5703834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Projeção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67AF24-FAA3-426B-9AB4-994482A5E1B9}"/>
              </a:ext>
            </a:extLst>
          </p:cNvPr>
          <p:cNvSpPr txBox="1"/>
          <p:nvPr/>
        </p:nvSpPr>
        <p:spPr>
          <a:xfrm>
            <a:off x="7835068" y="3369843"/>
            <a:ext cx="115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Recorte Aplicado</a:t>
            </a:r>
          </a:p>
        </p:txBody>
      </p:sp>
    </p:spTree>
    <p:extLst>
      <p:ext uri="{BB962C8B-B14F-4D97-AF65-F5344CB8AC3E}">
        <p14:creationId xmlns:p14="http://schemas.microsoft.com/office/powerpoint/2010/main" val="333323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7FE2-A7AE-4085-A418-2F6F96C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A41E7-A590-4C4B-B1B9-2A56CA4A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Gráficos 3D </a:t>
            </a:r>
            <a:r>
              <a:rPr lang="pt-BR" dirty="0"/>
              <a:t>são construídos em um </a:t>
            </a:r>
            <a:r>
              <a:rPr lang="pt-BR" dirty="0">
                <a:solidFill>
                  <a:schemeClr val="accent3"/>
                </a:solidFill>
              </a:rPr>
              <a:t>pipeline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renderização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Dada a descrição geométrica de objetos</a:t>
            </a:r>
            <a:br>
              <a:rPr lang="pt-BR" dirty="0"/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Posições de vértices, cores, texturas, etc.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dirty="0"/>
              <a:t>O pipeline gera uma imagem 2D</a:t>
            </a:r>
            <a:br>
              <a:rPr lang="pt-BR" dirty="0"/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 tamanho da viewport 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 um backbuffer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Baseado na lente de uma câmera virtual</a:t>
            </a:r>
            <a:br>
              <a:rPr lang="pt-BR" dirty="0"/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Posicionada dentro da cena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CC51D31-F023-4D6F-968B-EB434AB9FA4A}"/>
              </a:ext>
            </a:extLst>
          </p:cNvPr>
          <p:cNvGrpSpPr/>
          <p:nvPr/>
        </p:nvGrpSpPr>
        <p:grpSpPr>
          <a:xfrm>
            <a:off x="7555381" y="2758437"/>
            <a:ext cx="3481919" cy="2546474"/>
            <a:chOff x="5916379" y="2938268"/>
            <a:chExt cx="2694776" cy="1970803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9D172DDB-0331-4A7E-96C4-5A287D87BB67}"/>
                </a:ext>
              </a:extLst>
            </p:cNvPr>
            <p:cNvSpPr/>
            <p:nvPr/>
          </p:nvSpPr>
          <p:spPr>
            <a:xfrm rot="17992042">
              <a:off x="6685180" y="2914445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A7A15FE-509B-48B0-A320-CE35C703E8E1}"/>
                </a:ext>
              </a:extLst>
            </p:cNvPr>
            <p:cNvGrpSpPr/>
            <p:nvPr/>
          </p:nvGrpSpPr>
          <p:grpSpPr>
            <a:xfrm>
              <a:off x="6917167" y="3520915"/>
              <a:ext cx="1693988" cy="1388156"/>
              <a:chOff x="5516437" y="3044467"/>
              <a:chExt cx="2909225" cy="2383995"/>
            </a:xfrm>
          </p:grpSpPr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3F7DC1F5-D835-4F68-8BE4-1ED5D9702568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D19239E8-37AE-4A08-B9C1-2C69A15506F5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AAC52C6D-0AC8-4C77-A61A-0AAC5CC56921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69B6F34D-F296-4FDA-9446-D28504C31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7FBAEB21-9039-43BD-A15C-5FC941FFF46C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89652E5-B89B-4CCC-BAA1-0967E421C3F8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43CF3BB2-9997-411C-87FA-0752A3DF4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556E0F0B-442F-4F5E-891C-34C891174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FF6DEC7E-2C05-4C02-BEF7-57AD59DC1219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8" name="Triângulo isósceles 27">
                  <a:extLst>
                    <a:ext uri="{FF2B5EF4-FFF2-40B4-BE49-F238E27FC236}">
                      <a16:creationId xmlns:a16="http://schemas.microsoft.com/office/drawing/2014/main" id="{86132D82-5C2D-49EE-B523-5C5E1FA10D6E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1857158E-9159-46F2-B1FD-24A31431A9A8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2151C063-070D-4CCD-A2C8-35CFB401C60C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8B39120F-124C-43C5-97C5-2604E3357E78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2D57D0A-1D76-4325-A85E-2C4670C6E816}"/>
                </a:ext>
              </a:extLst>
            </p:cNvPr>
            <p:cNvGrpSpPr/>
            <p:nvPr/>
          </p:nvGrpSpPr>
          <p:grpSpPr>
            <a:xfrm rot="1765231">
              <a:off x="5916379" y="2938268"/>
              <a:ext cx="1058542" cy="881781"/>
              <a:chOff x="9364569" y="2377568"/>
              <a:chExt cx="1058542" cy="881781"/>
            </a:xfrm>
          </p:grpSpPr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83B7A259-999B-496A-B319-5237D9B49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4CDFFA09-FD8A-47B4-B05C-1D49E568A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áfico 17" descr="Câmera de vídeo">
                <a:extLst>
                  <a:ext uri="{FF2B5EF4-FFF2-40B4-BE49-F238E27FC236}">
                    <a16:creationId xmlns:a16="http://schemas.microsoft.com/office/drawing/2014/main" id="{4FFFBAFB-7899-4330-B376-A94AC0275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4497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637B6-3D13-408B-BD26-F19FBA2B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BE409-7370-472E-9410-F189FCCA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rasterização</a:t>
            </a:r>
            <a:r>
              <a:rPr lang="pt-BR" dirty="0"/>
              <a:t> computa a </a:t>
            </a:r>
            <a:r>
              <a:rPr lang="pt-BR" dirty="0">
                <a:solidFill>
                  <a:schemeClr val="accent1"/>
                </a:solidFill>
              </a:rPr>
              <a:t>cor dos pixels </a:t>
            </a:r>
            <a:r>
              <a:rPr lang="pt-BR" dirty="0"/>
              <a:t>da tela</a:t>
            </a:r>
          </a:p>
          <a:p>
            <a:pPr lvl="1"/>
            <a:r>
              <a:rPr lang="pt-BR" dirty="0"/>
              <a:t>A partir das geometrias </a:t>
            </a:r>
            <a:r>
              <a:rPr lang="pt-BR" b="1" dirty="0"/>
              <a:t>projetadas</a:t>
            </a:r>
            <a:r>
              <a:rPr lang="pt-BR" dirty="0"/>
              <a:t> no plano 2D</a:t>
            </a:r>
          </a:p>
          <a:p>
            <a:pPr lvl="2"/>
            <a:r>
              <a:rPr lang="pt-BR" dirty="0"/>
              <a:t>Cores são armazenadas</a:t>
            </a:r>
          </a:p>
          <a:p>
            <a:pPr lvl="3"/>
            <a:r>
              <a:rPr lang="pt-BR" dirty="0"/>
              <a:t>Nos vértices</a:t>
            </a:r>
          </a:p>
          <a:p>
            <a:pPr lvl="3"/>
            <a:r>
              <a:rPr lang="pt-BR" dirty="0"/>
              <a:t>Em texturas</a:t>
            </a:r>
          </a:p>
        </p:txBody>
      </p: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84C4C2E6-44EA-4F95-88C8-2703359221DC}"/>
              </a:ext>
            </a:extLst>
          </p:cNvPr>
          <p:cNvGrpSpPr/>
          <p:nvPr/>
        </p:nvGrpSpPr>
        <p:grpSpPr>
          <a:xfrm>
            <a:off x="4857642" y="3147620"/>
            <a:ext cx="6574742" cy="2898618"/>
            <a:chOff x="3557472" y="3129165"/>
            <a:chExt cx="6574742" cy="2898618"/>
          </a:xfrm>
        </p:grpSpPr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AFC64165-AB8A-41FA-8022-215E422023B3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6466940" y="4283278"/>
              <a:ext cx="589054" cy="2897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iângulo isósceles 124">
              <a:extLst>
                <a:ext uri="{FF2B5EF4-FFF2-40B4-BE49-F238E27FC236}">
                  <a16:creationId xmlns:a16="http://schemas.microsoft.com/office/drawing/2014/main" id="{531013DD-B644-4D96-894F-D99A6C415029}"/>
                </a:ext>
              </a:extLst>
            </p:cNvPr>
            <p:cNvSpPr/>
            <p:nvPr/>
          </p:nvSpPr>
          <p:spPr>
            <a:xfrm>
              <a:off x="4032526" y="4606547"/>
              <a:ext cx="1949504" cy="1421233"/>
            </a:xfrm>
            <a:prstGeom prst="triangl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01B2532C-3004-4F6F-9478-51178D00025E}"/>
                </a:ext>
              </a:extLst>
            </p:cNvPr>
            <p:cNvGrpSpPr/>
            <p:nvPr/>
          </p:nvGrpSpPr>
          <p:grpSpPr>
            <a:xfrm>
              <a:off x="6752017" y="3129165"/>
              <a:ext cx="3380197" cy="1928802"/>
              <a:chOff x="7988480" y="2593223"/>
              <a:chExt cx="3380197" cy="1928802"/>
            </a:xfrm>
          </p:grpSpPr>
          <p:sp>
            <p:nvSpPr>
              <p:cNvPr id="69" name="Triângulo isósceles 68">
                <a:extLst>
                  <a:ext uri="{FF2B5EF4-FFF2-40B4-BE49-F238E27FC236}">
                    <a16:creationId xmlns:a16="http://schemas.microsoft.com/office/drawing/2014/main" id="{64A626DA-6E60-4DCD-BE3F-FC636F861741}"/>
                  </a:ext>
                </a:extLst>
              </p:cNvPr>
              <p:cNvSpPr/>
              <p:nvPr/>
            </p:nvSpPr>
            <p:spPr>
              <a:xfrm>
                <a:off x="8100111" y="3453798"/>
                <a:ext cx="959548" cy="907556"/>
              </a:xfrm>
              <a:prstGeom prst="triangle">
                <a:avLst/>
              </a:pr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E156608D-0916-4167-A836-9B2893A60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3194" y="2919685"/>
                <a:ext cx="1996416" cy="1068227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Estrela de 5 pontas 7">
                <a:extLst>
                  <a:ext uri="{FF2B5EF4-FFF2-40B4-BE49-F238E27FC236}">
                    <a16:creationId xmlns:a16="http://schemas.microsoft.com/office/drawing/2014/main" id="{FEBDEC7D-D5AE-4215-980B-76BA0A2D705F}"/>
                  </a:ext>
                </a:extLst>
              </p:cNvPr>
              <p:cNvSpPr/>
              <p:nvPr/>
            </p:nvSpPr>
            <p:spPr>
              <a:xfrm>
                <a:off x="10619821" y="2718160"/>
                <a:ext cx="399789" cy="403050"/>
              </a:xfrm>
              <a:prstGeom prst="star5">
                <a:avLst/>
              </a:prstGeom>
              <a:solidFill>
                <a:srgbClr val="7030A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7CE3FDD8-8C1F-40FF-A370-DD24EA2A1EBA}"/>
                  </a:ext>
                </a:extLst>
              </p:cNvPr>
              <p:cNvSpPr/>
              <p:nvPr/>
            </p:nvSpPr>
            <p:spPr>
              <a:xfrm>
                <a:off x="10445594" y="2593223"/>
                <a:ext cx="923083" cy="1479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5E31B1DD-0074-4AE6-9FC1-D45C0618CE4F}"/>
                  </a:ext>
                </a:extLst>
              </p:cNvPr>
              <p:cNvSpPr/>
              <p:nvPr/>
            </p:nvSpPr>
            <p:spPr>
              <a:xfrm rot="5400000">
                <a:off x="8378387" y="3683255"/>
                <a:ext cx="448863" cy="1228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873EFA7-4FDC-481D-8E76-288B341256AB}"/>
                  </a:ext>
                </a:extLst>
              </p:cNvPr>
              <p:cNvSpPr/>
              <p:nvPr/>
            </p:nvSpPr>
            <p:spPr>
              <a:xfrm>
                <a:off x="8100111" y="2593223"/>
                <a:ext cx="2345483" cy="1470312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perspectiveContrastingRightFacing"/>
                  <a:lightRig rig="threePt" dir="t"/>
                </a:scene3d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3AAAEE66-067D-4C62-ADDA-83A6EF86562F}"/>
                  </a:ext>
                </a:extLst>
              </p:cNvPr>
              <p:cNvSpPr/>
              <p:nvPr/>
            </p:nvSpPr>
            <p:spPr>
              <a:xfrm>
                <a:off x="8292454" y="3328379"/>
                <a:ext cx="590280" cy="42296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0EB4714E-0A0E-4BB7-B7D6-0CBC44B81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7472" y="3858321"/>
              <a:ext cx="3498520" cy="217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AEEAB9A3-2BDF-41F8-B0B5-2AB2D35E1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6935" y="3858329"/>
              <a:ext cx="1179337" cy="2298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EFA375FF-9081-43CD-A710-7B4DD4010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6935" y="4285836"/>
              <a:ext cx="1191439" cy="17419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AD863BFB-B403-4B92-B64F-E0F5B2B5AE30}"/>
                </a:ext>
              </a:extLst>
            </p:cNvPr>
            <p:cNvGrpSpPr/>
            <p:nvPr/>
          </p:nvGrpSpPr>
          <p:grpSpPr>
            <a:xfrm>
              <a:off x="3557472" y="4088151"/>
              <a:ext cx="2909469" cy="1939632"/>
              <a:chOff x="3557472" y="4088151"/>
              <a:chExt cx="2909469" cy="193963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4692C16-BF0A-49D7-AD66-00E1BC7AECF5}"/>
                  </a:ext>
                </a:extLst>
              </p:cNvPr>
              <p:cNvSpPr/>
              <p:nvPr/>
            </p:nvSpPr>
            <p:spPr>
              <a:xfrm>
                <a:off x="3880763" y="408815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B403B18-0798-4E8D-B9FB-F14074A718FE}"/>
                  </a:ext>
                </a:extLst>
              </p:cNvPr>
              <p:cNvSpPr/>
              <p:nvPr/>
            </p:nvSpPr>
            <p:spPr>
              <a:xfrm>
                <a:off x="4204036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108285D-2B3D-476C-834C-26C4325E8377}"/>
                  </a:ext>
                </a:extLst>
              </p:cNvPr>
              <p:cNvSpPr/>
              <p:nvPr/>
            </p:nvSpPr>
            <p:spPr>
              <a:xfrm>
                <a:off x="3880762" y="441142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F605188-853E-4D2D-B619-C754E812135B}"/>
                  </a:ext>
                </a:extLst>
              </p:cNvPr>
              <p:cNvSpPr/>
              <p:nvPr/>
            </p:nvSpPr>
            <p:spPr>
              <a:xfrm>
                <a:off x="4204035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F5EF4DE-1D5C-4F01-B6C5-F412EE267CFB}"/>
                  </a:ext>
                </a:extLst>
              </p:cNvPr>
              <p:cNvSpPr/>
              <p:nvPr/>
            </p:nvSpPr>
            <p:spPr>
              <a:xfrm>
                <a:off x="4527308" y="408815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7A5EE8C-BCE2-400B-AA9E-95B96B5043E3}"/>
                  </a:ext>
                </a:extLst>
              </p:cNvPr>
              <p:cNvSpPr/>
              <p:nvPr/>
            </p:nvSpPr>
            <p:spPr>
              <a:xfrm>
                <a:off x="4850581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9ED7955-87E0-4C03-9351-7223010C7F4B}"/>
                  </a:ext>
                </a:extLst>
              </p:cNvPr>
              <p:cNvSpPr/>
              <p:nvPr/>
            </p:nvSpPr>
            <p:spPr>
              <a:xfrm>
                <a:off x="4527307" y="441142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5A4FDD2-7659-493A-8395-B3614A082BC4}"/>
                  </a:ext>
                </a:extLst>
              </p:cNvPr>
              <p:cNvSpPr/>
              <p:nvPr/>
            </p:nvSpPr>
            <p:spPr>
              <a:xfrm>
                <a:off x="4850580" y="4411424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E1D92CA-4D9B-40C0-8B2D-319E8916874F}"/>
                  </a:ext>
                </a:extLst>
              </p:cNvPr>
              <p:cNvSpPr/>
              <p:nvPr/>
            </p:nvSpPr>
            <p:spPr>
              <a:xfrm>
                <a:off x="3880763" y="4734696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91FE0D2-C50C-48B5-A8FE-56F2625D72D8}"/>
                  </a:ext>
                </a:extLst>
              </p:cNvPr>
              <p:cNvSpPr/>
              <p:nvPr/>
            </p:nvSpPr>
            <p:spPr>
              <a:xfrm>
                <a:off x="4204036" y="473469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B2C1E98-C282-4C24-A4BA-6DB94446AFA4}"/>
                  </a:ext>
                </a:extLst>
              </p:cNvPr>
              <p:cNvSpPr/>
              <p:nvPr/>
            </p:nvSpPr>
            <p:spPr>
              <a:xfrm>
                <a:off x="3880762" y="5057968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1708C2A-0100-41EF-B193-807DCADA0F12}"/>
                  </a:ext>
                </a:extLst>
              </p:cNvPr>
              <p:cNvSpPr/>
              <p:nvPr/>
            </p:nvSpPr>
            <p:spPr>
              <a:xfrm>
                <a:off x="4204035" y="505796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ABC2E70E-3A80-4251-8CF8-CD9BE751E0A9}"/>
                  </a:ext>
                </a:extLst>
              </p:cNvPr>
              <p:cNvSpPr/>
              <p:nvPr/>
            </p:nvSpPr>
            <p:spPr>
              <a:xfrm>
                <a:off x="4527307" y="4734696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A06FC9D-B314-44B2-9C79-A9D99E7A6732}"/>
                  </a:ext>
                </a:extLst>
              </p:cNvPr>
              <p:cNvSpPr/>
              <p:nvPr/>
            </p:nvSpPr>
            <p:spPr>
              <a:xfrm>
                <a:off x="4850580" y="4734695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01AA972A-B24B-4CE3-BA78-E237E4929EA4}"/>
                  </a:ext>
                </a:extLst>
              </p:cNvPr>
              <p:cNvSpPr/>
              <p:nvPr/>
            </p:nvSpPr>
            <p:spPr>
              <a:xfrm>
                <a:off x="4527306" y="505796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FF47BC2-32C7-4CCD-BDE5-53EF5C6BD343}"/>
                  </a:ext>
                </a:extLst>
              </p:cNvPr>
              <p:cNvSpPr/>
              <p:nvPr/>
            </p:nvSpPr>
            <p:spPr>
              <a:xfrm>
                <a:off x="4850579" y="505796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06930FA3-1A0D-47FD-9026-63DE75BAF2C5}"/>
                  </a:ext>
                </a:extLst>
              </p:cNvPr>
              <p:cNvSpPr/>
              <p:nvPr/>
            </p:nvSpPr>
            <p:spPr>
              <a:xfrm>
                <a:off x="5173850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BEB8E150-D22C-4FAD-86C9-D21E50BB439B}"/>
                  </a:ext>
                </a:extLst>
              </p:cNvPr>
              <p:cNvSpPr/>
              <p:nvPr/>
            </p:nvSpPr>
            <p:spPr>
              <a:xfrm>
                <a:off x="5497123" y="4088151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E4716C52-C9E3-4A46-8D58-0CB0841CD0BA}"/>
                  </a:ext>
                </a:extLst>
              </p:cNvPr>
              <p:cNvSpPr/>
              <p:nvPr/>
            </p:nvSpPr>
            <p:spPr>
              <a:xfrm>
                <a:off x="5173849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3D85245-DEB7-437A-92B6-80F1AEEE0796}"/>
                  </a:ext>
                </a:extLst>
              </p:cNvPr>
              <p:cNvSpPr/>
              <p:nvPr/>
            </p:nvSpPr>
            <p:spPr>
              <a:xfrm>
                <a:off x="5497122" y="441142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F867A68-A642-4583-A5C3-958AB593034B}"/>
                  </a:ext>
                </a:extLst>
              </p:cNvPr>
              <p:cNvSpPr/>
              <p:nvPr/>
            </p:nvSpPr>
            <p:spPr>
              <a:xfrm>
                <a:off x="5820395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D3342E9A-B78D-4735-8132-36D9CC7F9DBF}"/>
                  </a:ext>
                </a:extLst>
              </p:cNvPr>
              <p:cNvSpPr/>
              <p:nvPr/>
            </p:nvSpPr>
            <p:spPr>
              <a:xfrm>
                <a:off x="6143668" y="4088151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CD8CCD1-D40D-455C-9DA2-2BD3B72F748B}"/>
                  </a:ext>
                </a:extLst>
              </p:cNvPr>
              <p:cNvSpPr/>
              <p:nvPr/>
            </p:nvSpPr>
            <p:spPr>
              <a:xfrm>
                <a:off x="5820394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F1933845-A915-4C81-8447-C28DE1F590D0}"/>
                  </a:ext>
                </a:extLst>
              </p:cNvPr>
              <p:cNvSpPr/>
              <p:nvPr/>
            </p:nvSpPr>
            <p:spPr>
              <a:xfrm>
                <a:off x="6143667" y="441142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ADE0F74-897A-41D8-8F9A-C79B28B892F9}"/>
                  </a:ext>
                </a:extLst>
              </p:cNvPr>
              <p:cNvSpPr/>
              <p:nvPr/>
            </p:nvSpPr>
            <p:spPr>
              <a:xfrm>
                <a:off x="5173850" y="4734695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8995665F-963E-4C47-92FD-2C2BA3896128}"/>
                  </a:ext>
                </a:extLst>
              </p:cNvPr>
              <p:cNvSpPr/>
              <p:nvPr/>
            </p:nvSpPr>
            <p:spPr>
              <a:xfrm>
                <a:off x="5497123" y="473469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1DBB2F71-94C7-43C2-812F-63B35DE6C405}"/>
                  </a:ext>
                </a:extLst>
              </p:cNvPr>
              <p:cNvSpPr/>
              <p:nvPr/>
            </p:nvSpPr>
            <p:spPr>
              <a:xfrm>
                <a:off x="5173849" y="505796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AE904D26-7C38-46DB-ACB4-C1267B022D36}"/>
                  </a:ext>
                </a:extLst>
              </p:cNvPr>
              <p:cNvSpPr/>
              <p:nvPr/>
            </p:nvSpPr>
            <p:spPr>
              <a:xfrm>
                <a:off x="5497122" y="5057966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6BCF9D25-38FF-4A24-ADE9-666A3E69BB8C}"/>
                  </a:ext>
                </a:extLst>
              </p:cNvPr>
              <p:cNvSpPr/>
              <p:nvPr/>
            </p:nvSpPr>
            <p:spPr>
              <a:xfrm>
                <a:off x="5820394" y="473469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063F950-F5C7-4553-955A-EF49C710709D}"/>
                  </a:ext>
                </a:extLst>
              </p:cNvPr>
              <p:cNvSpPr/>
              <p:nvPr/>
            </p:nvSpPr>
            <p:spPr>
              <a:xfrm>
                <a:off x="6143667" y="473469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BAE96F83-6BC5-46A3-8A48-72F8EBB5DCDA}"/>
                  </a:ext>
                </a:extLst>
              </p:cNvPr>
              <p:cNvSpPr/>
              <p:nvPr/>
            </p:nvSpPr>
            <p:spPr>
              <a:xfrm>
                <a:off x="5820393" y="505796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5C5FCAA-F627-4A25-B16C-AF4CF0C5ABAB}"/>
                  </a:ext>
                </a:extLst>
              </p:cNvPr>
              <p:cNvSpPr/>
              <p:nvPr/>
            </p:nvSpPr>
            <p:spPr>
              <a:xfrm>
                <a:off x="6143666" y="5057966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7FCD5BF-1103-4C44-B998-D95118C50A18}"/>
                  </a:ext>
                </a:extLst>
              </p:cNvPr>
              <p:cNvSpPr/>
              <p:nvPr/>
            </p:nvSpPr>
            <p:spPr>
              <a:xfrm>
                <a:off x="3880758" y="5381238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63047438-0CF1-4191-BB01-DEC1AFAAB338}"/>
                  </a:ext>
                </a:extLst>
              </p:cNvPr>
              <p:cNvSpPr/>
              <p:nvPr/>
            </p:nvSpPr>
            <p:spPr>
              <a:xfrm>
                <a:off x="4204031" y="538123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0BC0D51A-93EF-48C4-A80B-7AD2B191CC00}"/>
                  </a:ext>
                </a:extLst>
              </p:cNvPr>
              <p:cNvSpPr/>
              <p:nvPr/>
            </p:nvSpPr>
            <p:spPr>
              <a:xfrm>
                <a:off x="3880757" y="5704510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648F90F-8A83-4B2B-91AD-427928C5E5AE}"/>
                  </a:ext>
                </a:extLst>
              </p:cNvPr>
              <p:cNvSpPr/>
              <p:nvPr/>
            </p:nvSpPr>
            <p:spPr>
              <a:xfrm>
                <a:off x="4204030" y="5704509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408E928D-AD9C-4C64-92E5-810B660FA9F0}"/>
                  </a:ext>
                </a:extLst>
              </p:cNvPr>
              <p:cNvSpPr/>
              <p:nvPr/>
            </p:nvSpPr>
            <p:spPr>
              <a:xfrm>
                <a:off x="4527303" y="538123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76359585-59DB-430C-9C4A-95C545535DB9}"/>
                  </a:ext>
                </a:extLst>
              </p:cNvPr>
              <p:cNvSpPr/>
              <p:nvPr/>
            </p:nvSpPr>
            <p:spPr>
              <a:xfrm>
                <a:off x="4850576" y="538123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7F8E3AA1-35AB-4B81-9648-679E9A3AAF83}"/>
                  </a:ext>
                </a:extLst>
              </p:cNvPr>
              <p:cNvSpPr/>
              <p:nvPr/>
            </p:nvSpPr>
            <p:spPr>
              <a:xfrm>
                <a:off x="4527302" y="5704510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3E972FE7-F58C-47D6-9885-FE5C012853DA}"/>
                  </a:ext>
                </a:extLst>
              </p:cNvPr>
              <p:cNvSpPr/>
              <p:nvPr/>
            </p:nvSpPr>
            <p:spPr>
              <a:xfrm>
                <a:off x="4850575" y="5704509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5B5ACF7B-47B8-4202-95A3-A26C00E05688}"/>
                  </a:ext>
                </a:extLst>
              </p:cNvPr>
              <p:cNvSpPr/>
              <p:nvPr/>
            </p:nvSpPr>
            <p:spPr>
              <a:xfrm>
                <a:off x="5173849" y="5381236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32DBCDB-450E-49A4-A970-E80630C1E81E}"/>
                  </a:ext>
                </a:extLst>
              </p:cNvPr>
              <p:cNvSpPr/>
              <p:nvPr/>
            </p:nvSpPr>
            <p:spPr>
              <a:xfrm>
                <a:off x="5497122" y="5381235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3852576-7E54-499B-9E48-FF9D5AFA91FF}"/>
                  </a:ext>
                </a:extLst>
              </p:cNvPr>
              <p:cNvSpPr/>
              <p:nvPr/>
            </p:nvSpPr>
            <p:spPr>
              <a:xfrm>
                <a:off x="5173848" y="570450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D35E3A6-04E5-4DA0-ADE0-382532B01ABD}"/>
                  </a:ext>
                </a:extLst>
              </p:cNvPr>
              <p:cNvSpPr/>
              <p:nvPr/>
            </p:nvSpPr>
            <p:spPr>
              <a:xfrm>
                <a:off x="5497121" y="570450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8B4211A6-AAB3-4D6D-8342-BD7C2DE30A71}"/>
                  </a:ext>
                </a:extLst>
              </p:cNvPr>
              <p:cNvSpPr/>
              <p:nvPr/>
            </p:nvSpPr>
            <p:spPr>
              <a:xfrm>
                <a:off x="5820394" y="5381236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13274EA2-0F20-428A-8C79-28CEBEDB6E78}"/>
                  </a:ext>
                </a:extLst>
              </p:cNvPr>
              <p:cNvSpPr/>
              <p:nvPr/>
            </p:nvSpPr>
            <p:spPr>
              <a:xfrm>
                <a:off x="6143667" y="538123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CF6A9336-5623-46E2-857E-4153D158683B}"/>
                  </a:ext>
                </a:extLst>
              </p:cNvPr>
              <p:cNvSpPr/>
              <p:nvPr/>
            </p:nvSpPr>
            <p:spPr>
              <a:xfrm>
                <a:off x="5820393" y="570450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4F835E37-CDA4-4BD9-8F7E-F011EAEACCA7}"/>
                  </a:ext>
                </a:extLst>
              </p:cNvPr>
              <p:cNvSpPr/>
              <p:nvPr/>
            </p:nvSpPr>
            <p:spPr>
              <a:xfrm>
                <a:off x="6143666" y="570450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35DC3CE4-529F-4F9B-88C1-BA2825A73532}"/>
                  </a:ext>
                </a:extLst>
              </p:cNvPr>
              <p:cNvSpPr/>
              <p:nvPr/>
            </p:nvSpPr>
            <p:spPr>
              <a:xfrm>
                <a:off x="3557478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A3E3E5AD-CADC-47CE-9893-E6EBA4A48A6F}"/>
                  </a:ext>
                </a:extLst>
              </p:cNvPr>
              <p:cNvSpPr/>
              <p:nvPr/>
            </p:nvSpPr>
            <p:spPr>
              <a:xfrm>
                <a:off x="3557477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2D609066-CB0D-44D7-ADC8-A28613487B6E}"/>
                  </a:ext>
                </a:extLst>
              </p:cNvPr>
              <p:cNvSpPr/>
              <p:nvPr/>
            </p:nvSpPr>
            <p:spPr>
              <a:xfrm>
                <a:off x="3557478" y="473469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6DA408D2-6357-43EB-9434-602AE251082C}"/>
                  </a:ext>
                </a:extLst>
              </p:cNvPr>
              <p:cNvSpPr/>
              <p:nvPr/>
            </p:nvSpPr>
            <p:spPr>
              <a:xfrm>
                <a:off x="3557477" y="505796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id="{3AAC2D78-540D-45CE-A1EF-CC5AE658B0F5}"/>
                  </a:ext>
                </a:extLst>
              </p:cNvPr>
              <p:cNvSpPr/>
              <p:nvPr/>
            </p:nvSpPr>
            <p:spPr>
              <a:xfrm>
                <a:off x="3557473" y="538123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53F54BF6-6CA3-4F72-9AA2-182DD5920BFF}"/>
                  </a:ext>
                </a:extLst>
              </p:cNvPr>
              <p:cNvSpPr/>
              <p:nvPr/>
            </p:nvSpPr>
            <p:spPr>
              <a:xfrm>
                <a:off x="3557472" y="5704509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28790C3C-2001-4DAF-AA0B-F4BA05E78AD4}"/>
              </a:ext>
            </a:extLst>
          </p:cNvPr>
          <p:cNvSpPr txBox="1"/>
          <p:nvPr/>
        </p:nvSpPr>
        <p:spPr>
          <a:xfrm>
            <a:off x="1627892" y="4596929"/>
            <a:ext cx="256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 cores são interpoladas para preencher o objeto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3B6B4178-0D83-412C-AE48-7674F157FA18}"/>
              </a:ext>
            </a:extLst>
          </p:cNvPr>
          <p:cNvSpPr txBox="1"/>
          <p:nvPr/>
        </p:nvSpPr>
        <p:spPr>
          <a:xfrm>
            <a:off x="8552536" y="5044291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Scanline</a:t>
            </a:r>
          </a:p>
          <a:p>
            <a:pPr algn="ctr"/>
            <a:r>
              <a:rPr lang="en-US" sz="16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53965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A6E6C-C9E8-48F6-BB74-88B3B911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Pixel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2D9F1-6797-4F57-A34A-522A40EE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Pixels </a:t>
            </a:r>
            <a:r>
              <a:rPr lang="pt-BR" b="1" dirty="0" err="1"/>
              <a:t>Shaders</a:t>
            </a:r>
            <a:r>
              <a:rPr lang="pt-BR" b="1" dirty="0"/>
              <a:t> </a:t>
            </a:r>
            <a:r>
              <a:rPr lang="pt-BR" dirty="0"/>
              <a:t>são </a:t>
            </a:r>
            <a:r>
              <a:rPr lang="pt-BR" dirty="0">
                <a:solidFill>
                  <a:schemeClr val="accent3"/>
                </a:solidFill>
              </a:rPr>
              <a:t>programas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executados na GPU</a:t>
            </a:r>
          </a:p>
          <a:p>
            <a:pPr lvl="1"/>
            <a:r>
              <a:rPr lang="pt-BR" dirty="0"/>
              <a:t>Executados sobre cada um dos </a:t>
            </a:r>
            <a:r>
              <a:rPr lang="pt-BR" dirty="0">
                <a:solidFill>
                  <a:schemeClr val="accent2"/>
                </a:solidFill>
              </a:rPr>
              <a:t>fragmentos de pixel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Entrada</a:t>
            </a:r>
            <a:r>
              <a:rPr lang="pt-BR" dirty="0"/>
              <a:t>: a cor interpolada dos vértices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Saída</a:t>
            </a:r>
            <a:r>
              <a:rPr lang="pt-BR" dirty="0"/>
              <a:t>: uma nova cor, calculada pelo programa</a:t>
            </a:r>
          </a:p>
          <a:p>
            <a:pPr lvl="1"/>
            <a:r>
              <a:rPr lang="pt-BR" dirty="0"/>
              <a:t>Podem ser usados para produzir efeitos:</a:t>
            </a:r>
          </a:p>
          <a:p>
            <a:pPr lvl="2"/>
            <a:r>
              <a:rPr lang="pt-BR" dirty="0"/>
              <a:t>Iluminação</a:t>
            </a:r>
          </a:p>
          <a:p>
            <a:pPr lvl="2"/>
            <a:r>
              <a:rPr lang="pt-BR" dirty="0"/>
              <a:t>Reflexos</a:t>
            </a:r>
          </a:p>
          <a:p>
            <a:pPr lvl="2"/>
            <a:r>
              <a:rPr lang="pt-BR" dirty="0"/>
              <a:t>Sombras</a:t>
            </a:r>
          </a:p>
          <a:p>
            <a:pPr lvl="1"/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FBC6AFD-3DC8-4302-8188-6123C3FB5040}"/>
              </a:ext>
            </a:extLst>
          </p:cNvPr>
          <p:cNvGrpSpPr/>
          <p:nvPr/>
        </p:nvGrpSpPr>
        <p:grpSpPr>
          <a:xfrm>
            <a:off x="7007941" y="1776420"/>
            <a:ext cx="4416349" cy="4399935"/>
            <a:chOff x="7007941" y="1776420"/>
            <a:chExt cx="4416349" cy="4399935"/>
          </a:xfrm>
        </p:grpSpPr>
        <p:pic>
          <p:nvPicPr>
            <p:cNvPr id="1030" name="Picture 6" descr="Resultado de imagem para shadows 3d objects shaders">
              <a:extLst>
                <a:ext uri="{FF2B5EF4-FFF2-40B4-BE49-F238E27FC236}">
                  <a16:creationId xmlns:a16="http://schemas.microsoft.com/office/drawing/2014/main" id="{7339C477-4F62-4DE2-A4C5-E294DA669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941" y="1776420"/>
              <a:ext cx="4399935" cy="4399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EF33FA5-37ED-4E9A-B2ED-51B420CCA43D}"/>
                </a:ext>
              </a:extLst>
            </p:cNvPr>
            <p:cNvSpPr txBox="1"/>
            <p:nvPr/>
          </p:nvSpPr>
          <p:spPr>
            <a:xfrm>
              <a:off x="10284234" y="5231022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Sombras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2C0168B-2A9A-428A-A77C-1EA1AB71586F}"/>
                </a:ext>
              </a:extLst>
            </p:cNvPr>
            <p:cNvCxnSpPr>
              <a:cxnSpLocks/>
            </p:cNvCxnSpPr>
            <p:nvPr/>
          </p:nvCxnSpPr>
          <p:spPr>
            <a:xfrm>
              <a:off x="9803004" y="4931722"/>
              <a:ext cx="481230" cy="5072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BE3D25C-2088-483D-A6CD-BFD2610DCDA2}"/>
              </a:ext>
            </a:extLst>
          </p:cNvPr>
          <p:cNvGrpSpPr/>
          <p:nvPr/>
        </p:nvGrpSpPr>
        <p:grpSpPr>
          <a:xfrm>
            <a:off x="4212931" y="4319849"/>
            <a:ext cx="3351312" cy="1836434"/>
            <a:chOff x="4212931" y="4319849"/>
            <a:chExt cx="3351312" cy="1836434"/>
          </a:xfrm>
        </p:grpSpPr>
        <p:pic>
          <p:nvPicPr>
            <p:cNvPr id="1032" name="Picture 8" descr="Resultado de imagem para reflection 3d objects shaders">
              <a:extLst>
                <a:ext uri="{FF2B5EF4-FFF2-40B4-BE49-F238E27FC236}">
                  <a16:creationId xmlns:a16="http://schemas.microsoft.com/office/drawing/2014/main" id="{282107CB-137D-4505-BF88-75A12C295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931" y="4319849"/>
              <a:ext cx="2795010" cy="1822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907C508-73D6-47FC-A575-07689DAE8B37}"/>
                </a:ext>
              </a:extLst>
            </p:cNvPr>
            <p:cNvSpPr txBox="1"/>
            <p:nvPr/>
          </p:nvSpPr>
          <p:spPr>
            <a:xfrm>
              <a:off x="6121219" y="5786951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Iluminação</a:t>
              </a: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5280455-E410-40C6-97EE-8C92954100CE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89" y="5485098"/>
              <a:ext cx="481230" cy="5072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65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AD01-6396-4FA8-8617-0A9E1D03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Merger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B5A6E-21B4-49B1-ACDB-0B7C7949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/>
              <a:t>Output </a:t>
            </a:r>
            <a:r>
              <a:rPr lang="pt-BR" b="1" dirty="0" err="1"/>
              <a:t>Merger</a:t>
            </a:r>
            <a:r>
              <a:rPr lang="pt-BR" b="1" dirty="0"/>
              <a:t> </a:t>
            </a:r>
            <a:r>
              <a:rPr lang="pt-BR" dirty="0">
                <a:solidFill>
                  <a:schemeClr val="accent3"/>
                </a:solidFill>
              </a:rPr>
              <a:t>combina os fragmentos</a:t>
            </a:r>
            <a:r>
              <a:rPr lang="pt-BR" dirty="0"/>
              <a:t> para </a:t>
            </a:r>
            <a:r>
              <a:rPr lang="pt-BR" dirty="0">
                <a:solidFill>
                  <a:schemeClr val="accent1"/>
                </a:solidFill>
              </a:rPr>
              <a:t>gerar a imagem final</a:t>
            </a:r>
            <a:endParaRPr lang="pt-BR" b="1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Recebe os fragmentos de pixel de cada objeto</a:t>
            </a:r>
          </a:p>
          <a:p>
            <a:pPr lvl="1"/>
            <a:r>
              <a:rPr lang="pt-BR" dirty="0"/>
              <a:t>Testa visibilidade com o buffer de profundidade (</a:t>
            </a:r>
            <a:r>
              <a:rPr lang="pt-BR" dirty="0" err="1">
                <a:solidFill>
                  <a:schemeClr val="accent2"/>
                </a:solidFill>
              </a:rPr>
              <a:t>depth</a:t>
            </a:r>
            <a:r>
              <a:rPr lang="pt-BR" dirty="0">
                <a:solidFill>
                  <a:schemeClr val="accent2"/>
                </a:solidFill>
              </a:rPr>
              <a:t> buffer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Pixels sobrepostos são descartados</a:t>
            </a:r>
            <a:endParaRPr lang="pt-BR" dirty="0">
              <a:solidFill>
                <a:schemeClr val="accent2"/>
              </a:solidFill>
            </a:endParaRPr>
          </a:p>
          <a:p>
            <a:pPr lvl="1"/>
            <a:r>
              <a:rPr lang="pt-BR" dirty="0"/>
              <a:t>Aplica mistura de cores (</a:t>
            </a:r>
            <a:r>
              <a:rPr lang="pt-BR" dirty="0" err="1">
                <a:solidFill>
                  <a:schemeClr val="accent2"/>
                </a:solidFill>
              </a:rPr>
              <a:t>blending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Para pixels com transparência</a:t>
            </a:r>
          </a:p>
          <a:p>
            <a:pPr lvl="1"/>
            <a:r>
              <a:rPr lang="pt-BR" dirty="0"/>
              <a:t>O resultado final é um conjunto de pixels</a:t>
            </a:r>
          </a:p>
          <a:p>
            <a:pPr lvl="2"/>
            <a:r>
              <a:rPr lang="pt-BR" dirty="0"/>
              <a:t>São gravados no </a:t>
            </a:r>
            <a:r>
              <a:rPr lang="pt-BR" dirty="0" err="1"/>
              <a:t>backbuffer</a:t>
            </a:r>
            <a:endParaRPr lang="pt-BR" dirty="0"/>
          </a:p>
          <a:p>
            <a:pPr lvl="2"/>
            <a:r>
              <a:rPr lang="pt-BR" dirty="0"/>
              <a:t>Ficam aguardando a apresentação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1C72F28-75CC-4031-89DF-0B52227222F6}"/>
              </a:ext>
            </a:extLst>
          </p:cNvPr>
          <p:cNvGrpSpPr/>
          <p:nvPr/>
        </p:nvGrpSpPr>
        <p:grpSpPr>
          <a:xfrm>
            <a:off x="7197212" y="3550510"/>
            <a:ext cx="2752083" cy="2763003"/>
            <a:chOff x="6279680" y="3003325"/>
            <a:chExt cx="3475647" cy="3489438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65FBA45A-7416-465B-99A1-7DF86F72D48B}"/>
                </a:ext>
              </a:extLst>
            </p:cNvPr>
            <p:cNvCxnSpPr>
              <a:cxnSpLocks/>
            </p:cNvCxnSpPr>
            <p:nvPr/>
          </p:nvCxnSpPr>
          <p:spPr>
            <a:xfrm>
              <a:off x="6834671" y="5155204"/>
              <a:ext cx="1749776" cy="1170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6">
              <a:extLst>
                <a:ext uri="{FF2B5EF4-FFF2-40B4-BE49-F238E27FC236}">
                  <a16:creationId xmlns:a16="http://schemas.microsoft.com/office/drawing/2014/main" id="{B1AFC06D-91F0-463A-9081-E7B63986754C}"/>
                </a:ext>
              </a:extLst>
            </p:cNvPr>
            <p:cNvCxnSpPr/>
            <p:nvPr/>
          </p:nvCxnSpPr>
          <p:spPr>
            <a:xfrm flipV="1">
              <a:off x="6834671" y="3572370"/>
              <a:ext cx="2554591" cy="1582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8">
              <a:extLst>
                <a:ext uri="{FF2B5EF4-FFF2-40B4-BE49-F238E27FC236}">
                  <a16:creationId xmlns:a16="http://schemas.microsoft.com/office/drawing/2014/main" id="{E86D894C-2863-4BF7-852F-27FD7927E082}"/>
                </a:ext>
              </a:extLst>
            </p:cNvPr>
            <p:cNvCxnSpPr/>
            <p:nvPr/>
          </p:nvCxnSpPr>
          <p:spPr>
            <a:xfrm flipV="1">
              <a:off x="6834671" y="3441135"/>
              <a:ext cx="0" cy="1714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CC89DFB-6E37-4069-A2C1-7C87F160623F}"/>
                </a:ext>
              </a:extLst>
            </p:cNvPr>
            <p:cNvSpPr txBox="1"/>
            <p:nvPr/>
          </p:nvSpPr>
          <p:spPr>
            <a:xfrm>
              <a:off x="9412789" y="3325544"/>
              <a:ext cx="342538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z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AC782BB-96C1-4DBD-A326-FAD79E8940CC}"/>
                </a:ext>
              </a:extLst>
            </p:cNvPr>
            <p:cNvSpPr txBox="1"/>
            <p:nvPr/>
          </p:nvSpPr>
          <p:spPr>
            <a:xfrm>
              <a:off x="8589405" y="6065198"/>
              <a:ext cx="356710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FC1505B-1E08-40BC-BF6B-5A05B668640E}"/>
                </a:ext>
              </a:extLst>
            </p:cNvPr>
            <p:cNvSpPr txBox="1"/>
            <p:nvPr/>
          </p:nvSpPr>
          <p:spPr>
            <a:xfrm>
              <a:off x="6682225" y="3003325"/>
              <a:ext cx="372906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y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D989D86-7832-4F95-ADDE-BC755E17FB65}"/>
                </a:ext>
              </a:extLst>
            </p:cNvPr>
            <p:cNvGrpSpPr/>
            <p:nvPr/>
          </p:nvGrpSpPr>
          <p:grpSpPr>
            <a:xfrm>
              <a:off x="7094544" y="3066051"/>
              <a:ext cx="2212545" cy="1613443"/>
              <a:chOff x="7083655" y="3189793"/>
              <a:chExt cx="2212545" cy="1613443"/>
            </a:xfrm>
          </p:grpSpPr>
          <p:sp>
            <p:nvSpPr>
              <p:cNvPr id="14" name="Triângulo isósceles 10">
                <a:extLst>
                  <a:ext uri="{FF2B5EF4-FFF2-40B4-BE49-F238E27FC236}">
                    <a16:creationId xmlns:a16="http://schemas.microsoft.com/office/drawing/2014/main" id="{58A79D53-9935-4665-8E0B-DB0053C59425}"/>
                  </a:ext>
                </a:extLst>
              </p:cNvPr>
              <p:cNvSpPr/>
              <p:nvPr/>
            </p:nvSpPr>
            <p:spPr>
              <a:xfrm>
                <a:off x="7097196" y="4011904"/>
                <a:ext cx="886335" cy="791332"/>
              </a:xfrm>
              <a:custGeom>
                <a:avLst/>
                <a:gdLst>
                  <a:gd name="connsiteX0" fmla="*/ 0 w 720080"/>
                  <a:gd name="connsiteY0" fmla="*/ 720080 h 720080"/>
                  <a:gd name="connsiteX1" fmla="*/ 360040 w 720080"/>
                  <a:gd name="connsiteY1" fmla="*/ 0 h 720080"/>
                  <a:gd name="connsiteX2" fmla="*/ 720080 w 720080"/>
                  <a:gd name="connsiteY2" fmla="*/ 720080 h 720080"/>
                  <a:gd name="connsiteX3" fmla="*/ 0 w 720080"/>
                  <a:gd name="connsiteY3" fmla="*/ 720080 h 720080"/>
                  <a:gd name="connsiteX0" fmla="*/ 0 w 803208"/>
                  <a:gd name="connsiteY0" fmla="*/ 221317 h 720080"/>
                  <a:gd name="connsiteX1" fmla="*/ 443168 w 803208"/>
                  <a:gd name="connsiteY1" fmla="*/ 0 h 720080"/>
                  <a:gd name="connsiteX2" fmla="*/ 803208 w 803208"/>
                  <a:gd name="connsiteY2" fmla="*/ 720080 h 720080"/>
                  <a:gd name="connsiteX3" fmla="*/ 0 w 803208"/>
                  <a:gd name="connsiteY3" fmla="*/ 221317 h 720080"/>
                  <a:gd name="connsiteX0" fmla="*/ 0 w 803208"/>
                  <a:gd name="connsiteY0" fmla="*/ 138190 h 636953"/>
                  <a:gd name="connsiteX1" fmla="*/ 538170 w 803208"/>
                  <a:gd name="connsiteY1" fmla="*/ 0 h 636953"/>
                  <a:gd name="connsiteX2" fmla="*/ 803208 w 803208"/>
                  <a:gd name="connsiteY2" fmla="*/ 636953 h 636953"/>
                  <a:gd name="connsiteX3" fmla="*/ 0 w 803208"/>
                  <a:gd name="connsiteY3" fmla="*/ 138190 h 636953"/>
                  <a:gd name="connsiteX0" fmla="*/ 0 w 886335"/>
                  <a:gd name="connsiteY0" fmla="*/ 90689 h 636953"/>
                  <a:gd name="connsiteX1" fmla="*/ 621297 w 886335"/>
                  <a:gd name="connsiteY1" fmla="*/ 0 h 636953"/>
                  <a:gd name="connsiteX2" fmla="*/ 886335 w 886335"/>
                  <a:gd name="connsiteY2" fmla="*/ 636953 h 636953"/>
                  <a:gd name="connsiteX3" fmla="*/ 0 w 886335"/>
                  <a:gd name="connsiteY3" fmla="*/ 90689 h 636953"/>
                  <a:gd name="connsiteX0" fmla="*/ 0 w 886335"/>
                  <a:gd name="connsiteY0" fmla="*/ 245068 h 791332"/>
                  <a:gd name="connsiteX1" fmla="*/ 383790 w 886335"/>
                  <a:gd name="connsiteY1" fmla="*/ 0 h 791332"/>
                  <a:gd name="connsiteX2" fmla="*/ 886335 w 886335"/>
                  <a:gd name="connsiteY2" fmla="*/ 791332 h 791332"/>
                  <a:gd name="connsiteX3" fmla="*/ 0 w 886335"/>
                  <a:gd name="connsiteY3" fmla="*/ 245068 h 79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6335" h="791332">
                    <a:moveTo>
                      <a:pt x="0" y="245068"/>
                    </a:moveTo>
                    <a:lnTo>
                      <a:pt x="383790" y="0"/>
                    </a:lnTo>
                    <a:lnTo>
                      <a:pt x="886335" y="791332"/>
                    </a:lnTo>
                    <a:lnTo>
                      <a:pt x="0" y="245068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1">
                <a:extLst>
                  <a:ext uri="{FF2B5EF4-FFF2-40B4-BE49-F238E27FC236}">
                    <a16:creationId xmlns:a16="http://schemas.microsoft.com/office/drawing/2014/main" id="{085DCF25-E791-4AC5-BFE2-9A881FDB3263}"/>
                  </a:ext>
                </a:extLst>
              </p:cNvPr>
              <p:cNvSpPr/>
              <p:nvPr/>
            </p:nvSpPr>
            <p:spPr>
              <a:xfrm>
                <a:off x="7741652" y="3859013"/>
                <a:ext cx="821622" cy="649517"/>
              </a:xfrm>
              <a:custGeom>
                <a:avLst/>
                <a:gdLst>
                  <a:gd name="connsiteX0" fmla="*/ 0 w 928500"/>
                  <a:gd name="connsiteY0" fmla="*/ 0 h 613891"/>
                  <a:gd name="connsiteX1" fmla="*/ 928500 w 928500"/>
                  <a:gd name="connsiteY1" fmla="*/ 0 h 613891"/>
                  <a:gd name="connsiteX2" fmla="*/ 928500 w 928500"/>
                  <a:gd name="connsiteY2" fmla="*/ 613891 h 613891"/>
                  <a:gd name="connsiteX3" fmla="*/ 0 w 928500"/>
                  <a:gd name="connsiteY3" fmla="*/ 613891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928500 w 928500"/>
                  <a:gd name="connsiteY1" fmla="*/ 0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595991 w 928500"/>
                  <a:gd name="connsiteY1" fmla="*/ 95002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536614 w 928500"/>
                  <a:gd name="connsiteY1" fmla="*/ 35625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821622"/>
                  <a:gd name="connsiteY0" fmla="*/ 0 h 649517"/>
                  <a:gd name="connsiteX1" fmla="*/ 536614 w 821622"/>
                  <a:gd name="connsiteY1" fmla="*/ 35625 h 649517"/>
                  <a:gd name="connsiteX2" fmla="*/ 821622 w 821622"/>
                  <a:gd name="connsiteY2" fmla="*/ 649517 h 649517"/>
                  <a:gd name="connsiteX3" fmla="*/ 273132 w 821622"/>
                  <a:gd name="connsiteY3" fmla="*/ 447636 h 649517"/>
                  <a:gd name="connsiteX4" fmla="*/ 0 w 821622"/>
                  <a:gd name="connsiteY4" fmla="*/ 0 h 649517"/>
                  <a:gd name="connsiteX0" fmla="*/ 0 w 821622"/>
                  <a:gd name="connsiteY0" fmla="*/ 0 h 649517"/>
                  <a:gd name="connsiteX1" fmla="*/ 536614 w 821622"/>
                  <a:gd name="connsiteY1" fmla="*/ 35625 h 649517"/>
                  <a:gd name="connsiteX2" fmla="*/ 821622 w 821622"/>
                  <a:gd name="connsiteY2" fmla="*/ 649517 h 649517"/>
                  <a:gd name="connsiteX3" fmla="*/ 178129 w 821622"/>
                  <a:gd name="connsiteY3" fmla="*/ 495137 h 649517"/>
                  <a:gd name="connsiteX4" fmla="*/ 0 w 821622"/>
                  <a:gd name="connsiteY4" fmla="*/ 0 h 649517"/>
                  <a:gd name="connsiteX0" fmla="*/ 0 w 821622"/>
                  <a:gd name="connsiteY0" fmla="*/ 0 h 649517"/>
                  <a:gd name="connsiteX1" fmla="*/ 548490 w 821622"/>
                  <a:gd name="connsiteY1" fmla="*/ 118752 h 649517"/>
                  <a:gd name="connsiteX2" fmla="*/ 821622 w 821622"/>
                  <a:gd name="connsiteY2" fmla="*/ 649517 h 649517"/>
                  <a:gd name="connsiteX3" fmla="*/ 178129 w 821622"/>
                  <a:gd name="connsiteY3" fmla="*/ 495137 h 649517"/>
                  <a:gd name="connsiteX4" fmla="*/ 0 w 821622"/>
                  <a:gd name="connsiteY4" fmla="*/ 0 h 6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622" h="649517">
                    <a:moveTo>
                      <a:pt x="0" y="0"/>
                    </a:moveTo>
                    <a:lnTo>
                      <a:pt x="548490" y="118752"/>
                    </a:lnTo>
                    <a:lnTo>
                      <a:pt x="821622" y="649517"/>
                    </a:lnTo>
                    <a:lnTo>
                      <a:pt x="178129" y="49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Hexágono 14">
                <a:extLst>
                  <a:ext uri="{FF2B5EF4-FFF2-40B4-BE49-F238E27FC236}">
                    <a16:creationId xmlns:a16="http://schemas.microsoft.com/office/drawing/2014/main" id="{10A63BE7-65BF-4516-A608-A5E099258CEB}"/>
                  </a:ext>
                </a:extLst>
              </p:cNvPr>
              <p:cNvSpPr/>
              <p:nvPr/>
            </p:nvSpPr>
            <p:spPr>
              <a:xfrm>
                <a:off x="8350462" y="3440664"/>
                <a:ext cx="735736" cy="842201"/>
              </a:xfrm>
              <a:custGeom>
                <a:avLst/>
                <a:gdLst>
                  <a:gd name="connsiteX0" fmla="*/ 0 w 1080120"/>
                  <a:gd name="connsiteY0" fmla="*/ 486415 h 972830"/>
                  <a:gd name="connsiteX1" fmla="*/ 243208 w 1080120"/>
                  <a:gd name="connsiteY1" fmla="*/ 0 h 972830"/>
                  <a:gd name="connsiteX2" fmla="*/ 836913 w 1080120"/>
                  <a:gd name="connsiteY2" fmla="*/ 0 h 972830"/>
                  <a:gd name="connsiteX3" fmla="*/ 1080120 w 1080120"/>
                  <a:gd name="connsiteY3" fmla="*/ 486415 h 972830"/>
                  <a:gd name="connsiteX4" fmla="*/ 836913 w 1080120"/>
                  <a:gd name="connsiteY4" fmla="*/ 972830 h 972830"/>
                  <a:gd name="connsiteX5" fmla="*/ 243208 w 1080120"/>
                  <a:gd name="connsiteY5" fmla="*/ 972830 h 972830"/>
                  <a:gd name="connsiteX6" fmla="*/ 0 w 1080120"/>
                  <a:gd name="connsiteY6" fmla="*/ 486415 h 972830"/>
                  <a:gd name="connsiteX0" fmla="*/ 0 w 1317627"/>
                  <a:gd name="connsiteY0" fmla="*/ 213283 h 972830"/>
                  <a:gd name="connsiteX1" fmla="*/ 480715 w 1317627"/>
                  <a:gd name="connsiteY1" fmla="*/ 0 h 972830"/>
                  <a:gd name="connsiteX2" fmla="*/ 1074420 w 1317627"/>
                  <a:gd name="connsiteY2" fmla="*/ 0 h 972830"/>
                  <a:gd name="connsiteX3" fmla="*/ 1317627 w 1317627"/>
                  <a:gd name="connsiteY3" fmla="*/ 486415 h 972830"/>
                  <a:gd name="connsiteX4" fmla="*/ 1074420 w 1317627"/>
                  <a:gd name="connsiteY4" fmla="*/ 972830 h 972830"/>
                  <a:gd name="connsiteX5" fmla="*/ 480715 w 1317627"/>
                  <a:gd name="connsiteY5" fmla="*/ 972830 h 972830"/>
                  <a:gd name="connsiteX6" fmla="*/ 0 w 1317627"/>
                  <a:gd name="connsiteY6" fmla="*/ 213283 h 972830"/>
                  <a:gd name="connsiteX0" fmla="*/ 0 w 1317627"/>
                  <a:gd name="connsiteY0" fmla="*/ 213283 h 972830"/>
                  <a:gd name="connsiteX1" fmla="*/ 480715 w 1317627"/>
                  <a:gd name="connsiteY1" fmla="*/ 0 h 972830"/>
                  <a:gd name="connsiteX2" fmla="*/ 1074420 w 1317627"/>
                  <a:gd name="connsiteY2" fmla="*/ 0 h 972830"/>
                  <a:gd name="connsiteX3" fmla="*/ 1317627 w 1317627"/>
                  <a:gd name="connsiteY3" fmla="*/ 486415 h 972830"/>
                  <a:gd name="connsiteX4" fmla="*/ 1074420 w 1317627"/>
                  <a:gd name="connsiteY4" fmla="*/ 972830 h 972830"/>
                  <a:gd name="connsiteX5" fmla="*/ 136331 w 1317627"/>
                  <a:gd name="connsiteY5" fmla="*/ 711573 h 972830"/>
                  <a:gd name="connsiteX6" fmla="*/ 0 w 1317627"/>
                  <a:gd name="connsiteY6" fmla="*/ 213283 h 972830"/>
                  <a:gd name="connsiteX0" fmla="*/ 0 w 1317627"/>
                  <a:gd name="connsiteY0" fmla="*/ 213283 h 865952"/>
                  <a:gd name="connsiteX1" fmla="*/ 480715 w 1317627"/>
                  <a:gd name="connsiteY1" fmla="*/ 0 h 865952"/>
                  <a:gd name="connsiteX2" fmla="*/ 1074420 w 1317627"/>
                  <a:gd name="connsiteY2" fmla="*/ 0 h 865952"/>
                  <a:gd name="connsiteX3" fmla="*/ 1317627 w 1317627"/>
                  <a:gd name="connsiteY3" fmla="*/ 486415 h 865952"/>
                  <a:gd name="connsiteX4" fmla="*/ 765661 w 1317627"/>
                  <a:gd name="connsiteY4" fmla="*/ 865952 h 865952"/>
                  <a:gd name="connsiteX5" fmla="*/ 136331 w 1317627"/>
                  <a:gd name="connsiteY5" fmla="*/ 711573 h 865952"/>
                  <a:gd name="connsiteX6" fmla="*/ 0 w 1317627"/>
                  <a:gd name="connsiteY6" fmla="*/ 213283 h 865952"/>
                  <a:gd name="connsiteX0" fmla="*/ 0 w 1074420"/>
                  <a:gd name="connsiteY0" fmla="*/ 213283 h 865952"/>
                  <a:gd name="connsiteX1" fmla="*/ 480715 w 1074420"/>
                  <a:gd name="connsiteY1" fmla="*/ 0 h 865952"/>
                  <a:gd name="connsiteX2" fmla="*/ 1074420 w 1074420"/>
                  <a:gd name="connsiteY2" fmla="*/ 0 h 865952"/>
                  <a:gd name="connsiteX3" fmla="*/ 890115 w 1074420"/>
                  <a:gd name="connsiteY3" fmla="*/ 522041 h 865952"/>
                  <a:gd name="connsiteX4" fmla="*/ 765661 w 1074420"/>
                  <a:gd name="connsiteY4" fmla="*/ 865952 h 865952"/>
                  <a:gd name="connsiteX5" fmla="*/ 136331 w 1074420"/>
                  <a:gd name="connsiteY5" fmla="*/ 711573 h 865952"/>
                  <a:gd name="connsiteX6" fmla="*/ 0 w 1074420"/>
                  <a:gd name="connsiteY6" fmla="*/ 213283 h 865952"/>
                  <a:gd name="connsiteX0" fmla="*/ 0 w 890115"/>
                  <a:gd name="connsiteY0" fmla="*/ 213283 h 865952"/>
                  <a:gd name="connsiteX1" fmla="*/ 480715 w 890115"/>
                  <a:gd name="connsiteY1" fmla="*/ 0 h 865952"/>
                  <a:gd name="connsiteX2" fmla="*/ 730035 w 890115"/>
                  <a:gd name="connsiteY2" fmla="*/ 35626 h 865952"/>
                  <a:gd name="connsiteX3" fmla="*/ 890115 w 890115"/>
                  <a:gd name="connsiteY3" fmla="*/ 522041 h 865952"/>
                  <a:gd name="connsiteX4" fmla="*/ 765661 w 890115"/>
                  <a:gd name="connsiteY4" fmla="*/ 865952 h 865952"/>
                  <a:gd name="connsiteX5" fmla="*/ 136331 w 890115"/>
                  <a:gd name="connsiteY5" fmla="*/ 711573 h 865952"/>
                  <a:gd name="connsiteX6" fmla="*/ 0 w 890115"/>
                  <a:gd name="connsiteY6" fmla="*/ 213283 h 865952"/>
                  <a:gd name="connsiteX0" fmla="*/ 0 w 890115"/>
                  <a:gd name="connsiteY0" fmla="*/ 248909 h 901578"/>
                  <a:gd name="connsiteX1" fmla="*/ 183832 w 890115"/>
                  <a:gd name="connsiteY1" fmla="*/ 0 h 901578"/>
                  <a:gd name="connsiteX2" fmla="*/ 730035 w 890115"/>
                  <a:gd name="connsiteY2" fmla="*/ 71252 h 901578"/>
                  <a:gd name="connsiteX3" fmla="*/ 890115 w 890115"/>
                  <a:gd name="connsiteY3" fmla="*/ 557667 h 901578"/>
                  <a:gd name="connsiteX4" fmla="*/ 765661 w 890115"/>
                  <a:gd name="connsiteY4" fmla="*/ 901578 h 901578"/>
                  <a:gd name="connsiteX5" fmla="*/ 136331 w 890115"/>
                  <a:gd name="connsiteY5" fmla="*/ 747199 h 901578"/>
                  <a:gd name="connsiteX6" fmla="*/ 0 w 890115"/>
                  <a:gd name="connsiteY6" fmla="*/ 248909 h 901578"/>
                  <a:gd name="connsiteX0" fmla="*/ 0 w 890115"/>
                  <a:gd name="connsiteY0" fmla="*/ 355787 h 901578"/>
                  <a:gd name="connsiteX1" fmla="*/ 183832 w 890115"/>
                  <a:gd name="connsiteY1" fmla="*/ 0 h 901578"/>
                  <a:gd name="connsiteX2" fmla="*/ 730035 w 890115"/>
                  <a:gd name="connsiteY2" fmla="*/ 71252 h 901578"/>
                  <a:gd name="connsiteX3" fmla="*/ 890115 w 890115"/>
                  <a:gd name="connsiteY3" fmla="*/ 557667 h 901578"/>
                  <a:gd name="connsiteX4" fmla="*/ 765661 w 890115"/>
                  <a:gd name="connsiteY4" fmla="*/ 901578 h 901578"/>
                  <a:gd name="connsiteX5" fmla="*/ 136331 w 890115"/>
                  <a:gd name="connsiteY5" fmla="*/ 747199 h 901578"/>
                  <a:gd name="connsiteX6" fmla="*/ 0 w 890115"/>
                  <a:gd name="connsiteY6" fmla="*/ 355787 h 901578"/>
                  <a:gd name="connsiteX0" fmla="*/ 0 w 890115"/>
                  <a:gd name="connsiteY0" fmla="*/ 367662 h 913453"/>
                  <a:gd name="connsiteX1" fmla="*/ 207583 w 890115"/>
                  <a:gd name="connsiteY1" fmla="*/ 0 h 913453"/>
                  <a:gd name="connsiteX2" fmla="*/ 730035 w 890115"/>
                  <a:gd name="connsiteY2" fmla="*/ 83127 h 913453"/>
                  <a:gd name="connsiteX3" fmla="*/ 890115 w 890115"/>
                  <a:gd name="connsiteY3" fmla="*/ 569542 h 913453"/>
                  <a:gd name="connsiteX4" fmla="*/ 765661 w 890115"/>
                  <a:gd name="connsiteY4" fmla="*/ 913453 h 913453"/>
                  <a:gd name="connsiteX5" fmla="*/ 136331 w 890115"/>
                  <a:gd name="connsiteY5" fmla="*/ 759074 h 913453"/>
                  <a:gd name="connsiteX6" fmla="*/ 0 w 890115"/>
                  <a:gd name="connsiteY6" fmla="*/ 367662 h 913453"/>
                  <a:gd name="connsiteX0" fmla="*/ 0 w 890115"/>
                  <a:gd name="connsiteY0" fmla="*/ 367662 h 913453"/>
                  <a:gd name="connsiteX1" fmla="*/ 207583 w 890115"/>
                  <a:gd name="connsiteY1" fmla="*/ 0 h 913453"/>
                  <a:gd name="connsiteX2" fmla="*/ 635033 w 890115"/>
                  <a:gd name="connsiteY2" fmla="*/ 190005 h 913453"/>
                  <a:gd name="connsiteX3" fmla="*/ 890115 w 890115"/>
                  <a:gd name="connsiteY3" fmla="*/ 569542 h 913453"/>
                  <a:gd name="connsiteX4" fmla="*/ 765661 w 890115"/>
                  <a:gd name="connsiteY4" fmla="*/ 913453 h 913453"/>
                  <a:gd name="connsiteX5" fmla="*/ 136331 w 890115"/>
                  <a:gd name="connsiteY5" fmla="*/ 759074 h 913453"/>
                  <a:gd name="connsiteX6" fmla="*/ 0 w 890115"/>
                  <a:gd name="connsiteY6" fmla="*/ 367662 h 913453"/>
                  <a:gd name="connsiteX0" fmla="*/ 0 w 765661"/>
                  <a:gd name="connsiteY0" fmla="*/ 367662 h 913453"/>
                  <a:gd name="connsiteX1" fmla="*/ 207583 w 765661"/>
                  <a:gd name="connsiteY1" fmla="*/ 0 h 913453"/>
                  <a:gd name="connsiteX2" fmla="*/ 635033 w 765661"/>
                  <a:gd name="connsiteY2" fmla="*/ 190005 h 913453"/>
                  <a:gd name="connsiteX3" fmla="*/ 735736 w 765661"/>
                  <a:gd name="connsiteY3" fmla="*/ 569542 h 913453"/>
                  <a:gd name="connsiteX4" fmla="*/ 765661 w 765661"/>
                  <a:gd name="connsiteY4" fmla="*/ 913453 h 913453"/>
                  <a:gd name="connsiteX5" fmla="*/ 136331 w 765661"/>
                  <a:gd name="connsiteY5" fmla="*/ 759074 h 913453"/>
                  <a:gd name="connsiteX6" fmla="*/ 0 w 765661"/>
                  <a:gd name="connsiteY6" fmla="*/ 367662 h 913453"/>
                  <a:gd name="connsiteX0" fmla="*/ 0 w 735736"/>
                  <a:gd name="connsiteY0" fmla="*/ 367662 h 889702"/>
                  <a:gd name="connsiteX1" fmla="*/ 207583 w 735736"/>
                  <a:gd name="connsiteY1" fmla="*/ 0 h 889702"/>
                  <a:gd name="connsiteX2" fmla="*/ 635033 w 735736"/>
                  <a:gd name="connsiteY2" fmla="*/ 190005 h 889702"/>
                  <a:gd name="connsiteX3" fmla="*/ 735736 w 735736"/>
                  <a:gd name="connsiteY3" fmla="*/ 569542 h 889702"/>
                  <a:gd name="connsiteX4" fmla="*/ 551905 w 735736"/>
                  <a:gd name="connsiteY4" fmla="*/ 889702 h 889702"/>
                  <a:gd name="connsiteX5" fmla="*/ 136331 w 735736"/>
                  <a:gd name="connsiteY5" fmla="*/ 759074 h 889702"/>
                  <a:gd name="connsiteX6" fmla="*/ 0 w 735736"/>
                  <a:gd name="connsiteY6" fmla="*/ 367662 h 889702"/>
                  <a:gd name="connsiteX0" fmla="*/ 0 w 735736"/>
                  <a:gd name="connsiteY0" fmla="*/ 284535 h 806575"/>
                  <a:gd name="connsiteX1" fmla="*/ 29453 w 735736"/>
                  <a:gd name="connsiteY1" fmla="*/ 0 h 806575"/>
                  <a:gd name="connsiteX2" fmla="*/ 635033 w 735736"/>
                  <a:gd name="connsiteY2" fmla="*/ 106878 h 806575"/>
                  <a:gd name="connsiteX3" fmla="*/ 735736 w 735736"/>
                  <a:gd name="connsiteY3" fmla="*/ 486415 h 806575"/>
                  <a:gd name="connsiteX4" fmla="*/ 551905 w 735736"/>
                  <a:gd name="connsiteY4" fmla="*/ 806575 h 806575"/>
                  <a:gd name="connsiteX5" fmla="*/ 136331 w 735736"/>
                  <a:gd name="connsiteY5" fmla="*/ 675947 h 806575"/>
                  <a:gd name="connsiteX6" fmla="*/ 0 w 735736"/>
                  <a:gd name="connsiteY6" fmla="*/ 284535 h 806575"/>
                  <a:gd name="connsiteX0" fmla="*/ 0 w 735736"/>
                  <a:gd name="connsiteY0" fmla="*/ 320161 h 842201"/>
                  <a:gd name="connsiteX1" fmla="*/ 136331 w 735736"/>
                  <a:gd name="connsiteY1" fmla="*/ 0 h 842201"/>
                  <a:gd name="connsiteX2" fmla="*/ 635033 w 735736"/>
                  <a:gd name="connsiteY2" fmla="*/ 142504 h 842201"/>
                  <a:gd name="connsiteX3" fmla="*/ 735736 w 735736"/>
                  <a:gd name="connsiteY3" fmla="*/ 522041 h 842201"/>
                  <a:gd name="connsiteX4" fmla="*/ 551905 w 735736"/>
                  <a:gd name="connsiteY4" fmla="*/ 842201 h 842201"/>
                  <a:gd name="connsiteX5" fmla="*/ 136331 w 735736"/>
                  <a:gd name="connsiteY5" fmla="*/ 711573 h 842201"/>
                  <a:gd name="connsiteX6" fmla="*/ 0 w 735736"/>
                  <a:gd name="connsiteY6" fmla="*/ 320161 h 84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5736" h="842201">
                    <a:moveTo>
                      <a:pt x="0" y="320161"/>
                    </a:moveTo>
                    <a:lnTo>
                      <a:pt x="136331" y="0"/>
                    </a:lnTo>
                    <a:lnTo>
                      <a:pt x="635033" y="142504"/>
                    </a:lnTo>
                    <a:lnTo>
                      <a:pt x="735736" y="522041"/>
                    </a:lnTo>
                    <a:lnTo>
                      <a:pt x="551905" y="842201"/>
                    </a:lnTo>
                    <a:lnTo>
                      <a:pt x="136331" y="711573"/>
                    </a:lnTo>
                    <a:lnTo>
                      <a:pt x="0" y="320161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708B53CD-A9F9-4F71-87FC-C3A7E2F5FD18}"/>
                  </a:ext>
                </a:extLst>
              </p:cNvPr>
              <p:cNvCxnSpPr/>
              <p:nvPr/>
            </p:nvCxnSpPr>
            <p:spPr>
              <a:xfrm flipV="1">
                <a:off x="8752270" y="3189793"/>
                <a:ext cx="543930" cy="324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AE662B9-445C-4AC0-B833-261F8C1DD425}"/>
                  </a:ext>
                </a:extLst>
              </p:cNvPr>
              <p:cNvSpPr/>
              <p:nvPr/>
            </p:nvSpPr>
            <p:spPr>
              <a:xfrm rot="2869366">
                <a:off x="7890439" y="3995962"/>
                <a:ext cx="97285" cy="45719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EE4E9F1F-6F6C-45D9-A2AA-B5798B1DD5B8}"/>
                  </a:ext>
                </a:extLst>
              </p:cNvPr>
              <p:cNvSpPr/>
              <p:nvPr/>
            </p:nvSpPr>
            <p:spPr>
              <a:xfrm rot="2869366">
                <a:off x="8575232" y="3583451"/>
                <a:ext cx="97285" cy="45719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C9A69804-3249-4617-BB08-E45BFFE9C811}"/>
                  </a:ext>
                </a:extLst>
              </p:cNvPr>
              <p:cNvCxnSpPr/>
              <p:nvPr/>
            </p:nvCxnSpPr>
            <p:spPr>
              <a:xfrm flipV="1">
                <a:off x="7613580" y="4015692"/>
                <a:ext cx="317877" cy="19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ABDF35B5-C6A2-4813-9013-992EC475E79F}"/>
                  </a:ext>
                </a:extLst>
              </p:cNvPr>
              <p:cNvCxnSpPr/>
              <p:nvPr/>
            </p:nvCxnSpPr>
            <p:spPr>
              <a:xfrm flipV="1">
                <a:off x="8078122" y="3605272"/>
                <a:ext cx="543930" cy="324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6F4F3033-5223-4DF6-A031-EEC3D8B7AC21}"/>
                  </a:ext>
                </a:extLst>
              </p:cNvPr>
              <p:cNvSpPr/>
              <p:nvPr/>
            </p:nvSpPr>
            <p:spPr>
              <a:xfrm rot="2869366">
                <a:off x="7507863" y="4245438"/>
                <a:ext cx="97285" cy="45719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Conector de seta reta 21">
                <a:extLst>
                  <a:ext uri="{FF2B5EF4-FFF2-40B4-BE49-F238E27FC236}">
                    <a16:creationId xmlns:a16="http://schemas.microsoft.com/office/drawing/2014/main" id="{C9969BF3-6C58-4633-8AE4-C6990CB40123}"/>
                  </a:ext>
                </a:extLst>
              </p:cNvPr>
              <p:cNvCxnSpPr/>
              <p:nvPr/>
            </p:nvCxnSpPr>
            <p:spPr>
              <a:xfrm flipH="1">
                <a:off x="7106307" y="4261320"/>
                <a:ext cx="442893" cy="265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3F1070F-6E1D-473F-9559-25718FF25DBC}"/>
                  </a:ext>
                </a:extLst>
              </p:cNvPr>
              <p:cNvSpPr/>
              <p:nvPr/>
            </p:nvSpPr>
            <p:spPr>
              <a:xfrm rot="2869366">
                <a:off x="7057872" y="4512710"/>
                <a:ext cx="97285" cy="45719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Retângulo 45">
              <a:extLst>
                <a:ext uri="{FF2B5EF4-FFF2-40B4-BE49-F238E27FC236}">
                  <a16:creationId xmlns:a16="http://schemas.microsoft.com/office/drawing/2014/main" id="{00774BF3-5479-4EF9-84DE-DFF9A2FC895C}"/>
                </a:ext>
              </a:extLst>
            </p:cNvPr>
            <p:cNvSpPr/>
            <p:nvPr/>
          </p:nvSpPr>
          <p:spPr>
            <a:xfrm rot="2082458">
              <a:off x="6279680" y="4335053"/>
              <a:ext cx="2633587" cy="1212758"/>
            </a:xfrm>
            <a:custGeom>
              <a:avLst/>
              <a:gdLst>
                <a:gd name="connsiteX0" fmla="*/ 0 w 2174215"/>
                <a:gd name="connsiteY0" fmla="*/ 0 h 1526778"/>
                <a:gd name="connsiteX1" fmla="*/ 2174215 w 2174215"/>
                <a:gd name="connsiteY1" fmla="*/ 0 h 1526778"/>
                <a:gd name="connsiteX2" fmla="*/ 2174215 w 2174215"/>
                <a:gd name="connsiteY2" fmla="*/ 1526778 h 1526778"/>
                <a:gd name="connsiteX3" fmla="*/ 0 w 2174215"/>
                <a:gd name="connsiteY3" fmla="*/ 1526778 h 1526778"/>
                <a:gd name="connsiteX4" fmla="*/ 0 w 2174215"/>
                <a:gd name="connsiteY4" fmla="*/ 0 h 1526778"/>
                <a:gd name="connsiteX0" fmla="*/ 0 w 2906426"/>
                <a:gd name="connsiteY0" fmla="*/ 455416 h 1526778"/>
                <a:gd name="connsiteX1" fmla="*/ 2906426 w 2906426"/>
                <a:gd name="connsiteY1" fmla="*/ 0 h 1526778"/>
                <a:gd name="connsiteX2" fmla="*/ 2906426 w 2906426"/>
                <a:gd name="connsiteY2" fmla="*/ 1526778 h 1526778"/>
                <a:gd name="connsiteX3" fmla="*/ 732211 w 2906426"/>
                <a:gd name="connsiteY3" fmla="*/ 1526778 h 1526778"/>
                <a:gd name="connsiteX4" fmla="*/ 0 w 2906426"/>
                <a:gd name="connsiteY4" fmla="*/ 455416 h 1526778"/>
                <a:gd name="connsiteX0" fmla="*/ 0 w 2906426"/>
                <a:gd name="connsiteY0" fmla="*/ 164031 h 1235393"/>
                <a:gd name="connsiteX1" fmla="*/ 1944196 w 2906426"/>
                <a:gd name="connsiteY1" fmla="*/ 0 h 1235393"/>
                <a:gd name="connsiteX2" fmla="*/ 2906426 w 2906426"/>
                <a:gd name="connsiteY2" fmla="*/ 1235393 h 1235393"/>
                <a:gd name="connsiteX3" fmla="*/ 732211 w 2906426"/>
                <a:gd name="connsiteY3" fmla="*/ 1235393 h 1235393"/>
                <a:gd name="connsiteX4" fmla="*/ 0 w 2906426"/>
                <a:gd name="connsiteY4" fmla="*/ 164031 h 1235393"/>
                <a:gd name="connsiteX0" fmla="*/ 0 w 2319365"/>
                <a:gd name="connsiteY0" fmla="*/ 164031 h 1235393"/>
                <a:gd name="connsiteX1" fmla="*/ 1944196 w 2319365"/>
                <a:gd name="connsiteY1" fmla="*/ 0 h 1235393"/>
                <a:gd name="connsiteX2" fmla="*/ 2319365 w 2319365"/>
                <a:gd name="connsiteY2" fmla="*/ 1228123 h 1235393"/>
                <a:gd name="connsiteX3" fmla="*/ 732211 w 2319365"/>
                <a:gd name="connsiteY3" fmla="*/ 1235393 h 1235393"/>
                <a:gd name="connsiteX4" fmla="*/ 0 w 2319365"/>
                <a:gd name="connsiteY4" fmla="*/ 164031 h 1235393"/>
                <a:gd name="connsiteX0" fmla="*/ 0 w 2319365"/>
                <a:gd name="connsiteY0" fmla="*/ 36859 h 1108221"/>
                <a:gd name="connsiteX1" fmla="*/ 1592526 w 2319365"/>
                <a:gd name="connsiteY1" fmla="*/ 0 h 1108221"/>
                <a:gd name="connsiteX2" fmla="*/ 2319365 w 2319365"/>
                <a:gd name="connsiteY2" fmla="*/ 1100951 h 1108221"/>
                <a:gd name="connsiteX3" fmla="*/ 732211 w 2319365"/>
                <a:gd name="connsiteY3" fmla="*/ 1108221 h 1108221"/>
                <a:gd name="connsiteX4" fmla="*/ 0 w 2319365"/>
                <a:gd name="connsiteY4" fmla="*/ 36859 h 1108221"/>
                <a:gd name="connsiteX0" fmla="*/ 0 w 2319365"/>
                <a:gd name="connsiteY0" fmla="*/ 26928 h 1098290"/>
                <a:gd name="connsiteX1" fmla="*/ 1566202 w 2319365"/>
                <a:gd name="connsiteY1" fmla="*/ 0 h 1098290"/>
                <a:gd name="connsiteX2" fmla="*/ 2319365 w 2319365"/>
                <a:gd name="connsiteY2" fmla="*/ 1091020 h 1098290"/>
                <a:gd name="connsiteX3" fmla="*/ 732211 w 2319365"/>
                <a:gd name="connsiteY3" fmla="*/ 1098290 h 1098290"/>
                <a:gd name="connsiteX4" fmla="*/ 0 w 2319365"/>
                <a:gd name="connsiteY4" fmla="*/ 26928 h 1098290"/>
                <a:gd name="connsiteX0" fmla="*/ 0 w 2319365"/>
                <a:gd name="connsiteY0" fmla="*/ 26928 h 1115768"/>
                <a:gd name="connsiteX1" fmla="*/ 1566202 w 2319365"/>
                <a:gd name="connsiteY1" fmla="*/ 0 h 1115768"/>
                <a:gd name="connsiteX2" fmla="*/ 2319365 w 2319365"/>
                <a:gd name="connsiteY2" fmla="*/ 1091020 h 1115768"/>
                <a:gd name="connsiteX3" fmla="*/ 714987 w 2319365"/>
                <a:gd name="connsiteY3" fmla="*/ 1115768 h 1115768"/>
                <a:gd name="connsiteX4" fmla="*/ 0 w 2319365"/>
                <a:gd name="connsiteY4" fmla="*/ 26928 h 111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9365" h="1115768">
                  <a:moveTo>
                    <a:pt x="0" y="26928"/>
                  </a:moveTo>
                  <a:lnTo>
                    <a:pt x="1566202" y="0"/>
                  </a:lnTo>
                  <a:lnTo>
                    <a:pt x="2319365" y="1091020"/>
                  </a:lnTo>
                  <a:lnTo>
                    <a:pt x="714987" y="1115768"/>
                  </a:lnTo>
                  <a:lnTo>
                    <a:pt x="0" y="2692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764ED4E-83C6-4744-9FF0-FF7FDA5F0F90}"/>
                </a:ext>
              </a:extLst>
            </p:cNvPr>
            <p:cNvSpPr txBox="1"/>
            <p:nvPr/>
          </p:nvSpPr>
          <p:spPr>
            <a:xfrm rot="2018247">
              <a:off x="6586794" y="5422930"/>
              <a:ext cx="1160418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Z-Buffer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706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pipeline gráfico </a:t>
            </a:r>
            <a:r>
              <a:rPr lang="pt-BR" dirty="0"/>
              <a:t>produz </a:t>
            </a:r>
            <a:r>
              <a:rPr lang="pt-BR" dirty="0">
                <a:solidFill>
                  <a:schemeClr val="accent1"/>
                </a:solidFill>
              </a:rPr>
              <a:t>imagens tridimensionais </a:t>
            </a:r>
            <a:r>
              <a:rPr lang="pt-BR" dirty="0"/>
              <a:t>na tela</a:t>
            </a:r>
          </a:p>
          <a:p>
            <a:pPr lvl="1"/>
            <a:r>
              <a:rPr lang="pt-BR" dirty="0"/>
              <a:t>Recebe vértices no espaço 3D</a:t>
            </a:r>
          </a:p>
          <a:p>
            <a:pPr lvl="2"/>
            <a:r>
              <a:rPr lang="pt-BR" dirty="0"/>
              <a:t>Posição, cor, coordenadas de texturas, etc.</a:t>
            </a:r>
          </a:p>
          <a:p>
            <a:pPr lvl="1"/>
            <a:r>
              <a:rPr lang="pt-BR" dirty="0"/>
              <a:t>Realiza transformações e projeções</a:t>
            </a:r>
          </a:p>
          <a:p>
            <a:pPr lvl="2"/>
            <a:r>
              <a:rPr lang="pt-BR" dirty="0"/>
              <a:t>Coordenadas locais 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 globais 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 câmera 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 tela</a:t>
            </a:r>
          </a:p>
          <a:p>
            <a:pPr lvl="1"/>
            <a:r>
              <a:rPr lang="pt-BR" dirty="0"/>
              <a:t>Produz uma </a:t>
            </a:r>
            <a:r>
              <a:rPr lang="pt-BR" b="1" dirty="0"/>
              <a:t>imagem 2D</a:t>
            </a:r>
          </a:p>
          <a:p>
            <a:pPr lvl="2"/>
            <a:r>
              <a:rPr lang="pt-BR" dirty="0">
                <a:solidFill>
                  <a:schemeClr val="accent3"/>
                </a:solidFill>
              </a:rPr>
              <a:t>Apresentada na tela </a:t>
            </a:r>
            <a:r>
              <a:rPr lang="pt-BR" dirty="0"/>
              <a:t>a uma certa</a:t>
            </a:r>
            <a:r>
              <a:rPr lang="pt-BR" dirty="0">
                <a:solidFill>
                  <a:schemeClr val="accent1"/>
                </a:solidFill>
              </a:rPr>
              <a:t> frequência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Em jogos</a:t>
            </a:r>
            <a:r>
              <a:rPr lang="pt-BR" dirty="0"/>
              <a:t>: pelo menos 30 vezes por segundos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Em aplicações interativas</a:t>
            </a:r>
            <a:r>
              <a:rPr lang="pt-BR" dirty="0"/>
              <a:t>: apenas quando há mudança na imagem</a:t>
            </a:r>
          </a:p>
        </p:txBody>
      </p:sp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17479"/>
            <a:ext cx="10820400" cy="1293028"/>
          </a:xfrm>
        </p:spPr>
        <p:txBody>
          <a:bodyPr/>
          <a:lstStyle/>
          <a:p>
            <a:r>
              <a:rPr lang="pt-BR"/>
              <a:t>Pipeline Direct3D </a:t>
            </a:r>
            <a:r>
              <a:rPr lang="pt-BR" dirty="0"/>
              <a:t>12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F20B106-3A0D-4CCE-8361-633C44629449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174FC14A-CD89-41A7-86FD-97D1B5E91B4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6774E6C-EC5C-4051-8E2A-53CEDA5E909B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44" name="Conector angulado 43"/>
            <p:cNvCxnSpPr>
              <a:cxnSpLocks/>
              <a:stCxn id="7" idx="2"/>
              <a:endCxn id="47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45" name="Seta para baixo 44"/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49" name="Seta para baixo 44">
              <a:extLst>
                <a:ext uri="{FF2B5EF4-FFF2-40B4-BE49-F238E27FC236}">
                  <a16:creationId xmlns:a16="http://schemas.microsoft.com/office/drawing/2014/main" id="{5076FADA-9D3D-40AA-86CD-CFEE205F55EE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Seta para baixo 44">
              <a:extLst>
                <a:ext uri="{FF2B5EF4-FFF2-40B4-BE49-F238E27FC236}">
                  <a16:creationId xmlns:a16="http://schemas.microsoft.com/office/drawing/2014/main" id="{B8FE6AB1-42CC-4243-BF4E-A3F03DF50F16}"/>
                </a:ext>
              </a:extLst>
            </p:cNvPr>
            <p:cNvSpPr/>
            <p:nvPr/>
          </p:nvSpPr>
          <p:spPr>
            <a:xfrm rot="16200000">
              <a:off x="4097326" y="3848952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1" name="Seta para baixo 44">
              <a:extLst>
                <a:ext uri="{FF2B5EF4-FFF2-40B4-BE49-F238E27FC236}">
                  <a16:creationId xmlns:a16="http://schemas.microsoft.com/office/drawing/2014/main" id="{6D9E29C8-B7E9-4281-9D77-D6447F155266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CE169DC2-80B0-482E-A334-A4A76CA535CE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51E12F3E-9837-483D-96C8-83BD96403A7A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A517C902-6775-407E-A1F5-24C475A0C3D7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9" name="Conector angulado 43">
              <a:extLst>
                <a:ext uri="{FF2B5EF4-FFF2-40B4-BE49-F238E27FC236}">
                  <a16:creationId xmlns:a16="http://schemas.microsoft.com/office/drawing/2014/main" id="{1DA2AB57-F4E7-42D4-9504-3ADC77EF48C0}"/>
                </a:ext>
              </a:extLst>
            </p:cNvPr>
            <p:cNvCxnSpPr>
              <a:cxnSpLocks/>
              <a:stCxn id="42" idx="2"/>
              <a:endCxn id="47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09063DF1-B18F-467C-9D7A-8F891E3D64C3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0AD51D1E-2483-4370-9321-C1C995E482E9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A66AB919-D841-47A2-8AF0-12BE447CFE7A}"/>
                </a:ext>
              </a:extLst>
            </p:cNvPr>
            <p:cNvCxnSpPr>
              <a:cxnSpLocks/>
              <a:stCxn id="71" idx="2"/>
              <a:endCxn id="28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343F15E6-62DE-4185-A8B9-F7EFA05858AF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EB14B32D-B16F-4162-9264-F7142D52D88F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78" name="Conector: Angulado 77">
              <a:extLst>
                <a:ext uri="{FF2B5EF4-FFF2-40B4-BE49-F238E27FC236}">
                  <a16:creationId xmlns:a16="http://schemas.microsoft.com/office/drawing/2014/main" id="{A527EDCB-0B20-46CB-9CD4-597E9023B885}"/>
                </a:ext>
              </a:extLst>
            </p:cNvPr>
            <p:cNvCxnSpPr>
              <a:cxnSpLocks/>
              <a:stCxn id="76" idx="2"/>
              <a:endCxn id="11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6A5AA0FD-1959-4C5F-93AD-425B03C4641F}"/>
                </a:ext>
              </a:extLst>
            </p:cNvPr>
            <p:cNvCxnSpPr>
              <a:cxnSpLocks/>
              <a:stCxn id="77" idx="2"/>
              <a:endCxn id="11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64A9FAA-1A6D-4CCB-BB2B-999032519D8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A65A78-6B36-4A96-AF55-71DB8596C8E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2DDFD786-9435-4F9E-9EEE-3947C968367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AE15C801-6192-4758-8E9E-C2EB478C0B0E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9A4E808D-6BCD-4CCD-90AF-ECC261E83C2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F55665A-D87E-4C8D-927E-65611290DCFF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44E1BBB7-F4EA-4370-8F6E-B8729982C39D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921DB549-083D-46FE-A923-45CC43F4C636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8" name="Seta para baixo 44">
              <a:extLst>
                <a:ext uri="{FF2B5EF4-FFF2-40B4-BE49-F238E27FC236}">
                  <a16:creationId xmlns:a16="http://schemas.microsoft.com/office/drawing/2014/main" id="{03029CCA-0E27-4BFE-9296-6C9A3F683AD4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5C15367D-9BB0-4287-9509-7D66B91BAB49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de cantos arredondados 40"/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4258214" y="3681916"/>
              <a:ext cx="1030106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Tesselator</a:t>
              </a:r>
              <a:endPara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  <a:endPara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62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3D39E-A7B9-44E9-8733-F2FE6CEB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4A768-FBA1-4FE2-A5E0-64B688AE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estágio </a:t>
            </a:r>
            <a:r>
              <a:rPr lang="pt-BR" dirty="0">
                <a:solidFill>
                  <a:schemeClr val="accent3"/>
                </a:solidFill>
              </a:rPr>
              <a:t>Input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Assembler</a:t>
            </a:r>
            <a:r>
              <a:rPr lang="pt-BR" dirty="0"/>
              <a:t> faz:</a:t>
            </a:r>
          </a:p>
          <a:p>
            <a:pPr lvl="1"/>
            <a:r>
              <a:rPr lang="pt-BR" dirty="0"/>
              <a:t>Leitura de dados geométricos</a:t>
            </a:r>
          </a:p>
          <a:p>
            <a:pPr lvl="2"/>
            <a:r>
              <a:rPr lang="pt-BR" dirty="0"/>
              <a:t>Vértices</a:t>
            </a:r>
          </a:p>
          <a:p>
            <a:pPr lvl="2"/>
            <a:r>
              <a:rPr lang="pt-BR" dirty="0"/>
              <a:t>Índices</a:t>
            </a:r>
          </a:p>
          <a:p>
            <a:pPr lvl="1"/>
            <a:r>
              <a:rPr lang="pt-BR" dirty="0"/>
              <a:t>Construção de primitivas geométricas</a:t>
            </a:r>
          </a:p>
          <a:p>
            <a:pPr lvl="2"/>
            <a:r>
              <a:rPr lang="pt-BR" dirty="0"/>
              <a:t>Pontos</a:t>
            </a:r>
          </a:p>
          <a:p>
            <a:pPr lvl="2"/>
            <a:r>
              <a:rPr lang="pt-BR" dirty="0"/>
              <a:t>Linhas</a:t>
            </a:r>
          </a:p>
          <a:p>
            <a:pPr lvl="2"/>
            <a:r>
              <a:rPr lang="pt-BR" dirty="0"/>
              <a:t>Triângulos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60108A15-14AF-44AB-BA5E-EECE016E09CC}"/>
              </a:ext>
            </a:extLst>
          </p:cNvPr>
          <p:cNvGrpSpPr/>
          <p:nvPr/>
        </p:nvGrpSpPr>
        <p:grpSpPr>
          <a:xfrm>
            <a:off x="4694101" y="5030670"/>
            <a:ext cx="397867" cy="543666"/>
            <a:chOff x="5808303" y="2749687"/>
            <a:chExt cx="254472" cy="347723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8CF314E-478D-4A26-A38B-471129092E4F}"/>
                </a:ext>
              </a:extLst>
            </p:cNvPr>
            <p:cNvSpPr/>
            <p:nvPr/>
          </p:nvSpPr>
          <p:spPr>
            <a:xfrm rot="20379789" flipV="1">
              <a:off x="5890297" y="274968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CBD6C08-04FC-4020-9B5F-E3D9F0DD6027}"/>
                </a:ext>
              </a:extLst>
            </p:cNvPr>
            <p:cNvSpPr txBox="1"/>
            <p:nvPr/>
          </p:nvSpPr>
          <p:spPr>
            <a:xfrm>
              <a:off x="5808303" y="2861189"/>
              <a:ext cx="254472" cy="23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0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D9FACD31-DD27-4599-B3E2-A0D37466922E}"/>
              </a:ext>
            </a:extLst>
          </p:cNvPr>
          <p:cNvGrpSpPr/>
          <p:nvPr/>
        </p:nvGrpSpPr>
        <p:grpSpPr>
          <a:xfrm>
            <a:off x="5856911" y="4048494"/>
            <a:ext cx="1605308" cy="1930083"/>
            <a:chOff x="7784322" y="2298660"/>
            <a:chExt cx="1049456" cy="1261775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DC003C56-97AE-4DC3-AFD1-E94B0B457339}"/>
                </a:ext>
              </a:extLst>
            </p:cNvPr>
            <p:cNvGrpSpPr/>
            <p:nvPr/>
          </p:nvGrpSpPr>
          <p:grpSpPr>
            <a:xfrm>
              <a:off x="8019832" y="2570696"/>
              <a:ext cx="576792" cy="749543"/>
              <a:chOff x="4361996" y="4533755"/>
              <a:chExt cx="576792" cy="749543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D0CAF49D-712B-4DFE-B83E-B0CEB8BADC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7830" y="4599219"/>
                <a:ext cx="468440" cy="62883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5FCAD25A-954E-4D2E-A505-437D4FA91605}"/>
                  </a:ext>
                </a:extLst>
              </p:cNvPr>
              <p:cNvSpPr/>
              <p:nvPr/>
            </p:nvSpPr>
            <p:spPr>
              <a:xfrm rot="20379789" flipV="1">
                <a:off x="4361996" y="5204429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3365B67E-47E7-482E-8BAC-CA8C0662C832}"/>
                  </a:ext>
                </a:extLst>
              </p:cNvPr>
              <p:cNvSpPr/>
              <p:nvPr/>
            </p:nvSpPr>
            <p:spPr>
              <a:xfrm rot="20379789" flipV="1">
                <a:off x="4862212" y="4533755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EE169A3-BEED-47FE-9AF8-4C3B0815048C}"/>
                </a:ext>
              </a:extLst>
            </p:cNvPr>
            <p:cNvSpPr txBox="1"/>
            <p:nvPr/>
          </p:nvSpPr>
          <p:spPr>
            <a:xfrm>
              <a:off x="7784322" y="3318987"/>
              <a:ext cx="265341" cy="241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4E5DDBD-615B-4CFA-ADDD-4F21177E1E31}"/>
                </a:ext>
              </a:extLst>
            </p:cNvPr>
            <p:cNvSpPr txBox="1"/>
            <p:nvPr/>
          </p:nvSpPr>
          <p:spPr>
            <a:xfrm>
              <a:off x="8568437" y="2298660"/>
              <a:ext cx="265341" cy="241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2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504EE3CC-7CE4-4ACA-87AD-28EC6C4173FE}"/>
              </a:ext>
            </a:extLst>
          </p:cNvPr>
          <p:cNvGrpSpPr/>
          <p:nvPr/>
        </p:nvGrpSpPr>
        <p:grpSpPr>
          <a:xfrm>
            <a:off x="8296069" y="3909387"/>
            <a:ext cx="2144077" cy="2228533"/>
            <a:chOff x="10089691" y="2059743"/>
            <a:chExt cx="1349982" cy="140315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6B1B7C8B-76EA-4A5D-BF43-D0E9AB8C748A}"/>
                </a:ext>
              </a:extLst>
            </p:cNvPr>
            <p:cNvGrpSpPr/>
            <p:nvPr/>
          </p:nvGrpSpPr>
          <p:grpSpPr>
            <a:xfrm rot="20379789">
              <a:off x="10135770" y="2303136"/>
              <a:ext cx="929117" cy="862004"/>
              <a:chOff x="1197971" y="3698563"/>
              <a:chExt cx="795905" cy="750175"/>
            </a:xfrm>
          </p:grpSpPr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40E82849-9F8E-44D1-8DA7-56F10A675CB3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4EA9A77-9113-4353-8E57-134843F930E9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876BDF1-ECFA-4D47-818F-A74F7F97CC49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D8650DB0-77FA-4806-B181-EBBA0793CF6D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BF9E848D-DAA5-47A9-A1E6-09C26A793991}"/>
                </a:ext>
              </a:extLst>
            </p:cNvPr>
            <p:cNvSpPr txBox="1"/>
            <p:nvPr/>
          </p:nvSpPr>
          <p:spPr>
            <a:xfrm>
              <a:off x="10329970" y="2059743"/>
              <a:ext cx="250510" cy="232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4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60744F0-8C0A-4F79-A5E4-CC278C7BE643}"/>
                </a:ext>
              </a:extLst>
            </p:cNvPr>
            <p:cNvSpPr txBox="1"/>
            <p:nvPr/>
          </p:nvSpPr>
          <p:spPr>
            <a:xfrm>
              <a:off x="10089691" y="3230357"/>
              <a:ext cx="250510" cy="232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3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6330E1F-5FD2-4229-9B56-F513A86D9EF3}"/>
                </a:ext>
              </a:extLst>
            </p:cNvPr>
            <p:cNvSpPr txBox="1"/>
            <p:nvPr/>
          </p:nvSpPr>
          <p:spPr>
            <a:xfrm>
              <a:off x="11189163" y="2843142"/>
              <a:ext cx="250510" cy="232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5</a:t>
              </a:r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573A678-2F46-429D-8DBD-5B5CCC0FB7F2}"/>
              </a:ext>
            </a:extLst>
          </p:cNvPr>
          <p:cNvSpPr txBox="1"/>
          <p:nvPr/>
        </p:nvSpPr>
        <p:spPr>
          <a:xfrm>
            <a:off x="6720736" y="2541917"/>
            <a:ext cx="335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vértices podem conter mais informações, além da posição espacial.</a:t>
            </a:r>
          </a:p>
        </p:txBody>
      </p:sp>
    </p:spTree>
    <p:extLst>
      <p:ext uri="{BB962C8B-B14F-4D97-AF65-F5344CB8AC3E}">
        <p14:creationId xmlns:p14="http://schemas.microsoft.com/office/powerpoint/2010/main" val="98762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0BE3-5427-4674-84AB-69163B6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8D21-7AF4-4832-8550-855CE93F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composição dos vértices </a:t>
            </a:r>
            <a:r>
              <a:rPr lang="pt-BR" dirty="0"/>
              <a:t>é </a:t>
            </a:r>
            <a:r>
              <a:rPr lang="pt-BR" dirty="0">
                <a:solidFill>
                  <a:schemeClr val="accent1"/>
                </a:solidFill>
              </a:rPr>
              <a:t>definida pelo programador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Essa composição precisa ser informada ao Direct3D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9E7448-E91B-4EE2-8514-F72DC35D0031}"/>
              </a:ext>
            </a:extLst>
          </p:cNvPr>
          <p:cNvSpPr txBox="1"/>
          <p:nvPr/>
        </p:nvSpPr>
        <p:spPr>
          <a:xfrm>
            <a:off x="938516" y="2477900"/>
            <a:ext cx="69429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Pos</a:t>
            </a:r>
            <a:r>
              <a:rPr lang="pt-BR" sz="1400" dirty="0">
                <a:latin typeface="Consolas" panose="020B0609020204030204" pitchFamily="49" charset="0"/>
              </a:rPr>
              <a:t>;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3 valores tipo float para a posição x, y, z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400" dirty="0">
                <a:latin typeface="Consolas" panose="020B0609020204030204" pitchFamily="49" charset="0"/>
              </a:rPr>
              <a:t> Color;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4 valores tipo float para a cor RGBA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1F1245-46CD-4D35-BC38-303E1024FD03}"/>
              </a:ext>
            </a:extLst>
          </p:cNvPr>
          <p:cNvSpPr txBox="1"/>
          <p:nvPr/>
        </p:nvSpPr>
        <p:spPr>
          <a:xfrm>
            <a:off x="938516" y="4483462"/>
            <a:ext cx="91294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 </a:t>
            </a:r>
            <a:r>
              <a:rPr lang="pt-BR" sz="1400" dirty="0">
                <a:latin typeface="Consolas" panose="020B0609020204030204" pitchFamily="49" charset="0"/>
              </a:rPr>
              <a:t>inputLayout[2] =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"POSITION"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"COLOR"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DXGI_FORMAT_R32G32B32A32_FLOAT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1047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0BE3-5427-4674-84AB-69163B6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A8D21-7AF4-4832-8550-855CE93F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D3D12_INPUT_ELEMENT_DESC </a:t>
            </a:r>
            <a:r>
              <a:rPr lang="pt-BR" dirty="0"/>
              <a:t>é </a:t>
            </a:r>
            <a:r>
              <a:rPr lang="pt-BR" dirty="0">
                <a:solidFill>
                  <a:schemeClr val="accent3"/>
                </a:solidFill>
              </a:rPr>
              <a:t>definido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por</a:t>
            </a:r>
            <a:r>
              <a:rPr lang="pt-BR" dirty="0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1F1245-46CD-4D35-BC38-303E1024FD03}"/>
              </a:ext>
            </a:extLst>
          </p:cNvPr>
          <p:cNvSpPr txBox="1"/>
          <p:nvPr/>
        </p:nvSpPr>
        <p:spPr>
          <a:xfrm>
            <a:off x="938516" y="2479171"/>
            <a:ext cx="102226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LPCSTR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SemanticName</a:t>
            </a:r>
            <a:r>
              <a:rPr lang="pt-BR" sz="1400" dirty="0">
                <a:latin typeface="Consolas" panose="020B0609020204030204" pitchFamily="49" charset="0"/>
              </a:rPr>
              <a:t>; 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nome a ser associado ao elemento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SemanticIndex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índice (permite ter nomes iguais)</a:t>
            </a: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DXGI_FORMAT </a:t>
            </a:r>
            <a:r>
              <a:rPr lang="pt-BR" sz="1400" dirty="0">
                <a:latin typeface="Consolas" panose="020B0609020204030204" pitchFamily="49" charset="0"/>
              </a:rPr>
              <a:t>Format;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// um dos formatos de dados reconhecidos 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InputSlot</a:t>
            </a:r>
            <a:r>
              <a:rPr lang="pt-BR" sz="1400" dirty="0">
                <a:latin typeface="Consolas" panose="020B0609020204030204" pitchFamily="49" charset="0"/>
              </a:rPr>
              <a:t>;        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Direct3D recebe vértices em até 16 slots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AlignedByteOffset</a:t>
            </a:r>
            <a:r>
              <a:rPr lang="pt-BR" sz="1400" dirty="0">
                <a:latin typeface="Consolas" panose="020B0609020204030204" pitchFamily="49" charset="0"/>
              </a:rPr>
              <a:t>;   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 distância do elemento para o início do registro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D3D12_INPUT_CLASSIFICATION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InputSlotClass</a:t>
            </a:r>
            <a:r>
              <a:rPr lang="pt-BR" sz="1400" dirty="0"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entrada de dados por vértice ou por instância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InstanceDataStepRate</a:t>
            </a:r>
            <a:r>
              <a:rPr lang="pt-BR" sz="1400" dirty="0">
                <a:latin typeface="Consolas" panose="020B0609020204030204" pitchFamily="49" charset="0"/>
              </a:rPr>
              <a:t>;                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número de instâncias a desenhar com os mesmo dados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8D5E99-DA98-41BF-AFD8-A839C48F7664}"/>
              </a:ext>
            </a:extLst>
          </p:cNvPr>
          <p:cNvSpPr txBox="1"/>
          <p:nvPr/>
        </p:nvSpPr>
        <p:spPr>
          <a:xfrm>
            <a:off x="938516" y="5006804"/>
            <a:ext cx="91294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D3D12_INPUT_ELEMENT_DESC </a:t>
            </a:r>
            <a:r>
              <a:rPr lang="pt-BR" sz="1400" dirty="0">
                <a:latin typeface="Consolas" panose="020B0609020204030204" pitchFamily="49" charset="0"/>
              </a:rPr>
              <a:t>inputLayout[2] =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"POSITION"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"COLOR"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DXGI_FORMAT_R32G32B32A32_FLOAT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D3D12_INPUT_PER_VERTEX_DATA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858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4229E-B1D1-4C9A-8E4B-F2870066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59510-C8B6-4E29-BEED-77DA1800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vértices são fornecidos ao pipeline através de um </a:t>
            </a:r>
            <a:r>
              <a:rPr lang="en-US" dirty="0"/>
              <a:t>vertex buffer</a:t>
            </a:r>
          </a:p>
          <a:p>
            <a:pPr lvl="1"/>
            <a:r>
              <a:rPr lang="pt-BR" dirty="0"/>
              <a:t>O </a:t>
            </a:r>
            <a:r>
              <a:rPr lang="en-US" dirty="0">
                <a:solidFill>
                  <a:schemeClr val="accent3"/>
                </a:solidFill>
              </a:rPr>
              <a:t>vertex buffer</a:t>
            </a:r>
            <a:r>
              <a:rPr lang="pt-BR" dirty="0"/>
              <a:t> armazena um </a:t>
            </a:r>
            <a:r>
              <a:rPr lang="pt-BR" dirty="0">
                <a:solidFill>
                  <a:schemeClr val="accent1"/>
                </a:solidFill>
              </a:rPr>
              <a:t>conjunto de vértices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O formato de cada vértice é definido pelo programador </a:t>
            </a:r>
          </a:p>
          <a:p>
            <a:pPr lvl="2"/>
            <a:r>
              <a:rPr lang="pt-BR" dirty="0"/>
              <a:t>São guardados em posições consecutivas da memória</a:t>
            </a:r>
          </a:p>
          <a:p>
            <a:pPr lvl="2"/>
            <a:r>
              <a:rPr lang="pt-BR" dirty="0"/>
              <a:t>Não informa como estes vértices devem ser usados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62ABD9C-327F-42A9-90F9-E622B074B443}"/>
              </a:ext>
            </a:extLst>
          </p:cNvPr>
          <p:cNvGrpSpPr/>
          <p:nvPr/>
        </p:nvGrpSpPr>
        <p:grpSpPr>
          <a:xfrm>
            <a:off x="3581400" y="4914900"/>
            <a:ext cx="4400550" cy="419100"/>
            <a:chOff x="2000250" y="4848225"/>
            <a:chExt cx="4400550" cy="419100"/>
          </a:xfrm>
          <a:solidFill>
            <a:schemeClr val="accent1">
              <a:lumMod val="50000"/>
            </a:schemeClr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E170770-4622-46B5-AA6E-0862A7D40D0C}"/>
                </a:ext>
              </a:extLst>
            </p:cNvPr>
            <p:cNvSpPr/>
            <p:nvPr/>
          </p:nvSpPr>
          <p:spPr>
            <a:xfrm>
              <a:off x="200025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2F0DE6F-FBED-42C1-8087-75B32D25916F}"/>
                </a:ext>
              </a:extLst>
            </p:cNvPr>
            <p:cNvSpPr/>
            <p:nvPr/>
          </p:nvSpPr>
          <p:spPr>
            <a:xfrm>
              <a:off x="273367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1A057EA-98A5-4407-8FBE-C95B6F636EB7}"/>
                </a:ext>
              </a:extLst>
            </p:cNvPr>
            <p:cNvSpPr/>
            <p:nvPr/>
          </p:nvSpPr>
          <p:spPr>
            <a:xfrm>
              <a:off x="346710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5008959-B028-42BF-B4E6-0A967DD779E4}"/>
                </a:ext>
              </a:extLst>
            </p:cNvPr>
            <p:cNvSpPr/>
            <p:nvPr/>
          </p:nvSpPr>
          <p:spPr>
            <a:xfrm>
              <a:off x="420052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1938314-4937-45FA-B4E8-B5F123EDC7DB}"/>
                </a:ext>
              </a:extLst>
            </p:cNvPr>
            <p:cNvSpPr/>
            <p:nvPr/>
          </p:nvSpPr>
          <p:spPr>
            <a:xfrm>
              <a:off x="493395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9B14A60-764B-450B-A210-69624CE647D3}"/>
                </a:ext>
              </a:extLst>
            </p:cNvPr>
            <p:cNvSpPr/>
            <p:nvPr/>
          </p:nvSpPr>
          <p:spPr>
            <a:xfrm>
              <a:off x="566737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A82694-ABB2-4EA2-B110-9D59647BFF10}"/>
              </a:ext>
            </a:extLst>
          </p:cNvPr>
          <p:cNvSpPr txBox="1"/>
          <p:nvPr/>
        </p:nvSpPr>
        <p:spPr>
          <a:xfrm>
            <a:off x="1876425" y="494347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Vertex Buffer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E8154F-BE09-4AD6-9CB0-E45460830ECB}"/>
              </a:ext>
            </a:extLst>
          </p:cNvPr>
          <p:cNvSpPr txBox="1"/>
          <p:nvPr/>
        </p:nvSpPr>
        <p:spPr>
          <a:xfrm>
            <a:off x="8585745" y="4462730"/>
            <a:ext cx="2316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XMFLOAT3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Pos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XMFLOAT4</a:t>
            </a:r>
            <a:r>
              <a:rPr lang="pt-BR" sz="1600" dirty="0">
                <a:latin typeface="Consolas" panose="020B0609020204030204" pitchFamily="49" charset="0"/>
              </a:rPr>
              <a:t> Color;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519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6555B-BEE5-4560-9E62-1E587A86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0F4BA-F6FD-4B3B-ABCA-DE3BCC37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Vértices são </a:t>
            </a:r>
            <a:r>
              <a:rPr lang="pt-BR" dirty="0">
                <a:solidFill>
                  <a:schemeClr val="accent3"/>
                </a:solidFill>
              </a:rPr>
              <a:t>recursos </a:t>
            </a:r>
            <a:r>
              <a:rPr lang="pt-BR" dirty="0"/>
              <a:t>que precisam ser </a:t>
            </a:r>
            <a:r>
              <a:rPr lang="pt-BR" dirty="0">
                <a:solidFill>
                  <a:schemeClr val="accent1"/>
                </a:solidFill>
              </a:rPr>
              <a:t>acessados pela GPU</a:t>
            </a:r>
          </a:p>
          <a:p>
            <a:pPr lvl="1"/>
            <a:r>
              <a:rPr lang="pt-BR" dirty="0"/>
              <a:t>Precisam ser colocados em um </a:t>
            </a:r>
            <a:r>
              <a:rPr lang="pt-BR" b="1" dirty="0"/>
              <a:t>ID3D12Resource</a:t>
            </a:r>
          </a:p>
          <a:p>
            <a:pPr lvl="2"/>
            <a:r>
              <a:rPr lang="pt-BR" dirty="0"/>
              <a:t>Criado a partir de um </a:t>
            </a:r>
            <a:r>
              <a:rPr lang="pt-BR" dirty="0">
                <a:solidFill>
                  <a:schemeClr val="accent2"/>
                </a:solidFill>
              </a:rPr>
              <a:t>D3D12_RESOURCE_DESC</a:t>
            </a:r>
          </a:p>
          <a:p>
            <a:pPr lvl="2"/>
            <a:r>
              <a:rPr lang="pt-BR" dirty="0"/>
              <a:t>Usando a função </a:t>
            </a:r>
            <a:r>
              <a:rPr lang="pt-BR" dirty="0">
                <a:solidFill>
                  <a:schemeClr val="accent3"/>
                </a:solidFill>
              </a:rPr>
              <a:t>CreateCommittedResource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E78499-0500-4600-AC3F-2EDBC9CF9AFB}"/>
              </a:ext>
            </a:extLst>
          </p:cNvPr>
          <p:cNvSpPr/>
          <p:nvPr/>
        </p:nvSpPr>
        <p:spPr>
          <a:xfrm>
            <a:off x="1847272" y="3946620"/>
            <a:ext cx="66183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um vertex buffer para os vértices do </a:t>
            </a:r>
            <a:r>
              <a:rPr lang="pt-BR" sz="160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objeto 3D </a:t>
            </a:r>
            <a:r>
              <a:rPr lang="pt-BR" sz="1600" dirty="0" err="1">
                <a:latin typeface="Consolas" panose="020B0609020204030204" pitchFamily="49" charset="0"/>
              </a:rPr>
              <a:t>graphics</a:t>
            </a:r>
            <a:r>
              <a:rPr lang="pt-BR" sz="1600" dirty="0">
                <a:latin typeface="Consolas" panose="020B0609020204030204" pitchFamily="49" charset="0"/>
              </a:rPr>
              <a:t>-&gt;Device()-&gt;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CreateCommittedResource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&amp;</a:t>
            </a:r>
            <a:r>
              <a:rPr lang="pt-BR" sz="1600" dirty="0" err="1">
                <a:latin typeface="Consolas" panose="020B0609020204030204" pitchFamily="49" charset="0"/>
              </a:rPr>
              <a:t>defaultBufferProp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D3D12_HEAP_FLAG_NONE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&amp;</a:t>
            </a:r>
            <a:r>
              <a:rPr lang="pt-BR" sz="1600" dirty="0" err="1">
                <a:latin typeface="Consolas" panose="020B0609020204030204" pitchFamily="49" charset="0"/>
              </a:rPr>
              <a:t>vertexBufferGPUDesc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D3D12_RESOURCE_STATE_COMMON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VertexBufferGPU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74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E075C7-5F94-4B8D-99FE-F325ED1A7CEC}"/>
              </a:ext>
            </a:extLst>
          </p:cNvPr>
          <p:cNvSpPr txBox="1"/>
          <p:nvPr/>
        </p:nvSpPr>
        <p:spPr>
          <a:xfrm>
            <a:off x="990600" y="2521059"/>
            <a:ext cx="8930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ID3D12GraphicsCommandList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D3D_PRIMITIVE_TOPOLOGY</a:t>
            </a:r>
            <a:r>
              <a:rPr lang="pt-BR" sz="1400" dirty="0">
                <a:latin typeface="Consolas" panose="020B0609020204030204" pitchFamily="49" charset="0"/>
              </a:rPr>
              <a:t> Topology);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D3D_PRIMITIVE_TOPOLOGY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D3D_PRIMITIVE_TOPOLOGY_UNDEFINED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D3D_PRIMITIVE_TOPOLOGY_POINTLIST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D3D_PRIMITIVE_TOPOLOGY_LINELIST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D3D_PRIMITIVE_TOPOLOGY_LINESTRIP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D3D_PRIMITIVE_TOPOLOGY_TRIANGLESTRIP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D3D_PRIMITIVE_TOPOLOGY_LINELIST_ADJ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D3D_PRIMITIVE_TOPOLOGY_LINESTRIP_ADJ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D3D_PRIMITIVE_TOPOLOGY_TRIANGLELIST_ADJ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D3D_PRIMITIVE_TOPOLOGY_TRIANGLESTRIP_ADJ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F93A0C-DC3C-4983-B641-4CCFFE4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F1587-D0CB-4064-987E-D881F5D8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topologia </a:t>
            </a:r>
            <a:r>
              <a:rPr lang="pt-BR" dirty="0"/>
              <a:t>especifica </a:t>
            </a:r>
            <a:r>
              <a:rPr lang="pt-BR" dirty="0">
                <a:solidFill>
                  <a:schemeClr val="accent1"/>
                </a:solidFill>
              </a:rPr>
              <a:t>como usar os vértices</a:t>
            </a:r>
            <a:r>
              <a:rPr lang="pt-BR" dirty="0"/>
              <a:t> do buffer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124E4A5-9724-4FFB-8020-67E6A224304D}"/>
              </a:ext>
            </a:extLst>
          </p:cNvPr>
          <p:cNvGrpSpPr/>
          <p:nvPr/>
        </p:nvGrpSpPr>
        <p:grpSpPr>
          <a:xfrm>
            <a:off x="6687255" y="3192002"/>
            <a:ext cx="3992821" cy="1054952"/>
            <a:chOff x="7204333" y="2976722"/>
            <a:chExt cx="3992821" cy="1054952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22A2B50-0F56-4DF5-B0F0-9B34FC6F8C81}"/>
                </a:ext>
              </a:extLst>
            </p:cNvPr>
            <p:cNvSpPr/>
            <p:nvPr/>
          </p:nvSpPr>
          <p:spPr>
            <a:xfrm rot="20379789" flipV="1">
              <a:off x="7333608" y="367743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82CFD8D-FEBD-4A5D-BD01-455872666969}"/>
                </a:ext>
              </a:extLst>
            </p:cNvPr>
            <p:cNvSpPr txBox="1"/>
            <p:nvPr/>
          </p:nvSpPr>
          <p:spPr>
            <a:xfrm>
              <a:off x="7204333" y="372389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2302477-910B-49CB-952E-BAAA4D59E911}"/>
                </a:ext>
              </a:extLst>
            </p:cNvPr>
            <p:cNvSpPr/>
            <p:nvPr/>
          </p:nvSpPr>
          <p:spPr>
            <a:xfrm rot="20379789" flipV="1">
              <a:off x="8036274" y="330810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939A2ED-3D1A-4FD0-9BC8-8643F7F96AE4}"/>
                </a:ext>
              </a:extLst>
            </p:cNvPr>
            <p:cNvSpPr txBox="1"/>
            <p:nvPr/>
          </p:nvSpPr>
          <p:spPr>
            <a:xfrm>
              <a:off x="7906999" y="33545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BF28363-8ACA-45CE-B5D8-CD0B5FCB989D}"/>
                </a:ext>
              </a:extLst>
            </p:cNvPr>
            <p:cNvSpPr/>
            <p:nvPr/>
          </p:nvSpPr>
          <p:spPr>
            <a:xfrm rot="20379789" flipV="1">
              <a:off x="8590624" y="362028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ACD8054-CC6A-46AC-B190-B93D738CDAA0}"/>
                </a:ext>
              </a:extLst>
            </p:cNvPr>
            <p:cNvSpPr txBox="1"/>
            <p:nvPr/>
          </p:nvSpPr>
          <p:spPr>
            <a:xfrm>
              <a:off x="8461349" y="366674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08893BE-6670-4721-8A7E-EFF8FC93D496}"/>
                </a:ext>
              </a:extLst>
            </p:cNvPr>
            <p:cNvSpPr/>
            <p:nvPr/>
          </p:nvSpPr>
          <p:spPr>
            <a:xfrm rot="20379789" flipV="1">
              <a:off x="9152599" y="321331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5EF15AC-6EBB-4DD1-B310-68BC67D52EB7}"/>
                </a:ext>
              </a:extLst>
            </p:cNvPr>
            <p:cNvSpPr txBox="1"/>
            <p:nvPr/>
          </p:nvSpPr>
          <p:spPr>
            <a:xfrm>
              <a:off x="9023324" y="32597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24B3C1-DE12-4086-94DD-284063DEDCC4}"/>
                </a:ext>
              </a:extLst>
            </p:cNvPr>
            <p:cNvSpPr/>
            <p:nvPr/>
          </p:nvSpPr>
          <p:spPr>
            <a:xfrm rot="20379789" flipV="1">
              <a:off x="9626672" y="358264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71EC4A-DE5D-4455-8462-95056078DBC0}"/>
                </a:ext>
              </a:extLst>
            </p:cNvPr>
            <p:cNvSpPr txBox="1"/>
            <p:nvPr/>
          </p:nvSpPr>
          <p:spPr>
            <a:xfrm>
              <a:off x="9497397" y="362910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44ABDD8-572C-4A35-BCBE-42F9CD26044F}"/>
                </a:ext>
              </a:extLst>
            </p:cNvPr>
            <p:cNvSpPr txBox="1"/>
            <p:nvPr/>
          </p:nvSpPr>
          <p:spPr>
            <a:xfrm>
              <a:off x="10210987" y="3468605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POINTLIST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0B0328B-5063-48F4-9E61-243E49E922C9}"/>
                </a:ext>
              </a:extLst>
            </p:cNvPr>
            <p:cNvSpPr/>
            <p:nvPr/>
          </p:nvSpPr>
          <p:spPr>
            <a:xfrm rot="20379789" flipV="1">
              <a:off x="9611163" y="312239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B9E62B3-2966-4D89-B01D-2023986D3F02}"/>
                </a:ext>
              </a:extLst>
            </p:cNvPr>
            <p:cNvSpPr txBox="1"/>
            <p:nvPr/>
          </p:nvSpPr>
          <p:spPr>
            <a:xfrm>
              <a:off x="9690081" y="297672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3EC53D-2ACC-4EF9-888E-5E075C868313}"/>
              </a:ext>
            </a:extLst>
          </p:cNvPr>
          <p:cNvGrpSpPr/>
          <p:nvPr/>
        </p:nvGrpSpPr>
        <p:grpSpPr>
          <a:xfrm>
            <a:off x="6864675" y="4826575"/>
            <a:ext cx="3849050" cy="1062835"/>
            <a:chOff x="7278410" y="4392427"/>
            <a:chExt cx="3849050" cy="1062835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E3DEF1D-AE2A-48ED-B539-BF2E53C0A3AD}"/>
                </a:ext>
              </a:extLst>
            </p:cNvPr>
            <p:cNvSpPr txBox="1"/>
            <p:nvPr/>
          </p:nvSpPr>
          <p:spPr>
            <a:xfrm>
              <a:off x="7278410" y="514748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980435D-CD10-48B5-9FAA-7F1B66BC60E9}"/>
                </a:ext>
              </a:extLst>
            </p:cNvPr>
            <p:cNvSpPr txBox="1"/>
            <p:nvPr/>
          </p:nvSpPr>
          <p:spPr>
            <a:xfrm>
              <a:off x="7981076" y="477815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5C2EC9F-CB3F-468A-A568-3C971D2F35FE}"/>
                </a:ext>
              </a:extLst>
            </p:cNvPr>
            <p:cNvSpPr txBox="1"/>
            <p:nvPr/>
          </p:nvSpPr>
          <p:spPr>
            <a:xfrm>
              <a:off x="8515522" y="512019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5E6E1EC-EA3D-4FF6-B62F-B4F23CD82E04}"/>
                </a:ext>
              </a:extLst>
            </p:cNvPr>
            <p:cNvSpPr txBox="1"/>
            <p:nvPr/>
          </p:nvSpPr>
          <p:spPr>
            <a:xfrm>
              <a:off x="9097401" y="468336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ADBE729-4312-48CA-8916-20360FAC72F7}"/>
                </a:ext>
              </a:extLst>
            </p:cNvPr>
            <p:cNvSpPr txBox="1"/>
            <p:nvPr/>
          </p:nvSpPr>
          <p:spPr>
            <a:xfrm>
              <a:off x="9571474" y="505269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C05CED6-D19D-4F32-9E82-A66601BBAC49}"/>
                </a:ext>
              </a:extLst>
            </p:cNvPr>
            <p:cNvSpPr txBox="1"/>
            <p:nvPr/>
          </p:nvSpPr>
          <p:spPr>
            <a:xfrm>
              <a:off x="10299989" y="4892193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LINELIST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CA64FC5A-D20E-445E-A47D-BB2E88E23C12}"/>
                </a:ext>
              </a:extLst>
            </p:cNvPr>
            <p:cNvCxnSpPr>
              <a:cxnSpLocks/>
              <a:stCxn id="21" idx="2"/>
              <a:endCxn id="19" idx="6"/>
            </p:cNvCxnSpPr>
            <p:nvPr/>
          </p:nvCxnSpPr>
          <p:spPr>
            <a:xfrm flipH="1">
              <a:off x="7477611" y="4781400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F854BEA4-89AC-4B08-9BD9-AC7500EEA461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8709445" y="4686611"/>
              <a:ext cx="519480" cy="39931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108DA9C-7BA3-43E4-BC64-A594EED7D47D}"/>
                </a:ext>
              </a:extLst>
            </p:cNvPr>
            <p:cNvSpPr txBox="1"/>
            <p:nvPr/>
          </p:nvSpPr>
          <p:spPr>
            <a:xfrm>
              <a:off x="9765636" y="439242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059F9572-C54D-4DA7-AED9-AC3891506116}"/>
                </a:ext>
              </a:extLst>
            </p:cNvPr>
            <p:cNvCxnSpPr>
              <a:cxnSpLocks/>
              <a:endCxn id="27" idx="4"/>
            </p:cNvCxnSpPr>
            <p:nvPr/>
          </p:nvCxnSpPr>
          <p:spPr>
            <a:xfrm>
              <a:off x="9723920" y="4605352"/>
              <a:ext cx="0" cy="40319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55508EB-889C-4971-A7A2-CE7FFC81E3B1}"/>
                </a:ext>
              </a:extLst>
            </p:cNvPr>
            <p:cNvSpPr/>
            <p:nvPr/>
          </p:nvSpPr>
          <p:spPr>
            <a:xfrm rot="20379789" flipV="1">
              <a:off x="7407685" y="510102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44C34DD-0724-4BB7-9591-AC18748FC083}"/>
                </a:ext>
              </a:extLst>
            </p:cNvPr>
            <p:cNvSpPr/>
            <p:nvPr/>
          </p:nvSpPr>
          <p:spPr>
            <a:xfrm rot="20379789" flipV="1">
              <a:off x="8110351" y="473169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45CD924-41F7-41EB-8E45-84007FC849C2}"/>
                </a:ext>
              </a:extLst>
            </p:cNvPr>
            <p:cNvSpPr/>
            <p:nvPr/>
          </p:nvSpPr>
          <p:spPr>
            <a:xfrm rot="20379789" flipV="1">
              <a:off x="8644797" y="507372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CEAC4E3-5A96-46E4-95E8-2E646AF81486}"/>
                </a:ext>
              </a:extLst>
            </p:cNvPr>
            <p:cNvSpPr/>
            <p:nvPr/>
          </p:nvSpPr>
          <p:spPr>
            <a:xfrm rot="20379789" flipV="1">
              <a:off x="9226676" y="463690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35DD1FB-54CE-4D67-A837-956FE4D274A3}"/>
                </a:ext>
              </a:extLst>
            </p:cNvPr>
            <p:cNvSpPr/>
            <p:nvPr/>
          </p:nvSpPr>
          <p:spPr>
            <a:xfrm rot="20379789" flipV="1">
              <a:off x="9700749" y="500623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AFEA5B5-9071-4412-B2CB-FD3AC30EE414}"/>
                </a:ext>
              </a:extLst>
            </p:cNvPr>
            <p:cNvSpPr/>
            <p:nvPr/>
          </p:nvSpPr>
          <p:spPr>
            <a:xfrm rot="20379789" flipV="1">
              <a:off x="9686718" y="453809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40969586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7561</TotalTime>
  <Words>2001</Words>
  <Application>Microsoft Office PowerPoint</Application>
  <PresentationFormat>Widescreen</PresentationFormat>
  <Paragraphs>348</Paragraphs>
  <Slides>23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Consolas</vt:lpstr>
      <vt:lpstr>Trilha de Vapor</vt:lpstr>
      <vt:lpstr>Pipeline Gráfico</vt:lpstr>
      <vt:lpstr>Introdução</vt:lpstr>
      <vt:lpstr>Pipeline Direct3D 12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Vertex Shader</vt:lpstr>
      <vt:lpstr>Vertex Shader</vt:lpstr>
      <vt:lpstr>Vertex Shader</vt:lpstr>
      <vt:lpstr>Vertex Shader</vt:lpstr>
      <vt:lpstr>Vertex Shader</vt:lpstr>
      <vt:lpstr>Rasterization</vt:lpstr>
      <vt:lpstr>Rasterization</vt:lpstr>
      <vt:lpstr>Pixel Shader</vt:lpstr>
      <vt:lpstr>Output Merger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30</cp:revision>
  <dcterms:created xsi:type="dcterms:W3CDTF">2019-12-22T00:56:25Z</dcterms:created>
  <dcterms:modified xsi:type="dcterms:W3CDTF">2020-03-04T01:00:12Z</dcterms:modified>
</cp:coreProperties>
</file>