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notesMasterIdLst>
    <p:notesMasterId r:id="rId24"/>
  </p:notesMasterIdLst>
  <p:handoutMasterIdLst>
    <p:handoutMasterId r:id="rId25"/>
  </p:handoutMasterIdLst>
  <p:sldIdLst>
    <p:sldId id="285" r:id="rId2"/>
    <p:sldId id="284" r:id="rId3"/>
    <p:sldId id="281" r:id="rId4"/>
    <p:sldId id="280" r:id="rId5"/>
    <p:sldId id="257" r:id="rId6"/>
    <p:sldId id="277" r:id="rId7"/>
    <p:sldId id="278" r:id="rId8"/>
    <p:sldId id="259" r:id="rId9"/>
    <p:sldId id="270" r:id="rId10"/>
    <p:sldId id="274" r:id="rId11"/>
    <p:sldId id="273" r:id="rId12"/>
    <p:sldId id="282" r:id="rId13"/>
    <p:sldId id="275" r:id="rId14"/>
    <p:sldId id="271" r:id="rId15"/>
    <p:sldId id="261" r:id="rId16"/>
    <p:sldId id="262" r:id="rId17"/>
    <p:sldId id="276" r:id="rId18"/>
    <p:sldId id="258" r:id="rId19"/>
    <p:sldId id="266" r:id="rId20"/>
    <p:sldId id="267" r:id="rId21"/>
    <p:sldId id="283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7" autoAdjust="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6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52706580-E33A-4BBF-9DE0-75328C69F0E8}"/>
    <pc:docChg chg="undo modSld">
      <pc:chgData name="Judson Santiago" userId="ebb108da2f256286" providerId="LiveId" clId="{52706580-E33A-4BBF-9DE0-75328C69F0E8}" dt="2017-11-20T20:51:35.231" v="438" actId="20577"/>
      <pc:docMkLst>
        <pc:docMk/>
      </pc:docMkLst>
      <pc:sldChg chg="modSp">
        <pc:chgData name="Judson Santiago" userId="ebb108da2f256286" providerId="LiveId" clId="{52706580-E33A-4BBF-9DE0-75328C69F0E8}" dt="2017-11-20T20:51:35.231" v="438" actId="20577"/>
        <pc:sldMkLst>
          <pc:docMk/>
          <pc:sldMk cId="0" sldId="258"/>
        </pc:sldMkLst>
        <pc:spChg chg="mod">
          <ac:chgData name="Judson Santiago" userId="ebb108da2f256286" providerId="LiveId" clId="{52706580-E33A-4BBF-9DE0-75328C69F0E8}" dt="2017-11-20T20:51:35.231" v="438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Judson Santiago" userId="ebb108da2f256286" providerId="LiveId" clId="{52706580-E33A-4BBF-9DE0-75328C69F0E8}" dt="2017-11-20T20:44:07.396" v="334" actId="20577"/>
        <pc:sldMkLst>
          <pc:docMk/>
          <pc:sldMk cId="0" sldId="262"/>
        </pc:sldMkLst>
        <pc:spChg chg="mod">
          <ac:chgData name="Judson Santiago" userId="ebb108da2f256286" providerId="LiveId" clId="{52706580-E33A-4BBF-9DE0-75328C69F0E8}" dt="2017-11-20T20:44:07.396" v="334" actId="20577"/>
          <ac:spMkLst>
            <pc:docMk/>
            <pc:sldMk cId="0" sldId="262"/>
            <ac:spMk id="3" creationId="{00000000-0000-0000-0000-000000000000}"/>
          </ac:spMkLst>
        </pc:spChg>
      </pc:sldChg>
      <pc:sldChg chg="modNotesTx">
        <pc:chgData name="Judson Santiago" userId="ebb108da2f256286" providerId="LiveId" clId="{52706580-E33A-4BBF-9DE0-75328C69F0E8}" dt="2017-11-20T19:30:40.635" v="1" actId="20577"/>
        <pc:sldMkLst>
          <pc:docMk/>
          <pc:sldMk cId="0" sldId="270"/>
        </pc:sldMkLst>
      </pc:sldChg>
      <pc:sldChg chg="modSp">
        <pc:chgData name="Judson Santiago" userId="ebb108da2f256286" providerId="LiveId" clId="{52706580-E33A-4BBF-9DE0-75328C69F0E8}" dt="2017-11-20T20:50:29.831" v="422" actId="20577"/>
        <pc:sldMkLst>
          <pc:docMk/>
          <pc:sldMk cId="0" sldId="276"/>
        </pc:sldMkLst>
        <pc:spChg chg="mod">
          <ac:chgData name="Judson Santiago" userId="ebb108da2f256286" providerId="LiveId" clId="{52706580-E33A-4BBF-9DE0-75328C69F0E8}" dt="2017-11-20T20:50:29.831" v="422" actId="20577"/>
          <ac:spMkLst>
            <pc:docMk/>
            <pc:sldMk cId="0" sldId="276"/>
            <ac:spMk id="3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EB032-434C-434D-BF71-68376E798018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77112-ED65-4CC1-BF5C-FAED77783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64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A645D-3F2B-41FE-95FC-2DA6629F205F}" type="datetimeFigureOut">
              <a:rPr lang="en-US" smtClean="0"/>
              <a:pPr/>
              <a:t>11/20/2017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18EC6-7D0B-450C-BE89-F2DF9FDCAC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64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Tecnologia</a:t>
            </a:r>
            <a:r>
              <a:rPr lang="pt-BR" baseline="0" dirty="0"/>
              <a:t> nos remete a hardware, mas os algoritmos são uma tecnologia, eles evoluem e são essenciais para que as máquinas sejam úteis.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911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Na hierarquia,</a:t>
            </a:r>
            <a:r>
              <a:rPr lang="pt-BR" baseline="0" dirty="0"/>
              <a:t> todos os dados à esquerda são menores que a raiz, e os à direita são maiores.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3680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377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320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Listas,</a:t>
            </a:r>
            <a:r>
              <a:rPr lang="pt-BR" baseline="0" dirty="0"/>
              <a:t> pilhas e filas resolvem tudo?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261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Inserções em listas ordenadas e não-ordenadas tem a mesma eficiência?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594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Melhor algoritmos genérico para ordenação</a:t>
            </a:r>
            <a:r>
              <a:rPr lang="pt-BR" baseline="0" dirty="0"/>
              <a:t> é o</a:t>
            </a:r>
            <a:r>
              <a:rPr lang="pt-BR" dirty="0"/>
              <a:t> </a:t>
            </a:r>
            <a:r>
              <a:rPr lang="pt-BR" dirty="0" err="1"/>
              <a:t>Quicksort</a:t>
            </a:r>
            <a:r>
              <a:rPr lang="pt-BR" dirty="0"/>
              <a:t>:</a:t>
            </a:r>
          </a:p>
          <a:p>
            <a:pPr marL="0" indent="0">
              <a:buFontTx/>
              <a:buNone/>
            </a:pPr>
            <a:r>
              <a:rPr lang="pt-BR" baseline="0" dirty="0"/>
              <a:t>- As constantes dos fatores n </a:t>
            </a:r>
            <a:r>
              <a:rPr lang="pt-BR" baseline="0" dirty="0" err="1"/>
              <a:t>lg</a:t>
            </a:r>
            <a:r>
              <a:rPr lang="pt-BR" baseline="0" dirty="0"/>
              <a:t> n são menores que os de outros algoritmos</a:t>
            </a:r>
          </a:p>
          <a:p>
            <a:pPr marL="0" indent="0">
              <a:buFontTx/>
              <a:buNone/>
            </a:pPr>
            <a:r>
              <a:rPr lang="pt-BR" baseline="0" dirty="0"/>
              <a:t>- As implementações fazem uso eficiente da memória cache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801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Sem bons algoritmos, as máquinas não seriam</a:t>
            </a:r>
            <a:r>
              <a:rPr lang="pt-BR" baseline="0" dirty="0"/>
              <a:t> capazes de resolver estes problemas.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568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Velocidade pode ser melhorada com o uso de um processador mais rápido ou com o uso de um algoritmo mais rápido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335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Será</a:t>
            </a:r>
            <a:r>
              <a:rPr lang="pt-BR" baseline="0" dirty="0"/>
              <a:t> que este algoritmo funciona para todos os casos? Quantidade ímpar de elementos, por exemplo. </a:t>
            </a:r>
            <a:br>
              <a:rPr lang="pt-BR" baseline="0" dirty="0"/>
            </a:br>
            <a:r>
              <a:rPr lang="pt-BR" baseline="0" dirty="0"/>
              <a:t>Ele é o melhor algoritmo para inversão de uma sequência?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302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00100110 é a</a:t>
            </a:r>
            <a:r>
              <a:rPr lang="pt-BR" sz="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representação binária do número decimal 38, do número hexadecimal 26 ou do caractere &amp;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413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Sequencial: colocar os dados um após o outro, em endereços consecutivos de memória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326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245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88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807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846A748-2FD0-4ED6-BB46-81E35552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384" y="5137473"/>
            <a:ext cx="10849744" cy="988019"/>
          </a:xfrm>
        </p:spPr>
        <p:txBody>
          <a:bodyPr anchor="ctr">
            <a:normAutofit/>
          </a:bodyPr>
          <a:lstStyle>
            <a:lvl1pPr algn="l">
              <a:defRPr sz="5000" spc="200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C144209-5194-4D8D-9435-E1164BFDBF0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5745" y="5979439"/>
            <a:ext cx="10776684" cy="54590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cxnSp>
        <p:nvCxnSpPr>
          <p:cNvPr id="13" name="Straight Connector 7">
            <a:extLst>
              <a:ext uri="{FF2B5EF4-FFF2-40B4-BE49-F238E27FC236}">
                <a16:creationId xmlns:a16="http://schemas.microsoft.com/office/drawing/2014/main" id="{97CC7C6B-5A28-41E7-9259-2DFD36FD8382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568101"/>
            <a:ext cx="12192000" cy="39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38398AA-7FBF-4C50-8521-2C8FAD9E3D6F}"/>
              </a:ext>
            </a:extLst>
          </p:cNvPr>
          <p:cNvSpPr txBox="1"/>
          <p:nvPr userDrawn="1"/>
        </p:nvSpPr>
        <p:spPr>
          <a:xfrm>
            <a:off x="9761129" y="4439238"/>
            <a:ext cx="16399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1200" b="0" i="0" cap="non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63922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11/20/2017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29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11/20/2017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5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 marL="361950" indent="-136525">
              <a:buClr>
                <a:schemeClr val="accent3">
                  <a:lumMod val="75000"/>
                </a:schemeClr>
              </a:buClr>
              <a:defRPr sz="2200"/>
            </a:lvl2pPr>
            <a:lvl3pPr marL="538163" indent="-136525">
              <a:buClr>
                <a:schemeClr val="accent3">
                  <a:lumMod val="75000"/>
                </a:schemeClr>
              </a:buClr>
              <a:defRPr sz="2000"/>
            </a:lvl3pPr>
            <a:lvl4pPr marL="715963" indent="-136525">
              <a:buClr>
                <a:schemeClr val="accent3">
                  <a:lumMod val="75000"/>
                </a:schemeClr>
              </a:buClr>
              <a:defRPr sz="2000"/>
            </a:lvl4pPr>
            <a:lvl5pPr marL="900113" indent="-136525">
              <a:buClr>
                <a:schemeClr val="accent3">
                  <a:lumMod val="75000"/>
                </a:schemeClr>
              </a:buCl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11/20/2017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70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11/20/2017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9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11/20/2017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094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11/20/2017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18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11/20/2017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756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11/20/2017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843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11/20/2017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06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11/20/2017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97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43C780-E3D8-44FE-9D1A-591E85C5BC1F}" type="datetimeFigureOut">
              <a:rPr lang="en-US" smtClean="0"/>
              <a:pPr/>
              <a:t>11/20/2017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70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21206-45C6-4597-B8DD-DED0300145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A082AB-75E5-432D-A1CB-B687F6FB6B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Estrutura de Dados II</a:t>
            </a:r>
          </a:p>
        </p:txBody>
      </p:sp>
    </p:spTree>
    <p:extLst>
      <p:ext uri="{BB962C8B-B14F-4D97-AF65-F5344CB8AC3E}">
        <p14:creationId xmlns:p14="http://schemas.microsoft.com/office/powerpoint/2010/main" val="4045052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Organização dos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linguagem de programação C++</a:t>
            </a:r>
            <a:r>
              <a:rPr lang="pt-BR" dirty="0"/>
              <a:t>, uma organização seqüencial pode ser obtida com o uso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vetores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1327736" y="3437740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vet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[6] = {38,12,54,88,26,90};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940056" y="4214818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38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2368684" y="4214818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12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2797312" y="4214818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54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3225940" y="4214818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88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3654568" y="4214818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26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4083196" y="4214818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90</a:t>
            </a:r>
          </a:p>
        </p:txBody>
      </p:sp>
      <p:sp>
        <p:nvSpPr>
          <p:cNvPr id="49" name="Chave direita 48"/>
          <p:cNvSpPr/>
          <p:nvPr/>
        </p:nvSpPr>
        <p:spPr>
          <a:xfrm rot="5400000">
            <a:off x="3161075" y="3507011"/>
            <a:ext cx="129729" cy="25717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/>
          <p:cNvSpPr txBox="1"/>
          <p:nvPr/>
        </p:nvSpPr>
        <p:spPr>
          <a:xfrm>
            <a:off x="1940056" y="4929199"/>
            <a:ext cx="2571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Dados organizados</a:t>
            </a:r>
            <a:br>
              <a:rPr lang="pt-BR" dirty="0"/>
            </a:br>
            <a:r>
              <a:rPr lang="pt-BR" dirty="0"/>
              <a:t>logicamente como uma </a:t>
            </a:r>
            <a:br>
              <a:rPr lang="pt-BR" dirty="0"/>
            </a:br>
            <a:r>
              <a:rPr lang="pt-BR" dirty="0"/>
              <a:t>seqüencia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6384032" y="3578751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00100110</a:t>
            </a:r>
          </a:p>
        </p:txBody>
      </p:sp>
      <p:sp>
        <p:nvSpPr>
          <p:cNvPr id="76" name="Retângulo 75"/>
          <p:cNvSpPr/>
          <p:nvPr/>
        </p:nvSpPr>
        <p:spPr>
          <a:xfrm>
            <a:off x="6384031" y="3863031"/>
            <a:ext cx="1071570" cy="28634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00001100</a:t>
            </a:r>
          </a:p>
        </p:txBody>
      </p:sp>
      <p:sp>
        <p:nvSpPr>
          <p:cNvPr id="77" name="Retângulo 76"/>
          <p:cNvSpPr/>
          <p:nvPr/>
        </p:nvSpPr>
        <p:spPr>
          <a:xfrm>
            <a:off x="6384031" y="4146628"/>
            <a:ext cx="1071570" cy="29130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00110110</a:t>
            </a:r>
          </a:p>
        </p:txBody>
      </p:sp>
      <p:sp>
        <p:nvSpPr>
          <p:cNvPr id="78" name="Retângulo 77"/>
          <p:cNvSpPr/>
          <p:nvPr/>
        </p:nvSpPr>
        <p:spPr>
          <a:xfrm>
            <a:off x="6384031" y="4431498"/>
            <a:ext cx="1071570" cy="28587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01011000</a:t>
            </a:r>
          </a:p>
        </p:txBody>
      </p:sp>
      <p:sp>
        <p:nvSpPr>
          <p:cNvPr id="79" name="Retângulo 78"/>
          <p:cNvSpPr/>
          <p:nvPr/>
        </p:nvSpPr>
        <p:spPr>
          <a:xfrm>
            <a:off x="6384031" y="4719834"/>
            <a:ext cx="1071570" cy="28575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00011010</a:t>
            </a:r>
          </a:p>
        </p:txBody>
      </p:sp>
      <p:sp>
        <p:nvSpPr>
          <p:cNvPr id="80" name="Retângulo 79"/>
          <p:cNvSpPr/>
          <p:nvPr/>
        </p:nvSpPr>
        <p:spPr>
          <a:xfrm>
            <a:off x="6384031" y="5001738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01011010</a:t>
            </a:r>
          </a:p>
        </p:txBody>
      </p:sp>
      <p:sp>
        <p:nvSpPr>
          <p:cNvPr id="81" name="CaixaDeTexto 80"/>
          <p:cNvSpPr txBox="1"/>
          <p:nvPr/>
        </p:nvSpPr>
        <p:spPr>
          <a:xfrm>
            <a:off x="8422364" y="4108332"/>
            <a:ext cx="130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Endereços </a:t>
            </a:r>
            <a:br>
              <a:rPr lang="pt-BR" dirty="0"/>
            </a:br>
            <a:r>
              <a:rPr lang="pt-BR" dirty="0"/>
              <a:t>de Memória</a:t>
            </a:r>
          </a:p>
        </p:txBody>
      </p:sp>
      <p:sp>
        <p:nvSpPr>
          <p:cNvPr id="82" name="Chave direita 81"/>
          <p:cNvSpPr/>
          <p:nvPr/>
        </p:nvSpPr>
        <p:spPr>
          <a:xfrm>
            <a:off x="8106524" y="3578751"/>
            <a:ext cx="186214" cy="17087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Chave direita 82"/>
          <p:cNvSpPr/>
          <p:nvPr/>
        </p:nvSpPr>
        <p:spPr>
          <a:xfrm rot="5400000">
            <a:off x="6848378" y="4971792"/>
            <a:ext cx="142876" cy="10715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6345560" y="5650453"/>
            <a:ext cx="1125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Dados na </a:t>
            </a:r>
            <a:br>
              <a:rPr lang="pt-BR" dirty="0"/>
            </a:br>
            <a:r>
              <a:rPr lang="pt-BR" dirty="0"/>
              <a:t>Memória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7454274" y="3585349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0xCB20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7454275" y="3908013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0xCB21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7454276" y="4184753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0xCB22</a:t>
            </a:r>
          </a:p>
        </p:txBody>
      </p:sp>
      <p:sp>
        <p:nvSpPr>
          <p:cNvPr id="88" name="CaixaDeTexto 87"/>
          <p:cNvSpPr txBox="1"/>
          <p:nvPr/>
        </p:nvSpPr>
        <p:spPr>
          <a:xfrm>
            <a:off x="7455071" y="4456480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0xCB23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7455601" y="4715216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0xCB24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7455601" y="5013300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0xCB25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Organização dos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Mas os dados também podem ser dispostos na memória em uma organização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encadeada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44010" y="3242280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00100110</a:t>
            </a:r>
          </a:p>
        </p:txBody>
      </p:sp>
      <p:sp>
        <p:nvSpPr>
          <p:cNvPr id="5" name="Retângulo 4"/>
          <p:cNvSpPr/>
          <p:nvPr/>
        </p:nvSpPr>
        <p:spPr>
          <a:xfrm>
            <a:off x="6844010" y="3456594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844010" y="3670908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00110110</a:t>
            </a:r>
          </a:p>
        </p:txBody>
      </p:sp>
      <p:sp>
        <p:nvSpPr>
          <p:cNvPr id="7" name="Retângulo 6"/>
          <p:cNvSpPr/>
          <p:nvPr/>
        </p:nvSpPr>
        <p:spPr>
          <a:xfrm>
            <a:off x="6844010" y="3885222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01011000</a:t>
            </a:r>
          </a:p>
        </p:txBody>
      </p:sp>
      <p:sp>
        <p:nvSpPr>
          <p:cNvPr id="8" name="Retângulo 7"/>
          <p:cNvSpPr/>
          <p:nvPr/>
        </p:nvSpPr>
        <p:spPr>
          <a:xfrm>
            <a:off x="6844010" y="4099536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844010" y="4313850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01000101</a:t>
            </a:r>
          </a:p>
        </p:txBody>
      </p:sp>
      <p:sp>
        <p:nvSpPr>
          <p:cNvPr id="10" name="Retângulo 9"/>
          <p:cNvSpPr/>
          <p:nvPr/>
        </p:nvSpPr>
        <p:spPr>
          <a:xfrm>
            <a:off x="6844010" y="4528164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01011010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844010" y="4742478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9131727" y="3734949"/>
            <a:ext cx="130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Endereços </a:t>
            </a:r>
          </a:p>
          <a:p>
            <a:pPr algn="ctr"/>
            <a:r>
              <a:rPr lang="pt-BR" dirty="0"/>
              <a:t>de Memória</a:t>
            </a:r>
          </a:p>
        </p:txBody>
      </p:sp>
      <p:sp>
        <p:nvSpPr>
          <p:cNvPr id="29" name="Chave direita 28"/>
          <p:cNvSpPr/>
          <p:nvPr/>
        </p:nvSpPr>
        <p:spPr>
          <a:xfrm>
            <a:off x="8867576" y="3170842"/>
            <a:ext cx="142876" cy="178595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have direita 29"/>
          <p:cNvSpPr/>
          <p:nvPr/>
        </p:nvSpPr>
        <p:spPr>
          <a:xfrm rot="5400000">
            <a:off x="7308356" y="4635321"/>
            <a:ext cx="142876" cy="10715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6805538" y="5313982"/>
            <a:ext cx="1125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Dados na </a:t>
            </a:r>
            <a:br>
              <a:rPr lang="pt-BR" dirty="0"/>
            </a:br>
            <a:r>
              <a:rPr lang="pt-BR" dirty="0"/>
              <a:t>Memória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1775520" y="3879520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38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2489900" y="3879520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54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3204280" y="3879520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88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3918660" y="3879520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90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4633040" y="3879520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69</a:t>
            </a:r>
          </a:p>
        </p:txBody>
      </p:sp>
      <p:sp>
        <p:nvSpPr>
          <p:cNvPr id="40" name="Chave direita 39"/>
          <p:cNvSpPr/>
          <p:nvPr/>
        </p:nvSpPr>
        <p:spPr>
          <a:xfrm rot="5400000">
            <a:off x="3347156" y="2807950"/>
            <a:ext cx="142876" cy="32861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1775520" y="4593901"/>
            <a:ext cx="3286148" cy="923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Dados organizados</a:t>
            </a:r>
            <a:br>
              <a:rPr lang="pt-BR" dirty="0"/>
            </a:br>
            <a:r>
              <a:rPr lang="pt-BR" dirty="0"/>
              <a:t>logicamente como uma </a:t>
            </a:r>
            <a:br>
              <a:rPr lang="pt-BR" dirty="0"/>
            </a:br>
            <a:r>
              <a:rPr lang="pt-BR" dirty="0"/>
              <a:t>seqüencia</a:t>
            </a:r>
          </a:p>
        </p:txBody>
      </p:sp>
      <p:cxnSp>
        <p:nvCxnSpPr>
          <p:cNvPr id="44" name="Conector de seta reta 43"/>
          <p:cNvCxnSpPr>
            <a:stCxn id="32" idx="3"/>
            <a:endCxn id="34" idx="1"/>
          </p:cNvCxnSpPr>
          <p:nvPr/>
        </p:nvCxnSpPr>
        <p:spPr>
          <a:xfrm>
            <a:off x="2204148" y="4058115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stCxn id="34" idx="3"/>
            <a:endCxn id="35" idx="1"/>
          </p:cNvCxnSpPr>
          <p:nvPr/>
        </p:nvCxnSpPr>
        <p:spPr>
          <a:xfrm>
            <a:off x="2918528" y="4058115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35" idx="3"/>
            <a:endCxn id="37" idx="1"/>
          </p:cNvCxnSpPr>
          <p:nvPr/>
        </p:nvCxnSpPr>
        <p:spPr>
          <a:xfrm>
            <a:off x="3632908" y="4058115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37" idx="3"/>
            <a:endCxn id="39" idx="1"/>
          </p:cNvCxnSpPr>
          <p:nvPr/>
        </p:nvCxnSpPr>
        <p:spPr>
          <a:xfrm>
            <a:off x="4347288" y="4058115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do 59"/>
          <p:cNvCxnSpPr>
            <a:stCxn id="4" idx="3"/>
            <a:endCxn id="6" idx="3"/>
          </p:cNvCxnSpPr>
          <p:nvPr/>
        </p:nvCxnSpPr>
        <p:spPr>
          <a:xfrm>
            <a:off x="7915580" y="3349437"/>
            <a:ext cx="1588" cy="428628"/>
          </a:xfrm>
          <a:prstGeom prst="bentConnector3">
            <a:avLst>
              <a:gd name="adj1" fmla="val 143954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do 60"/>
          <p:cNvCxnSpPr>
            <a:stCxn id="6" idx="1"/>
            <a:endCxn id="7" idx="1"/>
          </p:cNvCxnSpPr>
          <p:nvPr/>
        </p:nvCxnSpPr>
        <p:spPr>
          <a:xfrm rot="10800000" flipV="1">
            <a:off x="6844010" y="3778065"/>
            <a:ext cx="1588" cy="214314"/>
          </a:xfrm>
          <a:prstGeom prst="bentConnector3">
            <a:avLst>
              <a:gd name="adj1" fmla="val 143954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angulado 63"/>
          <p:cNvCxnSpPr>
            <a:stCxn id="7" idx="3"/>
            <a:endCxn id="10" idx="3"/>
          </p:cNvCxnSpPr>
          <p:nvPr/>
        </p:nvCxnSpPr>
        <p:spPr>
          <a:xfrm>
            <a:off x="7915580" y="3992379"/>
            <a:ext cx="1588" cy="642942"/>
          </a:xfrm>
          <a:prstGeom prst="bentConnector3">
            <a:avLst>
              <a:gd name="adj1" fmla="val 143954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angulado 66"/>
          <p:cNvCxnSpPr>
            <a:stCxn id="10" idx="1"/>
            <a:endCxn id="9" idx="1"/>
          </p:cNvCxnSpPr>
          <p:nvPr/>
        </p:nvCxnSpPr>
        <p:spPr>
          <a:xfrm rot="10800000">
            <a:off x="6844010" y="4421007"/>
            <a:ext cx="1588" cy="214314"/>
          </a:xfrm>
          <a:prstGeom prst="bentConnector3">
            <a:avLst>
              <a:gd name="adj1" fmla="val 143954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8197944" y="3242280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8197944" y="345659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0xCB21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8197944" y="3670908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0xCB22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8197944" y="388522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0xCB23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8197944" y="409953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8197944" y="4313850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0xCB25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8197944" y="452816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0xCB26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8197944" y="4742478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Organização dos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linguagem de programação C++</a:t>
            </a:r>
            <a:r>
              <a:rPr lang="pt-BR" dirty="0"/>
              <a:t>, uma organização encadeada é obtida com a utilização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44010" y="3716462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00100110</a:t>
            </a:r>
          </a:p>
        </p:txBody>
      </p:sp>
      <p:sp>
        <p:nvSpPr>
          <p:cNvPr id="5" name="Retângulo 4"/>
          <p:cNvSpPr/>
          <p:nvPr/>
        </p:nvSpPr>
        <p:spPr>
          <a:xfrm>
            <a:off x="6844010" y="3930776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844010" y="4145090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00110110</a:t>
            </a:r>
          </a:p>
        </p:txBody>
      </p:sp>
      <p:sp>
        <p:nvSpPr>
          <p:cNvPr id="7" name="Retângulo 6"/>
          <p:cNvSpPr/>
          <p:nvPr/>
        </p:nvSpPr>
        <p:spPr>
          <a:xfrm>
            <a:off x="6844010" y="4359404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01011000</a:t>
            </a:r>
          </a:p>
        </p:txBody>
      </p:sp>
      <p:sp>
        <p:nvSpPr>
          <p:cNvPr id="8" name="Retângulo 7"/>
          <p:cNvSpPr/>
          <p:nvPr/>
        </p:nvSpPr>
        <p:spPr>
          <a:xfrm>
            <a:off x="6844010" y="4573718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844010" y="4788032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01000101</a:t>
            </a:r>
          </a:p>
        </p:txBody>
      </p:sp>
      <p:sp>
        <p:nvSpPr>
          <p:cNvPr id="10" name="Retângulo 9"/>
          <p:cNvSpPr/>
          <p:nvPr/>
        </p:nvSpPr>
        <p:spPr>
          <a:xfrm>
            <a:off x="6844010" y="5002346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01011010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844010" y="5216660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9131727" y="4209131"/>
            <a:ext cx="130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Endereços </a:t>
            </a:r>
          </a:p>
          <a:p>
            <a:pPr algn="ctr"/>
            <a:r>
              <a:rPr lang="pt-BR" dirty="0"/>
              <a:t>de Memória</a:t>
            </a:r>
          </a:p>
        </p:txBody>
      </p:sp>
      <p:sp>
        <p:nvSpPr>
          <p:cNvPr id="29" name="Chave direita 28"/>
          <p:cNvSpPr/>
          <p:nvPr/>
        </p:nvSpPr>
        <p:spPr>
          <a:xfrm>
            <a:off x="8867576" y="3645024"/>
            <a:ext cx="142876" cy="178595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have direita 29"/>
          <p:cNvSpPr/>
          <p:nvPr/>
        </p:nvSpPr>
        <p:spPr>
          <a:xfrm rot="5400000">
            <a:off x="7308356" y="5109503"/>
            <a:ext cx="142876" cy="10715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6805538" y="5788164"/>
            <a:ext cx="1125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Dados na </a:t>
            </a:r>
            <a:br>
              <a:rPr lang="pt-BR" dirty="0"/>
            </a:br>
            <a:r>
              <a:rPr lang="pt-BR" dirty="0"/>
              <a:t>Memória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1775520" y="4887632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38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2489900" y="4887632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54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3204280" y="4887632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88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3918660" y="4887632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90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4633040" y="4887632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69</a:t>
            </a:r>
          </a:p>
        </p:txBody>
      </p:sp>
      <p:sp>
        <p:nvSpPr>
          <p:cNvPr id="40" name="Chave direita 39"/>
          <p:cNvSpPr/>
          <p:nvPr/>
        </p:nvSpPr>
        <p:spPr>
          <a:xfrm rot="5400000">
            <a:off x="3347156" y="3816062"/>
            <a:ext cx="142876" cy="32861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1775520" y="5602013"/>
            <a:ext cx="3286148" cy="923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Dados organizados</a:t>
            </a:r>
            <a:br>
              <a:rPr lang="pt-BR" dirty="0"/>
            </a:br>
            <a:r>
              <a:rPr lang="pt-BR" dirty="0"/>
              <a:t>logicamente como uma </a:t>
            </a:r>
            <a:br>
              <a:rPr lang="pt-BR" dirty="0"/>
            </a:br>
            <a:r>
              <a:rPr lang="pt-BR" dirty="0"/>
              <a:t>seqüencia</a:t>
            </a:r>
          </a:p>
        </p:txBody>
      </p:sp>
      <p:cxnSp>
        <p:nvCxnSpPr>
          <p:cNvPr id="44" name="Conector de seta reta 43"/>
          <p:cNvCxnSpPr>
            <a:stCxn id="32" idx="3"/>
            <a:endCxn id="34" idx="1"/>
          </p:cNvCxnSpPr>
          <p:nvPr/>
        </p:nvCxnSpPr>
        <p:spPr>
          <a:xfrm>
            <a:off x="2204148" y="5066227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stCxn id="34" idx="3"/>
            <a:endCxn id="35" idx="1"/>
          </p:cNvCxnSpPr>
          <p:nvPr/>
        </p:nvCxnSpPr>
        <p:spPr>
          <a:xfrm>
            <a:off x="2918528" y="5066227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35" idx="3"/>
            <a:endCxn id="37" idx="1"/>
          </p:cNvCxnSpPr>
          <p:nvPr/>
        </p:nvCxnSpPr>
        <p:spPr>
          <a:xfrm>
            <a:off x="3632908" y="5066227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37" idx="3"/>
            <a:endCxn id="39" idx="1"/>
          </p:cNvCxnSpPr>
          <p:nvPr/>
        </p:nvCxnSpPr>
        <p:spPr>
          <a:xfrm>
            <a:off x="4347288" y="5066227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do 59"/>
          <p:cNvCxnSpPr>
            <a:stCxn id="4" idx="3"/>
            <a:endCxn id="6" idx="3"/>
          </p:cNvCxnSpPr>
          <p:nvPr/>
        </p:nvCxnSpPr>
        <p:spPr>
          <a:xfrm>
            <a:off x="7915580" y="3823619"/>
            <a:ext cx="1588" cy="428628"/>
          </a:xfrm>
          <a:prstGeom prst="bentConnector3">
            <a:avLst>
              <a:gd name="adj1" fmla="val 143954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do 60"/>
          <p:cNvCxnSpPr>
            <a:stCxn id="6" idx="1"/>
            <a:endCxn id="7" idx="1"/>
          </p:cNvCxnSpPr>
          <p:nvPr/>
        </p:nvCxnSpPr>
        <p:spPr>
          <a:xfrm rot="10800000" flipV="1">
            <a:off x="6844010" y="4252247"/>
            <a:ext cx="1588" cy="214314"/>
          </a:xfrm>
          <a:prstGeom prst="bentConnector3">
            <a:avLst>
              <a:gd name="adj1" fmla="val 143954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angulado 63"/>
          <p:cNvCxnSpPr>
            <a:stCxn id="7" idx="3"/>
            <a:endCxn id="10" idx="3"/>
          </p:cNvCxnSpPr>
          <p:nvPr/>
        </p:nvCxnSpPr>
        <p:spPr>
          <a:xfrm>
            <a:off x="7915580" y="4466561"/>
            <a:ext cx="1588" cy="642942"/>
          </a:xfrm>
          <a:prstGeom prst="bentConnector3">
            <a:avLst>
              <a:gd name="adj1" fmla="val 143954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angulado 66"/>
          <p:cNvCxnSpPr>
            <a:stCxn id="10" idx="1"/>
            <a:endCxn id="9" idx="1"/>
          </p:cNvCxnSpPr>
          <p:nvPr/>
        </p:nvCxnSpPr>
        <p:spPr>
          <a:xfrm rot="10800000">
            <a:off x="6844010" y="4895189"/>
            <a:ext cx="1588" cy="214314"/>
          </a:xfrm>
          <a:prstGeom prst="bentConnector3">
            <a:avLst>
              <a:gd name="adj1" fmla="val 143954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8197944" y="371646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8197944" y="393077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0xCB21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8197944" y="4145090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0xCB22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8197944" y="435940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0xCB23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8197944" y="4573718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8197944" y="478803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0xCB25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8197944" y="500234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0xCB26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8197944" y="5216660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0xCB27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1773566" y="3166770"/>
            <a:ext cx="17556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   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num;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prox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51243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Organização dos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Não importa como os dados estão dispostos na memória, existem várias formas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organizá-los logicamente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1823791" y="3946839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38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2538171" y="3946839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54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3252551" y="3946839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88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3966931" y="3946839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90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4681311" y="3946839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69</a:t>
            </a:r>
          </a:p>
        </p:txBody>
      </p:sp>
      <p:sp>
        <p:nvSpPr>
          <p:cNvPr id="40" name="Chave direita 39"/>
          <p:cNvSpPr/>
          <p:nvPr/>
        </p:nvSpPr>
        <p:spPr>
          <a:xfrm rot="5400000">
            <a:off x="3395427" y="2875269"/>
            <a:ext cx="142876" cy="32861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1823791" y="4661220"/>
            <a:ext cx="3286148" cy="923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Dados organizados</a:t>
            </a:r>
            <a:br>
              <a:rPr lang="pt-BR" dirty="0"/>
            </a:br>
            <a:r>
              <a:rPr lang="pt-BR" dirty="0"/>
              <a:t>logicamente como uma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lista</a:t>
            </a:r>
          </a:p>
        </p:txBody>
      </p:sp>
      <p:cxnSp>
        <p:nvCxnSpPr>
          <p:cNvPr id="44" name="Conector de seta reta 43"/>
          <p:cNvCxnSpPr>
            <a:stCxn id="32" idx="3"/>
            <a:endCxn id="34" idx="1"/>
          </p:cNvCxnSpPr>
          <p:nvPr/>
        </p:nvCxnSpPr>
        <p:spPr>
          <a:xfrm>
            <a:off x="2252419" y="4125434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stCxn id="34" idx="3"/>
            <a:endCxn id="35" idx="1"/>
          </p:cNvCxnSpPr>
          <p:nvPr/>
        </p:nvCxnSpPr>
        <p:spPr>
          <a:xfrm>
            <a:off x="2966799" y="4125434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35" idx="3"/>
            <a:endCxn id="37" idx="1"/>
          </p:cNvCxnSpPr>
          <p:nvPr/>
        </p:nvCxnSpPr>
        <p:spPr>
          <a:xfrm>
            <a:off x="3681179" y="4125434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37" idx="3"/>
            <a:endCxn id="39" idx="1"/>
          </p:cNvCxnSpPr>
          <p:nvPr/>
        </p:nvCxnSpPr>
        <p:spPr>
          <a:xfrm>
            <a:off x="4395559" y="4125434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6477337" y="5493187"/>
            <a:ext cx="285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Dados organizados logicamente como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hierarquia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6681184" y="4727784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38</a:t>
            </a:r>
          </a:p>
        </p:txBody>
      </p:sp>
      <p:sp>
        <p:nvSpPr>
          <p:cNvPr id="76" name="Retângulo 75"/>
          <p:cNvSpPr/>
          <p:nvPr/>
        </p:nvSpPr>
        <p:spPr>
          <a:xfrm>
            <a:off x="7038374" y="3870528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54</a:t>
            </a:r>
          </a:p>
        </p:txBody>
      </p:sp>
      <p:sp>
        <p:nvSpPr>
          <p:cNvPr id="77" name="Retângulo 76"/>
          <p:cNvSpPr/>
          <p:nvPr/>
        </p:nvSpPr>
        <p:spPr>
          <a:xfrm>
            <a:off x="7824192" y="3013272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88</a:t>
            </a:r>
          </a:p>
        </p:txBody>
      </p:sp>
      <p:sp>
        <p:nvSpPr>
          <p:cNvPr id="78" name="Retângulo 77"/>
          <p:cNvSpPr/>
          <p:nvPr/>
        </p:nvSpPr>
        <p:spPr>
          <a:xfrm>
            <a:off x="8467134" y="3870528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90</a:t>
            </a:r>
          </a:p>
        </p:txBody>
      </p:sp>
      <p:sp>
        <p:nvSpPr>
          <p:cNvPr id="79" name="Retângulo 78"/>
          <p:cNvSpPr/>
          <p:nvPr/>
        </p:nvSpPr>
        <p:spPr>
          <a:xfrm>
            <a:off x="7395564" y="4727784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69</a:t>
            </a:r>
          </a:p>
        </p:txBody>
      </p:sp>
      <p:cxnSp>
        <p:nvCxnSpPr>
          <p:cNvPr id="80" name="Conector de seta reta 79"/>
          <p:cNvCxnSpPr>
            <a:stCxn id="76" idx="2"/>
            <a:endCxn id="75" idx="0"/>
          </p:cNvCxnSpPr>
          <p:nvPr/>
        </p:nvCxnSpPr>
        <p:spPr>
          <a:xfrm rot="5400000">
            <a:off x="6824060" y="4299156"/>
            <a:ext cx="500066" cy="357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>
            <a:stCxn id="77" idx="2"/>
            <a:endCxn id="76" idx="0"/>
          </p:cNvCxnSpPr>
          <p:nvPr/>
        </p:nvCxnSpPr>
        <p:spPr>
          <a:xfrm rot="5400000">
            <a:off x="7395564" y="3227586"/>
            <a:ext cx="500066" cy="785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stCxn id="77" idx="2"/>
            <a:endCxn id="78" idx="0"/>
          </p:cNvCxnSpPr>
          <p:nvPr/>
        </p:nvCxnSpPr>
        <p:spPr>
          <a:xfrm rot="16200000" flipH="1">
            <a:off x="8109944" y="3299024"/>
            <a:ext cx="500066" cy="642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76" idx="2"/>
            <a:endCxn id="79" idx="0"/>
          </p:cNvCxnSpPr>
          <p:nvPr/>
        </p:nvCxnSpPr>
        <p:spPr>
          <a:xfrm rot="16200000" flipH="1">
            <a:off x="7181250" y="4299156"/>
            <a:ext cx="500066" cy="357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have direita 96"/>
          <p:cNvSpPr/>
          <p:nvPr/>
        </p:nvSpPr>
        <p:spPr>
          <a:xfrm rot="5400000">
            <a:off x="7865611" y="4043423"/>
            <a:ext cx="214314" cy="25831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Organização dos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organização lógica</a:t>
            </a:r>
            <a:r>
              <a:rPr lang="pt-BR" dirty="0"/>
              <a:t> influi na forma como os dados podem ser manipulados</a:t>
            </a:r>
          </a:p>
          <a:p>
            <a:pPr lvl="1"/>
            <a:r>
              <a:rPr lang="pt-BR" dirty="0"/>
              <a:t>Exemplo: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remoção de um dado </a:t>
            </a:r>
            <a:r>
              <a:rPr lang="pt-BR" dirty="0"/>
              <a:t>em uma organização de lista não ocorre da mesma forma que em uma organização hierárquica</a:t>
            </a:r>
          </a:p>
          <a:p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1792620" y="4293096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38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2507000" y="4293096"/>
            <a:ext cx="428628" cy="35719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54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3221380" y="4293096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88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3935760" y="4293096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90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4650140" y="4293096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69</a:t>
            </a:r>
          </a:p>
        </p:txBody>
      </p:sp>
      <p:sp>
        <p:nvSpPr>
          <p:cNvPr id="31" name="Chave direita 30"/>
          <p:cNvSpPr/>
          <p:nvPr/>
        </p:nvSpPr>
        <p:spPr>
          <a:xfrm rot="5400000">
            <a:off x="3364256" y="3221526"/>
            <a:ext cx="142876" cy="32861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1792620" y="5007477"/>
            <a:ext cx="3286148" cy="923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Dados organizados</a:t>
            </a:r>
            <a:br>
              <a:rPr lang="pt-BR" dirty="0"/>
            </a:br>
            <a:r>
              <a:rPr lang="pt-BR" dirty="0"/>
              <a:t>logicamente como uma </a:t>
            </a:r>
            <a:br>
              <a:rPr lang="pt-BR" dirty="0"/>
            </a:br>
            <a:r>
              <a:rPr lang="pt-BR" dirty="0"/>
              <a:t>lista</a:t>
            </a:r>
          </a:p>
        </p:txBody>
      </p:sp>
      <p:cxnSp>
        <p:nvCxnSpPr>
          <p:cNvPr id="33" name="Conector de seta reta 32"/>
          <p:cNvCxnSpPr>
            <a:stCxn id="26" idx="3"/>
            <a:endCxn id="27" idx="1"/>
          </p:cNvCxnSpPr>
          <p:nvPr/>
        </p:nvCxnSpPr>
        <p:spPr>
          <a:xfrm>
            <a:off x="2221248" y="4471691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27" idx="3"/>
            <a:endCxn id="28" idx="1"/>
          </p:cNvCxnSpPr>
          <p:nvPr/>
        </p:nvCxnSpPr>
        <p:spPr>
          <a:xfrm>
            <a:off x="2935628" y="4471691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28" idx="3"/>
            <a:endCxn id="29" idx="1"/>
          </p:cNvCxnSpPr>
          <p:nvPr/>
        </p:nvCxnSpPr>
        <p:spPr>
          <a:xfrm>
            <a:off x="3650008" y="4471691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29" idx="3"/>
            <a:endCxn id="30" idx="1"/>
          </p:cNvCxnSpPr>
          <p:nvPr/>
        </p:nvCxnSpPr>
        <p:spPr>
          <a:xfrm>
            <a:off x="4364388" y="4471691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6456040" y="5624350"/>
            <a:ext cx="285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Dados organizados logicamente como uma hierarquia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6609176" y="5020026"/>
            <a:ext cx="428628" cy="3571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38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6966366" y="4343090"/>
            <a:ext cx="428628" cy="35719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54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7752184" y="3671735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88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8395126" y="4343090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90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7323556" y="5020026"/>
            <a:ext cx="428628" cy="3571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69</a:t>
            </a:r>
          </a:p>
        </p:txBody>
      </p:sp>
      <p:cxnSp>
        <p:nvCxnSpPr>
          <p:cNvPr id="43" name="Conector de seta reta 42"/>
          <p:cNvCxnSpPr>
            <a:stCxn id="39" idx="2"/>
            <a:endCxn id="38" idx="0"/>
          </p:cNvCxnSpPr>
          <p:nvPr/>
        </p:nvCxnSpPr>
        <p:spPr>
          <a:xfrm flipH="1">
            <a:off x="6823490" y="4700280"/>
            <a:ext cx="357190" cy="319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40" idx="2"/>
            <a:endCxn id="39" idx="0"/>
          </p:cNvCxnSpPr>
          <p:nvPr/>
        </p:nvCxnSpPr>
        <p:spPr>
          <a:xfrm flipH="1">
            <a:off x="7180680" y="4028925"/>
            <a:ext cx="785818" cy="314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stCxn id="40" idx="2"/>
            <a:endCxn id="41" idx="0"/>
          </p:cNvCxnSpPr>
          <p:nvPr/>
        </p:nvCxnSpPr>
        <p:spPr>
          <a:xfrm>
            <a:off x="7966498" y="4028925"/>
            <a:ext cx="642942" cy="314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>
            <a:stCxn id="39" idx="2"/>
            <a:endCxn id="42" idx="0"/>
          </p:cNvCxnSpPr>
          <p:nvPr/>
        </p:nvCxnSpPr>
        <p:spPr>
          <a:xfrm>
            <a:off x="7180680" y="4700280"/>
            <a:ext cx="357190" cy="319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have direita 46"/>
          <p:cNvSpPr/>
          <p:nvPr/>
        </p:nvSpPr>
        <p:spPr>
          <a:xfrm rot="5400000">
            <a:off x="7825687" y="4221443"/>
            <a:ext cx="150145" cy="25831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estrutura de dados </a:t>
            </a:r>
            <a:r>
              <a:rPr lang="pt-BR" dirty="0"/>
              <a:t>é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organização lógica </a:t>
            </a:r>
            <a:r>
              <a:rPr lang="pt-BR" dirty="0"/>
              <a:t>dos dados e suas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operações de manipulação</a:t>
            </a:r>
            <a:r>
              <a:rPr lang="pt-BR" dirty="0"/>
              <a:t> associadas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199456" y="4699353"/>
            <a:ext cx="12394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Inserção</a:t>
            </a:r>
          </a:p>
          <a:p>
            <a:r>
              <a:rPr lang="pt-BR" dirty="0"/>
              <a:t>Remoção</a:t>
            </a:r>
          </a:p>
          <a:p>
            <a:r>
              <a:rPr lang="pt-BR" dirty="0"/>
              <a:t>Busca</a:t>
            </a:r>
          </a:p>
          <a:p>
            <a:r>
              <a:rPr lang="pt-BR" dirty="0"/>
              <a:t>Ordenação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8846034" y="4472053"/>
            <a:ext cx="529136" cy="40360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54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8846034" y="4870301"/>
            <a:ext cx="529136" cy="40360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88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8846034" y="5266934"/>
            <a:ext cx="529136" cy="40360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90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8846034" y="4071754"/>
            <a:ext cx="529136" cy="40360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38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1370013" y="3643314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Listas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8539098" y="3529911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Pilhas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1298575" y="4214818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38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1727203" y="4214818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54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2155831" y="4214818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88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2584459" y="4214818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90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3013087" y="4214818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69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4711120" y="5253351"/>
            <a:ext cx="1008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Inserção</a:t>
            </a:r>
          </a:p>
          <a:p>
            <a:r>
              <a:rPr lang="pt-BR" dirty="0"/>
              <a:t>Remoção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4858011" y="3643314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Filas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4786573" y="4583978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38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5215201" y="4583978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54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5643829" y="4583978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88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6072457" y="4583978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90</a:t>
            </a:r>
          </a:p>
        </p:txBody>
      </p:sp>
      <p:sp>
        <p:nvSpPr>
          <p:cNvPr id="67" name="Retângulo 66"/>
          <p:cNvSpPr/>
          <p:nvPr/>
        </p:nvSpPr>
        <p:spPr>
          <a:xfrm>
            <a:off x="6501085" y="4583978"/>
            <a:ext cx="428628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69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411608" y="419632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ini</a:t>
            </a:r>
            <a:endParaRPr lang="pt-BR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6910589" y="419632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fim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9624392" y="408889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topo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8727098" y="5807005"/>
            <a:ext cx="1008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Inserção</a:t>
            </a:r>
          </a:p>
          <a:p>
            <a:r>
              <a:rPr lang="pt-BR" dirty="0"/>
              <a:t>Remoção</a:t>
            </a:r>
          </a:p>
        </p:txBody>
      </p:sp>
      <p:cxnSp>
        <p:nvCxnSpPr>
          <p:cNvPr id="11" name="Conector Angulado 10"/>
          <p:cNvCxnSpPr>
            <a:stCxn id="4" idx="3"/>
            <a:endCxn id="45" idx="0"/>
          </p:cNvCxnSpPr>
          <p:nvPr/>
        </p:nvCxnSpPr>
        <p:spPr>
          <a:xfrm>
            <a:off x="4799856" y="4380994"/>
            <a:ext cx="201031" cy="202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Angulado 70"/>
          <p:cNvCxnSpPr>
            <a:stCxn id="68" idx="1"/>
            <a:endCxn id="67" idx="0"/>
          </p:cNvCxnSpPr>
          <p:nvPr/>
        </p:nvCxnSpPr>
        <p:spPr>
          <a:xfrm rot="10800000" flipV="1">
            <a:off x="6715399" y="4380994"/>
            <a:ext cx="195190" cy="202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Angulado 71"/>
          <p:cNvCxnSpPr>
            <a:stCxn id="69" idx="1"/>
            <a:endCxn id="31" idx="3"/>
          </p:cNvCxnSpPr>
          <p:nvPr/>
        </p:nvCxnSpPr>
        <p:spPr>
          <a:xfrm rot="10800000" flipV="1">
            <a:off x="9375170" y="4273555"/>
            <a:ext cx="24922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Qual a melhor estrutura de dados para resolver um dado problema?</a:t>
            </a:r>
          </a:p>
          <a:p>
            <a:endParaRPr lang="pt-BR" dirty="0"/>
          </a:p>
          <a:p>
            <a:r>
              <a:rPr lang="pt-BR" dirty="0"/>
              <a:t>A resposta a essa pergunta passa pela análise: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Operações de manipulação </a:t>
            </a:r>
            <a:r>
              <a:rPr lang="pt-BR" dirty="0"/>
              <a:t>necessárias para a solução do problema</a:t>
            </a:r>
          </a:p>
          <a:p>
            <a:pPr lvl="2"/>
            <a:r>
              <a:rPr lang="pt-BR" dirty="0"/>
              <a:t>Inserção, remoção, busca, ordenação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Frequência de cada operação</a:t>
            </a:r>
          </a:p>
          <a:p>
            <a:pPr lvl="1"/>
            <a:r>
              <a:rPr lang="pt-BR" dirty="0"/>
              <a:t>Tipo de dado (tamanho do dado)</a:t>
            </a:r>
          </a:p>
          <a:p>
            <a:pPr lvl="1"/>
            <a:r>
              <a:rPr lang="pt-BR" dirty="0"/>
              <a:t>Quantidade total de dados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escolha da estrutura adequada depende diretamente 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eficiência dos algoritmos </a:t>
            </a:r>
            <a:r>
              <a:rPr lang="pt-BR" dirty="0"/>
              <a:t>de manipulação</a:t>
            </a:r>
          </a:p>
          <a:p>
            <a:endParaRPr lang="pt-BR" dirty="0"/>
          </a:p>
          <a:p>
            <a:r>
              <a:rPr lang="pt-BR" dirty="0"/>
              <a:t>Analisar eficiência de uma implementação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é trivial</a:t>
            </a:r>
            <a:r>
              <a:rPr lang="pt-BR" dirty="0"/>
              <a:t>, depende:</a:t>
            </a:r>
          </a:p>
          <a:p>
            <a:pPr lvl="1"/>
            <a:r>
              <a:rPr lang="pt-BR" dirty="0"/>
              <a:t>Sistema operacional</a:t>
            </a:r>
          </a:p>
          <a:p>
            <a:pPr lvl="1"/>
            <a:r>
              <a:rPr lang="pt-BR" dirty="0"/>
              <a:t>Processos rodando na máquina</a:t>
            </a:r>
          </a:p>
          <a:p>
            <a:pPr lvl="1"/>
            <a:r>
              <a:rPr lang="pt-BR" dirty="0"/>
              <a:t>Habilidade do programador</a:t>
            </a:r>
          </a:p>
          <a:p>
            <a:r>
              <a:rPr lang="pt-BR" dirty="0"/>
              <a:t>O conhecimento de princípios básicos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análise de algoritmos</a:t>
            </a:r>
            <a:r>
              <a:rPr lang="pt-BR" dirty="0"/>
              <a:t> é imprescindível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comparar eficiência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Algoritmos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desenvolver algoritmos é preciso analisar: </a:t>
            </a:r>
          </a:p>
          <a:p>
            <a:pPr lvl="1"/>
            <a:r>
              <a:rPr lang="pt-BR" dirty="0"/>
              <a:t>Corretude: a exatidão do método empregado </a:t>
            </a:r>
          </a:p>
          <a:p>
            <a:pPr lvl="2"/>
            <a:r>
              <a:rPr lang="pt-BR" dirty="0"/>
              <a:t>Feito através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provas matemática </a:t>
            </a:r>
            <a:r>
              <a:rPr lang="pt-BR" dirty="0"/>
              <a:t>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métodos formais</a:t>
            </a:r>
            <a:endParaRPr lang="pt-BR" dirty="0"/>
          </a:p>
          <a:p>
            <a:pPr lvl="1"/>
            <a:r>
              <a:rPr lang="pt-BR" dirty="0"/>
              <a:t>Desempenho: avaliação da eficiência do algoritmo </a:t>
            </a:r>
          </a:p>
          <a:p>
            <a:pPr lvl="2"/>
            <a:r>
              <a:rPr lang="pt-BR"/>
              <a:t>Em </a:t>
            </a:r>
            <a:r>
              <a:rPr lang="pt-BR" dirty="0"/>
              <a:t>termos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tempo de execução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memória ocupada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A principal medida de desempenho é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complexidade do algoritmo</a:t>
            </a:r>
          </a:p>
          <a:p>
            <a:pPr lvl="1"/>
            <a:r>
              <a:rPr lang="pt-BR" dirty="0"/>
              <a:t>A complexidade é independente de máquina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da Complexidade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Soma de matrizes: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O(n</a:t>
            </a:r>
            <a:r>
              <a:rPr lang="pt-BR" baseline="300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116644"/>
              </p:ext>
            </p:extLst>
          </p:nvPr>
        </p:nvGraphicFramePr>
        <p:xfrm>
          <a:off x="3431704" y="3263105"/>
          <a:ext cx="4515413" cy="125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650960" imgH="457200" progId="Equation.3">
                  <p:embed/>
                </p:oleObj>
              </mc:Choice>
              <mc:Fallback>
                <p:oleObj name="Equation" r:id="rId3" imgW="1650960" imgH="457200" progId="Equation.3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3263105"/>
                        <a:ext cx="4515413" cy="125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3887474" y="4978281"/>
            <a:ext cx="38571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Algoritmo</a:t>
            </a:r>
            <a:r>
              <a:rPr lang="pt-BR" sz="2400" dirty="0">
                <a:latin typeface="+mj-lt"/>
              </a:rPr>
              <a:t>: Soma de matrizes</a:t>
            </a: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i = 0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até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n-1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faça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  para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j = 0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até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n-1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faça </a:t>
            </a:r>
          </a:p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 |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pt-BR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ij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t-BR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ij</a:t>
            </a:r>
            <a:r>
              <a:rPr lang="pt-BR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t-BR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ij</a:t>
            </a:r>
            <a:endParaRPr lang="pt-BR" baseline="30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Algoritmos são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tecnologia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pt-BR" dirty="0"/>
              <a:t>“Você pode até pagar mais caro por um computador equipado com o mais recente e melhor processador, mas precisará executar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implementações de bons algoritmos</a:t>
            </a:r>
            <a:r>
              <a:rPr lang="pt-BR" dirty="0"/>
              <a:t> nesse computador para que o dinheiro que gastou valha a pena.” </a:t>
            </a:r>
            <a:br>
              <a:rPr lang="pt-BR" dirty="0"/>
            </a:br>
            <a:br>
              <a:rPr lang="pt-BR" dirty="0"/>
            </a:br>
            <a:r>
              <a:rPr lang="pt-BR" dirty="0"/>
              <a:t>- Thomas H. </a:t>
            </a:r>
            <a:r>
              <a:rPr lang="pt-BR" dirty="0" err="1"/>
              <a:t>Cormen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801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da Complexidade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Multiplicação de matrizes: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O(n</a:t>
            </a:r>
            <a:r>
              <a:rPr lang="pt-BR" baseline="30000" dirty="0">
                <a:solidFill>
                  <a:schemeClr val="accent3">
                    <a:lumMod val="75000"/>
                  </a:schemeClr>
                </a:solidFill>
              </a:rPr>
              <a:t>3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432281"/>
              </p:ext>
            </p:extLst>
          </p:nvPr>
        </p:nvGraphicFramePr>
        <p:xfrm>
          <a:off x="3215680" y="2996952"/>
          <a:ext cx="4615408" cy="1231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714320" imgH="457200" progId="Equation.3">
                  <p:embed/>
                </p:oleObj>
              </mc:Choice>
              <mc:Fallback>
                <p:oleObj name="Equation" r:id="rId3" imgW="1714320" imgH="457200" progId="Equation.3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80" y="2996952"/>
                        <a:ext cx="4615408" cy="12310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3667109" y="4500570"/>
            <a:ext cx="35573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Algoritmo</a:t>
            </a:r>
            <a:r>
              <a:rPr lang="pt-BR" sz="2400" dirty="0">
                <a:latin typeface="+mj-lt"/>
              </a:rPr>
              <a:t>: Multiplicação de matrizes</a:t>
            </a: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i = 0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até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n-1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faça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 para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j = 0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até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n-1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faça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pt-BR" sz="16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ij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|  para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k = 0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até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n-1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faça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 |  |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pt-BR" sz="16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ij</a:t>
            </a:r>
            <a:r>
              <a:rPr lang="pt-BR" sz="16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pt-BR" sz="16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ij</a:t>
            </a:r>
            <a:r>
              <a:rPr lang="pt-BR" sz="16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t-BR" sz="16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ik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.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t-BR" sz="16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kj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Cálculo da Complexidade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Algoritmos de Ordenação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Limite inferior da ordenação:  n ∙ </a:t>
            </a:r>
            <a:r>
              <a:rPr lang="pt-BR" dirty="0" err="1"/>
              <a:t>lg</a:t>
            </a:r>
            <a:r>
              <a:rPr lang="pt-BR" dirty="0"/>
              <a:t> n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158835"/>
              </p:ext>
            </p:extLst>
          </p:nvPr>
        </p:nvGraphicFramePr>
        <p:xfrm>
          <a:off x="1199456" y="2996952"/>
          <a:ext cx="8127999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456998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379420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2332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Algoritmo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Pior Caso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Caso Médio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094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Inserção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O(n</a:t>
                      </a:r>
                      <a:r>
                        <a:rPr lang="pt-BR" baseline="30000" dirty="0"/>
                        <a:t>2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O(n</a:t>
                      </a:r>
                      <a:r>
                        <a:rPr lang="pt-BR" baseline="30000" dirty="0"/>
                        <a:t>2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4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Intercalação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O(n ∙ </a:t>
                      </a:r>
                      <a:r>
                        <a:rPr lang="pt-BR" dirty="0" err="1"/>
                        <a:t>lg</a:t>
                      </a:r>
                      <a:r>
                        <a:rPr lang="pt-BR" dirty="0"/>
                        <a:t>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O(n ∙ </a:t>
                      </a:r>
                      <a:r>
                        <a:rPr lang="pt-BR" dirty="0" err="1"/>
                        <a:t>lg</a:t>
                      </a:r>
                      <a:r>
                        <a:rPr lang="pt-BR" dirty="0"/>
                        <a:t>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839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Quicksort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O(n</a:t>
                      </a:r>
                      <a:r>
                        <a:rPr lang="pt-BR" baseline="30000" dirty="0"/>
                        <a:t>2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O(n ∙ </a:t>
                      </a:r>
                      <a:r>
                        <a:rPr lang="pt-BR" dirty="0" err="1"/>
                        <a:t>lg</a:t>
                      </a:r>
                      <a:r>
                        <a:rPr lang="pt-BR" dirty="0"/>
                        <a:t>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35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82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Dados podem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organizados na memória </a:t>
            </a:r>
            <a:r>
              <a:rPr lang="pt-BR" dirty="0"/>
              <a:t>de diferentes formas</a:t>
            </a:r>
          </a:p>
          <a:p>
            <a:pPr lvl="1"/>
            <a:r>
              <a:rPr lang="pt-BR" dirty="0"/>
              <a:t>Sequencial </a:t>
            </a:r>
          </a:p>
          <a:p>
            <a:pPr lvl="1"/>
            <a:r>
              <a:rPr lang="pt-BR" dirty="0"/>
              <a:t>Encadeado</a:t>
            </a:r>
          </a:p>
          <a:p>
            <a:r>
              <a:rPr lang="pt-BR" dirty="0"/>
              <a:t>Independentemente da organização física, existem várias formas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organizá-los logicamente</a:t>
            </a:r>
            <a:endParaRPr lang="pt-BR" dirty="0"/>
          </a:p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estrutura de dados </a:t>
            </a:r>
            <a:r>
              <a:rPr lang="pt-BR" dirty="0"/>
              <a:t>é definida por uma organização lógica dos dados e as operações de manipulação associadas</a:t>
            </a:r>
          </a:p>
          <a:p>
            <a:r>
              <a:rPr lang="pt-BR" dirty="0"/>
              <a:t>A principal medida de desempenho de uma estrutura de dados é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complexidade dos seus algoritmos </a:t>
            </a:r>
            <a:r>
              <a:rPr lang="pt-BR" dirty="0"/>
              <a:t>de manipulação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5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Algoritmos são tecnologias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resolver problemas</a:t>
            </a:r>
            <a:r>
              <a:rPr lang="pt-BR" dirty="0"/>
              <a:t>: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Mapear o DNA humano</a:t>
            </a:r>
          </a:p>
          <a:p>
            <a:pPr lvl="1"/>
            <a:r>
              <a:rPr lang="pt-BR" dirty="0"/>
              <a:t>Encontrar páginas web relevantes</a:t>
            </a:r>
          </a:p>
          <a:p>
            <a:pPr lvl="1"/>
            <a:r>
              <a:rPr lang="pt-BR" dirty="0"/>
              <a:t>Compactar, criptografar e assinar digitalmente documentos</a:t>
            </a:r>
          </a:p>
          <a:p>
            <a:pPr lvl="1"/>
            <a:r>
              <a:rPr lang="pt-BR" dirty="0"/>
              <a:t>Achar a menor rota entre dois pontos em um GPS</a:t>
            </a:r>
          </a:p>
          <a:p>
            <a:pPr lvl="1"/>
            <a:r>
              <a:rPr lang="pt-BR" dirty="0"/>
              <a:t>Encontrar cadeias de caracteres em um texto</a:t>
            </a:r>
          </a:p>
          <a:p>
            <a:pPr lvl="1"/>
            <a:r>
              <a:rPr lang="pt-BR" dirty="0"/>
              <a:t>Fazer uma ordenação topológica</a:t>
            </a:r>
          </a:p>
          <a:p>
            <a:pPr lvl="1"/>
            <a:r>
              <a:rPr lang="pt-BR" dirty="0"/>
              <a:t>Armazenar e recuperar informações</a:t>
            </a:r>
          </a:p>
        </p:txBody>
      </p:sp>
    </p:spTree>
    <p:extLst>
      <p:ext uri="{BB962C8B-B14F-4D97-AF65-F5344CB8AC3E}">
        <p14:creationId xmlns:p14="http://schemas.microsoft.com/office/powerpoint/2010/main" val="954455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Algoritmos resolvem problemas através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sistemas computacionais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desempenho de um sistema computacional </a:t>
            </a:r>
            <a:r>
              <a:rPr lang="pt-BR" dirty="0"/>
              <a:t>depende:</a:t>
            </a:r>
          </a:p>
          <a:p>
            <a:pPr lvl="1"/>
            <a:r>
              <a:rPr lang="pt-BR" dirty="0"/>
              <a:t>Velocidade de processamento</a:t>
            </a:r>
          </a:p>
          <a:p>
            <a:pPr lvl="1"/>
            <a:r>
              <a:rPr lang="pt-BR" dirty="0"/>
              <a:t>Quantidade de memória disponível</a:t>
            </a:r>
          </a:p>
          <a:p>
            <a:pPr lvl="1"/>
            <a:r>
              <a:rPr lang="pt-BR" dirty="0"/>
              <a:t>Escolha de algoritmos eficientes</a:t>
            </a:r>
          </a:p>
          <a:p>
            <a:pPr lvl="1"/>
            <a:endParaRPr lang="pt-BR" dirty="0"/>
          </a:p>
          <a:p>
            <a:r>
              <a:rPr lang="pt-BR" dirty="0"/>
              <a:t>Existe uma busca constante por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algoritmos cada vez mais rápidos</a:t>
            </a:r>
          </a:p>
        </p:txBody>
      </p:sp>
    </p:spTree>
    <p:extLst>
      <p:ext uri="{BB962C8B-B14F-4D97-AF65-F5344CB8AC3E}">
        <p14:creationId xmlns:p14="http://schemas.microsoft.com/office/powerpoint/2010/main" val="320929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processo sistemático</a:t>
            </a:r>
            <a:r>
              <a:rPr lang="pt-BR" dirty="0"/>
              <a:t> para a resolução de um problema</a:t>
            </a:r>
          </a:p>
          <a:p>
            <a:r>
              <a:rPr lang="pt-BR" dirty="0"/>
              <a:t>Computa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saída</a:t>
            </a:r>
            <a:r>
              <a:rPr lang="pt-BR" dirty="0"/>
              <a:t> (resultado) a partir de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entrada </a:t>
            </a:r>
            <a:r>
              <a:rPr lang="pt-BR" dirty="0"/>
              <a:t>(dados fornecidos)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4476296" y="4509120"/>
            <a:ext cx="2428892" cy="92869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Algoritmo</a:t>
            </a:r>
          </a:p>
        </p:txBody>
      </p:sp>
      <p:cxnSp>
        <p:nvCxnSpPr>
          <p:cNvPr id="21" name="Conector de seta reta 20"/>
          <p:cNvCxnSpPr>
            <a:endCxn id="17" idx="1"/>
          </p:cNvCxnSpPr>
          <p:nvPr/>
        </p:nvCxnSpPr>
        <p:spPr>
          <a:xfrm>
            <a:off x="2476032" y="4973467"/>
            <a:ext cx="2000264" cy="158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7" idx="3"/>
          </p:cNvCxnSpPr>
          <p:nvPr/>
        </p:nvCxnSpPr>
        <p:spPr>
          <a:xfrm>
            <a:off x="6905188" y="4973467"/>
            <a:ext cx="2143140" cy="158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2833222" y="4509120"/>
            <a:ext cx="90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Entrada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7609032" y="4503551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Saída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2833223" y="5080624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(Dados)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394938" y="5080624"/>
            <a:ext cx="1194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(Resultado)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Iterativos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Seja uma sequência de elementos armazenada em um vetor S[i], o algoritmo abaixo inverte os elementos da sequência: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476750" y="3224247"/>
            <a:ext cx="39077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346200" algn="l"/>
              </a:tabLst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Algoritmo</a:t>
            </a:r>
            <a:r>
              <a:rPr lang="pt-BR" sz="2400" dirty="0">
                <a:latin typeface="+mj-lt"/>
              </a:rPr>
              <a:t>: Inversão de uma sequência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i = 0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até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n/2 - 1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faça</a:t>
            </a:r>
          </a:p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temp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= S[i]</a:t>
            </a:r>
          </a:p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 S[i] = S[n-i-1]</a:t>
            </a:r>
          </a:p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 S[n-i-1] =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temp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Grupo 13"/>
          <p:cNvGrpSpPr/>
          <p:nvPr/>
        </p:nvGrpSpPr>
        <p:grpSpPr>
          <a:xfrm>
            <a:off x="1630365" y="5229200"/>
            <a:ext cx="2786083" cy="762102"/>
            <a:chOff x="1589464" y="5857892"/>
            <a:chExt cx="2786083" cy="762102"/>
          </a:xfrm>
        </p:grpSpPr>
        <p:sp>
          <p:nvSpPr>
            <p:cNvPr id="5" name="Retângulo 4"/>
            <p:cNvSpPr/>
            <p:nvPr/>
          </p:nvSpPr>
          <p:spPr>
            <a:xfrm>
              <a:off x="1589464" y="6215082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3</a:t>
              </a:r>
              <a:endParaRPr lang="pt-BR" dirty="0">
                <a:latin typeface="+mj-lt"/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285984" y="6215082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5</a:t>
              </a:r>
              <a:endParaRPr lang="pt-BR" dirty="0">
                <a:latin typeface="+mj-lt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679026" y="6215082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9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982505" y="6215082"/>
              <a:ext cx="696521" cy="404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4</a:t>
              </a:r>
              <a:endParaRPr lang="pt-BR" dirty="0">
                <a:latin typeface="+mj-lt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1785918" y="5857892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0</a:t>
              </a:r>
              <a:endPara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2500298" y="5857892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1</a:t>
              </a:r>
              <a:endPara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3214678" y="5857892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2</a:t>
              </a:r>
              <a:endPara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857620" y="5857892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3</a:t>
              </a:r>
              <a:endPara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endParaRPr>
            </a:p>
          </p:txBody>
        </p:sp>
      </p:grpSp>
      <p:sp>
        <p:nvSpPr>
          <p:cNvPr id="16" name="Retângulo 15"/>
          <p:cNvSpPr/>
          <p:nvPr/>
        </p:nvSpPr>
        <p:spPr>
          <a:xfrm>
            <a:off x="5327281" y="5586390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9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6023801" y="5586390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4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7416843" y="5586390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3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6720322" y="5586390"/>
            <a:ext cx="696521" cy="404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5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523734" y="5229201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0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238114" y="5229201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1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952494" y="5229201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2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7595436" y="5229201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3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4684338" y="5800704"/>
            <a:ext cx="357190" cy="158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em curva 26"/>
          <p:cNvCxnSpPr>
            <a:stCxn id="5" idx="2"/>
            <a:endCxn id="7" idx="2"/>
          </p:cNvCxnSpPr>
          <p:nvPr/>
        </p:nvCxnSpPr>
        <p:spPr>
          <a:xfrm rot="16200000" flipH="1">
            <a:off x="3023406" y="4946521"/>
            <a:ext cx="1588" cy="2089562"/>
          </a:xfrm>
          <a:prstGeom prst="curvedConnector3">
            <a:avLst>
              <a:gd name="adj1" fmla="val 32237730"/>
            </a:avLst>
          </a:prstGeom>
          <a:ln>
            <a:solidFill>
              <a:schemeClr val="tx1">
                <a:lumMod val="9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em curva 29"/>
          <p:cNvCxnSpPr>
            <a:stCxn id="6" idx="2"/>
            <a:endCxn id="8" idx="2"/>
          </p:cNvCxnSpPr>
          <p:nvPr/>
        </p:nvCxnSpPr>
        <p:spPr>
          <a:xfrm rot="16200000" flipH="1">
            <a:off x="3023405" y="5643042"/>
            <a:ext cx="1588" cy="696521"/>
          </a:xfrm>
          <a:prstGeom prst="curvedConnector3">
            <a:avLst>
              <a:gd name="adj1" fmla="val 20883571"/>
            </a:avLst>
          </a:prstGeom>
          <a:ln>
            <a:solidFill>
              <a:schemeClr val="tx1">
                <a:lumMod val="9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Recursivos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procedimento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recursivo </a:t>
            </a:r>
            <a:r>
              <a:rPr lang="pt-BR" dirty="0"/>
              <a:t>quando ele chama a si mesmo</a:t>
            </a:r>
          </a:p>
          <a:p>
            <a:r>
              <a:rPr lang="pt-BR" dirty="0"/>
              <a:t>A todo procedimento recursivo corresponde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iterativo</a:t>
            </a:r>
            <a:r>
              <a:rPr lang="pt-BR" dirty="0"/>
              <a:t> (não recursivo)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19536" y="3573016"/>
            <a:ext cx="297068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Algoritmo</a:t>
            </a:r>
            <a:r>
              <a:rPr lang="pt-BR" sz="2400" dirty="0">
                <a:latin typeface="+mj-lt"/>
              </a:rPr>
              <a:t>: Fatorial (recursivo)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função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fat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(i)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 se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i &lt;= 1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então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 |   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 senão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 |   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i *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fat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(i-1)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808591" y="3573016"/>
            <a:ext cx="32846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Algoritmo</a:t>
            </a:r>
            <a:r>
              <a:rPr lang="pt-BR" sz="2400" dirty="0">
                <a:latin typeface="+mj-lt"/>
              </a:rPr>
              <a:t>: Fatorial (não recursivo)</a:t>
            </a:r>
          </a:p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 F[0] = 1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para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j = 1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até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faça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F[j] = j * F[j-1]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de Entrada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processo de computação do resultado,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algoritmos manipulam dados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Lendo os dados para a memória</a:t>
            </a:r>
          </a:p>
          <a:p>
            <a:pPr lvl="1"/>
            <a:r>
              <a:rPr lang="pt-BR" dirty="0"/>
              <a:t>Fazendo cálculos com os dados</a:t>
            </a:r>
          </a:p>
          <a:p>
            <a:pPr lvl="1"/>
            <a:r>
              <a:rPr lang="pt-BR" dirty="0"/>
              <a:t>Movendo os dados dentro da memória</a:t>
            </a:r>
          </a:p>
          <a:p>
            <a:pPr lvl="1"/>
            <a:r>
              <a:rPr lang="pt-BR" dirty="0"/>
              <a:t>Escrevendo os dados na saída (tela, arquivo, etc.)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Dados</a:t>
            </a:r>
            <a:r>
              <a:rPr lang="pt-BR" dirty="0"/>
              <a:t> são representadas de forma binária e formados por:</a:t>
            </a:r>
          </a:p>
          <a:p>
            <a:pPr lvl="1"/>
            <a:r>
              <a:rPr lang="pt-BR" dirty="0"/>
              <a:t>Uma cadeia de bits</a:t>
            </a:r>
            <a:br>
              <a:rPr lang="pt-BR" dirty="0"/>
            </a:br>
            <a:r>
              <a:rPr lang="pt-BR" dirty="0"/>
              <a:t>Ex.: </a:t>
            </a:r>
            <a:r>
              <a:rPr lang="pt-BR" dirty="0">
                <a:latin typeface="+mj-lt"/>
              </a:rPr>
              <a:t>00100110</a:t>
            </a:r>
          </a:p>
          <a:p>
            <a:pPr lvl="1"/>
            <a:r>
              <a:rPr lang="pt-BR" dirty="0"/>
              <a:t>Um tipo</a:t>
            </a:r>
            <a:br>
              <a:rPr lang="pt-BR" dirty="0"/>
            </a:br>
            <a:r>
              <a:rPr lang="pt-BR" dirty="0"/>
              <a:t>Ex.: Inteiro (</a:t>
            </a:r>
            <a:r>
              <a:rPr lang="pt-BR" dirty="0">
                <a:latin typeface="+mj-lt"/>
              </a:rPr>
              <a:t>38</a:t>
            </a:r>
            <a:r>
              <a:rPr lang="pt-BR" dirty="0"/>
              <a:t>), Caractere (&amp;), etc.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Organização dos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dados podem ser organizados na memória de diferentes formas </a:t>
            </a:r>
          </a:p>
          <a:p>
            <a:r>
              <a:rPr lang="pt-BR" dirty="0"/>
              <a:t>A mais comum é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organização seqüencial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381620" y="3643314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00100110</a:t>
            </a:r>
          </a:p>
        </p:txBody>
      </p:sp>
      <p:sp>
        <p:nvSpPr>
          <p:cNvPr id="5" name="Retângulo 4"/>
          <p:cNvSpPr/>
          <p:nvPr/>
        </p:nvSpPr>
        <p:spPr>
          <a:xfrm>
            <a:off x="5381619" y="3927594"/>
            <a:ext cx="1071570" cy="28634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00001100</a:t>
            </a:r>
          </a:p>
        </p:txBody>
      </p:sp>
      <p:sp>
        <p:nvSpPr>
          <p:cNvPr id="6" name="Retângulo 5"/>
          <p:cNvSpPr/>
          <p:nvPr/>
        </p:nvSpPr>
        <p:spPr>
          <a:xfrm>
            <a:off x="5381619" y="4211191"/>
            <a:ext cx="1071570" cy="29130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00110110</a:t>
            </a:r>
          </a:p>
        </p:txBody>
      </p:sp>
      <p:sp>
        <p:nvSpPr>
          <p:cNvPr id="7" name="Retângulo 6"/>
          <p:cNvSpPr/>
          <p:nvPr/>
        </p:nvSpPr>
        <p:spPr>
          <a:xfrm>
            <a:off x="5381619" y="4496061"/>
            <a:ext cx="1071570" cy="28587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01011000</a:t>
            </a:r>
          </a:p>
        </p:txBody>
      </p:sp>
      <p:sp>
        <p:nvSpPr>
          <p:cNvPr id="8" name="Retângulo 7"/>
          <p:cNvSpPr/>
          <p:nvPr/>
        </p:nvSpPr>
        <p:spPr>
          <a:xfrm>
            <a:off x="5381619" y="4784397"/>
            <a:ext cx="1071570" cy="28575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00011010</a:t>
            </a:r>
          </a:p>
        </p:txBody>
      </p:sp>
      <p:sp>
        <p:nvSpPr>
          <p:cNvPr id="9" name="Retângulo 8"/>
          <p:cNvSpPr/>
          <p:nvPr/>
        </p:nvSpPr>
        <p:spPr>
          <a:xfrm>
            <a:off x="5381619" y="5066301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01011010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7461744" y="4179327"/>
            <a:ext cx="130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Endereços </a:t>
            </a:r>
            <a:br>
              <a:rPr lang="pt-BR" dirty="0"/>
            </a:br>
            <a:r>
              <a:rPr lang="pt-BR" dirty="0"/>
              <a:t>de Memória</a:t>
            </a:r>
          </a:p>
        </p:txBody>
      </p:sp>
      <p:sp>
        <p:nvSpPr>
          <p:cNvPr id="29" name="Chave direita 28"/>
          <p:cNvSpPr/>
          <p:nvPr/>
        </p:nvSpPr>
        <p:spPr>
          <a:xfrm>
            <a:off x="7104112" y="3643314"/>
            <a:ext cx="186214" cy="17087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have direita 29"/>
          <p:cNvSpPr/>
          <p:nvPr/>
        </p:nvSpPr>
        <p:spPr>
          <a:xfrm rot="5400000">
            <a:off x="5845966" y="5036355"/>
            <a:ext cx="142876" cy="10715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5343148" y="5715016"/>
            <a:ext cx="1125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Dados na </a:t>
            </a:r>
            <a:br>
              <a:rPr lang="pt-BR" dirty="0"/>
            </a:br>
            <a:r>
              <a:rPr lang="pt-BR" dirty="0"/>
              <a:t>Memória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3492792" y="3643314"/>
            <a:ext cx="642942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38</a:t>
            </a:r>
            <a:endParaRPr lang="pt-BR" sz="1200" dirty="0">
              <a:latin typeface="+mj-lt"/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3492792" y="3929066"/>
            <a:ext cx="642942" cy="28575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12</a:t>
            </a:r>
            <a:endParaRPr lang="pt-BR" sz="1400" dirty="0">
              <a:latin typeface="+mj-lt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3492791" y="4216741"/>
            <a:ext cx="642942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54</a:t>
            </a:r>
            <a:endParaRPr lang="pt-BR" sz="1400" dirty="0">
              <a:latin typeface="+mj-lt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3492791" y="4500569"/>
            <a:ext cx="642942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88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3492791" y="4784397"/>
            <a:ext cx="642942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26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3492791" y="5066301"/>
            <a:ext cx="642942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90</a:t>
            </a:r>
          </a:p>
        </p:txBody>
      </p:sp>
      <p:sp>
        <p:nvSpPr>
          <p:cNvPr id="40" name="Chave direita 39"/>
          <p:cNvSpPr/>
          <p:nvPr/>
        </p:nvSpPr>
        <p:spPr>
          <a:xfrm rot="5400000">
            <a:off x="3757170" y="5208998"/>
            <a:ext cx="142876" cy="64294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3431704" y="565543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Dados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6451862" y="3649912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0xCB20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6451863" y="3972576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0xCB21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6451864" y="4249316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0xCB22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6452659" y="4521043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0xCB23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6453189" y="4779779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0xCB24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6453189" y="5077863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</a:rPr>
              <a:t>0xCB25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1299</TotalTime>
  <Words>1303</Words>
  <Application>Microsoft Office PowerPoint</Application>
  <PresentationFormat>Widescreen</PresentationFormat>
  <Paragraphs>332</Paragraphs>
  <Slides>22</Slides>
  <Notes>15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Calibri</vt:lpstr>
      <vt:lpstr>Consolas</vt:lpstr>
      <vt:lpstr>Tw Cen MT</vt:lpstr>
      <vt:lpstr>Tw Cen MT Condensed</vt:lpstr>
      <vt:lpstr>Wingdings 3</vt:lpstr>
      <vt:lpstr>Integral</vt:lpstr>
      <vt:lpstr>Equation</vt:lpstr>
      <vt:lpstr>Introdução</vt:lpstr>
      <vt:lpstr>Introdução</vt:lpstr>
      <vt:lpstr>Introdução</vt:lpstr>
      <vt:lpstr>Introdução</vt:lpstr>
      <vt:lpstr>Algoritmo</vt:lpstr>
      <vt:lpstr>Algoritmos Iterativos</vt:lpstr>
      <vt:lpstr>Algoritmos Recursivos</vt:lpstr>
      <vt:lpstr>Dados de Entrada</vt:lpstr>
      <vt:lpstr>Organização dos Dados</vt:lpstr>
      <vt:lpstr>Organização dos Dados</vt:lpstr>
      <vt:lpstr>Organização dos Dados</vt:lpstr>
      <vt:lpstr>Organização dos Dados</vt:lpstr>
      <vt:lpstr>Organização dos Dados</vt:lpstr>
      <vt:lpstr>Organização dos Dados</vt:lpstr>
      <vt:lpstr>Estrutura de Dados</vt:lpstr>
      <vt:lpstr>Estrutura de Dados</vt:lpstr>
      <vt:lpstr>Estrutura de Dados</vt:lpstr>
      <vt:lpstr>Análise de Algoritmos</vt:lpstr>
      <vt:lpstr>Cálculo da Complexidade</vt:lpstr>
      <vt:lpstr>Cálculo da Complexidade</vt:lpstr>
      <vt:lpstr>Cálculo da Complexidade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Judson Santiago</dc:creator>
  <cp:lastModifiedBy>Judson Santiago</cp:lastModifiedBy>
  <cp:revision>158</cp:revision>
  <dcterms:created xsi:type="dcterms:W3CDTF">2008-03-07T12:19:15Z</dcterms:created>
  <dcterms:modified xsi:type="dcterms:W3CDTF">2017-11-20T20:51:36Z</dcterms:modified>
  <cp:contentStatus/>
</cp:coreProperties>
</file>