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30"/>
  </p:notesMasterIdLst>
  <p:handoutMasterIdLst>
    <p:handoutMasterId r:id="rId31"/>
  </p:handoutMasterIdLst>
  <p:sldIdLst>
    <p:sldId id="319" r:id="rId2"/>
    <p:sldId id="320" r:id="rId3"/>
    <p:sldId id="318" r:id="rId4"/>
    <p:sldId id="283" r:id="rId5"/>
    <p:sldId id="284" r:id="rId6"/>
    <p:sldId id="311" r:id="rId7"/>
    <p:sldId id="286" r:id="rId8"/>
    <p:sldId id="287" r:id="rId9"/>
    <p:sldId id="288" r:id="rId10"/>
    <p:sldId id="289" r:id="rId11"/>
    <p:sldId id="290" r:id="rId12"/>
    <p:sldId id="294" r:id="rId13"/>
    <p:sldId id="291" r:id="rId14"/>
    <p:sldId id="292" r:id="rId15"/>
    <p:sldId id="293" r:id="rId16"/>
    <p:sldId id="295" r:id="rId17"/>
    <p:sldId id="313" r:id="rId18"/>
    <p:sldId id="297" r:id="rId19"/>
    <p:sldId id="314" r:id="rId20"/>
    <p:sldId id="315" r:id="rId21"/>
    <p:sldId id="302" r:id="rId22"/>
    <p:sldId id="303" r:id="rId23"/>
    <p:sldId id="316" r:id="rId24"/>
    <p:sldId id="306" r:id="rId25"/>
    <p:sldId id="307" r:id="rId26"/>
    <p:sldId id="308" r:id="rId27"/>
    <p:sldId id="317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522" autoAdjust="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E66D3F7-1F29-402A-861D-0DB6A1141D44}"/>
    <pc:docChg chg="undo custSel addSld delSld modSld">
      <pc:chgData name="Judson Santiago" userId="ebb108da2f256286" providerId="LiveId" clId="{DE66D3F7-1F29-402A-861D-0DB6A1141D44}" dt="2017-11-22T20:19:21.593" v="408" actId="368"/>
      <pc:docMkLst>
        <pc:docMk/>
      </pc:docMkLst>
      <pc:sldChg chg="del">
        <pc:chgData name="Judson Santiago" userId="ebb108da2f256286" providerId="LiveId" clId="{DE66D3F7-1F29-402A-861D-0DB6A1141D44}" dt="2017-11-22T19:36:11.676" v="35" actId="2696"/>
        <pc:sldMkLst>
          <pc:docMk/>
          <pc:sldMk cId="1013379839" sldId="282"/>
        </pc:sldMkLst>
      </pc:sldChg>
      <pc:sldChg chg="modSp modNotesTx">
        <pc:chgData name="Judson Santiago" userId="ebb108da2f256286" providerId="LiveId" clId="{DE66D3F7-1F29-402A-861D-0DB6A1141D44}" dt="2017-11-22T19:52:46.055" v="249" actId="20577"/>
        <pc:sldMkLst>
          <pc:docMk/>
          <pc:sldMk cId="279920004" sldId="283"/>
        </pc:sldMkLst>
        <pc:spChg chg="mod">
          <ac:chgData name="Judson Santiago" userId="ebb108da2f256286" providerId="LiveId" clId="{DE66D3F7-1F29-402A-861D-0DB6A1141D44}" dt="2017-11-22T19:52:03.894" v="248" actId="313"/>
          <ac:spMkLst>
            <pc:docMk/>
            <pc:sldMk cId="279920004" sldId="283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DE66D3F7-1F29-402A-861D-0DB6A1141D44}" dt="2017-11-22T20:02:13.037" v="277" actId="20577"/>
        <pc:sldMkLst>
          <pc:docMk/>
          <pc:sldMk cId="3951870733" sldId="286"/>
        </pc:sldMkLst>
      </pc:sldChg>
      <pc:sldChg chg="modSp modNotesTx">
        <pc:chgData name="Judson Santiago" userId="ebb108da2f256286" providerId="LiveId" clId="{DE66D3F7-1F29-402A-861D-0DB6A1141D44}" dt="2017-11-22T20:15:49.105" v="385" actId="20577"/>
        <pc:sldMkLst>
          <pc:docMk/>
          <pc:sldMk cId="818317290" sldId="308"/>
        </pc:sldMkLst>
        <pc:spChg chg="mod">
          <ac:chgData name="Judson Santiago" userId="ebb108da2f256286" providerId="LiveId" clId="{DE66D3F7-1F29-402A-861D-0DB6A1141D44}" dt="2017-11-22T20:14:51.602" v="284" actId="20577"/>
          <ac:spMkLst>
            <pc:docMk/>
            <pc:sldMk cId="818317290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DE66D3F7-1F29-402A-861D-0DB6A1141D44}" dt="2017-11-22T20:19:21.593" v="408" actId="368"/>
        <pc:sldMkLst>
          <pc:docMk/>
          <pc:sldMk cId="807859115" sldId="317"/>
        </pc:sldMkLst>
        <pc:spChg chg="mod">
          <ac:chgData name="Judson Santiago" userId="ebb108da2f256286" providerId="LiveId" clId="{DE66D3F7-1F29-402A-861D-0DB6A1141D44}" dt="2017-11-22T20:19:21.593" v="408" actId="368"/>
          <ac:spMkLst>
            <pc:docMk/>
            <pc:sldMk cId="807859115" sldId="317"/>
            <ac:spMk id="3" creationId="{00000000-0000-0000-0000-000000000000}"/>
          </ac:spMkLst>
        </pc:spChg>
        <pc:graphicFrameChg chg="mod">
          <ac:chgData name="Judson Santiago" userId="ebb108da2f256286" providerId="LiveId" clId="{DE66D3F7-1F29-402A-861D-0DB6A1141D44}" dt="2017-11-22T20:17:03.741" v="388"/>
          <ac:graphicFrameMkLst>
            <pc:docMk/>
            <pc:sldMk cId="807859115" sldId="317"/>
            <ac:graphicFrameMk id="4" creationId="{00000000-0000-0000-0000-000000000000}"/>
          </ac:graphicFrameMkLst>
        </pc:graphicFrameChg>
      </pc:sldChg>
      <pc:sldChg chg="modSp modNotesTx">
        <pc:chgData name="Judson Santiago" userId="ebb108da2f256286" providerId="LiveId" clId="{DE66D3F7-1F29-402A-861D-0DB6A1141D44}" dt="2017-11-22T19:51:30.844" v="242" actId="1076"/>
        <pc:sldMkLst>
          <pc:docMk/>
          <pc:sldMk cId="3113662736" sldId="318"/>
        </pc:sldMkLst>
        <pc:spChg chg="mod">
          <ac:chgData name="Judson Santiago" userId="ebb108da2f256286" providerId="LiveId" clId="{DE66D3F7-1F29-402A-861D-0DB6A1141D44}" dt="2017-11-22T19:50:06.512" v="239" actId="6549"/>
          <ac:spMkLst>
            <pc:docMk/>
            <pc:sldMk cId="3113662736" sldId="318"/>
            <ac:spMk id="3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4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19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28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29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0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1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2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3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4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6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8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39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41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43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44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45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46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65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66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67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68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69" creationId="{00000000-0000-0000-0000-000000000000}"/>
          </ac:spMkLst>
        </pc:spChg>
        <pc:spChg chg="mod">
          <ac:chgData name="Judson Santiago" userId="ebb108da2f256286" providerId="LiveId" clId="{DE66D3F7-1F29-402A-861D-0DB6A1141D44}" dt="2017-11-22T19:51:30.844" v="242" actId="1076"/>
          <ac:spMkLst>
            <pc:docMk/>
            <pc:sldMk cId="3113662736" sldId="318"/>
            <ac:spMk id="70" creationId="{00000000-0000-0000-0000-000000000000}"/>
          </ac:spMkLst>
        </pc:spChg>
        <pc:cxnChg chg="mod">
          <ac:chgData name="Judson Santiago" userId="ebb108da2f256286" providerId="LiveId" clId="{DE66D3F7-1F29-402A-861D-0DB6A1141D44}" dt="2017-11-22T19:51:30.844" v="242" actId="1076"/>
          <ac:cxnSpMkLst>
            <pc:docMk/>
            <pc:sldMk cId="3113662736" sldId="318"/>
            <ac:cxnSpMk id="11" creationId="{00000000-0000-0000-0000-000000000000}"/>
          </ac:cxnSpMkLst>
        </pc:cxnChg>
        <pc:cxnChg chg="mod">
          <ac:chgData name="Judson Santiago" userId="ebb108da2f256286" providerId="LiveId" clId="{DE66D3F7-1F29-402A-861D-0DB6A1141D44}" dt="2017-11-22T19:51:30.844" v="242" actId="1076"/>
          <ac:cxnSpMkLst>
            <pc:docMk/>
            <pc:sldMk cId="3113662736" sldId="318"/>
            <ac:cxnSpMk id="71" creationId="{00000000-0000-0000-0000-000000000000}"/>
          </ac:cxnSpMkLst>
        </pc:cxnChg>
        <pc:cxnChg chg="mod">
          <ac:chgData name="Judson Santiago" userId="ebb108da2f256286" providerId="LiveId" clId="{DE66D3F7-1F29-402A-861D-0DB6A1141D44}" dt="2017-11-22T19:51:30.844" v="242" actId="1076"/>
          <ac:cxnSpMkLst>
            <pc:docMk/>
            <pc:sldMk cId="3113662736" sldId="318"/>
            <ac:cxnSpMk id="72" creationId="{00000000-0000-0000-0000-000000000000}"/>
          </ac:cxnSpMkLst>
        </pc:cxnChg>
      </pc:sldChg>
      <pc:sldChg chg="modSp add">
        <pc:chgData name="Judson Santiago" userId="ebb108da2f256286" providerId="LiveId" clId="{DE66D3F7-1F29-402A-861D-0DB6A1141D44}" dt="2017-11-22T19:39:06.565" v="69" actId="368"/>
        <pc:sldMkLst>
          <pc:docMk/>
          <pc:sldMk cId="1782116515" sldId="320"/>
        </pc:sldMkLst>
        <pc:spChg chg="mod">
          <ac:chgData name="Judson Santiago" userId="ebb108da2f256286" providerId="LiveId" clId="{DE66D3F7-1F29-402A-861D-0DB6A1141D44}" dt="2017-11-22T19:34:50.313" v="11" actId="20577"/>
          <ac:spMkLst>
            <pc:docMk/>
            <pc:sldMk cId="1782116515" sldId="320"/>
            <ac:spMk id="2" creationId="{11A3BD47-F903-4428-9466-C4C3F2763BA8}"/>
          </ac:spMkLst>
        </pc:spChg>
        <pc:spChg chg="mod">
          <ac:chgData name="Judson Santiago" userId="ebb108da2f256286" providerId="LiveId" clId="{DE66D3F7-1F29-402A-861D-0DB6A1141D44}" dt="2017-11-22T19:39:06.565" v="69" actId="368"/>
          <ac:spMkLst>
            <pc:docMk/>
            <pc:sldMk cId="1782116515" sldId="320"/>
            <ac:spMk id="3" creationId="{E1382F89-B725-4237-BE3A-25D3EBD3487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11/22/2017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4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pior caso da ordenação por inserção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 de crescimento da ordem de n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7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observar este problema das entradas pequenas pelo gráfico de comparação das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essa definição, n e n</a:t>
            </a:r>
            <a:r>
              <a:rPr lang="pt-BR" baseline="30000" dirty="0"/>
              <a:t>2 </a:t>
            </a:r>
            <a:r>
              <a:rPr lang="pt-BR" baseline="0" dirty="0"/>
              <a:t>são O(n</a:t>
            </a:r>
            <a:r>
              <a:rPr lang="pt-BR" baseline="30000" dirty="0"/>
              <a:t>3</a:t>
            </a:r>
            <a:r>
              <a:rPr lang="pt-BR" baseline="0" dirty="0"/>
              <a:t>), a notação O é um limite superior. Existe também a notação </a:t>
            </a:r>
            <a:r>
              <a:rPr lang="el-GR" baseline="0" dirty="0"/>
              <a:t>Ω</a:t>
            </a:r>
            <a:r>
              <a:rPr lang="pt-BR" baseline="0" dirty="0"/>
              <a:t> (ômega) que representa um limite inferior e </a:t>
            </a:r>
            <a:r>
              <a:rPr lang="el-GR" baseline="0" dirty="0"/>
              <a:t>Θ</a:t>
            </a:r>
            <a:r>
              <a:rPr lang="pt-BR" baseline="0" dirty="0"/>
              <a:t> (</a:t>
            </a:r>
            <a:r>
              <a:rPr lang="pt-BR" baseline="0" dirty="0" err="1"/>
              <a:t>theta</a:t>
            </a:r>
            <a:r>
              <a:rPr lang="pt-BR" baseline="0" dirty="0"/>
              <a:t>) que representa um limite exato.</a:t>
            </a:r>
            <a:endParaRPr lang="pt-BR" baseline="30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83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análise de complexidade é importante porque ela fornece uma medida independente da máquina.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D9C80-6FEA-4734-872E-E82227F68B5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07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análise da complexidade</a:t>
            </a:r>
            <a:r>
              <a:rPr lang="pt-BR" baseline="0" dirty="0"/>
              <a:t> nos dá dois resultados importantes: eficiência e tratabilidade de um problema. </a:t>
            </a:r>
          </a:p>
          <a:p>
            <a:r>
              <a:rPr lang="pt-BR" baseline="0" dirty="0"/>
              <a:t>Ela </a:t>
            </a:r>
            <a:r>
              <a:rPr lang="pt-BR" dirty="0"/>
              <a:t>vai nos permitir</a:t>
            </a:r>
            <a:r>
              <a:rPr lang="pt-BR" baseline="0" dirty="0"/>
              <a:t> conhecer melhor o problema (saber se ele é tratável) e obter medidas de comparação com outros algoritmos desenvolvidos para a solução do mesmo problema.</a:t>
            </a:r>
          </a:p>
          <a:p>
            <a:endParaRPr lang="pt-BR" baseline="0" dirty="0"/>
          </a:p>
          <a:p>
            <a:r>
              <a:rPr lang="pt-BR" u="sng" baseline="0" dirty="0"/>
              <a:t>Problemas NP-Completo</a:t>
            </a:r>
            <a:r>
              <a:rPr lang="pt-BR" baseline="0" dirty="0"/>
              <a:t>:</a:t>
            </a:r>
          </a:p>
          <a:p>
            <a:endParaRPr lang="pt-B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sng" dirty="0">
                <a:effectLst/>
              </a:rPr>
              <a:t>Mochila valiosa</a:t>
            </a:r>
            <a:r>
              <a:rPr lang="pt-BR" dirty="0">
                <a:effectLst/>
              </a:rPr>
              <a:t>:  Dados números naturais </a:t>
            </a:r>
            <a:r>
              <a:rPr lang="pt-BR" i="1" dirty="0">
                <a:effectLst/>
              </a:rPr>
              <a:t>p</a:t>
            </a:r>
            <a:r>
              <a:rPr lang="pt-BR" baseline="-25000" dirty="0">
                <a:effectLst/>
              </a:rPr>
              <a:t>1</a:t>
            </a:r>
            <a:r>
              <a:rPr lang="pt-BR" dirty="0">
                <a:effectLst/>
              </a:rPr>
              <a:t>,…, </a:t>
            </a:r>
            <a:r>
              <a:rPr lang="pt-BR" i="1" dirty="0" err="1">
                <a:effectLst/>
              </a:rPr>
              <a:t>p</a:t>
            </a:r>
            <a:r>
              <a:rPr lang="pt-BR" i="1" baseline="-25000" dirty="0" err="1">
                <a:effectLst/>
              </a:rPr>
              <a:t>n</a:t>
            </a:r>
            <a:r>
              <a:rPr lang="pt-BR" dirty="0">
                <a:effectLst/>
              </a:rPr>
              <a:t> ,  </a:t>
            </a:r>
            <a:r>
              <a:rPr lang="pt-BR" i="1" dirty="0">
                <a:effectLst/>
              </a:rPr>
              <a:t>v</a:t>
            </a:r>
            <a:r>
              <a:rPr lang="pt-BR" baseline="-25000" dirty="0">
                <a:effectLst/>
              </a:rPr>
              <a:t>1</a:t>
            </a:r>
            <a:r>
              <a:rPr lang="pt-BR" dirty="0">
                <a:effectLst/>
              </a:rPr>
              <a:t>,…, </a:t>
            </a:r>
            <a:r>
              <a:rPr lang="pt-BR" i="1" dirty="0" err="1">
                <a:effectLst/>
              </a:rPr>
              <a:t>v</a:t>
            </a:r>
            <a:r>
              <a:rPr lang="pt-BR" i="1" baseline="-25000" dirty="0" err="1">
                <a:effectLst/>
              </a:rPr>
              <a:t>n</a:t>
            </a:r>
            <a:r>
              <a:rPr lang="pt-BR" dirty="0">
                <a:effectLst/>
              </a:rPr>
              <a:t> , </a:t>
            </a:r>
            <a:r>
              <a:rPr lang="pt-BR" i="1" dirty="0">
                <a:effectLst/>
              </a:rPr>
              <a:t>c</a:t>
            </a:r>
            <a:r>
              <a:rPr lang="pt-BR" dirty="0">
                <a:effectLst/>
              </a:rPr>
              <a:t> e </a:t>
            </a:r>
            <a:r>
              <a:rPr lang="pt-BR" i="1" dirty="0">
                <a:effectLst/>
              </a:rPr>
              <a:t>d</a:t>
            </a:r>
            <a:r>
              <a:rPr lang="pt-BR" dirty="0">
                <a:effectLst/>
              </a:rPr>
              <a:t>,  encontrar um subconjunto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de {1,…, </a:t>
            </a:r>
            <a:r>
              <a:rPr lang="pt-BR" i="1" dirty="0">
                <a:effectLst/>
              </a:rPr>
              <a:t>n</a:t>
            </a:r>
            <a:r>
              <a:rPr lang="pt-BR" dirty="0">
                <a:effectLst/>
              </a:rPr>
              <a:t>} tal que a soma dos </a:t>
            </a:r>
            <a:r>
              <a:rPr lang="pt-BR" i="1" dirty="0" err="1">
                <a:effectLst/>
              </a:rPr>
              <a:t>p</a:t>
            </a:r>
            <a:r>
              <a:rPr lang="pt-BR" i="1" baseline="-25000" dirty="0" err="1">
                <a:effectLst/>
              </a:rPr>
              <a:t>k</a:t>
            </a:r>
            <a:r>
              <a:rPr lang="pt-BR" dirty="0">
                <a:effectLst/>
              </a:rPr>
              <a:t> para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em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não passe de </a:t>
            </a:r>
            <a:r>
              <a:rPr lang="pt-BR" i="1" dirty="0">
                <a:effectLst/>
              </a:rPr>
              <a:t>c</a:t>
            </a:r>
            <a:r>
              <a:rPr lang="pt-BR" dirty="0">
                <a:effectLst/>
              </a:rPr>
              <a:t> e a soma dos </a:t>
            </a:r>
            <a:r>
              <a:rPr lang="pt-BR" i="1" dirty="0" err="1">
                <a:effectLst/>
              </a:rPr>
              <a:t>v</a:t>
            </a:r>
            <a:r>
              <a:rPr lang="pt-BR" i="1" baseline="-25000" dirty="0" err="1">
                <a:effectLst/>
              </a:rPr>
              <a:t>k</a:t>
            </a:r>
            <a:r>
              <a:rPr lang="pt-BR" dirty="0">
                <a:effectLst/>
              </a:rPr>
              <a:t> para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em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seja maior que </a:t>
            </a:r>
            <a:r>
              <a:rPr lang="pt-BR" i="1" dirty="0">
                <a:effectLst/>
              </a:rPr>
              <a:t>d</a:t>
            </a:r>
            <a:r>
              <a:rPr lang="pt-BR" dirty="0">
                <a:effectLst/>
              </a:rPr>
              <a:t>  (ou constatar que um tal conjunto não existe). </a:t>
            </a:r>
          </a:p>
          <a:p>
            <a:endParaRPr lang="pt-BR" baseline="0" dirty="0"/>
          </a:p>
          <a:p>
            <a:r>
              <a:rPr lang="pt-BR" u="sng" dirty="0">
                <a:solidFill>
                  <a:srgbClr val="FF0000"/>
                </a:solidFill>
              </a:rPr>
              <a:t>Campo minado</a:t>
            </a:r>
            <a:r>
              <a:rPr lang="pt-BR" dirty="0"/>
              <a:t>:  Dada uma configuração do jogo campo minado, encontrar uma disposição de minas que seja consistente com a configuração  (ou constatar que uma tal disposição não existe). </a:t>
            </a:r>
          </a:p>
          <a:p>
            <a:endParaRPr lang="pt-BR" dirty="0"/>
          </a:p>
          <a:p>
            <a:r>
              <a:rPr lang="pt-BR" u="sng" dirty="0">
                <a:effectLst/>
              </a:rPr>
              <a:t>Soma de subconjunto</a:t>
            </a:r>
            <a:r>
              <a:rPr lang="pt-BR" dirty="0">
                <a:effectLst/>
              </a:rPr>
              <a:t>:  Dados números naturais </a:t>
            </a:r>
            <a:r>
              <a:rPr lang="pt-BR" i="1" dirty="0">
                <a:effectLst/>
              </a:rPr>
              <a:t>p</a:t>
            </a:r>
            <a:r>
              <a:rPr lang="pt-BR" baseline="-25000" dirty="0">
                <a:effectLst/>
              </a:rPr>
              <a:t>1</a:t>
            </a:r>
            <a:r>
              <a:rPr lang="pt-BR" dirty="0">
                <a:effectLst/>
              </a:rPr>
              <a:t>,…, </a:t>
            </a:r>
            <a:r>
              <a:rPr lang="pt-BR" i="1" dirty="0" err="1">
                <a:effectLst/>
              </a:rPr>
              <a:t>p</a:t>
            </a:r>
            <a:r>
              <a:rPr lang="pt-BR" i="1" baseline="-25000" dirty="0" err="1">
                <a:effectLst/>
              </a:rPr>
              <a:t>n</a:t>
            </a:r>
            <a:r>
              <a:rPr lang="pt-BR" dirty="0">
                <a:effectLst/>
              </a:rPr>
              <a:t> e </a:t>
            </a:r>
            <a:r>
              <a:rPr lang="pt-BR" i="1" dirty="0">
                <a:effectLst/>
              </a:rPr>
              <a:t>c</a:t>
            </a:r>
            <a:r>
              <a:rPr lang="pt-BR" dirty="0">
                <a:effectLst/>
              </a:rPr>
              <a:t>,  encontrar um subconjunto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de {1,…, </a:t>
            </a:r>
            <a:r>
              <a:rPr lang="pt-BR" i="1" dirty="0">
                <a:effectLst/>
              </a:rPr>
              <a:t>n</a:t>
            </a:r>
            <a:r>
              <a:rPr lang="pt-BR" dirty="0">
                <a:effectLst/>
              </a:rPr>
              <a:t>} tal que a soma dos </a:t>
            </a:r>
            <a:r>
              <a:rPr lang="pt-BR" i="1" dirty="0" err="1">
                <a:effectLst/>
              </a:rPr>
              <a:t>p</a:t>
            </a:r>
            <a:r>
              <a:rPr lang="pt-BR" i="1" baseline="-25000" dirty="0" err="1">
                <a:effectLst/>
              </a:rPr>
              <a:t>k</a:t>
            </a:r>
            <a:r>
              <a:rPr lang="pt-BR" dirty="0">
                <a:effectLst/>
              </a:rPr>
              <a:t> para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em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seja igual a </a:t>
            </a:r>
            <a:r>
              <a:rPr lang="pt-BR" i="1" dirty="0">
                <a:effectLst/>
              </a:rPr>
              <a:t>c</a:t>
            </a:r>
            <a:r>
              <a:rPr lang="pt-BR" dirty="0">
                <a:effectLst/>
              </a:rPr>
              <a:t>  (ou constatar que um tal </a:t>
            </a:r>
            <a:r>
              <a:rPr lang="pt-BR" i="1" dirty="0">
                <a:effectLst/>
              </a:rPr>
              <a:t>K</a:t>
            </a:r>
            <a:r>
              <a:rPr lang="pt-BR" dirty="0">
                <a:effectLst/>
              </a:rPr>
              <a:t> não existe). </a:t>
            </a:r>
          </a:p>
          <a:p>
            <a:endParaRPr lang="pt-BR" dirty="0">
              <a:effectLst/>
            </a:endParaRPr>
          </a:p>
          <a:p>
            <a:r>
              <a:rPr lang="pt-BR" u="sng" dirty="0"/>
              <a:t>Grafos</a:t>
            </a:r>
            <a:r>
              <a:rPr lang="pt-BR" dirty="0"/>
              <a:t>: caminho longo, ciclo</a:t>
            </a:r>
            <a:r>
              <a:rPr lang="pt-BR" baseline="0" dirty="0"/>
              <a:t> longo, ciclo hamiltoniano, clique grande, cobertura pequena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D9C80-6FEA-4734-872E-E82227F68B5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91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usar este exemplo</a:t>
            </a:r>
            <a:r>
              <a:rPr lang="pt-BR" baseline="0" dirty="0"/>
              <a:t> como base, criar um algoritmo para resolver o problema e analisar a eficiência deste algoritmo.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D9C80-6FEA-4734-872E-E82227F68B5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64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Rodar exemplo passo a passo.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7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I</a:t>
            </a:r>
            <a:r>
              <a:rPr lang="pt-BR" baseline="-25000" dirty="0"/>
              <a:t>1</a:t>
            </a:r>
            <a:r>
              <a:rPr lang="pt-BR" baseline="0" dirty="0"/>
              <a:t> = atribuição</a:t>
            </a:r>
          </a:p>
          <a:p>
            <a:r>
              <a:rPr lang="pt-BR" baseline="0" dirty="0"/>
              <a:t>I</a:t>
            </a:r>
            <a:r>
              <a:rPr lang="pt-BR" baseline="-25000" dirty="0"/>
              <a:t>2 </a:t>
            </a:r>
            <a:r>
              <a:rPr lang="pt-BR" baseline="0" dirty="0"/>
              <a:t>= multiplicação</a:t>
            </a:r>
          </a:p>
          <a:p>
            <a:r>
              <a:rPr lang="pt-BR" baseline="0" dirty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2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Como este algoritmo possui um laço cuja</a:t>
            </a:r>
            <a:r>
              <a:rPr lang="pt-BR" baseline="0" noProof="0" dirty="0"/>
              <a:t> quantidade de iterações depende dos valores dos dados de entrada, vai existir uma variação no número de passos efetuados pelo algoritmo, existindo assim um melhor caso, um pior caso e um caso médio.</a:t>
            </a:r>
            <a:endParaRPr lang="pt-BR" noProof="0" dirty="0"/>
          </a:p>
          <a:p>
            <a:endParaRPr lang="en-US" dirty="0"/>
          </a:p>
          <a:p>
            <a:r>
              <a:rPr lang="en-US" dirty="0"/>
              <a:t>http://www.sorting-algorithms.com/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4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somatório virou uma Progressão Aritmética (PA):</a:t>
            </a:r>
          </a:p>
          <a:p>
            <a:r>
              <a:rPr lang="pt-BR" dirty="0"/>
              <a:t> a1 + a2 + ... + </a:t>
            </a:r>
            <a:r>
              <a:rPr lang="pt-BR" dirty="0" err="1"/>
              <a:t>an</a:t>
            </a:r>
            <a:r>
              <a:rPr lang="pt-BR" dirty="0"/>
              <a:t> = ((a1+an) n)/2, isto é, o primeiro termo mais último termo, ambos multiplicados pela</a:t>
            </a:r>
            <a:r>
              <a:rPr lang="pt-BR" baseline="0" dirty="0"/>
              <a:t> quantidade de termos, tudo dividido por 2.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6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Algoritmo</a:t>
            </a:r>
            <a:r>
              <a:rPr lang="pt-BR" baseline="0" dirty="0"/>
              <a:t> para buscar um registro de um banco de dados: entrada média </a:t>
            </a:r>
            <a:r>
              <a:rPr lang="pt-BR" baseline="0"/>
              <a:t>não trivial.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D9C80-6FEA-4734-872E-E82227F68B5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57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403523-E663-40B9-85DD-6C44FF14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80D7D3-17B2-4A37-8F82-4B52BC43D6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5745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E58654B3-1AD0-4302-8F4F-DA164183A01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9943C5-4FF6-4DB1-9184-E33D85715435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11/22/2017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49E1-B52B-4D5E-B17A-A71F99382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A7B3F3-6391-4363-BE86-E2529A9B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32972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76872"/>
            <a:ext cx="9720073" cy="4023360"/>
          </a:xfrm>
        </p:spPr>
        <p:txBody>
          <a:bodyPr>
            <a:normAutofit/>
          </a:bodyPr>
          <a:lstStyle/>
          <a:p>
            <a:r>
              <a:rPr lang="pt-BR" dirty="0"/>
              <a:t>Um programa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instruções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I</a:t>
            </a:r>
          </a:p>
          <a:p>
            <a:r>
              <a:rPr lang="pt-BR" dirty="0"/>
              <a:t>Cada instrução </a:t>
            </a:r>
            <a:r>
              <a:rPr lang="pt-BR" dirty="0">
                <a:latin typeface="Bookman Old Style" pitchFamily="18" charset="0"/>
              </a:rPr>
              <a:t>I</a:t>
            </a:r>
            <a:r>
              <a:rPr lang="pt-BR" dirty="0"/>
              <a:t> possui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execução associado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t(I)</a:t>
            </a:r>
          </a:p>
          <a:p>
            <a:r>
              <a:rPr lang="pt-BR" dirty="0"/>
              <a:t>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 P</a:t>
            </a:r>
            <a:r>
              <a:rPr lang="pt-BR" dirty="0"/>
              <a:t> contém r</a:t>
            </a:r>
            <a:r>
              <a:rPr lang="pt-BR" baseline="-25000" dirty="0"/>
              <a:t>1</a:t>
            </a:r>
            <a:r>
              <a:rPr lang="pt-BR" dirty="0"/>
              <a:t> instruções do tipo </a:t>
            </a:r>
            <a:r>
              <a:rPr lang="pt-BR" dirty="0">
                <a:latin typeface="Bookman Old Style" pitchFamily="18" charset="0"/>
              </a:rPr>
              <a:t>I</a:t>
            </a:r>
            <a:r>
              <a:rPr lang="pt-BR" baseline="-25000" dirty="0"/>
              <a:t>1</a:t>
            </a:r>
            <a:r>
              <a:rPr lang="pt-BR" dirty="0"/>
              <a:t>, r</a:t>
            </a:r>
            <a:r>
              <a:rPr lang="pt-BR" baseline="-25000" dirty="0"/>
              <a:t>2</a:t>
            </a:r>
            <a:r>
              <a:rPr lang="pt-BR" dirty="0"/>
              <a:t> instruções do tipo </a:t>
            </a:r>
            <a:r>
              <a:rPr lang="pt-BR" dirty="0">
                <a:latin typeface="Bookman Old Style" pitchFamily="18" charset="0"/>
              </a:rPr>
              <a:t>I</a:t>
            </a:r>
            <a:r>
              <a:rPr lang="pt-BR" baseline="-25000" dirty="0"/>
              <a:t>2</a:t>
            </a:r>
            <a:r>
              <a:rPr lang="pt-BR" dirty="0"/>
              <a:t>, até </a:t>
            </a:r>
            <a:r>
              <a:rPr lang="pt-BR" dirty="0" err="1"/>
              <a:t>r</a:t>
            </a:r>
            <a:r>
              <a:rPr lang="pt-BR" baseline="-25000" dirty="0" err="1"/>
              <a:t>m</a:t>
            </a:r>
            <a:r>
              <a:rPr lang="pt-BR" dirty="0"/>
              <a:t> instruções do tipo </a:t>
            </a:r>
            <a:r>
              <a:rPr lang="pt-BR" dirty="0" err="1">
                <a:latin typeface="Bookman Old Style" pitchFamily="18" charset="0"/>
              </a:rPr>
              <a:t>I</a:t>
            </a:r>
            <a:r>
              <a:rPr lang="pt-BR" baseline="-25000" dirty="0" err="1"/>
              <a:t>m</a:t>
            </a:r>
            <a:r>
              <a:rPr lang="pt-BR" dirty="0"/>
              <a:t>, o tempo para executar P será:</a:t>
            </a:r>
            <a:br>
              <a:rPr lang="pt-BR" dirty="0"/>
            </a:br>
            <a:endParaRPr lang="en-GB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76886"/>
              </p:ext>
            </p:extLst>
          </p:nvPr>
        </p:nvGraphicFramePr>
        <p:xfrm>
          <a:off x="4651466" y="4558560"/>
          <a:ext cx="2465395" cy="133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ção" r:id="rId4" imgW="863280" imgH="444240" progId="Equation.3">
                  <p:embed/>
                </p:oleObj>
              </mc:Choice>
              <mc:Fallback>
                <p:oleObj name="Equação" r:id="rId4" imgW="863280" imgH="444240" progId="Equation.3">
                  <p:embed/>
                  <p:pic>
                    <p:nvPicPr>
                      <p:cNvPr id="14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466" y="4558560"/>
                        <a:ext cx="2465395" cy="133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78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simplificar</a:t>
            </a:r>
            <a:r>
              <a:rPr lang="pt-BR" dirty="0"/>
              <a:t> o problema, o modelo RAM sempre considera </a:t>
            </a:r>
            <a:r>
              <a:rPr lang="pt-BR" dirty="0">
                <a:latin typeface="Bookman Old Style" panose="02050604050505020204" pitchFamily="18" charset="0"/>
              </a:rPr>
              <a:t>t(I)=1</a:t>
            </a:r>
            <a:endParaRPr lang="pt-BR" baseline="-25000" dirty="0">
              <a:latin typeface="Bookman Old Style" panose="02050604050505020204" pitchFamily="18" charset="0"/>
            </a:endParaRPr>
          </a:p>
          <a:p>
            <a:r>
              <a:rPr lang="pt-BR" dirty="0"/>
              <a:t>Assim o valor do tempo de execução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total de instruções computadas</a:t>
            </a:r>
            <a:br>
              <a:rPr lang="pt-BR" dirty="0"/>
            </a:br>
            <a:endParaRPr lang="en-GB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312203"/>
              </p:ext>
            </p:extLst>
          </p:nvPr>
        </p:nvGraphicFramePr>
        <p:xfrm>
          <a:off x="4367808" y="4005064"/>
          <a:ext cx="17843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ção" r:id="rId3" imgW="583920" imgH="444240" progId="Equation.3">
                  <p:embed/>
                </p:oleObj>
              </mc:Choice>
              <mc:Fallback>
                <p:oleObj name="Equação" r:id="rId3" imgW="583920" imgH="444240" progId="Equation.3">
                  <p:embed/>
                  <p:pic>
                    <p:nvPicPr>
                      <p:cNvPr id="9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4005064"/>
                        <a:ext cx="17843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84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pelo Modelo RAM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24128" y="2758246"/>
            <a:ext cx="73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Sequência de Instruções</a:t>
            </a:r>
            <a:r>
              <a:rPr lang="pt-BR" sz="2000" dirty="0"/>
              <a:t>		</a:t>
            </a:r>
            <a:r>
              <a:rPr lang="pt-BR" sz="2000" dirty="0">
                <a:latin typeface="+mj-lt"/>
              </a:rPr>
              <a:t>vezes (r</a:t>
            </a:r>
            <a:r>
              <a:rPr lang="pt-BR" sz="2000" baseline="-25000" dirty="0">
                <a:latin typeface="+mj-lt"/>
              </a:rPr>
              <a:t>j</a:t>
            </a:r>
            <a:r>
              <a:rPr lang="pt-BR" sz="2000" dirty="0">
                <a:latin typeface="+mj-lt"/>
              </a:rPr>
              <a:t>)</a:t>
            </a:r>
            <a:br>
              <a:rPr lang="pt-BR" sz="2000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ler</a:t>
            </a:r>
            <a:r>
              <a:rPr lang="pt-BR" dirty="0">
                <a:latin typeface="Consolas" panose="020B0609020204030204" pitchFamily="49" charset="0"/>
              </a:rPr>
              <a:t> 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			</a:t>
            </a:r>
            <a:r>
              <a:rPr lang="pt-BR" dirty="0"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imprimir</a:t>
            </a:r>
            <a:r>
              <a:rPr lang="pt-BR" dirty="0">
                <a:latin typeface="Consolas" panose="020B0609020204030204" pitchFamily="49" charset="0"/>
              </a:rPr>
              <a:t> num				1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22070"/>
              </p:ext>
            </p:extLst>
          </p:nvPr>
        </p:nvGraphicFramePr>
        <p:xfrm>
          <a:off x="5051425" y="5026025"/>
          <a:ext cx="1666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ção" r:id="rId3" imgW="863280" imgH="203040" progId="Equation.3">
                  <p:embed/>
                </p:oleObj>
              </mc:Choice>
              <mc:Fallback>
                <p:oleObj name="Equação" r:id="rId3" imgW="863280" imgH="20304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5026025"/>
                        <a:ext cx="16668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04502"/>
              </p:ext>
            </p:extLst>
          </p:nvPr>
        </p:nvGraphicFramePr>
        <p:xfrm>
          <a:off x="1487488" y="4508878"/>
          <a:ext cx="17843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83920" imgH="444240" progId="Equation.3">
                  <p:embed/>
                </p:oleObj>
              </mc:Choice>
              <mc:Fallback>
                <p:oleObj name="Equation" r:id="rId5" imgW="583920" imgH="44424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508878"/>
                        <a:ext cx="17843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50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pelo Modelo RAM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24128" y="2688293"/>
            <a:ext cx="73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Repetição Simples </a:t>
            </a:r>
            <a:r>
              <a:rPr lang="pt-BR" sz="2000" dirty="0">
                <a:latin typeface="+mj-lt"/>
              </a:rPr>
              <a:t>			vezes (r</a:t>
            </a:r>
            <a:r>
              <a:rPr lang="pt-BR" sz="2000" baseline="-25000" dirty="0">
                <a:latin typeface="+mj-lt"/>
              </a:rPr>
              <a:t>j</a:t>
            </a:r>
            <a:r>
              <a:rPr lang="pt-BR" sz="2000" dirty="0">
                <a:latin typeface="+mj-lt"/>
              </a:rPr>
              <a:t>)</a:t>
            </a:r>
            <a:br>
              <a:rPr lang="pt-BR" sz="2000" dirty="0">
                <a:latin typeface="+mj-lt"/>
              </a:rPr>
            </a:b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para</a:t>
            </a:r>
            <a:r>
              <a:rPr lang="pt-BR" dirty="0">
                <a:latin typeface="Consolas" panose="020B0609020204030204" pitchFamily="49" charset="0"/>
              </a:rPr>
              <a:t> i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faça		</a:t>
            </a:r>
            <a:r>
              <a:rPr lang="pt-BR" dirty="0">
                <a:latin typeface="Consolas" panose="020B0609020204030204" pitchFamily="49" charset="0"/>
              </a:rPr>
              <a:t>n+1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| </a:t>
            </a:r>
            <a:r>
              <a:rPr lang="pt-BR" dirty="0">
                <a:latin typeface="Consolas" panose="020B0609020204030204" pitchFamily="49" charset="0"/>
              </a:rPr>
              <a:t>imprimir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"complexidade"</a:t>
            </a:r>
            <a:r>
              <a:rPr lang="pt-BR" dirty="0">
                <a:latin typeface="Consolas" panose="020B0609020204030204" pitchFamily="49" charset="0"/>
              </a:rPr>
              <a:t>		n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701331"/>
              </p:ext>
            </p:extLst>
          </p:nvPr>
        </p:nvGraphicFramePr>
        <p:xfrm>
          <a:off x="5037138" y="4883150"/>
          <a:ext cx="26463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ção" r:id="rId3" imgW="1371600" imgH="203040" progId="Equation.3">
                  <p:embed/>
                </p:oleObj>
              </mc:Choice>
              <mc:Fallback>
                <p:oleObj name="Equação" r:id="rId3" imgW="1371600" imgH="20304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883150"/>
                        <a:ext cx="26463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11313"/>
              </p:ext>
            </p:extLst>
          </p:nvPr>
        </p:nvGraphicFramePr>
        <p:xfrm>
          <a:off x="1703512" y="4365104"/>
          <a:ext cx="17843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583920" imgH="444240" progId="Equation.3">
                  <p:embed/>
                </p:oleObj>
              </mc:Choice>
              <mc:Fallback>
                <p:oleObj name="Equation" r:id="rId5" imgW="583920" imgH="44424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4365104"/>
                        <a:ext cx="17843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08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pelo Modelo RAM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158417"/>
              </p:ext>
            </p:extLst>
          </p:nvPr>
        </p:nvGraphicFramePr>
        <p:xfrm>
          <a:off x="7360111" y="2869841"/>
          <a:ext cx="4352513" cy="120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111" y="2869841"/>
                        <a:ext cx="4352513" cy="1205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024128" y="2690340"/>
            <a:ext cx="5719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Soma de matrizes</a:t>
            </a:r>
            <a:r>
              <a:rPr lang="pt-BR" sz="2000" dirty="0"/>
              <a:t>			vezes</a:t>
            </a:r>
            <a:br>
              <a:rPr lang="pt-BR" sz="2000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para</a:t>
            </a:r>
            <a:r>
              <a:rPr lang="pt-BR" dirty="0">
                <a:latin typeface="Consolas" panose="020B0609020204030204" pitchFamily="49" charset="0"/>
              </a:rPr>
              <a:t> i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faça		</a:t>
            </a:r>
            <a:r>
              <a:rPr lang="pt-BR" dirty="0">
                <a:latin typeface="Consolas" panose="020B0609020204030204" pitchFamily="49" charset="0"/>
              </a:rPr>
              <a:t>n+1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|  para</a:t>
            </a:r>
            <a:r>
              <a:rPr lang="pt-BR" dirty="0">
                <a:latin typeface="Consolas" panose="020B0609020204030204" pitchFamily="49" charset="0"/>
              </a:rPr>
              <a:t> j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faça 		</a:t>
            </a:r>
            <a:r>
              <a:rPr lang="pt-BR" dirty="0">
                <a:latin typeface="Consolas" panose="020B0609020204030204" pitchFamily="49" charset="0"/>
              </a:rPr>
              <a:t>n*(n+1)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c</a:t>
            </a:r>
            <a:r>
              <a:rPr lang="pt-BR" baseline="-25000" dirty="0" err="1">
                <a:latin typeface="Consolas" panose="020B0609020204030204" pitchFamily="49" charset="0"/>
              </a:rPr>
              <a:t>ij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a</a:t>
            </a:r>
            <a:r>
              <a:rPr lang="pt-BR" baseline="-25000" dirty="0" err="1">
                <a:latin typeface="Consolas" panose="020B0609020204030204" pitchFamily="49" charset="0"/>
              </a:rPr>
              <a:t>ij</a:t>
            </a:r>
            <a:r>
              <a:rPr lang="pt-BR" baseline="-25000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b</a:t>
            </a:r>
            <a:r>
              <a:rPr lang="pt-BR" baseline="-25000" dirty="0" err="1">
                <a:latin typeface="Consolas" panose="020B0609020204030204" pitchFamily="49" charset="0"/>
              </a:rPr>
              <a:t>ij</a:t>
            </a:r>
            <a:r>
              <a:rPr lang="pt-BR" baseline="-25000" dirty="0">
                <a:latin typeface="Consolas" panose="020B0609020204030204" pitchFamily="49" charset="0"/>
              </a:rPr>
              <a:t>			</a:t>
            </a:r>
            <a:r>
              <a:rPr lang="pt-BR" dirty="0">
                <a:latin typeface="Consolas" panose="020B0609020204030204" pitchFamily="49" charset="0"/>
              </a:rPr>
              <a:t>n*n</a:t>
            </a:r>
            <a:endParaRPr lang="pt-BR" baseline="30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190711"/>
              </p:ext>
            </p:extLst>
          </p:nvPr>
        </p:nvGraphicFramePr>
        <p:xfrm>
          <a:off x="1352550" y="4681538"/>
          <a:ext cx="4630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ção" r:id="rId5" imgW="2400120" imgH="228600" progId="Equation.3">
                  <p:embed/>
                </p:oleObj>
              </mc:Choice>
              <mc:Fallback>
                <p:oleObj name="Equação" r:id="rId5" imgW="2400120" imgH="2286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681538"/>
                        <a:ext cx="4630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pelo Modelo RAM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02919"/>
              </p:ext>
            </p:extLst>
          </p:nvPr>
        </p:nvGraphicFramePr>
        <p:xfrm>
          <a:off x="7483785" y="2780928"/>
          <a:ext cx="4280291" cy="1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785" y="2780928"/>
                        <a:ext cx="4280291" cy="1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024128" y="2636912"/>
            <a:ext cx="64294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Multiplicação de matrizes</a:t>
            </a:r>
            <a:r>
              <a:rPr lang="pt-BR" sz="2000" dirty="0"/>
              <a:t>		vezes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para</a:t>
            </a:r>
            <a:r>
              <a:rPr lang="pt-BR" dirty="0">
                <a:latin typeface="Consolas" panose="020B0609020204030204" pitchFamily="49" charset="0"/>
              </a:rPr>
              <a:t> i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faça		</a:t>
            </a:r>
            <a:r>
              <a:rPr lang="pt-BR" dirty="0">
                <a:latin typeface="Consolas" panose="020B0609020204030204" pitchFamily="49" charset="0"/>
              </a:rPr>
              <a:t>n+1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| para</a:t>
            </a:r>
            <a:r>
              <a:rPr lang="pt-BR" dirty="0">
                <a:latin typeface="Consolas" panose="020B0609020204030204" pitchFamily="49" charset="0"/>
              </a:rPr>
              <a:t> j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faça 		</a:t>
            </a:r>
            <a:r>
              <a:rPr lang="pt-BR" dirty="0">
                <a:latin typeface="Consolas" panose="020B0609020204030204" pitchFamily="49" charset="0"/>
              </a:rPr>
              <a:t>n*(n+1)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| |  </a:t>
            </a:r>
            <a:r>
              <a:rPr lang="pt-BR" dirty="0" err="1">
                <a:latin typeface="Consolas" panose="020B0609020204030204" pitchFamily="49" charset="0"/>
              </a:rPr>
              <a:t>c</a:t>
            </a:r>
            <a:r>
              <a:rPr lang="pt-BR" baseline="-25000" dirty="0" err="1">
                <a:latin typeface="Consolas" panose="020B0609020204030204" pitchFamily="49" charset="0"/>
              </a:rPr>
              <a:t>ij</a:t>
            </a:r>
            <a:r>
              <a:rPr lang="pt-BR" dirty="0">
                <a:latin typeface="Consolas" panose="020B0609020204030204" pitchFamily="49" charset="0"/>
              </a:rPr>
              <a:t> = 0				n*n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para</a:t>
            </a:r>
            <a:r>
              <a:rPr lang="pt-BR" dirty="0">
                <a:latin typeface="Consolas" panose="020B0609020204030204" pitchFamily="49" charset="0"/>
              </a:rPr>
              <a:t> k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faça	</a:t>
            </a:r>
            <a:r>
              <a:rPr lang="pt-BR" dirty="0">
                <a:latin typeface="Consolas" panose="020B0609020204030204" pitchFamily="49" charset="0"/>
              </a:rPr>
              <a:t>n*n*(n+1)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| |  |  </a:t>
            </a:r>
            <a:r>
              <a:rPr lang="pt-BR" dirty="0" err="1">
                <a:latin typeface="Consolas" panose="020B0609020204030204" pitchFamily="49" charset="0"/>
              </a:rPr>
              <a:t>c</a:t>
            </a:r>
            <a:r>
              <a:rPr lang="pt-BR" baseline="-25000" dirty="0" err="1">
                <a:latin typeface="Consolas" panose="020B0609020204030204" pitchFamily="49" charset="0"/>
              </a:rPr>
              <a:t>ij</a:t>
            </a:r>
            <a:r>
              <a:rPr lang="pt-BR" baseline="-25000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c</a:t>
            </a:r>
            <a:r>
              <a:rPr lang="pt-BR" baseline="-25000" dirty="0" err="1">
                <a:latin typeface="Consolas" panose="020B0609020204030204" pitchFamily="49" charset="0"/>
              </a:rPr>
              <a:t>ij</a:t>
            </a:r>
            <a:r>
              <a:rPr lang="pt-BR" baseline="-25000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a</a:t>
            </a:r>
            <a:r>
              <a:rPr lang="pt-BR" baseline="-25000" dirty="0" err="1">
                <a:latin typeface="Consolas" panose="020B0609020204030204" pitchFamily="49" charset="0"/>
              </a:rPr>
              <a:t>ik</a:t>
            </a:r>
            <a:r>
              <a:rPr lang="pt-BR" dirty="0">
                <a:latin typeface="Consolas" panose="020B0609020204030204" pitchFamily="49" charset="0"/>
              </a:rPr>
              <a:t> . </a:t>
            </a:r>
            <a:r>
              <a:rPr lang="pt-BR" dirty="0" err="1">
                <a:latin typeface="Consolas" panose="020B0609020204030204" pitchFamily="49" charset="0"/>
              </a:rPr>
              <a:t>b</a:t>
            </a:r>
            <a:r>
              <a:rPr lang="pt-BR" baseline="-25000" dirty="0" err="1">
                <a:latin typeface="Consolas" panose="020B0609020204030204" pitchFamily="49" charset="0"/>
              </a:rPr>
              <a:t>kj</a:t>
            </a:r>
            <a:r>
              <a:rPr lang="pt-BR" baseline="-25000" dirty="0">
                <a:latin typeface="Consolas" panose="020B0609020204030204" pitchFamily="49" charset="0"/>
              </a:rPr>
              <a:t>		</a:t>
            </a:r>
            <a:r>
              <a:rPr lang="pt-BR" dirty="0">
                <a:latin typeface="Consolas" panose="020B0609020204030204" pitchFamily="49" charset="0"/>
              </a:rPr>
              <a:t>n*n*n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00666"/>
              </p:ext>
            </p:extLst>
          </p:nvPr>
        </p:nvGraphicFramePr>
        <p:xfrm>
          <a:off x="1501775" y="5435600"/>
          <a:ext cx="7105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ção" r:id="rId5" imgW="3682800" imgH="228600" progId="Equation.3">
                  <p:embed/>
                </p:oleObj>
              </mc:Choice>
              <mc:Fallback>
                <p:oleObj name="Equação" r:id="rId5" imgW="3682800" imgH="2286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5435600"/>
                        <a:ext cx="7105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21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Ordenação por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2713" y="2314021"/>
            <a:ext cx="3647980" cy="36989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None/>
            </a:pPr>
            <a:r>
              <a:rPr lang="pt-BR" sz="2600" dirty="0">
                <a:latin typeface="+mj-lt"/>
              </a:rPr>
              <a:t>vezes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>
              <a:buNone/>
            </a:pPr>
            <a:endParaRPr lang="en-GB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55979"/>
              </p:ext>
            </p:extLst>
          </p:nvPr>
        </p:nvGraphicFramePr>
        <p:xfrm>
          <a:off x="6311900" y="3878263"/>
          <a:ext cx="66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ção" r:id="rId3" imgW="469800" imgH="304560" progId="Equation.3">
                  <p:embed/>
                </p:oleObj>
              </mc:Choice>
              <mc:Fallback>
                <p:oleObj name="Equação" r:id="rId3" imgW="469800" imgH="304560" progId="Equation.3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878263"/>
                        <a:ext cx="660400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16031"/>
              </p:ext>
            </p:extLst>
          </p:nvPr>
        </p:nvGraphicFramePr>
        <p:xfrm>
          <a:off x="6310313" y="4300538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ção" r:id="rId5" imgW="761760" imgH="304560" progId="Equation.3">
                  <p:embed/>
                </p:oleObj>
              </mc:Choice>
              <mc:Fallback>
                <p:oleObj name="Equação" r:id="rId5" imgW="761760" imgH="30456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300538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00222"/>
              </p:ext>
            </p:extLst>
          </p:nvPr>
        </p:nvGraphicFramePr>
        <p:xfrm>
          <a:off x="6310313" y="4724400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ção" r:id="rId7" imgW="761760" imgH="304560" progId="Equation.3">
                  <p:embed/>
                </p:oleObj>
              </mc:Choice>
              <mc:Fallback>
                <p:oleObj name="Equação" r:id="rId7" imgW="761760" imgH="304560" progId="Equation.3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724400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/>
          <p:cNvSpPr/>
          <p:nvPr/>
        </p:nvSpPr>
        <p:spPr>
          <a:xfrm>
            <a:off x="623392" y="5733256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dirty="0"/>
              <a:t>Seja </a:t>
            </a:r>
            <a:r>
              <a:rPr lang="pt-BR" dirty="0" err="1"/>
              <a:t>t</a:t>
            </a:r>
            <a:r>
              <a:rPr lang="pt-BR" baseline="-25000" dirty="0" err="1"/>
              <a:t>j</a:t>
            </a:r>
            <a:r>
              <a:rPr lang="pt-BR" dirty="0"/>
              <a:t> o número de vezes que o teste do enquanto é executado para esse valor de j</a:t>
            </a:r>
            <a:endParaRPr lang="pt-BR" sz="1600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73356" y="2319891"/>
            <a:ext cx="7239000" cy="369303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11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Font typeface="Tw Cen MT" panose="020B0602020104020603" pitchFamily="34" charset="0"/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dirty="0">
                <a:latin typeface="+mj-lt"/>
              </a:rPr>
              <a:t>: Ordenação por inserção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j = 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chave = A[j]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i = j-1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enquanto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i &gt;= 0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A[i] &gt; chave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A[i+1] = A[i]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i = i – 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A[i+1] = chave</a:t>
            </a:r>
          </a:p>
        </p:txBody>
      </p:sp>
    </p:spTree>
    <p:extLst>
      <p:ext uri="{BB962C8B-B14F-4D97-AF65-F5344CB8AC3E}">
        <p14:creationId xmlns:p14="http://schemas.microsoft.com/office/powerpoint/2010/main" val="202495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Ordenação por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2711" y="2239667"/>
            <a:ext cx="3598754" cy="36989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None/>
            </a:pPr>
            <a:r>
              <a:rPr lang="pt-BR" sz="2600" dirty="0">
                <a:latin typeface="+mj-lt"/>
              </a:rPr>
              <a:t>vezes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>
              <a:buNone/>
            </a:pPr>
            <a:endParaRPr lang="en-GB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524146"/>
              </p:ext>
            </p:extLst>
          </p:nvPr>
        </p:nvGraphicFramePr>
        <p:xfrm>
          <a:off x="6311900" y="3789363"/>
          <a:ext cx="66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ção" r:id="rId3" imgW="469800" imgH="304560" progId="Equation.3">
                  <p:embed/>
                </p:oleObj>
              </mc:Choice>
              <mc:Fallback>
                <p:oleObj name="Equação" r:id="rId3" imgW="469800" imgH="304560" progId="Equation.3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789363"/>
                        <a:ext cx="660400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53842"/>
              </p:ext>
            </p:extLst>
          </p:nvPr>
        </p:nvGraphicFramePr>
        <p:xfrm>
          <a:off x="6310313" y="4221163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ção" r:id="rId5" imgW="761760" imgH="304560" progId="Equation.3">
                  <p:embed/>
                </p:oleObj>
              </mc:Choice>
              <mc:Fallback>
                <p:oleObj name="Equação" r:id="rId5" imgW="761760" imgH="30456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221163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09658"/>
              </p:ext>
            </p:extLst>
          </p:nvPr>
        </p:nvGraphicFramePr>
        <p:xfrm>
          <a:off x="6310313" y="4652963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ção" r:id="rId7" imgW="761760" imgH="304560" progId="Equation.3">
                  <p:embed/>
                </p:oleObj>
              </mc:Choice>
              <mc:Fallback>
                <p:oleObj name="Equação" r:id="rId7" imgW="761760" imgH="304560" progId="Equation.3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652963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24128" y="2245537"/>
            <a:ext cx="7239000" cy="369303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11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Font typeface="Tw Cen MT" panose="020B0602020104020603" pitchFamily="34" charset="0"/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dirty="0">
                <a:latin typeface="+mj-lt"/>
              </a:rPr>
              <a:t>: Ordenação por inserção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j = 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chave = A[j]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i = j-1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enquanto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i &gt;= 0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A[i] &gt; chave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A[i+1] = A[i]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i = i – 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A[i+1] = chave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44417"/>
              </p:ext>
            </p:extLst>
          </p:nvPr>
        </p:nvGraphicFramePr>
        <p:xfrm>
          <a:off x="1443038" y="5580063"/>
          <a:ext cx="7078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ção" r:id="rId9" imgW="3670200" imgH="444240" progId="Equation.3">
                  <p:embed/>
                </p:oleObj>
              </mc:Choice>
              <mc:Fallback>
                <p:oleObj name="Equação" r:id="rId9" imgW="3670200" imgH="44424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580063"/>
                        <a:ext cx="7078662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27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347130"/>
            <a:ext cx="9720072" cy="37147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execução </a:t>
            </a:r>
            <a:r>
              <a:rPr lang="pt-BR" dirty="0"/>
              <a:t>depende:</a:t>
            </a:r>
          </a:p>
          <a:p>
            <a:pPr lvl="1"/>
            <a:r>
              <a:rPr lang="pt-BR" dirty="0"/>
              <a:t>Do tamanho da entrada </a:t>
            </a:r>
          </a:p>
          <a:p>
            <a:pPr lvl="1"/>
            <a:r>
              <a:rPr lang="pt-BR" dirty="0"/>
              <a:t>De quão ordenados os números já estão na seqüência de entrada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Melhor caso</a:t>
            </a:r>
            <a:r>
              <a:rPr lang="pt-BR" dirty="0"/>
              <a:t>: entrada ordenada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Pior caso</a:t>
            </a:r>
            <a:r>
              <a:rPr lang="pt-BR" dirty="0"/>
              <a:t>: entrada invertida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médio</a:t>
            </a:r>
            <a:r>
              <a:rPr lang="pt-BR" dirty="0"/>
              <a:t>: situação intermediária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71682"/>
              </p:ext>
            </p:extLst>
          </p:nvPr>
        </p:nvGraphicFramePr>
        <p:xfrm>
          <a:off x="1443038" y="5580063"/>
          <a:ext cx="7078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ção" r:id="rId4" imgW="3670200" imgH="444240" progId="Equation.3">
                  <p:embed/>
                </p:oleObj>
              </mc:Choice>
              <mc:Fallback>
                <p:oleObj name="Equação" r:id="rId4" imgW="3670200" imgH="44424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580063"/>
                        <a:ext cx="7078662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62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Melhor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2711" y="2239667"/>
            <a:ext cx="3598754" cy="36989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None/>
            </a:pPr>
            <a:r>
              <a:rPr lang="pt-BR" sz="2600" dirty="0">
                <a:latin typeface="+mj-lt"/>
              </a:rPr>
              <a:t>vezes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>
              <a:buNone/>
            </a:pPr>
            <a:endParaRPr lang="en-GB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52341"/>
              </p:ext>
            </p:extLst>
          </p:nvPr>
        </p:nvGraphicFramePr>
        <p:xfrm>
          <a:off x="6311900" y="3789363"/>
          <a:ext cx="66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ção" r:id="rId3" imgW="469800" imgH="304560" progId="Equation.3">
                  <p:embed/>
                </p:oleObj>
              </mc:Choice>
              <mc:Fallback>
                <p:oleObj name="Equação" r:id="rId3" imgW="469800" imgH="304560" progId="Equation.3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789363"/>
                        <a:ext cx="660400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4619"/>
              </p:ext>
            </p:extLst>
          </p:nvPr>
        </p:nvGraphicFramePr>
        <p:xfrm>
          <a:off x="6310313" y="4224338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ção" r:id="rId5" imgW="761760" imgH="304560" progId="Equation.3">
                  <p:embed/>
                </p:oleObj>
              </mc:Choice>
              <mc:Fallback>
                <p:oleObj name="Equação" r:id="rId5" imgW="761760" imgH="30456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224338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36165"/>
              </p:ext>
            </p:extLst>
          </p:nvPr>
        </p:nvGraphicFramePr>
        <p:xfrm>
          <a:off x="6310313" y="4652963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ção" r:id="rId7" imgW="761760" imgH="304560" progId="Equation.3">
                  <p:embed/>
                </p:oleObj>
              </mc:Choice>
              <mc:Fallback>
                <p:oleObj name="Equação" r:id="rId7" imgW="761760" imgH="304560" progId="Equation.3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652963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24128" y="2245537"/>
            <a:ext cx="7239000" cy="369303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11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Font typeface="Tw Cen MT" panose="020B0602020104020603" pitchFamily="34" charset="0"/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dirty="0">
                <a:latin typeface="+mj-lt"/>
              </a:rPr>
              <a:t>: Ordenação por inserção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j = 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chave = A[j]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i = j-1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enquanto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i &gt;= 0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A[i] &gt; chave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A[i+1] = A[i]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i = i – 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A[i+1] = chave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74187" y="5569236"/>
            <a:ext cx="5841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Clr>
                <a:schemeClr val="tx2"/>
              </a:buClr>
              <a:buSzPct val="95000"/>
              <a:buNone/>
            </a:pPr>
            <a:r>
              <a:rPr lang="pt-BR" dirty="0"/>
              <a:t>Melhor caso ocorre quando o arranjo já está ordenado: </a:t>
            </a:r>
            <a:r>
              <a:rPr lang="pt-BR" dirty="0" err="1">
                <a:latin typeface="Bookman Old Style" panose="02050604050505020204" pitchFamily="18" charset="0"/>
              </a:rPr>
              <a:t>t</a:t>
            </a:r>
            <a:r>
              <a:rPr lang="pt-BR" baseline="-25000" dirty="0" err="1">
                <a:latin typeface="Bookman Old Style" panose="02050604050505020204" pitchFamily="18" charset="0"/>
              </a:rPr>
              <a:t>j</a:t>
            </a:r>
            <a:r>
              <a:rPr lang="pt-BR" dirty="0">
                <a:latin typeface="Bookman Old Style" panose="02050604050505020204" pitchFamily="18" charset="0"/>
              </a:rPr>
              <a:t>=1</a:t>
            </a: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28886"/>
              </p:ext>
            </p:extLst>
          </p:nvPr>
        </p:nvGraphicFramePr>
        <p:xfrm>
          <a:off x="1400175" y="6045200"/>
          <a:ext cx="53895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ção" r:id="rId9" imgW="2793960" imgH="203040" progId="Equation.3">
                  <p:embed/>
                </p:oleObj>
              </mc:Choice>
              <mc:Fallback>
                <p:oleObj name="Equação" r:id="rId9" imgW="2793960" imgH="203040" progId="Equation.3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6045200"/>
                        <a:ext cx="53895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8236106" y="3356992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Clr>
                <a:schemeClr val="tx2"/>
              </a:buClr>
              <a:buSzPct val="95000"/>
              <a:buNone/>
            </a:pPr>
            <a:r>
              <a:rPr lang="pt-BR" dirty="0"/>
              <a:t>Tempo de execução é uma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função linear de n</a:t>
            </a:r>
            <a:endParaRPr lang="en-GB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39809"/>
              </p:ext>
            </p:extLst>
          </p:nvPr>
        </p:nvGraphicFramePr>
        <p:xfrm>
          <a:off x="9037638" y="4194175"/>
          <a:ext cx="12747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ção" r:id="rId11" imgW="660240" imgH="177480" progId="Equation.3">
                  <p:embed/>
                </p:oleObj>
              </mc:Choice>
              <mc:Fallback>
                <p:oleObj name="Equação" r:id="rId11" imgW="660240" imgH="177480" progId="Equation.3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7638" y="4194175"/>
                        <a:ext cx="12747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28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3BD47-F903-4428-9466-C4C3F276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82F89-B725-4237-BE3A-25D3EBD3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maiores contribuições da computação para a sociedade se apresentam na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resolução de problemas complexos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Comércio eletrônico</a:t>
            </a:r>
            <a:r>
              <a:rPr lang="pt-BR" dirty="0"/>
              <a:t>: manter privativa informações em uma transação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de recursos</a:t>
            </a:r>
            <a:r>
              <a:rPr lang="pt-BR" dirty="0"/>
              <a:t>: designar tripulações para voos de forma econômica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Roteamento</a:t>
            </a:r>
            <a:r>
              <a:rPr lang="pt-BR" dirty="0"/>
              <a:t>: escolher a melhor rota (mais rápida ou mais barata) em um mapa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Classificação</a:t>
            </a:r>
            <a:r>
              <a:rPr lang="pt-BR" dirty="0"/>
              <a:t>: retornar o conteúdo mais relevantes para uma pesquisa</a:t>
            </a:r>
          </a:p>
          <a:p>
            <a:pPr lvl="1"/>
            <a:endParaRPr lang="pt-BR" dirty="0"/>
          </a:p>
          <a:p>
            <a:r>
              <a:rPr lang="pt-BR" dirty="0"/>
              <a:t>A resolução destes e de muitos outros problemas passa pelo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armazenamento dos dados em estruturas de dados</a:t>
            </a:r>
            <a:r>
              <a:rPr lang="pt-BR" dirty="0"/>
              <a:t> apropriadas</a:t>
            </a:r>
          </a:p>
        </p:txBody>
      </p:sp>
    </p:spTree>
    <p:extLst>
      <p:ext uri="{BB962C8B-B14F-4D97-AF65-F5344CB8AC3E}">
        <p14:creationId xmlns:p14="http://schemas.microsoft.com/office/powerpoint/2010/main" val="178211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Pior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2711" y="2239667"/>
            <a:ext cx="3598754" cy="36989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None/>
            </a:pPr>
            <a:r>
              <a:rPr lang="pt-BR" sz="2600" dirty="0">
                <a:latin typeface="+mj-lt"/>
              </a:rPr>
              <a:t>vezes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n-1</a:t>
            </a:r>
          </a:p>
          <a:p>
            <a:pPr>
              <a:buNone/>
            </a:pPr>
            <a:endParaRPr lang="en-GB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72772"/>
              </p:ext>
            </p:extLst>
          </p:nvPr>
        </p:nvGraphicFramePr>
        <p:xfrm>
          <a:off x="6311900" y="3789363"/>
          <a:ext cx="66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ção" r:id="rId4" imgW="469800" imgH="304560" progId="Equation.3">
                  <p:embed/>
                </p:oleObj>
              </mc:Choice>
              <mc:Fallback>
                <p:oleObj name="Equação" r:id="rId4" imgW="469800" imgH="304560" progId="Equation.3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789363"/>
                        <a:ext cx="660400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498544"/>
              </p:ext>
            </p:extLst>
          </p:nvPr>
        </p:nvGraphicFramePr>
        <p:xfrm>
          <a:off x="6310313" y="4224338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ção" r:id="rId6" imgW="761760" imgH="304560" progId="Equation.3">
                  <p:embed/>
                </p:oleObj>
              </mc:Choice>
              <mc:Fallback>
                <p:oleObj name="Equação" r:id="rId6" imgW="761760" imgH="30456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224338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939009"/>
              </p:ext>
            </p:extLst>
          </p:nvPr>
        </p:nvGraphicFramePr>
        <p:xfrm>
          <a:off x="6310313" y="4652963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ção" r:id="rId8" imgW="761760" imgH="304560" progId="Equation.3">
                  <p:embed/>
                </p:oleObj>
              </mc:Choice>
              <mc:Fallback>
                <p:oleObj name="Equação" r:id="rId8" imgW="761760" imgH="304560" progId="Equation.3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652963"/>
                        <a:ext cx="107156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024128" y="2245537"/>
            <a:ext cx="7239000" cy="369303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113" indent="-1365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>
                  <a:lumMod val="75000"/>
                </a:schemeClr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Font typeface="Tw Cen MT" panose="020B0602020104020603" pitchFamily="34" charset="0"/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dirty="0">
                <a:latin typeface="+mj-lt"/>
              </a:rPr>
              <a:t>: Ordenação por inserção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j = 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chave = A[j]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i = j-1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enquanto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i &gt;= 0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A[i] &gt; chave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A[i+1] = A[i]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i = i – 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A[i+1] = chave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07115" y="5408209"/>
            <a:ext cx="590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Clr>
                <a:schemeClr val="tx2"/>
              </a:buClr>
              <a:buSzPct val="73000"/>
              <a:buNone/>
            </a:pPr>
            <a:r>
              <a:rPr lang="pt-BR" dirty="0"/>
              <a:t>Pior caso ocorre quando o arranjo está em ordem inversa: </a:t>
            </a:r>
            <a:r>
              <a:rPr lang="pt-BR" dirty="0" err="1">
                <a:latin typeface="Bookman Old Style" panose="02050604050505020204" pitchFamily="18" charset="0"/>
              </a:rPr>
              <a:t>t</a:t>
            </a:r>
            <a:r>
              <a:rPr lang="pt-BR" baseline="-25000" dirty="0" err="1">
                <a:latin typeface="Bookman Old Style" panose="02050604050505020204" pitchFamily="18" charset="0"/>
              </a:rPr>
              <a:t>j</a:t>
            </a:r>
            <a:r>
              <a:rPr lang="pt-BR" dirty="0">
                <a:latin typeface="Bookman Old Style" panose="02050604050505020204" pitchFamily="18" charset="0"/>
              </a:rPr>
              <a:t>=j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36106" y="3356992"/>
            <a:ext cx="290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Clr>
                <a:schemeClr val="tx2"/>
              </a:buClr>
              <a:buSzPct val="73000"/>
              <a:buNone/>
            </a:pPr>
            <a:r>
              <a:rPr lang="pt-BR" dirty="0"/>
              <a:t>O tempo de execução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quadrática de n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57156"/>
              </p:ext>
            </p:extLst>
          </p:nvPr>
        </p:nvGraphicFramePr>
        <p:xfrm>
          <a:off x="1454150" y="5776913"/>
          <a:ext cx="17891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ção" r:id="rId10" imgW="927000" imgH="444240" progId="Equation.3">
                  <p:embed/>
                </p:oleObj>
              </mc:Choice>
              <mc:Fallback>
                <p:oleObj name="Equação" r:id="rId10" imgW="927000" imgH="44424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776913"/>
                        <a:ext cx="1789113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78268"/>
              </p:ext>
            </p:extLst>
          </p:nvPr>
        </p:nvGraphicFramePr>
        <p:xfrm>
          <a:off x="3932238" y="5776913"/>
          <a:ext cx="2743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ção" r:id="rId12" imgW="1422360" imgH="444240" progId="Equation.3">
                  <p:embed/>
                </p:oleObj>
              </mc:Choice>
              <mc:Fallback>
                <p:oleObj name="Equação" r:id="rId12" imgW="1422360" imgH="444240" progId="Equation.3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5776913"/>
                        <a:ext cx="27432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46499"/>
              </p:ext>
            </p:extLst>
          </p:nvPr>
        </p:nvGraphicFramePr>
        <p:xfrm>
          <a:off x="8621713" y="4251325"/>
          <a:ext cx="2130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ção" r:id="rId14" imgW="1104840" imgH="393480" progId="Equation.3">
                  <p:embed/>
                </p:oleObj>
              </mc:Choice>
              <mc:Fallback>
                <p:oleObj name="Equação" r:id="rId14" imgW="1104840" imgH="393480" progId="Equation.3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1713" y="4251325"/>
                        <a:ext cx="21304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18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Caso Médio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médio</a:t>
            </a:r>
            <a:r>
              <a:rPr lang="pt-BR" dirty="0"/>
              <a:t> a entrada está parcialmente ordenada com </a:t>
            </a:r>
            <a:r>
              <a:rPr lang="pt-BR" dirty="0" err="1">
                <a:latin typeface="Bookman Old Style" panose="02050604050505020204" pitchFamily="18" charset="0"/>
              </a:rPr>
              <a:t>t</a:t>
            </a:r>
            <a:r>
              <a:rPr lang="pt-BR" baseline="-25000" dirty="0" err="1">
                <a:latin typeface="Bookman Old Style" panose="02050604050505020204" pitchFamily="18" charset="0"/>
              </a:rPr>
              <a:t>j</a:t>
            </a:r>
            <a:r>
              <a:rPr lang="pt-BR" dirty="0">
                <a:latin typeface="Bookman Old Style" panose="02050604050505020204" pitchFamily="18" charset="0"/>
              </a:rPr>
              <a:t>=j/2</a:t>
            </a:r>
          </a:p>
          <a:p>
            <a:endParaRPr lang="pt-BR" dirty="0"/>
          </a:p>
          <a:p>
            <a:r>
              <a:rPr lang="pt-BR" dirty="0"/>
              <a:t>T continua sendo uma função quadrática de n </a:t>
            </a:r>
            <a:endParaRPr lang="pt-BR" dirty="0">
              <a:sym typeface="Wingdings" pitchFamily="2" charset="2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médio é igual ao pior caso</a:t>
            </a:r>
          </a:p>
          <a:p>
            <a:endParaRPr lang="pt-BR" dirty="0"/>
          </a:p>
          <a:p>
            <a:r>
              <a:rPr lang="pt-BR" dirty="0"/>
              <a:t>Para alguns problemas pode não ser trivial descobrir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"média"</a:t>
            </a:r>
          </a:p>
          <a:p>
            <a:pPr lvl="1"/>
            <a:r>
              <a:rPr lang="pt-BR" dirty="0"/>
              <a:t>As entradas podem não ter a mesma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probabilidade</a:t>
            </a:r>
            <a:r>
              <a:rPr lang="pt-BR" dirty="0"/>
              <a:t> de acontecer</a:t>
            </a:r>
          </a:p>
          <a:p>
            <a:pPr marL="225425" lvl="1" indent="0">
              <a:buNone/>
            </a:pPr>
            <a:r>
              <a:rPr lang="pt-BR" dirty="0"/>
              <a:t>  Ex.: ordenar objetos pela sua profundidade na cena gráfica</a:t>
            </a:r>
          </a:p>
        </p:txBody>
      </p:sp>
    </p:spTree>
    <p:extLst>
      <p:ext uri="{BB962C8B-B14F-4D97-AF65-F5344CB8AC3E}">
        <p14:creationId xmlns:p14="http://schemas.microsoft.com/office/powerpoint/2010/main" val="230635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Crescimento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abstrações</a:t>
            </a:r>
            <a:r>
              <a:rPr lang="pt-BR" dirty="0"/>
              <a:t> para analisar a Ordenação por Inserção</a:t>
            </a:r>
          </a:p>
          <a:p>
            <a:pPr lvl="1"/>
            <a:r>
              <a:rPr lang="pt-BR" dirty="0"/>
              <a:t>Ignoramos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real</a:t>
            </a:r>
            <a:r>
              <a:rPr lang="pt-BR" dirty="0"/>
              <a:t> de cada instrução ao considerá-lo constante e expressar o tempo de execução como uma função T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de crescimento </a:t>
            </a:r>
            <a:r>
              <a:rPr lang="pt-BR" dirty="0"/>
              <a:t>é mais uma abstração</a:t>
            </a:r>
          </a:p>
          <a:p>
            <a:pPr lvl="1"/>
            <a:r>
              <a:rPr lang="pt-BR" dirty="0"/>
              <a:t>O que nos interessa é apenas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 de crescimento </a:t>
            </a:r>
            <a:r>
              <a:rPr lang="pt-BR" dirty="0"/>
              <a:t>do algoritmo e não sua T</a:t>
            </a:r>
          </a:p>
          <a:p>
            <a:pPr lvl="1"/>
            <a:r>
              <a:rPr lang="pt-BR" dirty="0"/>
              <a:t>Consideramos apenas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termo de maior ordem da função T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do algoritmo </a:t>
            </a:r>
            <a:r>
              <a:rPr lang="pt-BR" dirty="0"/>
              <a:t>de ordenação por inserção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O(n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54477"/>
              </p:ext>
            </p:extLst>
          </p:nvPr>
        </p:nvGraphicFramePr>
        <p:xfrm>
          <a:off x="4179888" y="5373688"/>
          <a:ext cx="2130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ção" r:id="rId4" imgW="1104840" imgH="393480" progId="Equation.3">
                  <p:embed/>
                </p:oleObj>
              </mc:Choice>
              <mc:Fallback>
                <p:oleObj name="Equação" r:id="rId4" imgW="110484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373688"/>
                        <a:ext cx="21304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00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Crescimento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349846"/>
              </p:ext>
            </p:extLst>
          </p:nvPr>
        </p:nvGraphicFramePr>
        <p:xfrm>
          <a:off x="1023938" y="2286000"/>
          <a:ext cx="972026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  <a:r>
                        <a:rPr lang="pt-BR" baseline="30000" dirty="0"/>
                        <a:t>2</a:t>
                      </a:r>
                      <a:endParaRPr lang="pt-BR" baseline="30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100n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</a:t>
                      </a:r>
                      <a:r>
                        <a:rPr lang="pt-BR" baseline="-25000" dirty="0"/>
                        <a:t>10</a:t>
                      </a:r>
                      <a:r>
                        <a:rPr lang="pt-BR" dirty="0"/>
                        <a:t>n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%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%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 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%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%</a:t>
                      </a:r>
                      <a:endParaRPr lang="pt-B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90,82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04,76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47,60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47,62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47,60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47,60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04,76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101001004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99,00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10010001005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99,90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135152"/>
              </p:ext>
            </p:extLst>
          </p:nvPr>
        </p:nvGraphicFramePr>
        <p:xfrm>
          <a:off x="4094163" y="5732463"/>
          <a:ext cx="33289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ção" r:id="rId3" imgW="1726920" imgH="228600" progId="Equation.3">
                  <p:embed/>
                </p:oleObj>
              </mc:Choice>
              <mc:Fallback>
                <p:oleObj name="Equação" r:id="rId3" imgW="1726920" imgH="2286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5732463"/>
                        <a:ext cx="33289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98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Crescimento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296" y="5877272"/>
            <a:ext cx="3847736" cy="432088"/>
          </a:xfrm>
        </p:spPr>
        <p:txBody>
          <a:bodyPr/>
          <a:lstStyle/>
          <a:p>
            <a:r>
              <a:rPr lang="pt-BR" dirty="0"/>
              <a:t>Taxas de crescimento comuns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979627"/>
              </p:ext>
            </p:extLst>
          </p:nvPr>
        </p:nvGraphicFramePr>
        <p:xfrm>
          <a:off x="2567608" y="2348880"/>
          <a:ext cx="6707088" cy="340237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53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Grande-O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O(1)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</a:t>
                      </a:r>
                      <a:r>
                        <a:rPr lang="pt-BR" dirty="0" err="1"/>
                        <a:t>lg</a:t>
                      </a:r>
                      <a:r>
                        <a:rPr lang="pt-BR" dirty="0"/>
                        <a:t> n)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Logarítmica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O(n)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Linear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O(n </a:t>
                      </a:r>
                      <a:r>
                        <a:rPr lang="pt-BR" dirty="0" err="1"/>
                        <a:t>lg</a:t>
                      </a:r>
                      <a:r>
                        <a:rPr lang="pt-BR" dirty="0"/>
                        <a:t> n)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Log-linear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O(n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Quadrática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O(n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Cúbica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O(2</a:t>
                      </a:r>
                      <a:r>
                        <a:rPr lang="pt-BR" baseline="30000" dirty="0"/>
                        <a:t>n</a:t>
                      </a:r>
                      <a:r>
                        <a:rPr lang="pt-BR" dirty="0"/>
                        <a:t>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Exponencial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dirty="0"/>
                        <a:t>O(n!)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Fatorial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4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Crescimento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891" y="6163626"/>
            <a:ext cx="4004545" cy="432088"/>
          </a:xfrm>
        </p:spPr>
        <p:txBody>
          <a:bodyPr/>
          <a:lstStyle/>
          <a:p>
            <a:pPr algn="ctr"/>
            <a:r>
              <a:rPr lang="pt-BR" dirty="0"/>
              <a:t>Taxas de crescimento comuns</a:t>
            </a:r>
          </a:p>
        </p:txBody>
      </p:sp>
      <p:sp>
        <p:nvSpPr>
          <p:cNvPr id="15" name="Forma livre 14"/>
          <p:cNvSpPr/>
          <p:nvPr/>
        </p:nvSpPr>
        <p:spPr>
          <a:xfrm>
            <a:off x="3075175" y="5152893"/>
            <a:ext cx="5807034" cy="570015"/>
          </a:xfrm>
          <a:custGeom>
            <a:avLst/>
            <a:gdLst>
              <a:gd name="connsiteX0" fmla="*/ 115165 w 5969700"/>
              <a:gd name="connsiteY0" fmla="*/ 605642 h 605642"/>
              <a:gd name="connsiteX1" fmla="*/ 780183 w 5969700"/>
              <a:gd name="connsiteY1" fmla="*/ 273133 h 605642"/>
              <a:gd name="connsiteX2" fmla="*/ 5969700 w 5969700"/>
              <a:gd name="connsiteY2" fmla="*/ 0 h 605642"/>
              <a:gd name="connsiteX0" fmla="*/ 22548 w 5877083"/>
              <a:gd name="connsiteY0" fmla="*/ 605642 h 605642"/>
              <a:gd name="connsiteX1" fmla="*/ 1506963 w 5877083"/>
              <a:gd name="connsiteY1" fmla="*/ 142504 h 605642"/>
              <a:gd name="connsiteX2" fmla="*/ 5877083 w 5877083"/>
              <a:gd name="connsiteY2" fmla="*/ 0 h 605642"/>
              <a:gd name="connsiteX0" fmla="*/ 24579 w 5795987"/>
              <a:gd name="connsiteY0" fmla="*/ 593766 h 593766"/>
              <a:gd name="connsiteX1" fmla="*/ 1425867 w 5795987"/>
              <a:gd name="connsiteY1" fmla="*/ 142504 h 593766"/>
              <a:gd name="connsiteX2" fmla="*/ 5795987 w 5795987"/>
              <a:gd name="connsiteY2" fmla="*/ 0 h 593766"/>
              <a:gd name="connsiteX0" fmla="*/ 0 w 5771408"/>
              <a:gd name="connsiteY0" fmla="*/ 593766 h 593766"/>
              <a:gd name="connsiteX1" fmla="*/ 1401288 w 5771408"/>
              <a:gd name="connsiteY1" fmla="*/ 142504 h 593766"/>
              <a:gd name="connsiteX2" fmla="*/ 5771408 w 5771408"/>
              <a:gd name="connsiteY2" fmla="*/ 0 h 593766"/>
              <a:gd name="connsiteX0" fmla="*/ 0 w 5807034"/>
              <a:gd name="connsiteY0" fmla="*/ 570015 h 570015"/>
              <a:gd name="connsiteX1" fmla="*/ 1436914 w 5807034"/>
              <a:gd name="connsiteY1" fmla="*/ 142504 h 570015"/>
              <a:gd name="connsiteX2" fmla="*/ 5807034 w 5807034"/>
              <a:gd name="connsiteY2" fmla="*/ 0 h 570015"/>
              <a:gd name="connsiteX0" fmla="*/ 0 w 5807034"/>
              <a:gd name="connsiteY0" fmla="*/ 570015 h 570015"/>
              <a:gd name="connsiteX1" fmla="*/ 1436914 w 5807034"/>
              <a:gd name="connsiteY1" fmla="*/ 142504 h 570015"/>
              <a:gd name="connsiteX2" fmla="*/ 5807034 w 5807034"/>
              <a:gd name="connsiteY2" fmla="*/ 0 h 57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7034" h="570015">
                <a:moveTo>
                  <a:pt x="0" y="570015"/>
                </a:moveTo>
                <a:cubicBezTo>
                  <a:pt x="22761" y="418604"/>
                  <a:pt x="469075" y="237507"/>
                  <a:pt x="1436914" y="142504"/>
                </a:cubicBezTo>
                <a:cubicBezTo>
                  <a:pt x="2404753" y="47502"/>
                  <a:pt x="3688278" y="2969"/>
                  <a:pt x="5807034" y="0"/>
                </a:cubicBezTo>
              </a:path>
            </a:pathLst>
          </a:custGeom>
          <a:noFill/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8" idx="0"/>
          </p:cNvCxnSpPr>
          <p:nvPr/>
        </p:nvCxnSpPr>
        <p:spPr>
          <a:xfrm flipV="1">
            <a:off x="3039549" y="4334530"/>
            <a:ext cx="5792755" cy="13625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13"/>
          <p:cNvSpPr/>
          <p:nvPr/>
        </p:nvSpPr>
        <p:spPr>
          <a:xfrm>
            <a:off x="3039549" y="3715980"/>
            <a:ext cx="5830784" cy="2006930"/>
          </a:xfrm>
          <a:custGeom>
            <a:avLst/>
            <a:gdLst>
              <a:gd name="connsiteX0" fmla="*/ 0 w 5830784"/>
              <a:gd name="connsiteY0" fmla="*/ 2006930 h 2006930"/>
              <a:gd name="connsiteX1" fmla="*/ 2945080 w 5830784"/>
              <a:gd name="connsiteY1" fmla="*/ 1116281 h 2006930"/>
              <a:gd name="connsiteX2" fmla="*/ 5830784 w 5830784"/>
              <a:gd name="connsiteY2" fmla="*/ 0 h 2006930"/>
              <a:gd name="connsiteX0" fmla="*/ 0 w 5830784"/>
              <a:gd name="connsiteY0" fmla="*/ 2006930 h 2006930"/>
              <a:gd name="connsiteX1" fmla="*/ 2945080 w 5830784"/>
              <a:gd name="connsiteY1" fmla="*/ 1116281 h 2006930"/>
              <a:gd name="connsiteX2" fmla="*/ 5830784 w 5830784"/>
              <a:gd name="connsiteY2" fmla="*/ 0 h 2006930"/>
              <a:gd name="connsiteX0" fmla="*/ 0 w 5830784"/>
              <a:gd name="connsiteY0" fmla="*/ 2006930 h 2006930"/>
              <a:gd name="connsiteX1" fmla="*/ 2945080 w 5830784"/>
              <a:gd name="connsiteY1" fmla="*/ 1116281 h 2006930"/>
              <a:gd name="connsiteX2" fmla="*/ 5830784 w 5830784"/>
              <a:gd name="connsiteY2" fmla="*/ 0 h 200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0784" h="2006930">
                <a:moveTo>
                  <a:pt x="0" y="2006930"/>
                </a:moveTo>
                <a:cubicBezTo>
                  <a:pt x="998517" y="1776350"/>
                  <a:pt x="1985158" y="1486395"/>
                  <a:pt x="2945080" y="1116281"/>
                </a:cubicBezTo>
                <a:cubicBezTo>
                  <a:pt x="3905002" y="746167"/>
                  <a:pt x="4873830" y="390896"/>
                  <a:pt x="5830784" y="0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3039549" y="2390314"/>
            <a:ext cx="5320145" cy="3308845"/>
          </a:xfrm>
          <a:custGeom>
            <a:avLst/>
            <a:gdLst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145" h="3348841">
                <a:moveTo>
                  <a:pt x="0" y="3348841"/>
                </a:moveTo>
                <a:cubicBezTo>
                  <a:pt x="987631" y="3289465"/>
                  <a:pt x="1904010" y="2968831"/>
                  <a:pt x="2790701" y="2410691"/>
                </a:cubicBezTo>
                <a:cubicBezTo>
                  <a:pt x="3677392" y="1852551"/>
                  <a:pt x="4849091" y="585849"/>
                  <a:pt x="532014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027673" y="2390314"/>
            <a:ext cx="2968832" cy="3320721"/>
          </a:xfrm>
          <a:custGeom>
            <a:avLst/>
            <a:gdLst>
              <a:gd name="connsiteX0" fmla="*/ 0 w 2612572"/>
              <a:gd name="connsiteY0" fmla="*/ 2196935 h 2196935"/>
              <a:gd name="connsiteX1" fmla="*/ 1721922 w 2612572"/>
              <a:gd name="connsiteY1" fmla="*/ 1567543 h 2196935"/>
              <a:gd name="connsiteX2" fmla="*/ 2612572 w 2612572"/>
              <a:gd name="connsiteY2" fmla="*/ 0 h 2196935"/>
              <a:gd name="connsiteX0" fmla="*/ 0 w 2612572"/>
              <a:gd name="connsiteY0" fmla="*/ 2196935 h 2196935"/>
              <a:gd name="connsiteX1" fmla="*/ 1876301 w 2612572"/>
              <a:gd name="connsiteY1" fmla="*/ 1685391 h 2196935"/>
              <a:gd name="connsiteX2" fmla="*/ 2612572 w 2612572"/>
              <a:gd name="connsiteY2" fmla="*/ 0 h 2196935"/>
              <a:gd name="connsiteX0" fmla="*/ 0 w 2612572"/>
              <a:gd name="connsiteY0" fmla="*/ 2196935 h 2196935"/>
              <a:gd name="connsiteX1" fmla="*/ 1876301 w 2612572"/>
              <a:gd name="connsiteY1" fmla="*/ 1685391 h 2196935"/>
              <a:gd name="connsiteX2" fmla="*/ 2612572 w 2612572"/>
              <a:gd name="connsiteY2" fmla="*/ 0 h 2196935"/>
              <a:gd name="connsiteX0" fmla="*/ 0 w 2968832"/>
              <a:gd name="connsiteY0" fmla="*/ 2196935 h 2196935"/>
              <a:gd name="connsiteX1" fmla="*/ 1876301 w 2968832"/>
              <a:gd name="connsiteY1" fmla="*/ 1685391 h 2196935"/>
              <a:gd name="connsiteX2" fmla="*/ 2968832 w 2968832"/>
              <a:gd name="connsiteY2" fmla="*/ 0 h 2196935"/>
              <a:gd name="connsiteX0" fmla="*/ 0 w 2968832"/>
              <a:gd name="connsiteY0" fmla="*/ 2196935 h 2196935"/>
              <a:gd name="connsiteX1" fmla="*/ 1876301 w 2968832"/>
              <a:gd name="connsiteY1" fmla="*/ 1685391 h 2196935"/>
              <a:gd name="connsiteX2" fmla="*/ 2968832 w 2968832"/>
              <a:gd name="connsiteY2" fmla="*/ 0 h 2196935"/>
              <a:gd name="connsiteX0" fmla="*/ 0 w 2968832"/>
              <a:gd name="connsiteY0" fmla="*/ 2196935 h 2196935"/>
              <a:gd name="connsiteX1" fmla="*/ 1733797 w 2968832"/>
              <a:gd name="connsiteY1" fmla="*/ 1740387 h 2196935"/>
              <a:gd name="connsiteX2" fmla="*/ 2968832 w 2968832"/>
              <a:gd name="connsiteY2" fmla="*/ 0 h 2196935"/>
              <a:gd name="connsiteX0" fmla="*/ 0 w 2968832"/>
              <a:gd name="connsiteY0" fmla="*/ 2196935 h 2196935"/>
              <a:gd name="connsiteX1" fmla="*/ 1733797 w 2968832"/>
              <a:gd name="connsiteY1" fmla="*/ 1740387 h 2196935"/>
              <a:gd name="connsiteX2" fmla="*/ 2968832 w 2968832"/>
              <a:gd name="connsiteY2" fmla="*/ 0 h 219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832" h="2196935">
                <a:moveTo>
                  <a:pt x="0" y="2196935"/>
                </a:moveTo>
                <a:cubicBezTo>
                  <a:pt x="631371" y="2120312"/>
                  <a:pt x="1238992" y="2106543"/>
                  <a:pt x="1733797" y="1740387"/>
                </a:cubicBezTo>
                <a:cubicBezTo>
                  <a:pt x="2228602" y="1374231"/>
                  <a:pt x="2701637" y="648326"/>
                  <a:pt x="296883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3039549" y="2402189"/>
            <a:ext cx="1330036" cy="3294884"/>
          </a:xfrm>
          <a:custGeom>
            <a:avLst/>
            <a:gdLst>
              <a:gd name="connsiteX0" fmla="*/ 0 w 1377537"/>
              <a:gd name="connsiteY0" fmla="*/ 2208810 h 2213008"/>
              <a:gd name="connsiteX1" fmla="*/ 1045028 w 1377537"/>
              <a:gd name="connsiteY1" fmla="*/ 1864426 h 2213008"/>
              <a:gd name="connsiteX2" fmla="*/ 1377537 w 1377537"/>
              <a:gd name="connsiteY2" fmla="*/ 0 h 2213008"/>
              <a:gd name="connsiteX0" fmla="*/ 0 w 1330036"/>
              <a:gd name="connsiteY0" fmla="*/ 2200878 h 2204975"/>
              <a:gd name="connsiteX1" fmla="*/ 1045028 w 1330036"/>
              <a:gd name="connsiteY1" fmla="*/ 1856494 h 2204975"/>
              <a:gd name="connsiteX2" fmla="*/ 1330036 w 1330036"/>
              <a:gd name="connsiteY2" fmla="*/ 0 h 2204975"/>
              <a:gd name="connsiteX0" fmla="*/ 0 w 1330036"/>
              <a:gd name="connsiteY0" fmla="*/ 2200878 h 2216900"/>
              <a:gd name="connsiteX1" fmla="*/ 1056903 w 1330036"/>
              <a:gd name="connsiteY1" fmla="*/ 1927885 h 2216900"/>
              <a:gd name="connsiteX2" fmla="*/ 1330036 w 1330036"/>
              <a:gd name="connsiteY2" fmla="*/ 0 h 2216900"/>
              <a:gd name="connsiteX0" fmla="*/ 0 w 1330036"/>
              <a:gd name="connsiteY0" fmla="*/ 2200878 h 2202813"/>
              <a:gd name="connsiteX1" fmla="*/ 1056903 w 1330036"/>
              <a:gd name="connsiteY1" fmla="*/ 1927885 h 2202813"/>
              <a:gd name="connsiteX2" fmla="*/ 1330036 w 1330036"/>
              <a:gd name="connsiteY2" fmla="*/ 0 h 2202813"/>
              <a:gd name="connsiteX0" fmla="*/ 0 w 1330036"/>
              <a:gd name="connsiteY0" fmla="*/ 2200878 h 2200878"/>
              <a:gd name="connsiteX1" fmla="*/ 1056903 w 1330036"/>
              <a:gd name="connsiteY1" fmla="*/ 1927885 h 2200878"/>
              <a:gd name="connsiteX2" fmla="*/ 1330036 w 1330036"/>
              <a:gd name="connsiteY2" fmla="*/ 0 h 220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36" h="2200878">
                <a:moveTo>
                  <a:pt x="0" y="2200878"/>
                </a:moveTo>
                <a:cubicBezTo>
                  <a:pt x="419595" y="2196888"/>
                  <a:pt x="906482" y="2175713"/>
                  <a:pt x="1056903" y="1927885"/>
                </a:cubicBezTo>
                <a:cubicBezTo>
                  <a:pt x="1207324" y="1680057"/>
                  <a:pt x="1278576" y="748145"/>
                  <a:pt x="1330036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027673" y="2390314"/>
            <a:ext cx="5854536" cy="3332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3027673" y="4581128"/>
            <a:ext cx="58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015880" y="5589240"/>
            <a:ext cx="0" cy="13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924471" y="5577367"/>
            <a:ext cx="0" cy="13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94322" y="38600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417263" y="44272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5.000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306001" y="330920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10.000</a:t>
            </a:r>
            <a:endParaRPr lang="pt-BR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3027673" y="3455877"/>
            <a:ext cx="58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06001" y="226495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15.000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705592" y="55892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897523" y="57431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24919" y="57431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20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732752" y="57504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40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640585" y="575047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60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211896" y="2773264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Exponencial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091257" y="2864645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Cúbica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450590" y="3007270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Quadrática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582607" y="355665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Log-linear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925670" y="4135096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Linear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587784" y="4846524"/>
            <a:ext cx="1132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Logarítmica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77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 de Crescimento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O</a:t>
            </a:r>
            <a:r>
              <a:rPr lang="pt-BR" dirty="0"/>
              <a:t> é chamada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assintótica</a:t>
            </a:r>
          </a:p>
          <a:p>
            <a:r>
              <a:rPr lang="pt-BR" dirty="0"/>
              <a:t>A complexidade de um algoritmo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medida de tendência</a:t>
            </a:r>
            <a:r>
              <a:rPr lang="pt-BR" dirty="0"/>
              <a:t>: quando o tamanho da entrada tende ao infinito, um algoritmo O(n</a:t>
            </a:r>
            <a:r>
              <a:rPr lang="pt-BR" baseline="30000" dirty="0"/>
              <a:t>2</a:t>
            </a:r>
            <a:r>
              <a:rPr lang="pt-BR" dirty="0"/>
              <a:t>) será sempre mais rápido que um O(n</a:t>
            </a:r>
            <a:r>
              <a:rPr lang="pt-BR" baseline="30000" dirty="0"/>
              <a:t>3</a:t>
            </a:r>
            <a:r>
              <a:rPr lang="pt-BR" dirty="0"/>
              <a:t>)</a:t>
            </a:r>
          </a:p>
          <a:p>
            <a:r>
              <a:rPr lang="pt-BR" dirty="0"/>
              <a:t>A avaliação da ordem de crescimento pode ser incorreta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entradas pequenas</a:t>
            </a:r>
          </a:p>
          <a:p>
            <a:pPr lvl="1"/>
            <a:r>
              <a:rPr lang="pt-BR" dirty="0"/>
              <a:t>Para arranjos de comprimento inferior a 44,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ordenação por inserção</a:t>
            </a:r>
            <a:r>
              <a:rPr lang="pt-BR" dirty="0"/>
              <a:t> O(n</a:t>
            </a:r>
            <a:r>
              <a:rPr lang="pt-BR" baseline="30000" dirty="0"/>
              <a:t>2</a:t>
            </a:r>
            <a:r>
              <a:rPr lang="pt-BR" dirty="0"/>
              <a:t>) é mais rápida que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ordenação por intercalação </a:t>
            </a:r>
            <a:r>
              <a:rPr lang="pt-BR" dirty="0"/>
              <a:t>O(n </a:t>
            </a:r>
            <a:r>
              <a:rPr lang="pt-BR" dirty="0" err="1"/>
              <a:t>lg</a:t>
            </a:r>
            <a:r>
              <a:rPr lang="pt-BR" dirty="0"/>
              <a:t> n).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31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T(n) e f(n) funções reais positivas</a:t>
            </a:r>
            <a:r>
              <a:rPr lang="pt-BR" dirty="0"/>
              <a:t>, diz-se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T(n) é O(f(n))</a:t>
            </a:r>
            <a:r>
              <a:rPr lang="pt-BR" dirty="0"/>
              <a:t>, quando existir uma constante c &gt; 0 e um valor n</a:t>
            </a:r>
            <a:r>
              <a:rPr lang="pt-BR" baseline="-25000" dirty="0"/>
              <a:t>0</a:t>
            </a:r>
            <a:r>
              <a:rPr lang="pt-BR" dirty="0"/>
              <a:t>, tal que: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55423"/>
              </p:ext>
            </p:extLst>
          </p:nvPr>
        </p:nvGraphicFramePr>
        <p:xfrm>
          <a:off x="4857750" y="3454400"/>
          <a:ext cx="17637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ção" r:id="rId4" imgW="914400" imgH="203040" progId="Equation.3">
                  <p:embed/>
                </p:oleObj>
              </mc:Choice>
              <mc:Fallback>
                <p:oleObj name="Equação" r:id="rId4" imgW="91440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454400"/>
                        <a:ext cx="17637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rma livre 7"/>
          <p:cNvSpPr/>
          <p:nvPr/>
        </p:nvSpPr>
        <p:spPr>
          <a:xfrm>
            <a:off x="3409514" y="4160580"/>
            <a:ext cx="4308604" cy="2008531"/>
          </a:xfrm>
          <a:custGeom>
            <a:avLst/>
            <a:gdLst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145" h="3348841">
                <a:moveTo>
                  <a:pt x="0" y="3348841"/>
                </a:moveTo>
                <a:cubicBezTo>
                  <a:pt x="987631" y="3289465"/>
                  <a:pt x="1904010" y="2968831"/>
                  <a:pt x="2790701" y="2410691"/>
                </a:cubicBezTo>
                <a:cubicBezTo>
                  <a:pt x="3677392" y="1852551"/>
                  <a:pt x="4849091" y="585849"/>
                  <a:pt x="532014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409513" y="4160580"/>
            <a:ext cx="4673701" cy="2097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3397637" y="5073408"/>
            <a:ext cx="4685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27948" y="6124605"/>
            <a:ext cx="0" cy="13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571535" y="42755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T(n)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267487" y="62354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63480" y="6235407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</a:t>
            </a:r>
            <a:r>
              <a:rPr lang="pt-BR" sz="1400" baseline="-25000" dirty="0"/>
              <a:t>0</a:t>
            </a:r>
            <a:endParaRPr lang="pt-BR" baseline="-25000" dirty="0"/>
          </a:p>
        </p:txBody>
      </p:sp>
      <p:sp>
        <p:nvSpPr>
          <p:cNvPr id="31" name="Forma livre 30"/>
          <p:cNvSpPr/>
          <p:nvPr/>
        </p:nvSpPr>
        <p:spPr>
          <a:xfrm>
            <a:off x="3409513" y="4180912"/>
            <a:ext cx="3669462" cy="2042732"/>
          </a:xfrm>
          <a:custGeom>
            <a:avLst/>
            <a:gdLst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  <a:gd name="connsiteX0" fmla="*/ 0 w 5320145"/>
              <a:gd name="connsiteY0" fmla="*/ 3348841 h 3348841"/>
              <a:gd name="connsiteX1" fmla="*/ 2790701 w 5320145"/>
              <a:gd name="connsiteY1" fmla="*/ 2410691 h 3348841"/>
              <a:gd name="connsiteX2" fmla="*/ 5320145 w 5320145"/>
              <a:gd name="connsiteY2" fmla="*/ 0 h 334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145" h="3348841">
                <a:moveTo>
                  <a:pt x="0" y="3348841"/>
                </a:moveTo>
                <a:cubicBezTo>
                  <a:pt x="987631" y="3289465"/>
                  <a:pt x="1904010" y="2968831"/>
                  <a:pt x="2790701" y="2410691"/>
                </a:cubicBezTo>
                <a:cubicBezTo>
                  <a:pt x="3677392" y="1852551"/>
                  <a:pt x="4849091" y="585849"/>
                  <a:pt x="532014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4527948" y="4169036"/>
            <a:ext cx="0" cy="19674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945973" y="423361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∙ f(n)</a:t>
            </a:r>
          </a:p>
        </p:txBody>
      </p:sp>
    </p:spTree>
    <p:extLst>
      <p:ext uri="{BB962C8B-B14F-4D97-AF65-F5344CB8AC3E}">
        <p14:creationId xmlns:p14="http://schemas.microsoft.com/office/powerpoint/2010/main" val="80785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analisar um algoritmo e obter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medida de sua complexidade </a:t>
            </a:r>
            <a:r>
              <a:rPr lang="pt-BR" dirty="0"/>
              <a:t>para poder compará-lo com outros algoritmos </a:t>
            </a:r>
          </a:p>
          <a:p>
            <a:r>
              <a:rPr lang="pt-BR" dirty="0"/>
              <a:t>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modelo RAM </a:t>
            </a:r>
            <a:r>
              <a:rPr lang="pt-BR" dirty="0"/>
              <a:t>o custo de cada instrução é unitário </a:t>
            </a:r>
            <a:r>
              <a:rPr lang="pt-BR"/>
              <a:t>e o tempo </a:t>
            </a:r>
            <a:r>
              <a:rPr lang="pt-BR" dirty="0"/>
              <a:t>de execução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total de instruções</a:t>
            </a:r>
            <a:r>
              <a:rPr lang="pt-BR" dirty="0"/>
              <a:t> executadas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assintótica </a:t>
            </a:r>
            <a:r>
              <a:rPr lang="pt-BR" dirty="0"/>
              <a:t>fornece uma medida de desempenho independente da velocidade da máquina, do compilador ou da habilidade do programador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O</a:t>
            </a:r>
            <a:r>
              <a:rPr lang="pt-BR" dirty="0"/>
              <a:t> é um limite superior,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</a:t>
            </a:r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Ω</a:t>
            </a:r>
            <a:r>
              <a:rPr lang="pt-BR" dirty="0"/>
              <a:t> (ômega) representa um limite inferior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</a:t>
            </a:r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Θ</a:t>
            </a:r>
            <a:r>
              <a:rPr lang="pt-BR" dirty="0"/>
              <a:t> (</a:t>
            </a:r>
            <a:r>
              <a:rPr lang="pt-BR" dirty="0" err="1"/>
              <a:t>theta</a:t>
            </a:r>
            <a:r>
              <a:rPr lang="pt-BR" dirty="0"/>
              <a:t>) representa um limite exato</a:t>
            </a:r>
          </a:p>
        </p:txBody>
      </p:sp>
    </p:spTree>
    <p:extLst>
      <p:ext uri="{BB962C8B-B14F-4D97-AF65-F5344CB8AC3E}">
        <p14:creationId xmlns:p14="http://schemas.microsoft.com/office/powerpoint/2010/main" val="343895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Escolher a melhor estrutura de dados significa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as soluções</a:t>
            </a:r>
          </a:p>
          <a:p>
            <a:pPr lvl="1"/>
            <a:r>
              <a:rPr lang="pt-BR" dirty="0"/>
              <a:t>Organização lógica e algoritmo de cada operação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Para comparar precisamos saber analisar algoritmos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26621" y="4849639"/>
            <a:ext cx="1239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  <a:p>
            <a:r>
              <a:rPr lang="pt-BR" dirty="0"/>
              <a:t>Busca</a:t>
            </a:r>
          </a:p>
          <a:p>
            <a:r>
              <a:rPr lang="pt-BR" dirty="0"/>
              <a:t>Ordenação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973199" y="4622339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973199" y="5020587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8973199" y="5417220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973199" y="4222040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497178" y="379360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666263" y="368019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Pilhas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425740" y="436510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854368" y="436510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282996" y="436510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711624" y="436510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140252" y="436510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838285" y="5403637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85176" y="379360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Filas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913738" y="473426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342366" y="473426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5770994" y="473426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6199622" y="473426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6628250" y="473426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538773" y="434661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ini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7037754" y="43466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9751557" y="423917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topo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854263" y="5957291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cxnSp>
        <p:nvCxnSpPr>
          <p:cNvPr id="11" name="Conector Angulado 10"/>
          <p:cNvCxnSpPr>
            <a:stCxn id="4" idx="3"/>
            <a:endCxn id="45" idx="0"/>
          </p:cNvCxnSpPr>
          <p:nvPr/>
        </p:nvCxnSpPr>
        <p:spPr>
          <a:xfrm>
            <a:off x="4927021" y="4531280"/>
            <a:ext cx="201031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68" idx="1"/>
            <a:endCxn id="67" idx="0"/>
          </p:cNvCxnSpPr>
          <p:nvPr/>
        </p:nvCxnSpPr>
        <p:spPr>
          <a:xfrm rot="10800000" flipV="1">
            <a:off x="6842564" y="4531280"/>
            <a:ext cx="195190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stCxn id="69" idx="1"/>
            <a:endCxn id="31" idx="3"/>
          </p:cNvCxnSpPr>
          <p:nvPr/>
        </p:nvCxnSpPr>
        <p:spPr>
          <a:xfrm rot="10800000" flipV="1">
            <a:off x="9502335" y="4423841"/>
            <a:ext cx="2492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Analisar um algoritmo compreende: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Corretude</a:t>
            </a:r>
          </a:p>
          <a:p>
            <a:pPr lvl="2"/>
            <a:r>
              <a:rPr lang="pt-BR" dirty="0"/>
              <a:t>Existem várias técnicas para verificar se um programa dá sempre a saída correta:</a:t>
            </a:r>
          </a:p>
          <a:p>
            <a:pPr lvl="3"/>
            <a:r>
              <a:rPr lang="pt-BR" dirty="0"/>
              <a:t>Verificação Formal </a:t>
            </a:r>
          </a:p>
          <a:p>
            <a:pPr lvl="3"/>
            <a:r>
              <a:rPr lang="pt-BR" dirty="0"/>
              <a:t>Provadores de teorema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Eficiência</a:t>
            </a:r>
          </a:p>
          <a:p>
            <a:pPr lvl="2"/>
            <a:r>
              <a:rPr lang="pt-BR" dirty="0"/>
              <a:t>Obter uma medida de desempenho do algoritmo:</a:t>
            </a:r>
          </a:p>
          <a:p>
            <a:pPr lvl="3"/>
            <a:r>
              <a:rPr lang="pt-BR" dirty="0"/>
              <a:t>Tempo de execução</a:t>
            </a:r>
          </a:p>
          <a:p>
            <a:pPr lvl="3"/>
            <a:r>
              <a:rPr lang="pt-BR" dirty="0"/>
              <a:t>Análise de complexidade</a:t>
            </a:r>
          </a:p>
        </p:txBody>
      </p:sp>
    </p:spTree>
    <p:extLst>
      <p:ext uri="{BB962C8B-B14F-4D97-AF65-F5344CB8AC3E}">
        <p14:creationId xmlns:p14="http://schemas.microsoft.com/office/powerpoint/2010/main" val="27992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de 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Comparativo de eficiência</a:t>
            </a:r>
          </a:p>
          <a:p>
            <a:pPr lvl="1"/>
            <a:r>
              <a:rPr lang="pt-BR" dirty="0"/>
              <a:t>Ordenação por inserção: </a:t>
            </a:r>
            <a:r>
              <a:rPr lang="pt-BR" i="1" dirty="0"/>
              <a:t>c</a:t>
            </a:r>
            <a:r>
              <a:rPr lang="pt-BR" baseline="-25000" dirty="0"/>
              <a:t>1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endParaRPr lang="pt-BR" dirty="0"/>
          </a:p>
          <a:p>
            <a:pPr lvl="1"/>
            <a:r>
              <a:rPr lang="pt-BR" dirty="0"/>
              <a:t>Ordenação por intercalação: </a:t>
            </a:r>
            <a:r>
              <a:rPr lang="pt-BR" i="1" dirty="0"/>
              <a:t>c</a:t>
            </a:r>
            <a:r>
              <a:rPr lang="pt-BR" baseline="-25000" dirty="0"/>
              <a:t>2 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</a:p>
          <a:p>
            <a:pPr lvl="1"/>
            <a:r>
              <a:rPr lang="pt-BR" dirty="0"/>
              <a:t>Com</a:t>
            </a:r>
            <a:r>
              <a:rPr lang="pt-BR" i="1" dirty="0"/>
              <a:t> c</a:t>
            </a:r>
            <a:r>
              <a:rPr lang="pt-BR" baseline="-25000" dirty="0"/>
              <a:t>1</a:t>
            </a:r>
            <a:r>
              <a:rPr lang="pt-BR" dirty="0"/>
              <a:t>=2 e c</a:t>
            </a:r>
            <a:r>
              <a:rPr lang="pt-BR" baseline="-25000" dirty="0"/>
              <a:t>2</a:t>
            </a:r>
            <a:r>
              <a:rPr lang="pt-BR" dirty="0"/>
              <a:t>=50, para ordenar um milhão de números a inserção demora 200.000 segundos e a intercalação 100 segundos (máquina processando 10 milhões/seg.) </a:t>
            </a:r>
          </a:p>
          <a:p>
            <a:pPr lvl="1"/>
            <a:endParaRPr lang="pt-BR" i="1" baseline="-25000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Tratabilidade de um problema</a:t>
            </a:r>
          </a:p>
          <a:p>
            <a:pPr lvl="1"/>
            <a:r>
              <a:rPr lang="pt-BR" dirty="0"/>
              <a:t>O problema do caixeiro viajante é NP-Completo, não possui uma solução eficiente</a:t>
            </a:r>
          </a:p>
          <a:p>
            <a:pPr lvl="1"/>
            <a:r>
              <a:rPr lang="pt-BR" dirty="0"/>
              <a:t>Problemas NP-Completos surgem com bastante frequência em aplicações reais</a:t>
            </a:r>
          </a:p>
          <a:p>
            <a:pPr lvl="1"/>
            <a:endParaRPr lang="pt-BR" i="1" baseline="-25000" dirty="0"/>
          </a:p>
        </p:txBody>
      </p:sp>
    </p:spTree>
    <p:extLst>
      <p:ext uri="{BB962C8B-B14F-4D97-AF65-F5344CB8AC3E}">
        <p14:creationId xmlns:p14="http://schemas.microsoft.com/office/powerpoint/2010/main" val="20730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Ordenação Por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algoritmo eficiente para ordenar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pequena quantidade de elementos</a:t>
            </a:r>
          </a:p>
          <a:p>
            <a:r>
              <a:rPr lang="pt-BR" dirty="0"/>
              <a:t>Funciona da mesma forma que ordenamos as cartas de uma baralho na mão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</a:t>
            </a:r>
            <a:r>
              <a:rPr lang="pt-BR" dirty="0"/>
              <a:t>: Arranjo A[0 ... n-1] contendo uma sequência de comprimento n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</a:t>
            </a:r>
            <a:r>
              <a:rPr lang="pt-BR" dirty="0"/>
              <a:t>: Os elementos são reordenados dentro do próprio arranjo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</a:t>
            </a:r>
            <a:r>
              <a:rPr lang="pt-BR" dirty="0"/>
              <a:t>: Arranjo A[0 ... n-1] reordenado</a:t>
            </a:r>
            <a:endParaRPr lang="pt-BR" i="1" baseline="-25000" dirty="0"/>
          </a:p>
        </p:txBody>
      </p:sp>
    </p:spTree>
    <p:extLst>
      <p:ext uri="{BB962C8B-B14F-4D97-AF65-F5344CB8AC3E}">
        <p14:creationId xmlns:p14="http://schemas.microsoft.com/office/powerpoint/2010/main" val="237309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2098" y="2307645"/>
            <a:ext cx="7239000" cy="28123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dirty="0">
                <a:latin typeface="+mj-lt"/>
              </a:rPr>
              <a:t>: Ordenação por inserção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j = 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n-1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chave = A[j]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i = j-1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enquanto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i &gt;= 0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A[i] &gt; chave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A[i+1] = A[i]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	i = i –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 A[i+1] = chave</a:t>
            </a:r>
          </a:p>
        </p:txBody>
      </p:sp>
      <p:grpSp>
        <p:nvGrpSpPr>
          <p:cNvPr id="17" name="Agrupar 16"/>
          <p:cNvGrpSpPr/>
          <p:nvPr/>
        </p:nvGrpSpPr>
        <p:grpSpPr>
          <a:xfrm>
            <a:off x="7536160" y="3573016"/>
            <a:ext cx="2143140" cy="714379"/>
            <a:chOff x="8696838" y="3575297"/>
            <a:chExt cx="2143140" cy="714379"/>
          </a:xfrm>
        </p:grpSpPr>
        <p:sp>
          <p:nvSpPr>
            <p:cNvPr id="22" name="Retângulo 21"/>
            <p:cNvSpPr/>
            <p:nvPr/>
          </p:nvSpPr>
          <p:spPr>
            <a:xfrm>
              <a:off x="976840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941121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905402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69683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012559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048278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9683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+mj-lt"/>
                </a:rPr>
                <a:t>5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05402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941121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+mj-lt"/>
                </a:rPr>
                <a:t>4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976840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+mj-lt"/>
                </a:rPr>
                <a:t>6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012559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0482788" y="3861048"/>
              <a:ext cx="35719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+mj-lt"/>
                </a:rPr>
                <a:t>3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768276" y="3575297"/>
              <a:ext cx="21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0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125466" y="3575297"/>
              <a:ext cx="21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1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482656" y="3575297"/>
              <a:ext cx="21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2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839846" y="3575297"/>
              <a:ext cx="21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3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197036" y="3575297"/>
              <a:ext cx="21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4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0554226" y="3575297"/>
              <a:ext cx="21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5</a:t>
              </a:r>
              <a:endParaRPr lang="pt-BR" sz="1400" dirty="0">
                <a:latin typeface="+mj-lt"/>
              </a:endParaRP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7536160" y="2996952"/>
            <a:ext cx="10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7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Analisar a eficiência de um algoritmo significa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prever o tempo de computação</a:t>
            </a:r>
          </a:p>
          <a:p>
            <a:r>
              <a:rPr lang="pt-BR" dirty="0"/>
              <a:t>O tempo de computação varia: </a:t>
            </a:r>
          </a:p>
          <a:p>
            <a:pPr lvl="1"/>
            <a:r>
              <a:rPr lang="pt-BR" dirty="0"/>
              <a:t>A velocidade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máquina</a:t>
            </a:r>
            <a:r>
              <a:rPr lang="pt-BR" dirty="0"/>
              <a:t> utilizada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compilador</a:t>
            </a:r>
            <a:r>
              <a:rPr lang="pt-BR" dirty="0"/>
              <a:t> empregado</a:t>
            </a:r>
          </a:p>
          <a:p>
            <a:pPr lvl="1"/>
            <a:r>
              <a:rPr lang="pt-BR" dirty="0"/>
              <a:t>As habilidades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programador</a:t>
            </a:r>
          </a:p>
          <a:p>
            <a:r>
              <a:rPr lang="pt-BR" dirty="0"/>
              <a:t>É preciso abstrair a máquina:</a:t>
            </a:r>
            <a:endParaRPr lang="pt-BR" dirty="0">
              <a:sym typeface="Wingdings" pitchFamily="2" charset="2"/>
            </a:endParaRPr>
          </a:p>
          <a:p>
            <a:pPr lvl="1"/>
            <a:r>
              <a:rPr lang="pt-BR" dirty="0">
                <a:sym typeface="Wingdings" pitchFamily="2" charset="2"/>
              </a:rPr>
              <a:t>O modelo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RAM</a:t>
            </a:r>
            <a:r>
              <a:rPr lang="pt-BR" dirty="0">
                <a:sym typeface="Wingdings" pitchFamily="2" charset="2"/>
              </a:rPr>
              <a:t> (</a:t>
            </a:r>
            <a:r>
              <a:rPr lang="pt-BR" dirty="0" err="1">
                <a:sym typeface="Wingdings" pitchFamily="2" charset="2"/>
              </a:rPr>
              <a:t>Random</a:t>
            </a:r>
            <a:r>
              <a:rPr lang="pt-BR" dirty="0">
                <a:sym typeface="Wingdings" pitchFamily="2" charset="2"/>
              </a:rPr>
              <a:t> Access Machine) vem sendo usado com sucesso desde o final da década de </a:t>
            </a:r>
            <a:r>
              <a:rPr lang="pt-BR" dirty="0">
                <a:latin typeface="+mj-lt"/>
                <a:sym typeface="Wingdings" pitchFamily="2" charset="2"/>
              </a:rPr>
              <a:t>60</a:t>
            </a:r>
            <a:endParaRPr lang="pt-BR" dirty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33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4353" y="5754714"/>
            <a:ext cx="9720073" cy="504096"/>
          </a:xfrm>
        </p:spPr>
        <p:txBody>
          <a:bodyPr/>
          <a:lstStyle/>
          <a:p>
            <a:pPr algn="ctr">
              <a:buNone/>
            </a:pPr>
            <a:r>
              <a:rPr lang="pt-BR" dirty="0"/>
              <a:t>Simula o funcionamento de um computador elementar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447928" y="2204864"/>
            <a:ext cx="1714512" cy="9286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16" name="Elipse 15"/>
          <p:cNvSpPr/>
          <p:nvPr/>
        </p:nvSpPr>
        <p:spPr>
          <a:xfrm>
            <a:off x="5090738" y="3919376"/>
            <a:ext cx="2428892" cy="14287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 de Controle e Processamento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923088" y="3919376"/>
            <a:ext cx="1596146" cy="1428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 de Entrada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091134" y="3919376"/>
            <a:ext cx="1528698" cy="1428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 de Saída</a:t>
            </a:r>
          </a:p>
        </p:txBody>
      </p:sp>
      <p:cxnSp>
        <p:nvCxnSpPr>
          <p:cNvPr id="20" name="Conector de seta reta 19"/>
          <p:cNvCxnSpPr>
            <a:stCxn id="17" idx="3"/>
            <a:endCxn id="16" idx="2"/>
          </p:cNvCxnSpPr>
          <p:nvPr/>
        </p:nvCxnSpPr>
        <p:spPr>
          <a:xfrm>
            <a:off x="4519234" y="4633756"/>
            <a:ext cx="5715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6" idx="6"/>
            <a:endCxn id="18" idx="1"/>
          </p:cNvCxnSpPr>
          <p:nvPr/>
        </p:nvCxnSpPr>
        <p:spPr>
          <a:xfrm>
            <a:off x="7519630" y="4633756"/>
            <a:ext cx="5715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5" idx="4"/>
            <a:endCxn id="16" idx="0"/>
          </p:cNvCxnSpPr>
          <p:nvPr/>
        </p:nvCxnSpPr>
        <p:spPr>
          <a:xfrm rot="5400000">
            <a:off x="5912275" y="3526467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0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1675</TotalTime>
  <Words>1670</Words>
  <Application>Microsoft Office PowerPoint</Application>
  <PresentationFormat>Widescreen</PresentationFormat>
  <Paragraphs>393</Paragraphs>
  <Slides>28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9" baseType="lpstr">
      <vt:lpstr>Bookman Old Style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Equação</vt:lpstr>
      <vt:lpstr>Equation</vt:lpstr>
      <vt:lpstr>Microsoft Equation 3.0</vt:lpstr>
      <vt:lpstr>Complexidade de Algoritmos</vt:lpstr>
      <vt:lpstr>Introdução</vt:lpstr>
      <vt:lpstr>Armazenamento de dados</vt:lpstr>
      <vt:lpstr>Análise de algoritmos</vt:lpstr>
      <vt:lpstr>Análise de complexidade</vt:lpstr>
      <vt:lpstr>Ordenação Por Inserção</vt:lpstr>
      <vt:lpstr>Ordenação por inserção</vt:lpstr>
      <vt:lpstr>Análise de Algoritmos</vt:lpstr>
      <vt:lpstr>O Modelo RAM</vt:lpstr>
      <vt:lpstr>O Modelo RAM</vt:lpstr>
      <vt:lpstr>O Modelo RAM</vt:lpstr>
      <vt:lpstr>Análise pelo Modelo RAM</vt:lpstr>
      <vt:lpstr>Análise pelo Modelo RAM</vt:lpstr>
      <vt:lpstr>Análise pelo Modelo RAM</vt:lpstr>
      <vt:lpstr>Análise pelo Modelo RAM</vt:lpstr>
      <vt:lpstr>Análise da Ordenação por Inserção</vt:lpstr>
      <vt:lpstr>Análise da Ordenação por Inserção</vt:lpstr>
      <vt:lpstr>Tempo de Execução</vt:lpstr>
      <vt:lpstr>Análise do Melhor Caso</vt:lpstr>
      <vt:lpstr>Análise do Pior Caso</vt:lpstr>
      <vt:lpstr>Análise do Caso Médio</vt:lpstr>
      <vt:lpstr>Ordem de Crescimento</vt:lpstr>
      <vt:lpstr>Ordem de Crescimento</vt:lpstr>
      <vt:lpstr>Ordem de Crescimento</vt:lpstr>
      <vt:lpstr>Ordem de Crescimento</vt:lpstr>
      <vt:lpstr>Ordem de Crescimento</vt:lpstr>
      <vt:lpstr>Notação Assintótica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Complexidade;Notação Assintótica</cp:keywords>
  <cp:lastModifiedBy>Judson Santiago</cp:lastModifiedBy>
  <cp:revision>193</cp:revision>
  <dcterms:created xsi:type="dcterms:W3CDTF">2008-03-07T12:19:15Z</dcterms:created>
  <dcterms:modified xsi:type="dcterms:W3CDTF">2017-11-22T20:19:28Z</dcterms:modified>
  <cp:contentStatus/>
</cp:coreProperties>
</file>