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308" r:id="rId2"/>
    <p:sldId id="305" r:id="rId3"/>
    <p:sldId id="280" r:id="rId4"/>
    <p:sldId id="281" r:id="rId5"/>
    <p:sldId id="282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7" r:id="rId15"/>
    <p:sldId id="306" r:id="rId16"/>
    <p:sldId id="307" r:id="rId17"/>
    <p:sldId id="298" r:id="rId18"/>
    <p:sldId id="299" r:id="rId19"/>
    <p:sldId id="300" r:id="rId20"/>
    <p:sldId id="301" r:id="rId21"/>
    <p:sldId id="302" r:id="rId22"/>
    <p:sldId id="309" r:id="rId23"/>
    <p:sldId id="303" r:id="rId24"/>
    <p:sldId id="30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049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0BFDBCD-FC73-4D2D-8B9F-D795A8C90282}"/>
    <pc:docChg chg="modSld">
      <pc:chgData name="Judson Santiago" userId="ebb108da2f256286" providerId="LiveId" clId="{D0BFDBCD-FC73-4D2D-8B9F-D795A8C90282}" dt="2017-11-27T21:44:06.607" v="8" actId="20577"/>
      <pc:docMkLst>
        <pc:docMk/>
      </pc:docMkLst>
      <pc:sldChg chg="modSp">
        <pc:chgData name="Judson Santiago" userId="ebb108da2f256286" providerId="LiveId" clId="{D0BFDBCD-FC73-4D2D-8B9F-D795A8C90282}" dt="2017-11-27T21:44:06.607" v="8" actId="20577"/>
        <pc:sldMkLst>
          <pc:docMk/>
          <pc:sldMk cId="3552001223" sldId="281"/>
        </pc:sldMkLst>
        <pc:spChg chg="mod">
          <ac:chgData name="Judson Santiago" userId="ebb108da2f256286" providerId="LiveId" clId="{D0BFDBCD-FC73-4D2D-8B9F-D795A8C90282}" dt="2017-11-27T21:44:06.607" v="8" actId="20577"/>
          <ac:spMkLst>
            <pc:docMk/>
            <pc:sldMk cId="3552001223" sldId="28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11/27/2017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05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algoritmo remove() apenas reordena o vetor sem realmente eliminar elementos do container, um </a:t>
            </a:r>
            <a:r>
              <a:rPr lang="pt-BR" baseline="0" dirty="0" err="1"/>
              <a:t>erase</a:t>
            </a:r>
            <a:r>
              <a:rPr lang="pt-BR" baseline="0" dirty="0"/>
              <a:t>() é necessário para </a:t>
            </a:r>
            <a:r>
              <a:rPr lang="pt-BR" baseline="0" dirty="0" err="1"/>
              <a:t>eleminar</a:t>
            </a:r>
            <a:r>
              <a:rPr lang="pt-BR" baseline="0" dirty="0"/>
              <a:t> os elementos do fim do container. Para listas, existe um remove() com melhor desempenho.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9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orientação a objetos restringe o acesso aos dados, apenas métodos da classe podem acessar seus atributos.</a:t>
            </a:r>
          </a:p>
          <a:p>
            <a:endParaRPr lang="pt-BR" dirty="0"/>
          </a:p>
          <a:p>
            <a:r>
              <a:rPr lang="pt-BR" dirty="0"/>
              <a:t>* Em teoria, pois na prática nem sempre isso é interessante, algumas combinações possuem desempenho ruim.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3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Existem</a:t>
            </a:r>
            <a:r>
              <a:rPr lang="en-US" dirty="0"/>
              <a:t> 2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implementar</a:t>
            </a:r>
            <a:r>
              <a:rPr lang="en-US" dirty="0"/>
              <a:t> um </a:t>
            </a:r>
            <a:r>
              <a:rPr lang="en-US" dirty="0" err="1"/>
              <a:t>deque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Um</a:t>
            </a:r>
            <a:r>
              <a:rPr lang="en-US" baseline="0" dirty="0"/>
              <a:t> </a:t>
            </a:r>
            <a:r>
              <a:rPr lang="en-US" baseline="0" dirty="0" err="1"/>
              <a:t>vetor</a:t>
            </a:r>
            <a:r>
              <a:rPr lang="en-US" baseline="0" dirty="0"/>
              <a:t> </a:t>
            </a:r>
            <a:r>
              <a:rPr lang="en-US" baseline="0" dirty="0" err="1"/>
              <a:t>dinâmico</a:t>
            </a:r>
            <a:r>
              <a:rPr lang="en-US" baseline="0" dirty="0"/>
              <a:t> </a:t>
            </a:r>
            <a:r>
              <a:rPr lang="en-US" baseline="0" dirty="0" err="1"/>
              <a:t>modificado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Uma </a:t>
            </a:r>
            <a:r>
              <a:rPr lang="en-US" baseline="0" dirty="0" err="1"/>
              <a:t>lista</a:t>
            </a:r>
            <a:r>
              <a:rPr lang="en-US" baseline="0" dirty="0"/>
              <a:t> </a:t>
            </a:r>
            <a:r>
              <a:rPr lang="en-US" baseline="0" dirty="0" err="1"/>
              <a:t>duplamente</a:t>
            </a:r>
            <a:r>
              <a:rPr lang="en-US" baseline="0" dirty="0"/>
              <a:t> </a:t>
            </a:r>
            <a:r>
              <a:rPr lang="en-US" baseline="0" dirty="0" err="1"/>
              <a:t>encadeada</a:t>
            </a:r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baseline="0" dirty="0"/>
              <a:t> </a:t>
            </a:r>
            <a:r>
              <a:rPr lang="en-US" baseline="0" dirty="0" err="1"/>
              <a:t>vetor</a:t>
            </a:r>
            <a:r>
              <a:rPr lang="en-US" baseline="0" dirty="0"/>
              <a:t> </a:t>
            </a:r>
            <a:r>
              <a:rPr lang="en-US" baseline="0" dirty="0" err="1"/>
              <a:t>dinâmico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crescer</a:t>
            </a:r>
            <a:r>
              <a:rPr lang="en-US" baseline="0" dirty="0"/>
              <a:t> de ambos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lados</a:t>
            </a:r>
            <a:r>
              <a:rPr lang="en-US" baseline="0" dirty="0"/>
              <a:t> e </a:t>
            </a:r>
            <a:r>
              <a:rPr lang="en-US" baseline="0" dirty="0" err="1"/>
              <a:t>possuir</a:t>
            </a:r>
            <a:r>
              <a:rPr lang="en-US" baseline="0" dirty="0"/>
              <a:t> tempo de </a:t>
            </a:r>
            <a:r>
              <a:rPr lang="en-US" baseline="0" dirty="0" err="1"/>
              <a:t>inserção</a:t>
            </a:r>
            <a:r>
              <a:rPr lang="en-US" baseline="0" dirty="0"/>
              <a:t>/</a:t>
            </a:r>
            <a:r>
              <a:rPr lang="en-US" baseline="0" dirty="0" err="1"/>
              <a:t>remoção</a:t>
            </a:r>
            <a:r>
              <a:rPr lang="en-US" baseline="0" dirty="0"/>
              <a:t> </a:t>
            </a:r>
            <a:r>
              <a:rPr lang="en-US" baseline="0" dirty="0" err="1"/>
              <a:t>amortizados</a:t>
            </a:r>
            <a:r>
              <a:rPr lang="en-US" baseline="0" dirty="0"/>
              <a:t> para as </a:t>
            </a:r>
            <a:r>
              <a:rPr lang="en-US" baseline="0" dirty="0" err="1"/>
              <a:t>extremidades</a:t>
            </a:r>
            <a:r>
              <a:rPr lang="en-US" baseline="0" dirty="0"/>
              <a:t>. </a:t>
            </a:r>
            <a:r>
              <a:rPr lang="en-US" baseline="0" dirty="0" err="1"/>
              <a:t>Ele</a:t>
            </a:r>
            <a:r>
              <a:rPr lang="en-US" baseline="0" dirty="0"/>
              <a:t> </a:t>
            </a:r>
            <a:r>
              <a:rPr lang="en-US" baseline="0" dirty="0" err="1"/>
              <a:t>pode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implementado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Armazenando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baseline="0" dirty="0"/>
              <a:t> circular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Alocando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dados a </a:t>
            </a:r>
            <a:r>
              <a:rPr lang="en-US" baseline="0" dirty="0" err="1"/>
              <a:t>partir</a:t>
            </a:r>
            <a:r>
              <a:rPr lang="en-US" baseline="0" dirty="0"/>
              <a:t> do </a:t>
            </a:r>
            <a:r>
              <a:rPr lang="en-US" baseline="0" dirty="0" err="1"/>
              <a:t>centro</a:t>
            </a:r>
            <a:r>
              <a:rPr lang="en-US" baseline="0" dirty="0"/>
              <a:t> do </a:t>
            </a:r>
            <a:r>
              <a:rPr lang="en-US" baseline="0" dirty="0" err="1"/>
              <a:t>vetor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Armazenando</a:t>
            </a:r>
            <a:r>
              <a:rPr lang="en-US" baseline="0" dirty="0"/>
              <a:t> o </a:t>
            </a:r>
            <a:r>
              <a:rPr lang="en-US" baseline="0" dirty="0" err="1"/>
              <a:t>conteúdo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vetores</a:t>
            </a:r>
            <a:r>
              <a:rPr lang="en-US" baseline="0" dirty="0"/>
              <a:t> </a:t>
            </a:r>
            <a:r>
              <a:rPr lang="en-US" baseline="0" dirty="0" err="1"/>
              <a:t>menores</a:t>
            </a:r>
            <a:r>
              <a:rPr lang="en-US" baseline="0" dirty="0"/>
              <a:t>, e </a:t>
            </a:r>
            <a:r>
              <a:rPr lang="en-US" baseline="0" dirty="0" err="1"/>
              <a:t>alocando</a:t>
            </a:r>
            <a:r>
              <a:rPr lang="en-US" baseline="0" dirty="0"/>
              <a:t> </a:t>
            </a:r>
            <a:r>
              <a:rPr lang="en-US" baseline="0" dirty="0" err="1"/>
              <a:t>novos</a:t>
            </a:r>
            <a:r>
              <a:rPr lang="en-US" baseline="0" dirty="0"/>
              <a:t> </a:t>
            </a:r>
            <a:r>
              <a:rPr lang="en-US" baseline="0" dirty="0" err="1"/>
              <a:t>vetores</a:t>
            </a:r>
            <a:r>
              <a:rPr lang="en-US" baseline="0" dirty="0"/>
              <a:t> no </a:t>
            </a:r>
            <a:r>
              <a:rPr lang="en-US" baseline="0" dirty="0" err="1"/>
              <a:t>ínicio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fim</a:t>
            </a:r>
            <a:r>
              <a:rPr lang="en-US" baseline="0" dirty="0"/>
              <a:t> </a:t>
            </a:r>
            <a:r>
              <a:rPr lang="en-US" baseline="0" dirty="0" err="1"/>
              <a:t>conforme</a:t>
            </a:r>
            <a:r>
              <a:rPr lang="en-US" baseline="0" dirty="0"/>
              <a:t> a </a:t>
            </a:r>
            <a:r>
              <a:rPr lang="en-US" baseline="0" dirty="0" err="1"/>
              <a:t>necessidade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err="1"/>
              <a:t>push_back</a:t>
            </a:r>
            <a:r>
              <a:rPr lang="pt-BR" dirty="0"/>
              <a:t>( )</a:t>
            </a:r>
            <a:r>
              <a:rPr lang="pt-BR" baseline="0" dirty="0"/>
              <a:t> está disponível para todos os containers sequenciais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size</a:t>
            </a:r>
            <a:r>
              <a:rPr lang="pt-BR" baseline="0" dirty="0"/>
              <a:t>( ) está disponível para todas as classes containers, exceto </a:t>
            </a:r>
            <a:r>
              <a:rPr lang="pt-BR" baseline="0" dirty="0" err="1"/>
              <a:t>forward_list</a:t>
            </a:r>
            <a:r>
              <a:rPr lang="pt-BR" baseline="0" dirty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0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push_front</a:t>
            </a:r>
            <a:r>
              <a:rPr lang="pt-BR" dirty="0"/>
              <a:t>( ) não está disponível para vetores, pois teria um</a:t>
            </a:r>
            <a:r>
              <a:rPr lang="pt-BR" baseline="0" dirty="0"/>
              <a:t> desempenho ruim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8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precisa ter seu tamanho</a:t>
            </a:r>
            <a:r>
              <a:rPr lang="pt-BR" baseline="0" dirty="0"/>
              <a:t> definido na criação.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38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exemplo, </a:t>
            </a:r>
            <a:r>
              <a:rPr lang="pt-BR" dirty="0" err="1"/>
              <a:t>elem</a:t>
            </a:r>
            <a:r>
              <a:rPr lang="pt-BR" dirty="0"/>
              <a:t> é sempre uma cópia do elemento real da lista. </a:t>
            </a:r>
          </a:p>
          <a:p>
            <a:r>
              <a:rPr lang="pt-BR" dirty="0"/>
              <a:t>Para evitar</a:t>
            </a:r>
            <a:r>
              <a:rPr lang="pt-BR" baseline="0" dirty="0"/>
              <a:t> a cópia é preciso utilizar uma referência: for(auto &amp; </a:t>
            </a:r>
            <a:r>
              <a:rPr lang="pt-BR" baseline="0" dirty="0" err="1"/>
              <a:t>elem</a:t>
            </a:r>
            <a:r>
              <a:rPr lang="pt-BR" baseline="0" dirty="0"/>
              <a:t> : lista)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1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resize</a:t>
            </a:r>
            <a:r>
              <a:rPr lang="pt-BR" dirty="0"/>
              <a:t>( ) pode</a:t>
            </a:r>
            <a:r>
              <a:rPr lang="pt-BR" baseline="0" dirty="0"/>
              <a:t> ser usado também com o valor a preencher os novos espaços do container.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2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exemplo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7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F0FC7C-36B3-4D0B-B23A-2BCAD8FA6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06467FA-E957-40CD-83C8-D5F5CC10C5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0891" y="5979439"/>
            <a:ext cx="10757683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ED662561-5F8F-40F7-85E8-AEF69B06D32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CAFFC9-5ED5-4E96-BA80-95D00E4052ED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11/27/2017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A829-116F-4653-ADC8-CB396423C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Listas, Filas e Pilhas em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69E1D-FE24-4E0D-BF98-E55035D9F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09685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container é implementado por um vetor de tamanho fixo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12224" y="3416220"/>
            <a:ext cx="1029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0: oi</a:t>
            </a:r>
          </a:p>
          <a:p>
            <a:r>
              <a:rPr lang="pt-BR" dirty="0"/>
              <a:t>1: mundo</a:t>
            </a:r>
          </a:p>
          <a:p>
            <a:r>
              <a:rPr lang="pt-BR" dirty="0"/>
              <a:t>2: </a:t>
            </a:r>
          </a:p>
          <a:p>
            <a:r>
              <a:rPr lang="pt-BR" dirty="0"/>
              <a:t>3: </a:t>
            </a:r>
          </a:p>
          <a:p>
            <a:r>
              <a:rPr lang="pt-BR" dirty="0"/>
              <a:t>4: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27448" y="305618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5&gt;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"oi"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"mundo"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vet.size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++i)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1611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container é implementado por uma lista duplamente encadeada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56040" y="3420517"/>
            <a:ext cx="446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a b c d e f g h i j k l m n o p q r s t u v w x y z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5293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lista;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lista.push_back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lista)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7206797" y="5224368"/>
            <a:ext cx="338437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pt-BR" sz="14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é uma referência</a:t>
            </a:r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lista)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558725" y="5746387"/>
            <a:ext cx="64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38456" y="4763278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evitar a criação de um cópia</a:t>
            </a:r>
          </a:p>
        </p:txBody>
      </p:sp>
    </p:spTree>
    <p:extLst>
      <p:ext uri="{BB962C8B-B14F-4D97-AF65-F5344CB8AC3E}">
        <p14:creationId xmlns:p14="http://schemas.microsoft.com/office/powerpoint/2010/main" val="109944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exibir e remover elementos da lista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56040" y="3420517"/>
            <a:ext cx="446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a b c d e f g h i j k l m n o p q r s t u v w x y z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27448" y="278092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lista;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lista.push_back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lista.empty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lista.front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lista.pop_front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6380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FORWARD-LIST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implementado por uma lista simplesmente encadeada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968208" y="3861048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2 3 5 7 11 13 17 0 0 99 99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5293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forward_list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forward_list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2, 3, 5, 7, 11, 13, 17 };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redimensiona duas vezes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lista.resize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lista.resize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(11, 99);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lista)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4743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Especiais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STL possui containers que são casos especiais dos containers fundamentais: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stack</a:t>
            </a:r>
            <a:r>
              <a:rPr lang="pt-BR" dirty="0"/>
              <a:t>: uma pilha gerencia seus elementos pela política LIFO (</a:t>
            </a:r>
            <a:r>
              <a:rPr lang="pt-BR" dirty="0" err="1"/>
              <a:t>last</a:t>
            </a:r>
            <a:r>
              <a:rPr lang="pt-BR" dirty="0"/>
              <a:t> in </a:t>
            </a:r>
            <a:r>
              <a:rPr lang="pt-BR" dirty="0" err="1"/>
              <a:t>first</a:t>
            </a:r>
            <a:r>
              <a:rPr lang="pt-BR" dirty="0"/>
              <a:t> out)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queue</a:t>
            </a:r>
            <a:r>
              <a:rPr lang="pt-BR" dirty="0"/>
              <a:t>: uma fila arranja os elementos pela política FIFO (</a:t>
            </a:r>
            <a:r>
              <a:rPr lang="pt-BR" dirty="0" err="1"/>
              <a:t>first</a:t>
            </a:r>
            <a:r>
              <a:rPr lang="pt-BR" dirty="0"/>
              <a:t> in </a:t>
            </a:r>
            <a:r>
              <a:rPr lang="pt-BR" dirty="0" err="1"/>
              <a:t>first</a:t>
            </a:r>
            <a:r>
              <a:rPr lang="pt-BR" dirty="0"/>
              <a:t> out)</a:t>
            </a:r>
          </a:p>
          <a:p>
            <a:pPr lvl="1"/>
            <a:endParaRPr lang="pt-BR" dirty="0"/>
          </a:p>
          <a:p>
            <a:r>
              <a:rPr lang="pt-BR" dirty="0"/>
              <a:t>As estruturas pilha e fila podem ser implementadas com diferentes containers, mas por padrão a STL usa o container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deque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01427" y="508005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Deque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99456" y="5589240"/>
            <a:ext cx="1603000" cy="284612"/>
            <a:chOff x="2332760" y="4773310"/>
            <a:chExt cx="1603000" cy="284612"/>
          </a:xfrm>
        </p:grpSpPr>
        <p:sp>
          <p:nvSpPr>
            <p:cNvPr id="6" name="Retângulo 5"/>
            <p:cNvSpPr/>
            <p:nvPr/>
          </p:nvSpPr>
          <p:spPr>
            <a:xfrm>
              <a:off x="2567608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853874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134812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12286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3669743" y="4783871"/>
              <a:ext cx="266017" cy="264795"/>
              <a:chOff x="3669743" y="4783871"/>
              <a:chExt cx="266017" cy="264795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669743" y="4783871"/>
                <a:ext cx="122001" cy="2647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5" name="Conector de Seta Reta 14"/>
              <p:cNvCxnSpPr>
                <a:stCxn id="14" idx="1"/>
              </p:cNvCxnSpPr>
              <p:nvPr/>
            </p:nvCxnSpPr>
            <p:spPr>
              <a:xfrm>
                <a:off x="3669743" y="4916269"/>
                <a:ext cx="266017" cy="7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Agrupar 10"/>
            <p:cNvGrpSpPr/>
            <p:nvPr/>
          </p:nvGrpSpPr>
          <p:grpSpPr>
            <a:xfrm flipH="1">
              <a:off x="2332760" y="4783871"/>
              <a:ext cx="259355" cy="264795"/>
              <a:chOff x="3669743" y="4783871"/>
              <a:chExt cx="266017" cy="264795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3669743" y="4783871"/>
                <a:ext cx="122001" cy="2647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3" name="Conector de Seta Reta 12"/>
              <p:cNvCxnSpPr>
                <a:stCxn id="12" idx="1"/>
              </p:cNvCxnSpPr>
              <p:nvPr/>
            </p:nvCxnSpPr>
            <p:spPr>
              <a:xfrm>
                <a:off x="3669743" y="4916269"/>
                <a:ext cx="266017" cy="7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32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empilhar e desempilhar elementos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980891" y="4442921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2 4 8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27448" y="2780928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pilha;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pilha.top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modifica o topo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pilha.top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8; </a:t>
            </a:r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31904" y="396964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pilha.empty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pilha.top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pilha.pop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cxnSp>
        <p:nvCxnSpPr>
          <p:cNvPr id="8" name="Conector Angulado 7"/>
          <p:cNvCxnSpPr/>
          <p:nvPr/>
        </p:nvCxnSpPr>
        <p:spPr>
          <a:xfrm flipV="1">
            <a:off x="1703512" y="4149080"/>
            <a:ext cx="3456384" cy="2153642"/>
          </a:xfrm>
          <a:prstGeom prst="bentConnector3">
            <a:avLst>
              <a:gd name="adj1" fmla="val 87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1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inserir e remover elementos da fila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480376" y="5377602"/>
            <a:ext cx="2323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Temos quatro palavras!</a:t>
            </a:r>
          </a:p>
          <a:p>
            <a:r>
              <a:rPr lang="pt-BR" dirty="0"/>
              <a:t>Elementos na fila: 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27448" y="2780928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fila;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"Temos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"mais de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fila.front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"quatro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"palavras!"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31904" y="396964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pula uma palavra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fila.empty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fila.front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pt-BR" sz="1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"Elementos na fila: " 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fila.size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cxnSp>
        <p:nvCxnSpPr>
          <p:cNvPr id="8" name="Conector Angulado 7"/>
          <p:cNvCxnSpPr/>
          <p:nvPr/>
        </p:nvCxnSpPr>
        <p:spPr>
          <a:xfrm flipV="1">
            <a:off x="1703512" y="4077072"/>
            <a:ext cx="3600400" cy="2520280"/>
          </a:xfrm>
          <a:prstGeom prst="bentConnector3">
            <a:avLst>
              <a:gd name="adj1" fmla="val 83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8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objetos que representam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posição de um elemento </a:t>
            </a:r>
            <a:r>
              <a:rPr lang="pt-BR" dirty="0"/>
              <a:t>em um container</a:t>
            </a:r>
          </a:p>
          <a:p>
            <a:pPr lvl="1"/>
            <a:r>
              <a:rPr lang="pt-BR" dirty="0"/>
              <a:t>São usados para navegar pelos elementos em laços de repetição</a:t>
            </a:r>
          </a:p>
          <a:p>
            <a:pPr lvl="1"/>
            <a:r>
              <a:rPr lang="pt-BR" dirty="0"/>
              <a:t>Possuem a mesma interface que ponteiros</a:t>
            </a:r>
          </a:p>
          <a:p>
            <a:pPr lvl="1"/>
            <a:r>
              <a:rPr lang="pt-BR" dirty="0"/>
              <a:t>Podem ser usados com os seguintes operadores: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/>
              <a:t> retorna o elemento apontado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usado se o elemento possui membros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permite navegar para o próximo elemento do container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permite navegar para o elemento anterior do container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dirty="0"/>
              <a:t> retornam se dois iteradores apontam para a mesma posição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/>
              <a:t> atribui um iterador (a posição do elemento apontado) a outro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47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containers fornecem as seguintes 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retornam iteradores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begin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retorna um iterador para o primeiro elemento do container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retorna um iterador para o elemento após o último</a:t>
            </a:r>
          </a:p>
          <a:p>
            <a:r>
              <a:rPr lang="pt-BR" dirty="0"/>
              <a:t>As funções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semiaberta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Evita casos especiais para containers vazios</a:t>
            </a:r>
          </a:p>
          <a:p>
            <a:pPr lvl="1"/>
            <a:r>
              <a:rPr lang="pt-BR" dirty="0"/>
              <a:t>Fornece um critério simples de parada para laços</a:t>
            </a:r>
          </a:p>
          <a:p>
            <a:pPr lvl="2"/>
            <a:endParaRPr lang="pt-BR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2158063" y="5161796"/>
            <a:ext cx="1080120" cy="432048"/>
          </a:xfrm>
          <a:prstGeom prst="wedgeRectCallout">
            <a:avLst>
              <a:gd name="adj1" fmla="val -21803"/>
              <a:gd name="adj2" fmla="val 13836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1775520" y="6024748"/>
            <a:ext cx="3382244" cy="284612"/>
            <a:chOff x="3449356" y="4944608"/>
            <a:chExt cx="3382244" cy="284612"/>
          </a:xfrm>
        </p:grpSpPr>
        <p:sp>
          <p:nvSpPr>
            <p:cNvPr id="5" name="Retângulo 4"/>
            <p:cNvSpPr/>
            <p:nvPr/>
          </p:nvSpPr>
          <p:spPr>
            <a:xfrm>
              <a:off x="4007768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294034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574972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852446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40478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26744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07682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985156" y="494460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266094" y="4944608"/>
              <a:ext cx="288032" cy="2846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543568" y="4944608"/>
              <a:ext cx="288032" cy="2846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449356" y="4944608"/>
              <a:ext cx="288032" cy="2846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26830" y="4944608"/>
              <a:ext cx="288032" cy="2846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Texto Explicativo Retangular 20"/>
          <p:cNvSpPr/>
          <p:nvPr/>
        </p:nvSpPr>
        <p:spPr>
          <a:xfrm>
            <a:off x="4455336" y="5161796"/>
            <a:ext cx="884580" cy="432048"/>
          </a:xfrm>
          <a:prstGeom prst="wedgeRectCallout">
            <a:avLst>
              <a:gd name="adj1" fmla="val -21803"/>
              <a:gd name="adj2" fmla="val 13836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62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iteradores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4128" y="22768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lista;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lista.push_back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lista.begin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959446" y="2843295"/>
            <a:ext cx="446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a b c d e f g h i j k l m n o p q r s t u v w x y 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7930D1-C86F-4BA0-B64D-85C0EEDCB093}"/>
              </a:ext>
            </a:extLst>
          </p:cNvPr>
          <p:cNvSpPr/>
          <p:nvPr/>
        </p:nvSpPr>
        <p:spPr>
          <a:xfrm>
            <a:off x="7320135" y="4898202"/>
            <a:ext cx="4104444" cy="791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72000" rIns="0" bIns="72000">
            <a:spAutoFit/>
          </a:bodyPr>
          <a:lstStyle/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lista)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3FD7A6-EB94-4F93-9075-5116D3601AD8}"/>
              </a:ext>
            </a:extLst>
          </p:cNvPr>
          <p:cNvSpPr txBox="1"/>
          <p:nvPr/>
        </p:nvSpPr>
        <p:spPr>
          <a:xfrm>
            <a:off x="7320136" y="4437112"/>
            <a:ext cx="31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Implementação sem iteradores:</a:t>
            </a:r>
          </a:p>
        </p:txBody>
      </p:sp>
    </p:spTree>
    <p:extLst>
      <p:ext uri="{BB962C8B-B14F-4D97-AF65-F5344CB8AC3E}">
        <p14:creationId xmlns:p14="http://schemas.microsoft.com/office/powerpoint/2010/main" val="200096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pilhas</a:t>
            </a:r>
            <a:r>
              <a:rPr lang="pt-BR" dirty="0"/>
              <a:t> são estruturas de dados básicas </a:t>
            </a:r>
          </a:p>
          <a:p>
            <a:pPr lvl="1"/>
            <a:r>
              <a:rPr lang="pt-BR" dirty="0"/>
              <a:t>A maior parte das linguagens possuem implementações prontas</a:t>
            </a:r>
          </a:p>
          <a:p>
            <a:pPr lvl="1"/>
            <a:r>
              <a:rPr lang="pt-BR" dirty="0"/>
              <a:t>Em C++ elas fazem parte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Standard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Template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Library </a:t>
            </a:r>
            <a:r>
              <a:rPr lang="pt-BR" dirty="0"/>
              <a:t>(STL)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46931" y="5030490"/>
            <a:ext cx="1239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  <a:p>
            <a:r>
              <a:rPr lang="pt-BR" dirty="0"/>
              <a:t>Busca</a:t>
            </a:r>
          </a:p>
          <a:p>
            <a:r>
              <a:rPr lang="pt-BR" dirty="0"/>
              <a:t>Ordenação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408368" y="4946254"/>
            <a:ext cx="427984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408368" y="5344502"/>
            <a:ext cx="427984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9408368" y="4545955"/>
            <a:ext cx="427984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917488" y="3974451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072288" y="397445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Pilhas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846050" y="454595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274678" y="454595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703306" y="454595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131934" y="454595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560562" y="454595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258595" y="5584488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405486" y="3974451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Filas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334048" y="491511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762676" y="491511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191304" y="491511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619932" y="491511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7048560" y="491511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59083" y="452746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ini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7458064" y="45274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085574" y="456309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topo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274573" y="5922118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cxnSp>
        <p:nvCxnSpPr>
          <p:cNvPr id="11" name="Conector Angulado 10"/>
          <p:cNvCxnSpPr>
            <a:stCxn id="4" idx="3"/>
            <a:endCxn id="45" idx="0"/>
          </p:cNvCxnSpPr>
          <p:nvPr/>
        </p:nvCxnSpPr>
        <p:spPr>
          <a:xfrm>
            <a:off x="5347331" y="4712131"/>
            <a:ext cx="201031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68" idx="1"/>
            <a:endCxn id="67" idx="0"/>
          </p:cNvCxnSpPr>
          <p:nvPr/>
        </p:nvCxnSpPr>
        <p:spPr>
          <a:xfrm rot="10800000" flipV="1">
            <a:off x="7262874" y="4712131"/>
            <a:ext cx="195190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cxnSpLocks/>
            <a:stCxn id="69" idx="1"/>
            <a:endCxn id="31" idx="3"/>
          </p:cNvCxnSpPr>
          <p:nvPr/>
        </p:nvCxnSpPr>
        <p:spPr>
          <a:xfrm rot="10800000" flipV="1">
            <a:off x="9836352" y="4747756"/>
            <a:ext cx="2492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9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container define dois tipos de iteradores:</a:t>
            </a:r>
          </a:p>
          <a:p>
            <a:pPr lvl="1"/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container::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pt-BR" dirty="0"/>
              <a:t> acessa elementos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escrita/leitura</a:t>
            </a:r>
          </a:p>
          <a:p>
            <a:pPr lvl="1"/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container::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pt-BR" dirty="0"/>
              <a:t> acessa elementos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para leitura</a:t>
            </a:r>
          </a:p>
          <a:p>
            <a:pPr lvl="1"/>
            <a:endParaRPr lang="pt-BR" dirty="0"/>
          </a:p>
          <a:p>
            <a:r>
              <a:rPr lang="pt-BR" dirty="0"/>
              <a:t>Usando o iterador não-constante permite alterar o elemento apontado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95400" y="4297680"/>
            <a:ext cx="7664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lista.begin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F2AB904-2FD6-47C9-89DF-1652D17CDAC5}"/>
              </a:ext>
            </a:extLst>
          </p:cNvPr>
          <p:cNvGrpSpPr/>
          <p:nvPr/>
        </p:nvGrpSpPr>
        <p:grpSpPr>
          <a:xfrm>
            <a:off x="11584259" y="638265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09C99FE0-3B33-4253-B8BE-79F5E921E6A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6AD6093-62F6-4CD8-B01A-0D24D3C82D96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1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Declarando o iterador fora do laço permite o seu uso posterior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Mas comumente o iterador é declarado dentro do laço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6209" y="5373216"/>
            <a:ext cx="9865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iterador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lista.begin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19FA93-121F-4A76-B71D-11D8375EC4A8}"/>
              </a:ext>
            </a:extLst>
          </p:cNvPr>
          <p:cNvSpPr/>
          <p:nvPr/>
        </p:nvSpPr>
        <p:spPr>
          <a:xfrm>
            <a:off x="656209" y="2564904"/>
            <a:ext cx="7664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lista.begin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ultimo = --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131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o C++11 é possível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palavra-chave auto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funções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cbegin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cend</a:t>
            </a:r>
            <a:r>
              <a:rPr lang="pt-BR" dirty="0"/>
              <a:t> retornam iteradores constantes: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3392" y="2852936"/>
            <a:ext cx="9865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 (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&lt;char&gt;::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lista.begin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lista.end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pt-B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lista.begin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lista.end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3392" y="4925099"/>
            <a:ext cx="9865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lista.cbegin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lista.cend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2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STL fornece vários algoritmos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processar elementos nas coleções</a:t>
            </a:r>
            <a:r>
              <a:rPr lang="pt-BR" dirty="0"/>
              <a:t>: ordenação, busca, cópia, acúmulo, máximo, mínimo, etc. </a:t>
            </a:r>
          </a:p>
          <a:p>
            <a:r>
              <a:rPr lang="pt-BR" dirty="0"/>
              <a:t>Os algoritmos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são métodos </a:t>
            </a:r>
            <a:r>
              <a:rPr lang="pt-BR" dirty="0"/>
              <a:t>das classes container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Implementados uma vez </a:t>
            </a:r>
            <a:r>
              <a:rPr lang="pt-BR" dirty="0"/>
              <a:t>para funcionar com qualquer tipo de container</a:t>
            </a:r>
          </a:p>
          <a:p>
            <a:pPr lvl="1"/>
            <a:r>
              <a:rPr lang="pt-BR" dirty="0"/>
              <a:t>Utilizam os iteradores para comunicação com os containers</a:t>
            </a:r>
          </a:p>
          <a:p>
            <a:pPr lvl="1"/>
            <a:endParaRPr lang="pt-BR" dirty="0"/>
          </a:p>
          <a:p>
            <a:r>
              <a:rPr lang="pt-BR" dirty="0"/>
              <a:t>Desvantagens dessa abordagem funcional genérica:</a:t>
            </a:r>
          </a:p>
          <a:p>
            <a:pPr lvl="1"/>
            <a:r>
              <a:rPr lang="pt-BR" dirty="0"/>
              <a:t>Algumas combinações de algoritmos e containers podem não funcionar ou ter desempenho ruim</a:t>
            </a:r>
          </a:p>
        </p:txBody>
      </p:sp>
    </p:spTree>
    <p:extLst>
      <p:ext uri="{BB962C8B-B14F-4D97-AF65-F5344CB8AC3E}">
        <p14:creationId xmlns:p14="http://schemas.microsoft.com/office/powerpoint/2010/main" val="167999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AlGORITMOS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21043" y="1964353"/>
            <a:ext cx="87366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vet = { 2, 5, 4, 1, 6, 3 };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min_element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vet.cbegin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vet.cend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mínimo 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"min: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max_element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vet.cbegin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vet.cend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máximo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vet.begin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vet.end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     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ordenação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find(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3);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buscar elemento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vet.end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          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reverter ordem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0416" y="3933056"/>
            <a:ext cx="1265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min: 1</a:t>
            </a:r>
          </a:p>
          <a:p>
            <a:r>
              <a:rPr lang="pt-BR" dirty="0" err="1"/>
              <a:t>max</a:t>
            </a:r>
            <a:r>
              <a:rPr lang="pt-BR" dirty="0"/>
              <a:t>: 6</a:t>
            </a:r>
          </a:p>
          <a:p>
            <a:r>
              <a:rPr lang="pt-BR" dirty="0"/>
              <a:t>1 2 6 5 4 3</a:t>
            </a:r>
          </a:p>
        </p:txBody>
      </p:sp>
    </p:spTree>
    <p:extLst>
      <p:ext uri="{BB962C8B-B14F-4D97-AF65-F5344CB8AC3E}">
        <p14:creationId xmlns:p14="http://schemas.microsoft.com/office/powerpoint/2010/main" val="5767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STL possui suporte para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dados mais usadas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Vetor, lista, fila, pilha, etc.</a:t>
            </a:r>
          </a:p>
          <a:p>
            <a:pPr lvl="1"/>
            <a:endParaRPr lang="pt-BR" dirty="0"/>
          </a:p>
          <a:p>
            <a:r>
              <a:rPr lang="pt-BR" dirty="0"/>
              <a:t>Seu foco é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dos dados </a:t>
            </a:r>
            <a:r>
              <a:rPr lang="pt-BR" dirty="0"/>
              <a:t>e não na implementação da estrutura:</a:t>
            </a:r>
          </a:p>
          <a:p>
            <a:pPr lvl="2"/>
            <a:r>
              <a:rPr lang="pt-BR" dirty="0"/>
              <a:t>Sequenciais: vector, </a:t>
            </a:r>
            <a:r>
              <a:rPr lang="pt-BR" dirty="0" err="1"/>
              <a:t>array</a:t>
            </a:r>
            <a:r>
              <a:rPr lang="pt-BR" dirty="0"/>
              <a:t>, deque, </a:t>
            </a:r>
            <a:r>
              <a:rPr lang="pt-BR" dirty="0" err="1"/>
              <a:t>list</a:t>
            </a:r>
            <a:r>
              <a:rPr lang="pt-BR" dirty="0"/>
              <a:t>, </a:t>
            </a:r>
            <a:r>
              <a:rPr lang="pt-BR" dirty="0" err="1"/>
              <a:t>forward_list</a:t>
            </a:r>
            <a:endParaRPr lang="pt-BR" dirty="0"/>
          </a:p>
          <a:p>
            <a:pPr lvl="2"/>
            <a:r>
              <a:rPr lang="pt-BR" dirty="0"/>
              <a:t>Especiais: </a:t>
            </a:r>
            <a:r>
              <a:rPr lang="pt-BR" dirty="0" err="1"/>
              <a:t>stack</a:t>
            </a:r>
            <a:r>
              <a:rPr lang="pt-BR" dirty="0"/>
              <a:t>, </a:t>
            </a:r>
            <a:r>
              <a:rPr lang="pt-BR" dirty="0" err="1"/>
              <a:t>queue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Iteradores</a:t>
            </a:r>
            <a:r>
              <a:rPr lang="pt-BR" dirty="0"/>
              <a:t> permitem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</a:t>
            </a:r>
            <a:r>
              <a:rPr lang="pt-BR" dirty="0"/>
              <a:t> genéricos com qualquer container</a:t>
            </a:r>
          </a:p>
          <a:p>
            <a:pPr lvl="1"/>
            <a:r>
              <a:rPr lang="pt-BR" dirty="0"/>
              <a:t>Métodos dos container são especializações de melhor desempenho 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STL é uma biblioteca criada para gerenciar coleções de dados</a:t>
            </a:r>
          </a:p>
          <a:p>
            <a:pPr lvl="1"/>
            <a:r>
              <a:rPr lang="pt-BR" dirty="0"/>
              <a:t>Algoritmos modernos e eficientes</a:t>
            </a:r>
          </a:p>
          <a:p>
            <a:pPr lvl="1"/>
            <a:r>
              <a:rPr lang="pt-BR" dirty="0"/>
              <a:t>Focada em flexibilidade e alto desempenho</a:t>
            </a:r>
          </a:p>
          <a:p>
            <a:pPr lvl="1"/>
            <a:r>
              <a:rPr lang="pt-BR" dirty="0"/>
              <a:t>Do ponto de vista do programador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classes </a:t>
            </a:r>
          </a:p>
          <a:p>
            <a:pPr lvl="1"/>
            <a:r>
              <a:rPr lang="pt-BR" dirty="0"/>
              <a:t>Utilizam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templates</a:t>
            </a:r>
            <a:r>
              <a:rPr lang="pt-BR" dirty="0"/>
              <a:t> e podem ser usadas com quaisquer tipos de dados</a:t>
            </a:r>
          </a:p>
          <a:p>
            <a:pPr lvl="1"/>
            <a:endParaRPr lang="pt-BR" dirty="0"/>
          </a:p>
          <a:p>
            <a:r>
              <a:rPr lang="pt-BR" dirty="0"/>
              <a:t>Flexibilidade e alto desempenho têm um preço</a:t>
            </a:r>
          </a:p>
          <a:p>
            <a:pPr lvl="1"/>
            <a:r>
              <a:rPr lang="pt-BR" dirty="0"/>
              <a:t>Sua utilização não é trivial</a:t>
            </a:r>
          </a:p>
          <a:p>
            <a:pPr lvl="1"/>
            <a:r>
              <a:rPr lang="pt-BR" dirty="0"/>
              <a:t>Requer conhecimento de seus componentes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72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STL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Containers</a:t>
            </a:r>
            <a:r>
              <a:rPr lang="pt-BR" dirty="0"/>
              <a:t>: usados para gerenciar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coleções de objetos </a:t>
            </a:r>
            <a:r>
              <a:rPr lang="pt-BR" dirty="0"/>
              <a:t>de um certo tipo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Implementados com vetores, listas ligadas, árvores, etc.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Iteradores</a:t>
            </a:r>
            <a:r>
              <a:rPr lang="pt-BR" dirty="0"/>
              <a:t>: usados para apontar para e percorrer objetos em uma coleção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Independe da implementação interna da coleção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É semelhante a um ponteiro mas seu uso é restrito aos containers e algoritmos da STL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</a:t>
            </a:r>
            <a:r>
              <a:rPr lang="pt-BR" dirty="0"/>
              <a:t>: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processar elementos</a:t>
            </a:r>
            <a:r>
              <a:rPr lang="pt-BR" dirty="0"/>
              <a:t> de uma coleção 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Podem buscar, ordenar, percorrer ou simplesmente usar elementos de uma coleção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São escritos uma vez para funcionar com qualquer container </a:t>
            </a:r>
          </a:p>
        </p:txBody>
      </p:sp>
      <p:sp>
        <p:nvSpPr>
          <p:cNvPr id="4" name="Corda 3"/>
          <p:cNvSpPr/>
          <p:nvPr/>
        </p:nvSpPr>
        <p:spPr>
          <a:xfrm rot="17568239">
            <a:off x="7561516" y="758215"/>
            <a:ext cx="1044962" cy="1217913"/>
          </a:xfrm>
          <a:custGeom>
            <a:avLst/>
            <a:gdLst>
              <a:gd name="connsiteX0" fmla="*/ 1093053 w 1296144"/>
              <a:gd name="connsiteY0" fmla="*/ 1057049 h 1224136"/>
              <a:gd name="connsiteX1" fmla="*/ 337819 w 1296144"/>
              <a:gd name="connsiteY1" fmla="*/ 1149440 h 1224136"/>
              <a:gd name="connsiteX2" fmla="*/ 24605 w 1296144"/>
              <a:gd name="connsiteY2" fmla="*/ 445011 h 1224136"/>
              <a:gd name="connsiteX3" fmla="*/ 648071 w 1296144"/>
              <a:gd name="connsiteY3" fmla="*/ 0 h 1224136"/>
              <a:gd name="connsiteX4" fmla="*/ 1093053 w 1296144"/>
              <a:gd name="connsiteY4" fmla="*/ 1057049 h 1224136"/>
              <a:gd name="connsiteX0" fmla="*/ 1061122 w 1061122"/>
              <a:gd name="connsiteY0" fmla="*/ 1019932 h 1198941"/>
              <a:gd name="connsiteX1" fmla="*/ 331032 w 1061122"/>
              <a:gd name="connsiteY1" fmla="*/ 1149440 h 1198941"/>
              <a:gd name="connsiteX2" fmla="*/ 17818 w 1061122"/>
              <a:gd name="connsiteY2" fmla="*/ 445011 h 1198941"/>
              <a:gd name="connsiteX3" fmla="*/ 641284 w 1061122"/>
              <a:gd name="connsiteY3" fmla="*/ 0 h 1198941"/>
              <a:gd name="connsiteX4" fmla="*/ 1061122 w 1061122"/>
              <a:gd name="connsiteY4" fmla="*/ 1019932 h 1198941"/>
              <a:gd name="connsiteX0" fmla="*/ 1061122 w 1061122"/>
              <a:gd name="connsiteY0" fmla="*/ 1019932 h 1210422"/>
              <a:gd name="connsiteX1" fmla="*/ 331032 w 1061122"/>
              <a:gd name="connsiteY1" fmla="*/ 1149440 h 1210422"/>
              <a:gd name="connsiteX2" fmla="*/ 17818 w 1061122"/>
              <a:gd name="connsiteY2" fmla="*/ 445011 h 1210422"/>
              <a:gd name="connsiteX3" fmla="*/ 641284 w 1061122"/>
              <a:gd name="connsiteY3" fmla="*/ 0 h 1210422"/>
              <a:gd name="connsiteX4" fmla="*/ 1061122 w 1061122"/>
              <a:gd name="connsiteY4" fmla="*/ 1019932 h 1210422"/>
              <a:gd name="connsiteX0" fmla="*/ 1061122 w 1061122"/>
              <a:gd name="connsiteY0" fmla="*/ 1019932 h 1212275"/>
              <a:gd name="connsiteX1" fmla="*/ 331032 w 1061122"/>
              <a:gd name="connsiteY1" fmla="*/ 1149440 h 1212275"/>
              <a:gd name="connsiteX2" fmla="*/ 17818 w 1061122"/>
              <a:gd name="connsiteY2" fmla="*/ 445011 h 1212275"/>
              <a:gd name="connsiteX3" fmla="*/ 641284 w 1061122"/>
              <a:gd name="connsiteY3" fmla="*/ 0 h 1212275"/>
              <a:gd name="connsiteX4" fmla="*/ 1061122 w 1061122"/>
              <a:gd name="connsiteY4" fmla="*/ 1019932 h 1212275"/>
              <a:gd name="connsiteX0" fmla="*/ 1064244 w 1064244"/>
              <a:gd name="connsiteY0" fmla="*/ 1019932 h 1217163"/>
              <a:gd name="connsiteX1" fmla="*/ 334154 w 1064244"/>
              <a:gd name="connsiteY1" fmla="*/ 1149440 h 1217163"/>
              <a:gd name="connsiteX2" fmla="*/ 20940 w 1064244"/>
              <a:gd name="connsiteY2" fmla="*/ 445011 h 1217163"/>
              <a:gd name="connsiteX3" fmla="*/ 644406 w 1064244"/>
              <a:gd name="connsiteY3" fmla="*/ 0 h 1217163"/>
              <a:gd name="connsiteX4" fmla="*/ 1064244 w 1064244"/>
              <a:gd name="connsiteY4" fmla="*/ 1019932 h 1217163"/>
              <a:gd name="connsiteX0" fmla="*/ 1064909 w 1064909"/>
              <a:gd name="connsiteY0" fmla="*/ 1019932 h 1219392"/>
              <a:gd name="connsiteX1" fmla="*/ 326715 w 1064909"/>
              <a:gd name="connsiteY1" fmla="*/ 1152847 h 1219392"/>
              <a:gd name="connsiteX2" fmla="*/ 21605 w 1064909"/>
              <a:gd name="connsiteY2" fmla="*/ 445011 h 1219392"/>
              <a:gd name="connsiteX3" fmla="*/ 645071 w 1064909"/>
              <a:gd name="connsiteY3" fmla="*/ 0 h 1219392"/>
              <a:gd name="connsiteX4" fmla="*/ 1064909 w 1064909"/>
              <a:gd name="connsiteY4" fmla="*/ 1019932 h 1219392"/>
              <a:gd name="connsiteX0" fmla="*/ 1060518 w 1060518"/>
              <a:gd name="connsiteY0" fmla="*/ 1019932 h 1217913"/>
              <a:gd name="connsiteX1" fmla="*/ 322324 w 1060518"/>
              <a:gd name="connsiteY1" fmla="*/ 1152847 h 1217913"/>
              <a:gd name="connsiteX2" fmla="*/ 17214 w 1060518"/>
              <a:gd name="connsiteY2" fmla="*/ 445011 h 1217913"/>
              <a:gd name="connsiteX3" fmla="*/ 640680 w 1060518"/>
              <a:gd name="connsiteY3" fmla="*/ 0 h 1217913"/>
              <a:gd name="connsiteX4" fmla="*/ 1060518 w 1060518"/>
              <a:gd name="connsiteY4" fmla="*/ 1019932 h 1217913"/>
              <a:gd name="connsiteX0" fmla="*/ 1044962 w 1044962"/>
              <a:gd name="connsiteY0" fmla="*/ 1019932 h 1217913"/>
              <a:gd name="connsiteX1" fmla="*/ 306768 w 1044962"/>
              <a:gd name="connsiteY1" fmla="*/ 1152847 h 1217913"/>
              <a:gd name="connsiteX2" fmla="*/ 1658 w 1044962"/>
              <a:gd name="connsiteY2" fmla="*/ 445011 h 1217913"/>
              <a:gd name="connsiteX3" fmla="*/ 625124 w 1044962"/>
              <a:gd name="connsiteY3" fmla="*/ 0 h 1217913"/>
              <a:gd name="connsiteX4" fmla="*/ 1044962 w 1044962"/>
              <a:gd name="connsiteY4" fmla="*/ 1019932 h 12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962" h="1217913">
                <a:moveTo>
                  <a:pt x="1044962" y="1019932"/>
                </a:moveTo>
                <a:cubicBezTo>
                  <a:pt x="833672" y="1252657"/>
                  <a:pt x="476051" y="1256580"/>
                  <a:pt x="306768" y="1152847"/>
                </a:cubicBezTo>
                <a:cubicBezTo>
                  <a:pt x="152503" y="1058317"/>
                  <a:pt x="-18715" y="732066"/>
                  <a:pt x="1658" y="445011"/>
                </a:cubicBezTo>
                <a:cubicBezTo>
                  <a:pt x="80755" y="181706"/>
                  <a:pt x="335327" y="0"/>
                  <a:pt x="625124" y="0"/>
                </a:cubicBezTo>
                <a:cubicBezTo>
                  <a:pt x="773451" y="352350"/>
                  <a:pt x="896635" y="667582"/>
                  <a:pt x="1044962" y="10199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/>
          <p:cNvSpPr/>
          <p:nvPr/>
        </p:nvSpPr>
        <p:spPr>
          <a:xfrm>
            <a:off x="7671282" y="1306628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639260">
            <a:off x="7768307" y="1547669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20818689">
            <a:off x="7971450" y="1426897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8149573" y="1644695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8301329" y="1451549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rot="20172943">
            <a:off x="8126648" y="1186174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7877829" y="1129741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1285699">
            <a:off x="8456755" y="1237257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542748" y="6520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78292" y="16351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Objeto</a:t>
            </a:r>
          </a:p>
        </p:txBody>
      </p:sp>
      <p:sp>
        <p:nvSpPr>
          <p:cNvPr id="15" name="Triângulo isósceles 14"/>
          <p:cNvSpPr/>
          <p:nvPr/>
        </p:nvSpPr>
        <p:spPr>
          <a:xfrm rot="1639260">
            <a:off x="6935855" y="1462940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8452240" y="1273757"/>
            <a:ext cx="2261477" cy="24889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10498305" y="685279"/>
            <a:ext cx="1077539" cy="1270308"/>
            <a:chOff x="9046145" y="738447"/>
            <a:chExt cx="1077539" cy="1270308"/>
          </a:xfrm>
        </p:grpSpPr>
        <p:sp>
          <p:nvSpPr>
            <p:cNvPr id="21" name="Retângulo 20"/>
            <p:cNvSpPr/>
            <p:nvPr/>
          </p:nvSpPr>
          <p:spPr>
            <a:xfrm>
              <a:off x="9277670" y="1152762"/>
              <a:ext cx="648072" cy="8559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9368428" y="1305740"/>
              <a:ext cx="41647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9368428" y="1436338"/>
              <a:ext cx="3279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9368428" y="1554673"/>
              <a:ext cx="21648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9384925" y="1677061"/>
              <a:ext cx="3999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9384925" y="1807659"/>
              <a:ext cx="2167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9384925" y="1925994"/>
              <a:ext cx="1834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>
              <a:off x="9046145" y="738447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Algoritmo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9230154" y="1412523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Iterador</a:t>
            </a:r>
          </a:p>
        </p:txBody>
      </p:sp>
    </p:spTree>
    <p:extLst>
      <p:ext uri="{BB962C8B-B14F-4D97-AF65-F5344CB8AC3E}">
        <p14:creationId xmlns:p14="http://schemas.microsoft.com/office/powerpoint/2010/main" val="355200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STL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STL separa os dados das operações correspondentes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  <a:r>
              <a:rPr lang="pt-BR" dirty="0"/>
              <a:t>: são gerenciados pelos containers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</a:t>
            </a:r>
            <a:r>
              <a:rPr lang="pt-BR" dirty="0"/>
              <a:t>: definidas por algoritmos (configuráveis)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Iteradores</a:t>
            </a:r>
            <a:r>
              <a:rPr lang="pt-BR" dirty="0"/>
              <a:t>: permitem que os algoritmos acessem os dados</a:t>
            </a:r>
          </a:p>
          <a:p>
            <a:pPr lvl="1"/>
            <a:endParaRPr lang="pt-BR" dirty="0"/>
          </a:p>
          <a:p>
            <a:r>
              <a:rPr lang="pt-BR" dirty="0"/>
              <a:t>A filosofia da STL aparentemente contradiz a orientação a objetos:</a:t>
            </a:r>
          </a:p>
          <a:p>
            <a:pPr lvl="1"/>
            <a:r>
              <a:rPr lang="pt-BR" dirty="0"/>
              <a:t>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</a:t>
            </a:r>
            <a:r>
              <a:rPr lang="pt-BR" dirty="0"/>
              <a:t> qualquer container com qualquer algoritmo *</a:t>
            </a:r>
          </a:p>
          <a:p>
            <a:pPr lvl="1"/>
            <a:r>
              <a:rPr lang="pt-BR" dirty="0"/>
              <a:t>Todos os componentes funcionam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quaisquer tipos</a:t>
            </a:r>
          </a:p>
          <a:p>
            <a:pPr lvl="1"/>
            <a:r>
              <a:rPr lang="pt-BR" dirty="0"/>
              <a:t>Aplica o conceito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genérica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578292" y="652046"/>
            <a:ext cx="4997552" cy="1352451"/>
            <a:chOff x="6578292" y="652046"/>
            <a:chExt cx="4997552" cy="1352451"/>
          </a:xfrm>
        </p:grpSpPr>
        <p:sp>
          <p:nvSpPr>
            <p:cNvPr id="4" name="Corda 3"/>
            <p:cNvSpPr/>
            <p:nvPr/>
          </p:nvSpPr>
          <p:spPr>
            <a:xfrm rot="17568239">
              <a:off x="7561516" y="758215"/>
              <a:ext cx="1044962" cy="1217913"/>
            </a:xfrm>
            <a:custGeom>
              <a:avLst/>
              <a:gdLst>
                <a:gd name="connsiteX0" fmla="*/ 1093053 w 1296144"/>
                <a:gd name="connsiteY0" fmla="*/ 1057049 h 1224136"/>
                <a:gd name="connsiteX1" fmla="*/ 337819 w 1296144"/>
                <a:gd name="connsiteY1" fmla="*/ 1149440 h 1224136"/>
                <a:gd name="connsiteX2" fmla="*/ 24605 w 1296144"/>
                <a:gd name="connsiteY2" fmla="*/ 445011 h 1224136"/>
                <a:gd name="connsiteX3" fmla="*/ 648071 w 1296144"/>
                <a:gd name="connsiteY3" fmla="*/ 0 h 1224136"/>
                <a:gd name="connsiteX4" fmla="*/ 1093053 w 1296144"/>
                <a:gd name="connsiteY4" fmla="*/ 1057049 h 1224136"/>
                <a:gd name="connsiteX0" fmla="*/ 1061122 w 1061122"/>
                <a:gd name="connsiteY0" fmla="*/ 1019932 h 1198941"/>
                <a:gd name="connsiteX1" fmla="*/ 331032 w 1061122"/>
                <a:gd name="connsiteY1" fmla="*/ 1149440 h 1198941"/>
                <a:gd name="connsiteX2" fmla="*/ 17818 w 1061122"/>
                <a:gd name="connsiteY2" fmla="*/ 445011 h 1198941"/>
                <a:gd name="connsiteX3" fmla="*/ 641284 w 1061122"/>
                <a:gd name="connsiteY3" fmla="*/ 0 h 1198941"/>
                <a:gd name="connsiteX4" fmla="*/ 1061122 w 1061122"/>
                <a:gd name="connsiteY4" fmla="*/ 1019932 h 1198941"/>
                <a:gd name="connsiteX0" fmla="*/ 1061122 w 1061122"/>
                <a:gd name="connsiteY0" fmla="*/ 1019932 h 1210422"/>
                <a:gd name="connsiteX1" fmla="*/ 331032 w 1061122"/>
                <a:gd name="connsiteY1" fmla="*/ 1149440 h 1210422"/>
                <a:gd name="connsiteX2" fmla="*/ 17818 w 1061122"/>
                <a:gd name="connsiteY2" fmla="*/ 445011 h 1210422"/>
                <a:gd name="connsiteX3" fmla="*/ 641284 w 1061122"/>
                <a:gd name="connsiteY3" fmla="*/ 0 h 1210422"/>
                <a:gd name="connsiteX4" fmla="*/ 1061122 w 1061122"/>
                <a:gd name="connsiteY4" fmla="*/ 1019932 h 1210422"/>
                <a:gd name="connsiteX0" fmla="*/ 1061122 w 1061122"/>
                <a:gd name="connsiteY0" fmla="*/ 1019932 h 1212275"/>
                <a:gd name="connsiteX1" fmla="*/ 331032 w 1061122"/>
                <a:gd name="connsiteY1" fmla="*/ 1149440 h 1212275"/>
                <a:gd name="connsiteX2" fmla="*/ 17818 w 1061122"/>
                <a:gd name="connsiteY2" fmla="*/ 445011 h 1212275"/>
                <a:gd name="connsiteX3" fmla="*/ 641284 w 1061122"/>
                <a:gd name="connsiteY3" fmla="*/ 0 h 1212275"/>
                <a:gd name="connsiteX4" fmla="*/ 1061122 w 1061122"/>
                <a:gd name="connsiteY4" fmla="*/ 1019932 h 1212275"/>
                <a:gd name="connsiteX0" fmla="*/ 1064244 w 1064244"/>
                <a:gd name="connsiteY0" fmla="*/ 1019932 h 1217163"/>
                <a:gd name="connsiteX1" fmla="*/ 334154 w 1064244"/>
                <a:gd name="connsiteY1" fmla="*/ 1149440 h 1217163"/>
                <a:gd name="connsiteX2" fmla="*/ 20940 w 1064244"/>
                <a:gd name="connsiteY2" fmla="*/ 445011 h 1217163"/>
                <a:gd name="connsiteX3" fmla="*/ 644406 w 1064244"/>
                <a:gd name="connsiteY3" fmla="*/ 0 h 1217163"/>
                <a:gd name="connsiteX4" fmla="*/ 1064244 w 1064244"/>
                <a:gd name="connsiteY4" fmla="*/ 1019932 h 1217163"/>
                <a:gd name="connsiteX0" fmla="*/ 1064909 w 1064909"/>
                <a:gd name="connsiteY0" fmla="*/ 1019932 h 1219392"/>
                <a:gd name="connsiteX1" fmla="*/ 326715 w 1064909"/>
                <a:gd name="connsiteY1" fmla="*/ 1152847 h 1219392"/>
                <a:gd name="connsiteX2" fmla="*/ 21605 w 1064909"/>
                <a:gd name="connsiteY2" fmla="*/ 445011 h 1219392"/>
                <a:gd name="connsiteX3" fmla="*/ 645071 w 1064909"/>
                <a:gd name="connsiteY3" fmla="*/ 0 h 1219392"/>
                <a:gd name="connsiteX4" fmla="*/ 1064909 w 1064909"/>
                <a:gd name="connsiteY4" fmla="*/ 1019932 h 1219392"/>
                <a:gd name="connsiteX0" fmla="*/ 1060518 w 1060518"/>
                <a:gd name="connsiteY0" fmla="*/ 1019932 h 1217913"/>
                <a:gd name="connsiteX1" fmla="*/ 322324 w 1060518"/>
                <a:gd name="connsiteY1" fmla="*/ 1152847 h 1217913"/>
                <a:gd name="connsiteX2" fmla="*/ 17214 w 1060518"/>
                <a:gd name="connsiteY2" fmla="*/ 445011 h 1217913"/>
                <a:gd name="connsiteX3" fmla="*/ 640680 w 1060518"/>
                <a:gd name="connsiteY3" fmla="*/ 0 h 1217913"/>
                <a:gd name="connsiteX4" fmla="*/ 1060518 w 1060518"/>
                <a:gd name="connsiteY4" fmla="*/ 1019932 h 1217913"/>
                <a:gd name="connsiteX0" fmla="*/ 1044962 w 1044962"/>
                <a:gd name="connsiteY0" fmla="*/ 1019932 h 1217913"/>
                <a:gd name="connsiteX1" fmla="*/ 306768 w 1044962"/>
                <a:gd name="connsiteY1" fmla="*/ 1152847 h 1217913"/>
                <a:gd name="connsiteX2" fmla="*/ 1658 w 1044962"/>
                <a:gd name="connsiteY2" fmla="*/ 445011 h 1217913"/>
                <a:gd name="connsiteX3" fmla="*/ 625124 w 1044962"/>
                <a:gd name="connsiteY3" fmla="*/ 0 h 1217913"/>
                <a:gd name="connsiteX4" fmla="*/ 1044962 w 1044962"/>
                <a:gd name="connsiteY4" fmla="*/ 1019932 h 12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962" h="1217913">
                  <a:moveTo>
                    <a:pt x="1044962" y="1019932"/>
                  </a:moveTo>
                  <a:cubicBezTo>
                    <a:pt x="833672" y="1252657"/>
                    <a:pt x="476051" y="1256580"/>
                    <a:pt x="306768" y="1152847"/>
                  </a:cubicBezTo>
                  <a:cubicBezTo>
                    <a:pt x="152503" y="1058317"/>
                    <a:pt x="-18715" y="732066"/>
                    <a:pt x="1658" y="445011"/>
                  </a:cubicBezTo>
                  <a:cubicBezTo>
                    <a:pt x="80755" y="181706"/>
                    <a:pt x="335327" y="0"/>
                    <a:pt x="625124" y="0"/>
                  </a:cubicBezTo>
                  <a:cubicBezTo>
                    <a:pt x="773451" y="352350"/>
                    <a:pt x="896635" y="667582"/>
                    <a:pt x="1044962" y="101993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7671282" y="1306628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 rot="1639260">
              <a:off x="7768307" y="1547669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 rot="20818689">
              <a:off x="7971450" y="1426897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isósceles 7"/>
            <p:cNvSpPr/>
            <p:nvPr/>
          </p:nvSpPr>
          <p:spPr>
            <a:xfrm>
              <a:off x="8149573" y="1644695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/>
            <p:cNvSpPr/>
            <p:nvPr/>
          </p:nvSpPr>
          <p:spPr>
            <a:xfrm>
              <a:off x="8301329" y="1451549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 rot="20172943">
              <a:off x="8126648" y="1186174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/>
            <p:cNvSpPr/>
            <p:nvPr/>
          </p:nvSpPr>
          <p:spPr>
            <a:xfrm>
              <a:off x="7877829" y="1129741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/>
          </p:nvSpPr>
          <p:spPr>
            <a:xfrm rot="1285699">
              <a:off x="8456755" y="1237257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542748" y="652046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Container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578292" y="163516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Objeto</a:t>
              </a:r>
            </a:p>
          </p:txBody>
        </p:sp>
        <p:sp>
          <p:nvSpPr>
            <p:cNvPr id="15" name="Triângulo isósceles 14"/>
            <p:cNvSpPr/>
            <p:nvPr/>
          </p:nvSpPr>
          <p:spPr>
            <a:xfrm rot="1639260">
              <a:off x="6935855" y="1462940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H="1">
              <a:off x="8452240" y="1273757"/>
              <a:ext cx="2261477" cy="24889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grupar 16"/>
            <p:cNvGrpSpPr/>
            <p:nvPr/>
          </p:nvGrpSpPr>
          <p:grpSpPr>
            <a:xfrm>
              <a:off x="10498305" y="685279"/>
              <a:ext cx="1077539" cy="1270308"/>
              <a:chOff x="9046145" y="738447"/>
              <a:chExt cx="1077539" cy="127030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9277670" y="1152762"/>
                <a:ext cx="648072" cy="85599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/>
              <p:cNvCxnSpPr/>
              <p:nvPr/>
            </p:nvCxnSpPr>
            <p:spPr>
              <a:xfrm>
                <a:off x="9368428" y="1305740"/>
                <a:ext cx="41647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368428" y="1436338"/>
                <a:ext cx="32797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9368428" y="1554673"/>
                <a:ext cx="2164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9384925" y="1677061"/>
                <a:ext cx="3999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9384925" y="1807659"/>
                <a:ext cx="21678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9384925" y="1925994"/>
                <a:ext cx="1834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aixaDeTexto 24"/>
              <p:cNvSpPr txBox="1"/>
              <p:nvPr/>
            </p:nvSpPr>
            <p:spPr>
              <a:xfrm>
                <a:off x="9046145" y="738447"/>
                <a:ext cx="107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Algoritmo</a:t>
                </a:r>
              </a:p>
            </p:txBody>
          </p:sp>
        </p:grpSp>
        <p:sp>
          <p:nvSpPr>
            <p:cNvPr id="26" name="CaixaDeTexto 25"/>
            <p:cNvSpPr txBox="1"/>
            <p:nvPr/>
          </p:nvSpPr>
          <p:spPr>
            <a:xfrm>
              <a:off x="9230154" y="1412523"/>
              <a:ext cx="934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Iterador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4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lipse 152"/>
          <p:cNvSpPr/>
          <p:nvPr/>
        </p:nvSpPr>
        <p:spPr>
          <a:xfrm>
            <a:off x="8705505" y="5229934"/>
            <a:ext cx="2298855" cy="122340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/>
          <p:cNvSpPr/>
          <p:nvPr/>
        </p:nvSpPr>
        <p:spPr>
          <a:xfrm>
            <a:off x="8633294" y="3562854"/>
            <a:ext cx="2298855" cy="122340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04806" y="3695402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04806" y="4181593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Vector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904806" y="466696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Deque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04806" y="51552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04806" y="5641060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Forward-List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355108" y="2420888"/>
            <a:ext cx="125386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Sequenciais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73021" y="2420888"/>
            <a:ext cx="126207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Associativos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921906" y="2420888"/>
            <a:ext cx="163859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Não-ordenados</a:t>
            </a:r>
          </a:p>
        </p:txBody>
      </p:sp>
      <p:grpSp>
        <p:nvGrpSpPr>
          <p:cNvPr id="82" name="Agrupar 81"/>
          <p:cNvGrpSpPr/>
          <p:nvPr/>
        </p:nvGrpSpPr>
        <p:grpSpPr>
          <a:xfrm>
            <a:off x="2580408" y="3780122"/>
            <a:ext cx="1132710" cy="284612"/>
            <a:chOff x="2567608" y="3801752"/>
            <a:chExt cx="1132710" cy="284612"/>
          </a:xfrm>
        </p:grpSpPr>
        <p:sp>
          <p:nvSpPr>
            <p:cNvPr id="24" name="Retângulo 23"/>
            <p:cNvSpPr/>
            <p:nvPr/>
          </p:nvSpPr>
          <p:spPr>
            <a:xfrm>
              <a:off x="2567608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853874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134812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12286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2560990" y="4266313"/>
            <a:ext cx="1368152" cy="284612"/>
            <a:chOff x="2567608" y="4287943"/>
            <a:chExt cx="1368152" cy="284612"/>
          </a:xfrm>
        </p:grpSpPr>
        <p:sp>
          <p:nvSpPr>
            <p:cNvPr id="26" name="Retângulo 25"/>
            <p:cNvSpPr/>
            <p:nvPr/>
          </p:nvSpPr>
          <p:spPr>
            <a:xfrm>
              <a:off x="2567608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853874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34812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12286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669743" y="4302996"/>
              <a:ext cx="122001" cy="2668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4" name="Conector de Seta Reta 53"/>
            <p:cNvCxnSpPr>
              <a:cxnSpLocks/>
              <a:stCxn id="52" idx="1"/>
            </p:cNvCxnSpPr>
            <p:nvPr/>
          </p:nvCxnSpPr>
          <p:spPr>
            <a:xfrm>
              <a:off x="3669743" y="4436424"/>
              <a:ext cx="266017" cy="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Agrupar 79"/>
          <p:cNvGrpSpPr/>
          <p:nvPr/>
        </p:nvGrpSpPr>
        <p:grpSpPr>
          <a:xfrm>
            <a:off x="2406825" y="4751680"/>
            <a:ext cx="1594325" cy="284612"/>
            <a:chOff x="2341435" y="4773310"/>
            <a:chExt cx="1594325" cy="284612"/>
          </a:xfrm>
        </p:grpSpPr>
        <p:sp>
          <p:nvSpPr>
            <p:cNvPr id="28" name="Retângulo 27"/>
            <p:cNvSpPr/>
            <p:nvPr/>
          </p:nvSpPr>
          <p:spPr>
            <a:xfrm>
              <a:off x="2567608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853874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134812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412286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3669743" y="4783871"/>
              <a:ext cx="266017" cy="266959"/>
              <a:chOff x="3669743" y="4783871"/>
              <a:chExt cx="266017" cy="266959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669743" y="4783871"/>
                <a:ext cx="122001" cy="26695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6" name="Conector de Seta Reta 55"/>
              <p:cNvCxnSpPr>
                <a:cxnSpLocks/>
                <a:stCxn id="55" idx="1"/>
              </p:cNvCxnSpPr>
              <p:nvPr/>
            </p:nvCxnSpPr>
            <p:spPr>
              <a:xfrm>
                <a:off x="3669743" y="4917351"/>
                <a:ext cx="266017" cy="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/>
            <p:cNvGrpSpPr/>
            <p:nvPr/>
          </p:nvGrpSpPr>
          <p:grpSpPr>
            <a:xfrm flipH="1">
              <a:off x="2341435" y="4783871"/>
              <a:ext cx="259354" cy="266959"/>
              <a:chOff x="3660845" y="4783871"/>
              <a:chExt cx="266016" cy="266959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3660853" y="4783871"/>
                <a:ext cx="122001" cy="26695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0" name="Conector de Seta Reta 59"/>
              <p:cNvCxnSpPr>
                <a:cxnSpLocks/>
                <a:stCxn id="59" idx="1"/>
              </p:cNvCxnSpPr>
              <p:nvPr/>
            </p:nvCxnSpPr>
            <p:spPr>
              <a:xfrm>
                <a:off x="3660845" y="4917351"/>
                <a:ext cx="266016" cy="5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Agrupar 78"/>
          <p:cNvGrpSpPr/>
          <p:nvPr/>
        </p:nvGrpSpPr>
        <p:grpSpPr>
          <a:xfrm>
            <a:off x="2272958" y="5240001"/>
            <a:ext cx="1878826" cy="284612"/>
            <a:chOff x="2281342" y="5261631"/>
            <a:chExt cx="1878826" cy="284612"/>
          </a:xfrm>
        </p:grpSpPr>
        <p:sp>
          <p:nvSpPr>
            <p:cNvPr id="30" name="Retângulo 29"/>
            <p:cNvSpPr/>
            <p:nvPr/>
          </p:nvSpPr>
          <p:spPr>
            <a:xfrm>
              <a:off x="2423592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853874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824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71973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de Seta Reta 60"/>
            <p:cNvCxnSpPr/>
            <p:nvPr/>
          </p:nvCxnSpPr>
          <p:spPr>
            <a:xfrm>
              <a:off x="2711624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3155996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81017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4007768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>
              <a:off x="2281342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2706549" y="5445224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228134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H="1">
              <a:off x="314367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H="1">
              <a:off x="3575720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4007768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/>
          <p:cNvGrpSpPr/>
          <p:nvPr/>
        </p:nvGrpSpPr>
        <p:grpSpPr>
          <a:xfrm>
            <a:off x="2305068" y="5725780"/>
            <a:ext cx="1840098" cy="284612"/>
            <a:chOff x="2459264" y="5747410"/>
            <a:chExt cx="1840098" cy="284612"/>
          </a:xfrm>
        </p:grpSpPr>
        <p:sp>
          <p:nvSpPr>
            <p:cNvPr id="32" name="Retângulo 31"/>
            <p:cNvSpPr/>
            <p:nvPr/>
          </p:nvSpPr>
          <p:spPr>
            <a:xfrm>
              <a:off x="2596186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017308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44226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86375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de Seta Reta 72"/>
            <p:cNvCxnSpPr/>
            <p:nvPr/>
          </p:nvCxnSpPr>
          <p:spPr>
            <a:xfrm>
              <a:off x="2884218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3305340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>
              <a:off x="3719736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>
              <a:off x="4157112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>
              <a:off x="2459264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tângulo 83"/>
          <p:cNvSpPr/>
          <p:nvPr/>
        </p:nvSpPr>
        <p:spPr>
          <a:xfrm>
            <a:off x="5920290" y="366525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5657572" y="403607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 85"/>
          <p:cNvSpPr/>
          <p:nvPr/>
        </p:nvSpPr>
        <p:spPr>
          <a:xfrm>
            <a:off x="5387460" y="442963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6197514" y="403607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418135" y="325889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Set/</a:t>
            </a:r>
            <a:r>
              <a:rPr lang="pt-BR" dirty="0" err="1"/>
              <a:t>Multiset</a:t>
            </a:r>
            <a:endParaRPr lang="pt-BR" dirty="0"/>
          </a:p>
        </p:txBody>
      </p:sp>
      <p:sp>
        <p:nvSpPr>
          <p:cNvPr id="89" name="Retângulo 88"/>
          <p:cNvSpPr/>
          <p:nvPr/>
        </p:nvSpPr>
        <p:spPr>
          <a:xfrm>
            <a:off x="5752309" y="442963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Retângulo 89"/>
          <p:cNvSpPr/>
          <p:nvPr/>
        </p:nvSpPr>
        <p:spPr>
          <a:xfrm>
            <a:off x="6112232" y="442533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Retângulo 90"/>
          <p:cNvSpPr/>
          <p:nvPr/>
        </p:nvSpPr>
        <p:spPr>
          <a:xfrm>
            <a:off x="6477081" y="442533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3" name="Conector reto 92"/>
          <p:cNvCxnSpPr>
            <a:stCxn id="84" idx="2"/>
            <a:endCxn id="85" idx="0"/>
          </p:cNvCxnSpPr>
          <p:nvPr/>
        </p:nvCxnSpPr>
        <p:spPr>
          <a:xfrm flipH="1">
            <a:off x="5801588" y="3949868"/>
            <a:ext cx="262718" cy="8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87" idx="0"/>
            <a:endCxn id="84" idx="2"/>
          </p:cNvCxnSpPr>
          <p:nvPr/>
        </p:nvCxnSpPr>
        <p:spPr>
          <a:xfrm flipH="1" flipV="1">
            <a:off x="6064306" y="3949868"/>
            <a:ext cx="277224" cy="8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85" idx="2"/>
            <a:endCxn id="86" idx="0"/>
          </p:cNvCxnSpPr>
          <p:nvPr/>
        </p:nvCxnSpPr>
        <p:spPr>
          <a:xfrm flipH="1">
            <a:off x="5531476" y="4320690"/>
            <a:ext cx="270112" cy="10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89" idx="0"/>
            <a:endCxn id="85" idx="2"/>
          </p:cNvCxnSpPr>
          <p:nvPr/>
        </p:nvCxnSpPr>
        <p:spPr>
          <a:xfrm flipH="1" flipV="1">
            <a:off x="5801588" y="4320690"/>
            <a:ext cx="94737" cy="10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87" idx="2"/>
            <a:endCxn id="90" idx="0"/>
          </p:cNvCxnSpPr>
          <p:nvPr/>
        </p:nvCxnSpPr>
        <p:spPr>
          <a:xfrm flipH="1">
            <a:off x="6256248" y="4320690"/>
            <a:ext cx="85282" cy="10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91" idx="0"/>
            <a:endCxn id="87" idx="2"/>
          </p:cNvCxnSpPr>
          <p:nvPr/>
        </p:nvCxnSpPr>
        <p:spPr>
          <a:xfrm flipH="1" flipV="1">
            <a:off x="6341530" y="4320690"/>
            <a:ext cx="279567" cy="10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5980758" y="524601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Retângulo 110"/>
          <p:cNvSpPr/>
          <p:nvPr/>
        </p:nvSpPr>
        <p:spPr>
          <a:xfrm>
            <a:off x="5718040" y="5618705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Retângulo 111"/>
          <p:cNvSpPr/>
          <p:nvPr/>
        </p:nvSpPr>
        <p:spPr>
          <a:xfrm>
            <a:off x="5447928" y="601193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3" name="Retângulo 112"/>
          <p:cNvSpPr/>
          <p:nvPr/>
        </p:nvSpPr>
        <p:spPr>
          <a:xfrm>
            <a:off x="6257982" y="5618705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319254" y="48140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Map</a:t>
            </a:r>
            <a:r>
              <a:rPr lang="pt-BR" dirty="0"/>
              <a:t>/</a:t>
            </a:r>
            <a:r>
              <a:rPr lang="pt-BR" dirty="0" err="1"/>
              <a:t>Multimap</a:t>
            </a:r>
            <a:endParaRPr lang="pt-BR" dirty="0"/>
          </a:p>
        </p:txBody>
      </p:sp>
      <p:sp>
        <p:nvSpPr>
          <p:cNvPr id="115" name="Retângulo 114"/>
          <p:cNvSpPr/>
          <p:nvPr/>
        </p:nvSpPr>
        <p:spPr>
          <a:xfrm>
            <a:off x="5812777" y="601193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tângulo 115"/>
          <p:cNvSpPr/>
          <p:nvPr/>
        </p:nvSpPr>
        <p:spPr>
          <a:xfrm>
            <a:off x="6172700" y="6007634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7" name="Retângulo 116"/>
          <p:cNvSpPr/>
          <p:nvPr/>
        </p:nvSpPr>
        <p:spPr>
          <a:xfrm>
            <a:off x="6537549" y="6007634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8" name="Conector reto 117"/>
          <p:cNvCxnSpPr>
            <a:stCxn id="110" idx="2"/>
            <a:endCxn id="111" idx="0"/>
          </p:cNvCxnSpPr>
          <p:nvPr/>
        </p:nvCxnSpPr>
        <p:spPr>
          <a:xfrm flipH="1">
            <a:off x="5862056" y="5530624"/>
            <a:ext cx="262718" cy="8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>
            <a:stCxn id="113" idx="0"/>
            <a:endCxn id="110" idx="2"/>
          </p:cNvCxnSpPr>
          <p:nvPr/>
        </p:nvCxnSpPr>
        <p:spPr>
          <a:xfrm flipH="1" flipV="1">
            <a:off x="6124774" y="5530624"/>
            <a:ext cx="277224" cy="8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111" idx="2"/>
            <a:endCxn id="112" idx="0"/>
          </p:cNvCxnSpPr>
          <p:nvPr/>
        </p:nvCxnSpPr>
        <p:spPr>
          <a:xfrm flipH="1">
            <a:off x="5591944" y="5903317"/>
            <a:ext cx="270112" cy="108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>
            <a:stCxn id="115" idx="0"/>
            <a:endCxn id="111" idx="2"/>
          </p:cNvCxnSpPr>
          <p:nvPr/>
        </p:nvCxnSpPr>
        <p:spPr>
          <a:xfrm flipH="1" flipV="1">
            <a:off x="5862056" y="5903317"/>
            <a:ext cx="94737" cy="108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>
            <a:stCxn id="113" idx="2"/>
            <a:endCxn id="116" idx="0"/>
          </p:cNvCxnSpPr>
          <p:nvPr/>
        </p:nvCxnSpPr>
        <p:spPr>
          <a:xfrm flipH="1">
            <a:off x="6316716" y="5903317"/>
            <a:ext cx="85282" cy="104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117" idx="0"/>
            <a:endCxn id="113" idx="2"/>
          </p:cNvCxnSpPr>
          <p:nvPr/>
        </p:nvCxnSpPr>
        <p:spPr>
          <a:xfrm flipH="1" flipV="1">
            <a:off x="6401998" y="5903317"/>
            <a:ext cx="279567" cy="104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123"/>
          <p:cNvSpPr/>
          <p:nvPr/>
        </p:nvSpPr>
        <p:spPr>
          <a:xfrm>
            <a:off x="9727765" y="3640994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Retângulo 124"/>
          <p:cNvSpPr/>
          <p:nvPr/>
        </p:nvSpPr>
        <p:spPr>
          <a:xfrm>
            <a:off x="9244714" y="3783300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Retângulo 125"/>
          <p:cNvSpPr/>
          <p:nvPr/>
        </p:nvSpPr>
        <p:spPr>
          <a:xfrm>
            <a:off x="8995717" y="4167037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Retângulo 126"/>
          <p:cNvSpPr/>
          <p:nvPr/>
        </p:nvSpPr>
        <p:spPr>
          <a:xfrm>
            <a:off x="9954216" y="403156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8735449" y="3192788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Set/</a:t>
            </a:r>
            <a:r>
              <a:rPr lang="pt-BR" sz="1600" dirty="0" err="1"/>
              <a:t>Multiset</a:t>
            </a:r>
            <a:endParaRPr lang="pt-BR" sz="1600" dirty="0"/>
          </a:p>
        </p:txBody>
      </p:sp>
      <p:sp>
        <p:nvSpPr>
          <p:cNvPr id="129" name="Retângulo 128"/>
          <p:cNvSpPr/>
          <p:nvPr/>
        </p:nvSpPr>
        <p:spPr>
          <a:xfrm>
            <a:off x="9427975" y="4247777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/>
          <p:cNvSpPr/>
          <p:nvPr/>
        </p:nvSpPr>
        <p:spPr>
          <a:xfrm>
            <a:off x="9864737" y="438434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Retângulo 130"/>
          <p:cNvSpPr/>
          <p:nvPr/>
        </p:nvSpPr>
        <p:spPr>
          <a:xfrm>
            <a:off x="10340551" y="413935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9" name="Retângulo 138"/>
          <p:cNvSpPr/>
          <p:nvPr/>
        </p:nvSpPr>
        <p:spPr>
          <a:xfrm>
            <a:off x="9761409" y="531300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0" name="Retângulo 139"/>
          <p:cNvSpPr/>
          <p:nvPr/>
        </p:nvSpPr>
        <p:spPr>
          <a:xfrm>
            <a:off x="9278358" y="5480516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1" name="Retângulo 140"/>
          <p:cNvSpPr/>
          <p:nvPr/>
        </p:nvSpPr>
        <p:spPr>
          <a:xfrm>
            <a:off x="8997811" y="5830499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2" name="Retângulo 141"/>
          <p:cNvSpPr/>
          <p:nvPr/>
        </p:nvSpPr>
        <p:spPr>
          <a:xfrm>
            <a:off x="10069343" y="5690765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8618176" y="4858264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</a:t>
            </a:r>
            <a:r>
              <a:rPr lang="pt-BR" sz="1600" dirty="0" err="1"/>
              <a:t>Map</a:t>
            </a:r>
            <a:r>
              <a:rPr lang="pt-BR" sz="1600" dirty="0"/>
              <a:t>/</a:t>
            </a:r>
            <a:r>
              <a:rPr lang="pt-BR" sz="1600" dirty="0" err="1"/>
              <a:t>Multimap</a:t>
            </a:r>
            <a:endParaRPr lang="pt-BR" sz="1600" dirty="0"/>
          </a:p>
        </p:txBody>
      </p:sp>
      <p:sp>
        <p:nvSpPr>
          <p:cNvPr id="144" name="Retângulo 143"/>
          <p:cNvSpPr/>
          <p:nvPr/>
        </p:nvSpPr>
        <p:spPr>
          <a:xfrm>
            <a:off x="9476693" y="5924194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5" name="Retângulo 144"/>
          <p:cNvSpPr/>
          <p:nvPr/>
        </p:nvSpPr>
        <p:spPr>
          <a:xfrm>
            <a:off x="9955575" y="6033348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10531911" y="5730047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60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6813" y="2084832"/>
            <a:ext cx="9720073" cy="4214791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Sequenciais</a:t>
            </a:r>
            <a:r>
              <a:rPr lang="pt-BR" dirty="0"/>
              <a:t>: cada elemento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posição </a:t>
            </a:r>
            <a:r>
              <a:rPr lang="pt-BR" dirty="0"/>
              <a:t>que depende do momento e lugar da inserção, mas independe do valor do elemento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280379" y="3232029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71464" y="4211796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Vector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271464" y="51479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Deque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159896" y="32320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159896" y="4296797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Forward-List</a:t>
            </a:r>
            <a:endParaRPr lang="pt-BR" dirty="0"/>
          </a:p>
        </p:txBody>
      </p:sp>
      <p:grpSp>
        <p:nvGrpSpPr>
          <p:cNvPr id="82" name="Agrupar 81"/>
          <p:cNvGrpSpPr/>
          <p:nvPr/>
        </p:nvGrpSpPr>
        <p:grpSpPr>
          <a:xfrm>
            <a:off x="1359773" y="3653324"/>
            <a:ext cx="1132710" cy="284612"/>
            <a:chOff x="2567608" y="3801752"/>
            <a:chExt cx="1132710" cy="284612"/>
          </a:xfrm>
        </p:grpSpPr>
        <p:sp>
          <p:nvSpPr>
            <p:cNvPr id="24" name="Retângulo 23"/>
            <p:cNvSpPr/>
            <p:nvPr/>
          </p:nvSpPr>
          <p:spPr>
            <a:xfrm>
              <a:off x="2567608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853874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134812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12286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379442" y="4581128"/>
            <a:ext cx="1368152" cy="284612"/>
            <a:chOff x="2567608" y="4287943"/>
            <a:chExt cx="1368152" cy="284612"/>
          </a:xfrm>
        </p:grpSpPr>
        <p:sp>
          <p:nvSpPr>
            <p:cNvPr id="26" name="Retângulo 25"/>
            <p:cNvSpPr/>
            <p:nvPr/>
          </p:nvSpPr>
          <p:spPr>
            <a:xfrm>
              <a:off x="2567608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853874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34812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12286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669743" y="4297680"/>
              <a:ext cx="122001" cy="2647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4" name="Conector de Seta Reta 53"/>
            <p:cNvCxnSpPr>
              <a:stCxn id="52" idx="1"/>
            </p:cNvCxnSpPr>
            <p:nvPr/>
          </p:nvCxnSpPr>
          <p:spPr>
            <a:xfrm>
              <a:off x="3669743" y="4430078"/>
              <a:ext cx="266017" cy="7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Agrupar 79"/>
          <p:cNvGrpSpPr/>
          <p:nvPr/>
        </p:nvGrpSpPr>
        <p:grpSpPr>
          <a:xfrm>
            <a:off x="1278169" y="5657086"/>
            <a:ext cx="1594324" cy="284612"/>
            <a:chOff x="2341436" y="4773310"/>
            <a:chExt cx="1594324" cy="284612"/>
          </a:xfrm>
        </p:grpSpPr>
        <p:sp>
          <p:nvSpPr>
            <p:cNvPr id="28" name="Retângulo 27"/>
            <p:cNvSpPr/>
            <p:nvPr/>
          </p:nvSpPr>
          <p:spPr>
            <a:xfrm>
              <a:off x="2567608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853874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134812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412286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3669743" y="4784639"/>
              <a:ext cx="266017" cy="268686"/>
              <a:chOff x="3669743" y="4784639"/>
              <a:chExt cx="266017" cy="268686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669743" y="4784639"/>
                <a:ext cx="122001" cy="26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6" name="Conector de Seta Reta 55"/>
              <p:cNvCxnSpPr>
                <a:cxnSpLocks/>
                <a:stCxn id="55" idx="1"/>
              </p:cNvCxnSpPr>
              <p:nvPr/>
            </p:nvCxnSpPr>
            <p:spPr>
              <a:xfrm>
                <a:off x="3669743" y="4918982"/>
                <a:ext cx="266017" cy="8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/>
            <p:cNvGrpSpPr/>
            <p:nvPr/>
          </p:nvGrpSpPr>
          <p:grpSpPr>
            <a:xfrm flipH="1">
              <a:off x="2341436" y="4784639"/>
              <a:ext cx="259354" cy="268686"/>
              <a:chOff x="3660845" y="4784639"/>
              <a:chExt cx="266016" cy="268686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3660855" y="4784639"/>
                <a:ext cx="122001" cy="26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0" name="Conector de Seta Reta 59"/>
              <p:cNvCxnSpPr>
                <a:cxnSpLocks/>
                <a:stCxn id="59" idx="1"/>
              </p:cNvCxnSpPr>
              <p:nvPr/>
            </p:nvCxnSpPr>
            <p:spPr>
              <a:xfrm>
                <a:off x="3660845" y="4918982"/>
                <a:ext cx="266016" cy="8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Agrupar 78"/>
          <p:cNvGrpSpPr/>
          <p:nvPr/>
        </p:nvGrpSpPr>
        <p:grpSpPr>
          <a:xfrm>
            <a:off x="5218897" y="3765309"/>
            <a:ext cx="1878826" cy="284612"/>
            <a:chOff x="2281342" y="5261631"/>
            <a:chExt cx="1878826" cy="284612"/>
          </a:xfrm>
        </p:grpSpPr>
        <p:sp>
          <p:nvSpPr>
            <p:cNvPr id="30" name="Retângulo 29"/>
            <p:cNvSpPr/>
            <p:nvPr/>
          </p:nvSpPr>
          <p:spPr>
            <a:xfrm>
              <a:off x="2423592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853874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824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71973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de Seta Reta 60"/>
            <p:cNvCxnSpPr/>
            <p:nvPr/>
          </p:nvCxnSpPr>
          <p:spPr>
            <a:xfrm>
              <a:off x="2711624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3155996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81017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4007768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>
              <a:off x="2281342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2706549" y="5445224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228134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H="1">
              <a:off x="314367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H="1">
              <a:off x="3575720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4007768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/>
          <p:cNvGrpSpPr/>
          <p:nvPr/>
        </p:nvGrpSpPr>
        <p:grpSpPr>
          <a:xfrm>
            <a:off x="5218897" y="4855660"/>
            <a:ext cx="1840098" cy="284612"/>
            <a:chOff x="2459264" y="5747410"/>
            <a:chExt cx="1840098" cy="284612"/>
          </a:xfrm>
        </p:grpSpPr>
        <p:sp>
          <p:nvSpPr>
            <p:cNvPr id="32" name="Retângulo 31"/>
            <p:cNvSpPr/>
            <p:nvPr/>
          </p:nvSpPr>
          <p:spPr>
            <a:xfrm>
              <a:off x="2596186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017308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44226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86375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de Seta Reta 72"/>
            <p:cNvCxnSpPr/>
            <p:nvPr/>
          </p:nvCxnSpPr>
          <p:spPr>
            <a:xfrm>
              <a:off x="2884218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3305340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>
              <a:off x="3719736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>
              <a:off x="4157112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>
              <a:off x="2459264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0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container usa um vetor dinâmico que se expande automaticamente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5293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6; ++i)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vet.push_back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vet.size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++i)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32682" y="3974514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1 2 3 4 5 6</a:t>
            </a:r>
          </a:p>
        </p:txBody>
      </p:sp>
    </p:spTree>
    <p:extLst>
      <p:ext uri="{BB962C8B-B14F-4D97-AF65-F5344CB8AC3E}">
        <p14:creationId xmlns:p14="http://schemas.microsoft.com/office/powerpoint/2010/main" val="298079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DEQUE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container usa um vetor dinâmico que se expande em ambas as direções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5293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&lt;deque&gt;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cabo;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6; ++i)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cabo.push_front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* 1.1);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cabo.size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++i) {</a:t>
            </a:r>
          </a:p>
          <a:p>
            <a:pPr lvl="2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cabo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32682" y="3974514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6.6 5.5 4.4 3.3 2.2 1.1</a:t>
            </a:r>
          </a:p>
        </p:txBody>
      </p:sp>
    </p:spTree>
    <p:extLst>
      <p:ext uri="{BB962C8B-B14F-4D97-AF65-F5344CB8AC3E}">
        <p14:creationId xmlns:p14="http://schemas.microsoft.com/office/powerpoint/2010/main" val="407652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2936</TotalTime>
  <Words>2399</Words>
  <Application>Microsoft Office PowerPoint</Application>
  <PresentationFormat>Widescreen</PresentationFormat>
  <Paragraphs>456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Listas, Filas e Pilhas em C++</vt:lpstr>
      <vt:lpstr>Introdução</vt:lpstr>
      <vt:lpstr>Introdução</vt:lpstr>
      <vt:lpstr>Componentes da STL</vt:lpstr>
      <vt:lpstr>Componentes da STL</vt:lpstr>
      <vt:lpstr>Containers</vt:lpstr>
      <vt:lpstr>Containers</vt:lpstr>
      <vt:lpstr>VeCtor</vt:lpstr>
      <vt:lpstr>DEQUE</vt:lpstr>
      <vt:lpstr>ARRAY</vt:lpstr>
      <vt:lpstr>LIST</vt:lpstr>
      <vt:lpstr>LIST</vt:lpstr>
      <vt:lpstr>FORWARD-LIST</vt:lpstr>
      <vt:lpstr>Containers Especiais</vt:lpstr>
      <vt:lpstr>Stack</vt:lpstr>
      <vt:lpstr>Queue</vt:lpstr>
      <vt:lpstr>Iteradores</vt:lpstr>
      <vt:lpstr>iteradores</vt:lpstr>
      <vt:lpstr>iteradores</vt:lpstr>
      <vt:lpstr>iteradores</vt:lpstr>
      <vt:lpstr>iteradores</vt:lpstr>
      <vt:lpstr>iteradores</vt:lpstr>
      <vt:lpstr>Algoritmos</vt:lpstr>
      <vt:lpstr>AlGORITMOS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STL;C++</cp:keywords>
  <cp:lastModifiedBy>Judson Santiago</cp:lastModifiedBy>
  <cp:revision>317</cp:revision>
  <dcterms:created xsi:type="dcterms:W3CDTF">2008-03-07T12:19:15Z</dcterms:created>
  <dcterms:modified xsi:type="dcterms:W3CDTF">2017-11-27T21:44:14Z</dcterms:modified>
  <cp:contentStatus/>
</cp:coreProperties>
</file>