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35"/>
  </p:notesMasterIdLst>
  <p:handoutMasterIdLst>
    <p:handoutMasterId r:id="rId36"/>
  </p:handoutMasterIdLst>
  <p:sldIdLst>
    <p:sldId id="356" r:id="rId2"/>
    <p:sldId id="311" r:id="rId3"/>
    <p:sldId id="312" r:id="rId4"/>
    <p:sldId id="313" r:id="rId5"/>
    <p:sldId id="314" r:id="rId6"/>
    <p:sldId id="355" r:id="rId7"/>
    <p:sldId id="315" r:id="rId8"/>
    <p:sldId id="316" r:id="rId9"/>
    <p:sldId id="317" r:id="rId10"/>
    <p:sldId id="318" r:id="rId11"/>
    <p:sldId id="351" r:id="rId12"/>
    <p:sldId id="352" r:id="rId13"/>
    <p:sldId id="319" r:id="rId14"/>
    <p:sldId id="353" r:id="rId15"/>
    <p:sldId id="321" r:id="rId16"/>
    <p:sldId id="354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64B7D9-0F3C-4E76-9A47-BDC2DE48E34D}"/>
    <pc:docChg chg="undo custSel modSld">
      <pc:chgData name="Judson Santiago" userId="ebb108da2f256286" providerId="LiveId" clId="{4864B7D9-0F3C-4E76-9A47-BDC2DE48E34D}" dt="2017-11-29T20:50:32.434" v="405" actId="6549"/>
      <pc:docMkLst>
        <pc:docMk/>
      </pc:docMkLst>
      <pc:sldChg chg="addSp delSp modSp">
        <pc:chgData name="Judson Santiago" userId="ebb108da2f256286" providerId="LiveId" clId="{4864B7D9-0F3C-4E76-9A47-BDC2DE48E34D}" dt="2017-11-29T20:38:28.386" v="98" actId="164"/>
        <pc:sldMkLst>
          <pc:docMk/>
          <pc:sldMk cId="1299464821" sldId="323"/>
        </pc:sldMkLst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4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5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6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7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8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13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18" creationId="{00000000-0000-0000-0000-000000000000}"/>
          </ac:spMkLst>
        </pc:spChg>
        <pc:spChg chg="add mod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21" creationId="{E16374AD-C083-4278-8CAA-3AA5A2C72BBA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22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25" creationId="{00000000-0000-0000-0000-000000000000}"/>
          </ac:spMkLst>
        </pc:spChg>
        <pc:spChg chg="add del mod">
          <ac:chgData name="Judson Santiago" userId="ebb108da2f256286" providerId="LiveId" clId="{4864B7D9-0F3C-4E76-9A47-BDC2DE48E34D}" dt="2017-11-29T20:37:24.325" v="90" actId="478"/>
          <ac:spMkLst>
            <pc:docMk/>
            <pc:sldMk cId="1299464821" sldId="323"/>
            <ac:spMk id="27" creationId="{E982BF21-2A58-4D09-98B2-FC53F62D07C2}"/>
          </ac:spMkLst>
        </pc:spChg>
        <pc:spChg chg="add mod">
          <ac:chgData name="Judson Santiago" userId="ebb108da2f256286" providerId="LiveId" clId="{4864B7D9-0F3C-4E76-9A47-BDC2DE48E34D}" dt="2017-11-29T20:38:28.386" v="98" actId="164"/>
          <ac:spMkLst>
            <pc:docMk/>
            <pc:sldMk cId="1299464821" sldId="323"/>
            <ac:spMk id="30" creationId="{4C879333-C1A2-4848-9A2C-EA78814A5EF9}"/>
          </ac:spMkLst>
        </pc:spChg>
        <pc:grpChg chg="del mod">
          <ac:chgData name="Judson Santiago" userId="ebb108da2f256286" providerId="LiveId" clId="{4864B7D9-0F3C-4E76-9A47-BDC2DE48E34D}" dt="2017-11-29T20:36:14.301" v="41" actId="165"/>
          <ac:grpSpMkLst>
            <pc:docMk/>
            <pc:sldMk cId="1299464821" sldId="323"/>
            <ac:grpSpMk id="15" creationId="{00000000-0000-0000-0000-000000000000}"/>
          </ac:grpSpMkLst>
        </pc:grpChg>
        <pc:grpChg chg="add mod">
          <ac:chgData name="Judson Santiago" userId="ebb108da2f256286" providerId="LiveId" clId="{4864B7D9-0F3C-4E76-9A47-BDC2DE48E34D}" dt="2017-11-29T20:38:28.386" v="98" actId="164"/>
          <ac:grpSpMkLst>
            <pc:docMk/>
            <pc:sldMk cId="1299464821" sldId="323"/>
            <ac:grpSpMk id="44" creationId="{84989DA5-F68C-4EDF-92E7-F86A94845925}"/>
          </ac:grpSpMkLst>
        </pc:grp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9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10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11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14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16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20" creationId="{00000000-0000-0000-0000-000000000000}"/>
          </ac:cxnSpMkLst>
        </pc:cxnChg>
        <pc:cxnChg chg="add mod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23" creationId="{D8AD16FF-D125-46E5-BC6A-FCF9EE2621EB}"/>
          </ac:cxnSpMkLst>
        </pc:cxnChg>
        <pc:cxnChg chg="mod topLvl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24" creationId="{00000000-0000-0000-0000-000000000000}"/>
          </ac:cxnSpMkLst>
        </pc:cxnChg>
        <pc:cxnChg chg="add del mod">
          <ac:chgData name="Judson Santiago" userId="ebb108da2f256286" providerId="LiveId" clId="{4864B7D9-0F3C-4E76-9A47-BDC2DE48E34D}" dt="2017-11-29T20:37:24.325" v="90" actId="478"/>
          <ac:cxnSpMkLst>
            <pc:docMk/>
            <pc:sldMk cId="1299464821" sldId="323"/>
            <ac:cxnSpMk id="28" creationId="{80469314-1065-40C1-B394-21C652D247FC}"/>
          </ac:cxnSpMkLst>
        </pc:cxnChg>
        <pc:cxnChg chg="add mod">
          <ac:chgData name="Judson Santiago" userId="ebb108da2f256286" providerId="LiveId" clId="{4864B7D9-0F3C-4E76-9A47-BDC2DE48E34D}" dt="2017-11-29T20:38:28.386" v="98" actId="164"/>
          <ac:cxnSpMkLst>
            <pc:docMk/>
            <pc:sldMk cId="1299464821" sldId="323"/>
            <ac:cxnSpMk id="31" creationId="{0A33B119-D434-46A5-9F52-8D503FD6A447}"/>
          </ac:cxnSpMkLst>
        </pc:cxnChg>
      </pc:sldChg>
      <pc:sldChg chg="addSp delSp modSp">
        <pc:chgData name="Judson Santiago" userId="ebb108da2f256286" providerId="LiveId" clId="{4864B7D9-0F3C-4E76-9A47-BDC2DE48E34D}" dt="2017-11-29T20:40:21.924" v="106" actId="165"/>
        <pc:sldMkLst>
          <pc:docMk/>
          <pc:sldMk cId="3480201764" sldId="326"/>
        </pc:sldMkLst>
        <pc:spChg chg="add del mod">
          <ac:chgData name="Judson Santiago" userId="ebb108da2f256286" providerId="LiveId" clId="{4864B7D9-0F3C-4E76-9A47-BDC2DE48E34D}" dt="2017-11-29T20:40:21.169" v="105"/>
          <ac:spMkLst>
            <pc:docMk/>
            <pc:sldMk cId="3480201764" sldId="326"/>
            <ac:spMk id="38" creationId="{CDD5260B-AEBC-4A2D-BC6A-42573EE9ED76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52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53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54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55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56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59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80" creationId="{00000000-0000-0000-0000-000000000000}"/>
          </ac:spMkLst>
        </pc:spChg>
        <pc:spChg chg="mod topLvl">
          <ac:chgData name="Judson Santiago" userId="ebb108da2f256286" providerId="LiveId" clId="{4864B7D9-0F3C-4E76-9A47-BDC2DE48E34D}" dt="2017-11-29T20:40:21.924" v="106" actId="165"/>
          <ac:spMkLst>
            <pc:docMk/>
            <pc:sldMk cId="3480201764" sldId="326"/>
            <ac:spMk id="82" creationId="{00000000-0000-0000-0000-000000000000}"/>
          </ac:spMkLst>
        </pc:spChg>
        <pc:grpChg chg="add del mod">
          <ac:chgData name="Judson Santiago" userId="ebb108da2f256286" providerId="LiveId" clId="{4864B7D9-0F3C-4E76-9A47-BDC2DE48E34D}" dt="2017-11-29T20:40:21.924" v="106" actId="165"/>
          <ac:grpSpMkLst>
            <pc:docMk/>
            <pc:sldMk cId="3480201764" sldId="326"/>
            <ac:grpSpMk id="51" creationId="{00000000-0000-0000-0000-000000000000}"/>
          </ac:grpSpMkLst>
        </pc:grpChg>
        <pc:cxnChg chg="add del mod">
          <ac:chgData name="Judson Santiago" userId="ebb108da2f256286" providerId="LiveId" clId="{4864B7D9-0F3C-4E76-9A47-BDC2DE48E34D}" dt="2017-11-29T20:40:21.169" v="105"/>
          <ac:cxnSpMkLst>
            <pc:docMk/>
            <pc:sldMk cId="3480201764" sldId="326"/>
            <ac:cxnSpMk id="39" creationId="{6B21353C-8536-44FB-B51B-955D6E62D3B2}"/>
          </ac:cxnSpMkLst>
        </pc:cxnChg>
        <pc:cxnChg chg="mod topLvl">
          <ac:chgData name="Judson Santiago" userId="ebb108da2f256286" providerId="LiveId" clId="{4864B7D9-0F3C-4E76-9A47-BDC2DE48E34D}" dt="2017-11-29T20:40:21.924" v="106" actId="165"/>
          <ac:cxnSpMkLst>
            <pc:docMk/>
            <pc:sldMk cId="3480201764" sldId="326"/>
            <ac:cxnSpMk id="57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40:21.924" v="106" actId="165"/>
          <ac:cxnSpMkLst>
            <pc:docMk/>
            <pc:sldMk cId="3480201764" sldId="326"/>
            <ac:cxnSpMk id="58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40:21.924" v="106" actId="165"/>
          <ac:cxnSpMkLst>
            <pc:docMk/>
            <pc:sldMk cId="3480201764" sldId="326"/>
            <ac:cxnSpMk id="60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40:21.924" v="106" actId="165"/>
          <ac:cxnSpMkLst>
            <pc:docMk/>
            <pc:sldMk cId="3480201764" sldId="326"/>
            <ac:cxnSpMk id="64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40:21.924" v="106" actId="165"/>
          <ac:cxnSpMkLst>
            <pc:docMk/>
            <pc:sldMk cId="3480201764" sldId="326"/>
            <ac:cxnSpMk id="81" creationId="{00000000-0000-0000-0000-000000000000}"/>
          </ac:cxnSpMkLst>
        </pc:cxnChg>
        <pc:cxnChg chg="mod topLvl">
          <ac:chgData name="Judson Santiago" userId="ebb108da2f256286" providerId="LiveId" clId="{4864B7D9-0F3C-4E76-9A47-BDC2DE48E34D}" dt="2017-11-29T20:40:21.924" v="106" actId="165"/>
          <ac:cxnSpMkLst>
            <pc:docMk/>
            <pc:sldMk cId="3480201764" sldId="326"/>
            <ac:cxnSpMk id="83" creationId="{00000000-0000-0000-0000-000000000000}"/>
          </ac:cxnSpMkLst>
        </pc:cxnChg>
      </pc:sldChg>
      <pc:sldChg chg="modNotesTx">
        <pc:chgData name="Judson Santiago" userId="ebb108da2f256286" providerId="LiveId" clId="{4864B7D9-0F3C-4E76-9A47-BDC2DE48E34D}" dt="2017-11-29T20:50:32.434" v="405" actId="6549"/>
        <pc:sldMkLst>
          <pc:docMk/>
          <pc:sldMk cId="509043722" sldId="335"/>
        </pc:sldMkLst>
      </pc:sldChg>
      <pc:sldChg chg="modNotesTx">
        <pc:chgData name="Judson Santiago" userId="ebb108da2f256286" providerId="LiveId" clId="{4864B7D9-0F3C-4E76-9A47-BDC2DE48E34D}" dt="2017-11-29T20:45:02.164" v="178" actId="20577"/>
        <pc:sldMkLst>
          <pc:docMk/>
          <pc:sldMk cId="2138017865" sldId="336"/>
        </pc:sldMkLst>
      </pc:sldChg>
      <pc:sldChg chg="modNotesTx">
        <pc:chgData name="Judson Santiago" userId="ebb108da2f256286" providerId="LiveId" clId="{4864B7D9-0F3C-4E76-9A47-BDC2DE48E34D}" dt="2017-11-29T20:46:47.196" v="319" actId="20577"/>
        <pc:sldMkLst>
          <pc:docMk/>
          <pc:sldMk cId="1380377072" sldId="337"/>
        </pc:sldMkLst>
      </pc:sldChg>
      <pc:sldChg chg="modNotesTx">
        <pc:chgData name="Judson Santiago" userId="ebb108da2f256286" providerId="LiveId" clId="{4864B7D9-0F3C-4E76-9A47-BDC2DE48E34D}" dt="2017-11-29T19:26:44.540" v="35" actId="20577"/>
        <pc:sldMkLst>
          <pc:docMk/>
          <pc:sldMk cId="1081944869" sldId="3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11/29/2017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Árvore de decisão: esperar em uma fila para jantar em um restaurante: sim ou não?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92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Exercício 3.30 do livro </a:t>
            </a:r>
            <a:r>
              <a:rPr lang="pt-BR"/>
              <a:t>do Jayme </a:t>
            </a:r>
            <a:r>
              <a:rPr lang="pt-BR" dirty="0"/>
              <a:t>possui uma</a:t>
            </a:r>
            <a:r>
              <a:rPr lang="pt-BR" baseline="0" dirty="0"/>
              <a:t> proposta para armazenamento sequencial de árvores.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41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Lambda representa</a:t>
            </a:r>
            <a:r>
              <a:rPr lang="pt-BR" baseline="0" dirty="0"/>
              <a:t> um valor nulo para o ponteiro, </a:t>
            </a:r>
            <a:r>
              <a:rPr lang="pt-BR" baseline="0" dirty="0" err="1"/>
              <a:t>nullptr</a:t>
            </a:r>
            <a:r>
              <a:rPr lang="pt-BR" baseline="0" dirty="0"/>
              <a:t> em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0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</a:t>
            </a:r>
            <a:r>
              <a:rPr lang="pt-BR" baseline="0" dirty="0"/>
              <a:t> é a primeira operação de interesse amplo em uma árvore, exibir os elementos armazenados</a:t>
            </a:r>
            <a:r>
              <a:rPr lang="pt-BR" baseline="0"/>
              <a:t>. </a:t>
            </a:r>
          </a:p>
          <a:p>
            <a:r>
              <a:rPr lang="pt-BR" baseline="0"/>
              <a:t>Mas </a:t>
            </a:r>
            <a:r>
              <a:rPr lang="pt-BR" baseline="0" dirty="0"/>
              <a:t>por ser uma estrutura hierárquica existem várias formas de exibir </a:t>
            </a:r>
            <a:r>
              <a:rPr lang="pt-BR" baseline="0"/>
              <a:t>esse conteúdo.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6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Como implementar o percurso em nível? Explorar as opções antes de mostrar a solução com filas.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977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Aplicação: representação </a:t>
            </a:r>
            <a:r>
              <a:rPr lang="pt-BR"/>
              <a:t>de expressões </a:t>
            </a:r>
            <a:r>
              <a:rPr lang="pt-BR" dirty="0"/>
              <a:t>aritméticas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81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Aplicação: remover a árvore da memória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528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Aplicação: obter elementos em ordem crescente em uma árvore binária de busca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9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é nosso objetivo</a:t>
            </a:r>
            <a:r>
              <a:rPr lang="pt-BR" baseline="0" dirty="0"/>
              <a:t> final, mas para alcança-lo vamos primeiro estudar os conceitos básicos.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0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formar</a:t>
            </a:r>
            <a:r>
              <a:rPr lang="pt-BR" baseline="0" dirty="0"/>
              <a:t> ciclo vira um grafo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0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vértice x tem altura 2 e está no nível 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5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trivial</a:t>
            </a:r>
            <a:r>
              <a:rPr lang="pt-BR" baseline="0" dirty="0"/>
              <a:t> = </a:t>
            </a:r>
            <a:r>
              <a:rPr lang="pt-BR" dirty="0"/>
              <a:t>possua apenas um vértice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AE2CA-C581-4547-9030-862770AA18E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72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AE2CA-C581-4547-9030-862770AA18E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9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</a:t>
            </a:r>
            <a:r>
              <a:rPr lang="pt-BR" baseline="0" dirty="0"/>
              <a:t> árvores binárias são especialmente importantes para a computação e será nosso foco daqui para frente.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4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Não existe uma padronização destes termos na literatura. </a:t>
            </a:r>
            <a:r>
              <a:rPr lang="pt-BR" baseline="0" dirty="0" err="1"/>
              <a:t>Drozdek</a:t>
            </a:r>
            <a:r>
              <a:rPr lang="pt-BR" baseline="0" dirty="0"/>
              <a:t> chama a árvore cheia de completa. </a:t>
            </a:r>
            <a:r>
              <a:rPr lang="pt-BR" baseline="0" dirty="0" err="1"/>
              <a:t>Tabenbaum</a:t>
            </a:r>
            <a:r>
              <a:rPr lang="pt-BR" baseline="0" dirty="0"/>
              <a:t> chama a completa de quase completa e a cheia de completa.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0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1B86C2-40AC-49EB-BC7B-7C8035DE9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9BE9857-1AEA-4647-B566-4C0A3AAC0F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84A0B21-6234-4872-BDD0-E8827F169D3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6782E-C3D7-4156-A555-CF6A35AB7059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11/29/2017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80C0C-D20B-435B-BB03-3E26DC9F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926D5-0F82-4200-9F29-956943877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2339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no caminho da raiz para um vértice w, o vértice v precede imediatamente o vértice w, então v é chamado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pai</a:t>
            </a:r>
            <a:r>
              <a:rPr lang="pt-BR" dirty="0"/>
              <a:t> de w, e w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filho</a:t>
            </a:r>
            <a:r>
              <a:rPr lang="pt-BR" dirty="0"/>
              <a:t> de v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4407737" y="3356992"/>
            <a:ext cx="2780083" cy="2833995"/>
            <a:chOff x="4407737" y="3356992"/>
            <a:chExt cx="2780083" cy="2833995"/>
          </a:xfrm>
        </p:grpSpPr>
        <p:sp>
          <p:nvSpPr>
            <p:cNvPr id="5" name="Elipse 4"/>
            <p:cNvSpPr/>
            <p:nvPr/>
          </p:nvSpPr>
          <p:spPr>
            <a:xfrm rot="10800000" flipV="1">
              <a:off x="6002130" y="4925768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sp>
          <p:nvSpPr>
            <p:cNvPr id="6" name="Elipse 5"/>
            <p:cNvSpPr/>
            <p:nvPr/>
          </p:nvSpPr>
          <p:spPr>
            <a:xfrm rot="10800000">
              <a:off x="5231904" y="4910508"/>
              <a:ext cx="476970" cy="4877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 rot="10800000" flipV="1">
              <a:off x="5231904" y="3356992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r</a:t>
              </a:r>
            </a:p>
          </p:txBody>
        </p:sp>
        <p:cxnSp>
          <p:nvCxnSpPr>
            <p:cNvPr id="9" name="Conector reto 8"/>
            <p:cNvCxnSpPr>
              <a:stCxn id="7" idx="4"/>
              <a:endCxn id="32" idx="0"/>
            </p:cNvCxnSpPr>
            <p:nvPr/>
          </p:nvCxnSpPr>
          <p:spPr>
            <a:xfrm flipH="1">
              <a:off x="5469461" y="3830388"/>
              <a:ext cx="928" cy="30324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32" idx="4"/>
              <a:endCxn id="6" idx="4"/>
            </p:cNvCxnSpPr>
            <p:nvPr/>
          </p:nvCxnSpPr>
          <p:spPr>
            <a:xfrm>
              <a:off x="5469461" y="4607031"/>
              <a:ext cx="928" cy="3034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 rot="10800000">
              <a:off x="4407737" y="4926788"/>
              <a:ext cx="476970" cy="4877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" name="Conector reto 11"/>
            <p:cNvCxnSpPr>
              <a:stCxn id="32" idx="3"/>
              <a:endCxn id="5" idx="0"/>
            </p:cNvCxnSpPr>
            <p:nvPr/>
          </p:nvCxnSpPr>
          <p:spPr>
            <a:xfrm>
              <a:off x="5638095" y="4537704"/>
              <a:ext cx="602520" cy="3880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32" idx="5"/>
              <a:endCxn id="11" idx="3"/>
            </p:cNvCxnSpPr>
            <p:nvPr/>
          </p:nvCxnSpPr>
          <p:spPr>
            <a:xfrm flipH="1">
              <a:off x="4814856" y="4537704"/>
              <a:ext cx="485971" cy="46051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 rot="10800000">
              <a:off x="6450664" y="5683739"/>
              <a:ext cx="476970" cy="4877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/>
            <p:cNvSpPr/>
            <p:nvPr/>
          </p:nvSpPr>
          <p:spPr>
            <a:xfrm rot="10800000">
              <a:off x="5631021" y="5703211"/>
              <a:ext cx="476970" cy="4877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0" name="Conector reto 19"/>
            <p:cNvCxnSpPr>
              <a:stCxn id="5" idx="5"/>
              <a:endCxn id="19" idx="4"/>
            </p:cNvCxnSpPr>
            <p:nvPr/>
          </p:nvCxnSpPr>
          <p:spPr>
            <a:xfrm flipH="1">
              <a:off x="5869506" y="5343852"/>
              <a:ext cx="202475" cy="35935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5" idx="3"/>
              <a:endCxn id="18" idx="4"/>
            </p:cNvCxnSpPr>
            <p:nvPr/>
          </p:nvCxnSpPr>
          <p:spPr>
            <a:xfrm>
              <a:off x="6409249" y="5343852"/>
              <a:ext cx="279900" cy="33988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 rot="10800000" flipV="1">
              <a:off x="5230976" y="4133635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827363" y="413363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pai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607212" y="492576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filho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7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Vértices com o mesmo pai são chamados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irmãos</a:t>
            </a:r>
          </a:p>
          <a:p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4492054" y="3356992"/>
            <a:ext cx="2905567" cy="2833995"/>
            <a:chOff x="4492054" y="3356992"/>
            <a:chExt cx="2905567" cy="2833995"/>
          </a:xfrm>
        </p:grpSpPr>
        <p:sp>
          <p:nvSpPr>
            <p:cNvPr id="5" name="Elipse 4"/>
            <p:cNvSpPr/>
            <p:nvPr/>
          </p:nvSpPr>
          <p:spPr>
            <a:xfrm rot="10800000" flipV="1">
              <a:off x="6002130" y="4925768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sp>
          <p:nvSpPr>
            <p:cNvPr id="7" name="Elipse 6"/>
            <p:cNvSpPr/>
            <p:nvPr/>
          </p:nvSpPr>
          <p:spPr>
            <a:xfrm rot="10800000" flipV="1">
              <a:off x="5231904" y="3356992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r</a:t>
              </a:r>
            </a:p>
          </p:txBody>
        </p:sp>
        <p:cxnSp>
          <p:nvCxnSpPr>
            <p:cNvPr id="9" name="Conector reto 8"/>
            <p:cNvCxnSpPr>
              <a:stCxn id="7" idx="4"/>
              <a:endCxn id="32" idx="0"/>
            </p:cNvCxnSpPr>
            <p:nvPr/>
          </p:nvCxnSpPr>
          <p:spPr>
            <a:xfrm flipH="1">
              <a:off x="5469461" y="3830388"/>
              <a:ext cx="928" cy="30324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32" idx="4"/>
              <a:endCxn id="22" idx="0"/>
            </p:cNvCxnSpPr>
            <p:nvPr/>
          </p:nvCxnSpPr>
          <p:spPr>
            <a:xfrm flipH="1">
              <a:off x="5467611" y="4607031"/>
              <a:ext cx="1850" cy="31873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32" idx="3"/>
              <a:endCxn id="5" idx="0"/>
            </p:cNvCxnSpPr>
            <p:nvPr/>
          </p:nvCxnSpPr>
          <p:spPr>
            <a:xfrm>
              <a:off x="5638095" y="4537704"/>
              <a:ext cx="602520" cy="3880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32" idx="5"/>
              <a:endCxn id="23" idx="0"/>
            </p:cNvCxnSpPr>
            <p:nvPr/>
          </p:nvCxnSpPr>
          <p:spPr>
            <a:xfrm flipH="1">
              <a:off x="4730539" y="4537704"/>
              <a:ext cx="570288" cy="3880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 rot="10800000">
              <a:off x="6450664" y="5683739"/>
              <a:ext cx="476970" cy="4877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/>
            <p:cNvSpPr/>
            <p:nvPr/>
          </p:nvSpPr>
          <p:spPr>
            <a:xfrm rot="10800000">
              <a:off x="5631021" y="5703211"/>
              <a:ext cx="476970" cy="4877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0" name="Conector reto 19"/>
            <p:cNvCxnSpPr>
              <a:stCxn id="5" idx="5"/>
              <a:endCxn id="19" idx="4"/>
            </p:cNvCxnSpPr>
            <p:nvPr/>
          </p:nvCxnSpPr>
          <p:spPr>
            <a:xfrm flipH="1">
              <a:off x="5869506" y="5343852"/>
              <a:ext cx="202475" cy="35935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5" idx="3"/>
              <a:endCxn id="18" idx="4"/>
            </p:cNvCxnSpPr>
            <p:nvPr/>
          </p:nvCxnSpPr>
          <p:spPr>
            <a:xfrm>
              <a:off x="6409249" y="5343852"/>
              <a:ext cx="279900" cy="33988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 rot="10800000" flipV="1">
              <a:off x="5230976" y="4133635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607212" y="4925768"/>
              <a:ext cx="790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irmãos</a:t>
              </a:r>
            </a:p>
          </p:txBody>
        </p:sp>
        <p:sp>
          <p:nvSpPr>
            <p:cNvPr id="22" name="Elipse 21"/>
            <p:cNvSpPr/>
            <p:nvPr/>
          </p:nvSpPr>
          <p:spPr>
            <a:xfrm rot="10800000" flipV="1">
              <a:off x="5229126" y="4925768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y</a:t>
              </a:r>
            </a:p>
          </p:txBody>
        </p:sp>
        <p:sp>
          <p:nvSpPr>
            <p:cNvPr id="23" name="Elipse 22"/>
            <p:cNvSpPr/>
            <p:nvPr/>
          </p:nvSpPr>
          <p:spPr>
            <a:xfrm rot="10800000" flipV="1">
              <a:off x="4492054" y="4925768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27363" y="413363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67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vértice w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descendente</a:t>
            </a:r>
            <a:r>
              <a:rPr lang="pt-BR" dirty="0"/>
              <a:t> de um vértice v, se v está no caminho da raiz ao vértice w (v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ancestral</a:t>
            </a:r>
            <a:r>
              <a:rPr lang="pt-BR" dirty="0"/>
              <a:t> de w)</a:t>
            </a:r>
          </a:p>
          <a:p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4492054" y="3356992"/>
            <a:ext cx="3851870" cy="2850725"/>
            <a:chOff x="4492054" y="3356992"/>
            <a:chExt cx="3851870" cy="2850725"/>
          </a:xfrm>
        </p:grpSpPr>
        <p:sp>
          <p:nvSpPr>
            <p:cNvPr id="5" name="Elipse 4"/>
            <p:cNvSpPr/>
            <p:nvPr/>
          </p:nvSpPr>
          <p:spPr>
            <a:xfrm rot="10800000" flipV="1">
              <a:off x="6002130" y="4925768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 rot="10800000" flipV="1">
              <a:off x="5231904" y="3356992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r</a:t>
              </a:r>
            </a:p>
          </p:txBody>
        </p:sp>
        <p:cxnSp>
          <p:nvCxnSpPr>
            <p:cNvPr id="9" name="Conector reto 8"/>
            <p:cNvCxnSpPr>
              <a:stCxn id="7" idx="4"/>
              <a:endCxn id="32" idx="0"/>
            </p:cNvCxnSpPr>
            <p:nvPr/>
          </p:nvCxnSpPr>
          <p:spPr>
            <a:xfrm flipH="1">
              <a:off x="5469461" y="3830388"/>
              <a:ext cx="928" cy="30324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32" idx="4"/>
              <a:endCxn id="22" idx="0"/>
            </p:cNvCxnSpPr>
            <p:nvPr/>
          </p:nvCxnSpPr>
          <p:spPr>
            <a:xfrm flipH="1">
              <a:off x="5467611" y="4607031"/>
              <a:ext cx="1850" cy="31873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32" idx="3"/>
              <a:endCxn id="5" idx="0"/>
            </p:cNvCxnSpPr>
            <p:nvPr/>
          </p:nvCxnSpPr>
          <p:spPr>
            <a:xfrm>
              <a:off x="5638095" y="4537704"/>
              <a:ext cx="602520" cy="3880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32" idx="5"/>
              <a:endCxn id="23" idx="0"/>
            </p:cNvCxnSpPr>
            <p:nvPr/>
          </p:nvCxnSpPr>
          <p:spPr>
            <a:xfrm flipH="1">
              <a:off x="4730539" y="4537704"/>
              <a:ext cx="570288" cy="38806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5" idx="5"/>
              <a:endCxn id="25" idx="0"/>
            </p:cNvCxnSpPr>
            <p:nvPr/>
          </p:nvCxnSpPr>
          <p:spPr>
            <a:xfrm flipH="1">
              <a:off x="5845548" y="5343852"/>
              <a:ext cx="226433" cy="37404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5" idx="3"/>
              <a:endCxn id="26" idx="0"/>
            </p:cNvCxnSpPr>
            <p:nvPr/>
          </p:nvCxnSpPr>
          <p:spPr>
            <a:xfrm>
              <a:off x="6409249" y="5343852"/>
              <a:ext cx="285277" cy="37116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 rot="10800000" flipV="1">
              <a:off x="5230976" y="4133635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014714" y="5775257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descendente</a:t>
              </a:r>
            </a:p>
          </p:txBody>
        </p:sp>
        <p:sp>
          <p:nvSpPr>
            <p:cNvPr id="22" name="Elipse 21"/>
            <p:cNvSpPr/>
            <p:nvPr/>
          </p:nvSpPr>
          <p:spPr>
            <a:xfrm rot="10800000" flipV="1">
              <a:off x="5229126" y="4925768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 rot="10800000" flipV="1">
              <a:off x="4492054" y="4925768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27363" y="4133635"/>
              <a:ext cx="1007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ancestral</a:t>
              </a:r>
            </a:p>
          </p:txBody>
        </p:sp>
        <p:sp>
          <p:nvSpPr>
            <p:cNvPr id="25" name="Elipse 24"/>
            <p:cNvSpPr/>
            <p:nvPr/>
          </p:nvSpPr>
          <p:spPr>
            <a:xfrm rot="10800000" flipV="1">
              <a:off x="5607063" y="5717901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Elipse 25"/>
            <p:cNvSpPr/>
            <p:nvPr/>
          </p:nvSpPr>
          <p:spPr>
            <a:xfrm rot="10800000" flipV="1">
              <a:off x="6456041" y="5715015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03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folha</a:t>
            </a:r>
            <a:r>
              <a:rPr lang="pt-BR" dirty="0"/>
              <a:t> é um nó que não possui filhos</a:t>
            </a:r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ramo</a:t>
            </a:r>
            <a:r>
              <a:rPr lang="pt-BR" dirty="0"/>
              <a:t> é um nó com todos os seus descendentes</a:t>
            </a:r>
          </a:p>
          <a:p>
            <a:r>
              <a:rPr lang="pt-BR" dirty="0"/>
              <a:t>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folha ou ramo é removido </a:t>
            </a:r>
            <a:r>
              <a:rPr lang="pt-BR" dirty="0"/>
              <a:t>de uma árvore, </a:t>
            </a:r>
            <a:br>
              <a:rPr lang="pt-BR" dirty="0"/>
            </a:br>
            <a:r>
              <a:rPr lang="pt-BR" dirty="0"/>
              <a:t>o resultado continua sendo uma árvore</a:t>
            </a:r>
          </a:p>
        </p:txBody>
      </p:sp>
      <p:sp>
        <p:nvSpPr>
          <p:cNvPr id="97" name="CaixaDeTexto 96"/>
          <p:cNvSpPr txBox="1"/>
          <p:nvPr/>
        </p:nvSpPr>
        <p:spPr>
          <a:xfrm rot="19885889">
            <a:off x="8628728" y="4759368"/>
            <a:ext cx="137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Remoção de </a:t>
            </a:r>
          </a:p>
          <a:p>
            <a:pPr algn="ctr"/>
            <a:r>
              <a:rPr lang="pt-BR" dirty="0"/>
              <a:t>um ramo</a:t>
            </a:r>
          </a:p>
        </p:txBody>
      </p:sp>
      <p:cxnSp>
        <p:nvCxnSpPr>
          <p:cNvPr id="106" name="Conector em curva 105"/>
          <p:cNvCxnSpPr>
            <a:cxnSpLocks/>
            <a:stCxn id="14" idx="4"/>
          </p:cNvCxnSpPr>
          <p:nvPr/>
        </p:nvCxnSpPr>
        <p:spPr>
          <a:xfrm rot="5400000">
            <a:off x="8088988" y="3454830"/>
            <a:ext cx="2546825" cy="27301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5756660" y="4299604"/>
            <a:ext cx="1744066" cy="2009756"/>
            <a:chOff x="4109440" y="4227555"/>
            <a:chExt cx="1744066" cy="2009756"/>
          </a:xfrm>
        </p:grpSpPr>
        <p:cxnSp>
          <p:nvCxnSpPr>
            <p:cNvPr id="98" name="Conector reto 97"/>
            <p:cNvCxnSpPr>
              <a:stCxn id="104" idx="4"/>
              <a:endCxn id="103" idx="0"/>
            </p:cNvCxnSpPr>
            <p:nvPr/>
          </p:nvCxnSpPr>
          <p:spPr>
            <a:xfrm>
              <a:off x="5446280" y="5085142"/>
              <a:ext cx="0" cy="15052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103" idx="4"/>
              <a:endCxn id="101" idx="0"/>
            </p:cNvCxnSpPr>
            <p:nvPr/>
          </p:nvCxnSpPr>
          <p:spPr>
            <a:xfrm>
              <a:off x="5446280" y="5661206"/>
              <a:ext cx="0" cy="15056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103" idx="5"/>
              <a:endCxn id="102" idx="0"/>
            </p:cNvCxnSpPr>
            <p:nvPr/>
          </p:nvCxnSpPr>
          <p:spPr>
            <a:xfrm flipH="1">
              <a:off x="4335970" y="5598887"/>
              <a:ext cx="958723" cy="21270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 rot="10800000" flipV="1">
              <a:off x="5231904" y="5811772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102" name="Elipse 101"/>
            <p:cNvSpPr/>
            <p:nvPr/>
          </p:nvSpPr>
          <p:spPr>
            <a:xfrm rot="10800000" flipV="1">
              <a:off x="4109440" y="5811593"/>
              <a:ext cx="453061" cy="4257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103" name="Elipse 102"/>
            <p:cNvSpPr/>
            <p:nvPr/>
          </p:nvSpPr>
          <p:spPr>
            <a:xfrm rot="10800000" flipV="1">
              <a:off x="5231904" y="5235667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04" name="Elipse 103"/>
            <p:cNvSpPr/>
            <p:nvPr/>
          </p:nvSpPr>
          <p:spPr>
            <a:xfrm rot="10800000" flipV="1">
              <a:off x="5231904" y="4659603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039052" y="4227555"/>
              <a:ext cx="81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Árvore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7430479" y="260648"/>
            <a:ext cx="4426161" cy="3285823"/>
            <a:chOff x="7430479" y="260648"/>
            <a:chExt cx="4426161" cy="3285823"/>
          </a:xfrm>
        </p:grpSpPr>
        <p:sp>
          <p:nvSpPr>
            <p:cNvPr id="14" name="Elipse 13"/>
            <p:cNvSpPr/>
            <p:nvPr/>
          </p:nvSpPr>
          <p:spPr>
            <a:xfrm>
              <a:off x="9723226" y="1953588"/>
              <a:ext cx="2008454" cy="1592883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0800000" flipV="1">
              <a:off x="10416739" y="2106312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y</a:t>
              </a:r>
            </a:p>
          </p:txBody>
        </p:sp>
        <p:sp>
          <p:nvSpPr>
            <p:cNvPr id="28" name="Elipse 27"/>
            <p:cNvSpPr/>
            <p:nvPr/>
          </p:nvSpPr>
          <p:spPr>
            <a:xfrm rot="10800000" flipV="1">
              <a:off x="9249034" y="696811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30" name="Conector reto 29"/>
            <p:cNvCxnSpPr>
              <a:stCxn id="28" idx="4"/>
              <a:endCxn id="36" idx="0"/>
            </p:cNvCxnSpPr>
            <p:nvPr/>
          </p:nvCxnSpPr>
          <p:spPr>
            <a:xfrm flipH="1">
              <a:off x="9486591" y="1170207"/>
              <a:ext cx="928" cy="22658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36" idx="4"/>
              <a:endCxn id="38" idx="0"/>
            </p:cNvCxnSpPr>
            <p:nvPr/>
          </p:nvCxnSpPr>
          <p:spPr>
            <a:xfrm flipH="1">
              <a:off x="9484741" y="1870192"/>
              <a:ext cx="1850" cy="2361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36" idx="3"/>
              <a:endCxn id="27" idx="0"/>
            </p:cNvCxnSpPr>
            <p:nvPr/>
          </p:nvCxnSpPr>
          <p:spPr>
            <a:xfrm>
              <a:off x="9655225" y="1800865"/>
              <a:ext cx="999999" cy="30544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6" idx="5"/>
              <a:endCxn id="39" idx="0"/>
            </p:cNvCxnSpPr>
            <p:nvPr/>
          </p:nvCxnSpPr>
          <p:spPr>
            <a:xfrm flipH="1">
              <a:off x="8362477" y="1800865"/>
              <a:ext cx="955480" cy="30544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27" idx="5"/>
              <a:endCxn id="41" idx="0"/>
            </p:cNvCxnSpPr>
            <p:nvPr/>
          </p:nvCxnSpPr>
          <p:spPr>
            <a:xfrm flipH="1">
              <a:off x="10260157" y="2524396"/>
              <a:ext cx="226433" cy="3048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stCxn id="27" idx="3"/>
              <a:endCxn id="42" idx="0"/>
            </p:cNvCxnSpPr>
            <p:nvPr/>
          </p:nvCxnSpPr>
          <p:spPr>
            <a:xfrm>
              <a:off x="10823858" y="2524396"/>
              <a:ext cx="285277" cy="30199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 rot="10800000" flipV="1">
              <a:off x="9248106" y="1396796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 rot="10800000" flipV="1">
              <a:off x="9246256" y="2106312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39" name="Elipse 38"/>
            <p:cNvSpPr/>
            <p:nvPr/>
          </p:nvSpPr>
          <p:spPr>
            <a:xfrm rot="10800000" flipV="1">
              <a:off x="8123992" y="2106312"/>
              <a:ext cx="476970" cy="473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41" name="Elipse 40"/>
            <p:cNvSpPr/>
            <p:nvPr/>
          </p:nvSpPr>
          <p:spPr>
            <a:xfrm rot="10800000" flipV="1">
              <a:off x="10021672" y="2829278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z</a:t>
              </a:r>
            </a:p>
          </p:txBody>
        </p:sp>
        <p:sp>
          <p:nvSpPr>
            <p:cNvPr id="42" name="Elipse 41"/>
            <p:cNvSpPr/>
            <p:nvPr/>
          </p:nvSpPr>
          <p:spPr>
            <a:xfrm rot="10800000" flipV="1">
              <a:off x="10870650" y="2826392"/>
              <a:ext cx="476970" cy="4898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w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430479" y="2153990"/>
              <a:ext cx="6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folha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1201332" y="1692561"/>
              <a:ext cx="65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ramo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9077514" y="260648"/>
              <a:ext cx="81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Árvore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3495676" y="5795039"/>
            <a:ext cx="137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Remoção de </a:t>
            </a:r>
          </a:p>
          <a:p>
            <a:pPr algn="ctr"/>
            <a:r>
              <a:rPr lang="pt-BR" dirty="0"/>
              <a:t>uma folha</a:t>
            </a:r>
          </a:p>
        </p:txBody>
      </p:sp>
      <p:cxnSp>
        <p:nvCxnSpPr>
          <p:cNvPr id="45" name="Conector em curva 105"/>
          <p:cNvCxnSpPr>
            <a:cxnSpLocks/>
          </p:cNvCxnSpPr>
          <p:nvPr/>
        </p:nvCxnSpPr>
        <p:spPr>
          <a:xfrm rot="5400000">
            <a:off x="4195890" y="4864399"/>
            <a:ext cx="26" cy="2862968"/>
          </a:xfrm>
          <a:prstGeom prst="curvedConnector3">
            <a:avLst>
              <a:gd name="adj1" fmla="val 1119019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1991544" y="4283804"/>
            <a:ext cx="814454" cy="2025556"/>
            <a:chOff x="5039052" y="4211755"/>
            <a:chExt cx="814454" cy="2025556"/>
          </a:xfrm>
        </p:grpSpPr>
        <p:cxnSp>
          <p:nvCxnSpPr>
            <p:cNvPr id="47" name="Conector reto 46"/>
            <p:cNvCxnSpPr>
              <a:cxnSpLocks/>
              <a:stCxn id="53" idx="4"/>
              <a:endCxn id="52" idx="0"/>
            </p:cNvCxnSpPr>
            <p:nvPr/>
          </p:nvCxnSpPr>
          <p:spPr>
            <a:xfrm>
              <a:off x="5446280" y="5085143"/>
              <a:ext cx="0" cy="15052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5446280" y="5661207"/>
              <a:ext cx="0" cy="15056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 rot="10800000" flipV="1">
              <a:off x="5231904" y="5811772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52" name="Elipse 51"/>
            <p:cNvSpPr/>
            <p:nvPr/>
          </p:nvSpPr>
          <p:spPr>
            <a:xfrm rot="10800000" flipV="1">
              <a:off x="5231904" y="5235668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3" name="Elipse 52"/>
            <p:cNvSpPr/>
            <p:nvPr/>
          </p:nvSpPr>
          <p:spPr>
            <a:xfrm rot="10800000" flipV="1">
              <a:off x="5231904" y="4659604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039052" y="4211755"/>
              <a:ext cx="81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Árvore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0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3884153" y="4005064"/>
            <a:ext cx="5020159" cy="2253410"/>
            <a:chOff x="3884153" y="4005064"/>
            <a:chExt cx="5020159" cy="2253410"/>
          </a:xfrm>
        </p:grpSpPr>
        <p:cxnSp>
          <p:nvCxnSpPr>
            <p:cNvPr id="30" name="Conector reto 29"/>
            <p:cNvCxnSpPr/>
            <p:nvPr/>
          </p:nvCxnSpPr>
          <p:spPr>
            <a:xfrm flipV="1">
              <a:off x="3884153" y="6096346"/>
              <a:ext cx="4104456" cy="17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3884153" y="5474011"/>
              <a:ext cx="4104456" cy="17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884153" y="4845860"/>
              <a:ext cx="4104456" cy="23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3884153" y="4221088"/>
              <a:ext cx="4104456" cy="35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8060619" y="4005064"/>
              <a:ext cx="84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Nível 1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060618" y="4633090"/>
              <a:ext cx="84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Nível 2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8060618" y="5261116"/>
              <a:ext cx="84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Nível 3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8060617" y="5889142"/>
              <a:ext cx="84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Nível 4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Designando-se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</a:t>
            </a:r>
            <a:r>
              <a:rPr lang="pt-BR" dirty="0"/>
              <a:t> para uma árvore, impõe-se uma hierarquia nos vértices, de acordo com as distâncias até a raiz: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nível </a:t>
            </a:r>
            <a:r>
              <a:rPr lang="pt-BR" dirty="0"/>
              <a:t>de um vértice é o número de vértices no caminho até a raiz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altura</a:t>
            </a:r>
            <a:r>
              <a:rPr lang="pt-BR" dirty="0"/>
              <a:t> é o número de vértices no caminho mais longo até seus descendentes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4561889" y="4011833"/>
            <a:ext cx="2922664" cy="2340390"/>
            <a:chOff x="4561889" y="4011833"/>
            <a:chExt cx="2922664" cy="2340390"/>
          </a:xfrm>
        </p:grpSpPr>
        <p:cxnSp>
          <p:nvCxnSpPr>
            <p:cNvPr id="4" name="Conector reto 3"/>
            <p:cNvCxnSpPr>
              <a:stCxn id="10" idx="4"/>
              <a:endCxn id="9" idx="0"/>
            </p:cNvCxnSpPr>
            <p:nvPr/>
          </p:nvCxnSpPr>
          <p:spPr>
            <a:xfrm>
              <a:off x="5898729" y="4437372"/>
              <a:ext cx="0" cy="19571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>
              <a:stCxn id="9" idx="4"/>
              <a:endCxn id="7" idx="0"/>
            </p:cNvCxnSpPr>
            <p:nvPr/>
          </p:nvCxnSpPr>
          <p:spPr>
            <a:xfrm>
              <a:off x="5898729" y="5058629"/>
              <a:ext cx="0" cy="2227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>
              <a:stCxn id="9" idx="5"/>
              <a:endCxn id="8" idx="0"/>
            </p:cNvCxnSpPr>
            <p:nvPr/>
          </p:nvCxnSpPr>
          <p:spPr>
            <a:xfrm flipH="1">
              <a:off x="4788419" y="4996310"/>
              <a:ext cx="958723" cy="2848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/>
            <p:cNvSpPr/>
            <p:nvPr/>
          </p:nvSpPr>
          <p:spPr>
            <a:xfrm rot="10800000" flipV="1">
              <a:off x="5684353" y="5281341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8" name="Elipse 7"/>
            <p:cNvSpPr/>
            <p:nvPr/>
          </p:nvSpPr>
          <p:spPr>
            <a:xfrm rot="10800000" flipV="1">
              <a:off x="4561889" y="5281162"/>
              <a:ext cx="453061" cy="4257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9" name="Elipse 8"/>
            <p:cNvSpPr/>
            <p:nvPr/>
          </p:nvSpPr>
          <p:spPr>
            <a:xfrm rot="10800000" flipV="1">
              <a:off x="5684353" y="4633090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t</a:t>
              </a:r>
            </a:p>
          </p:txBody>
        </p:sp>
        <p:sp>
          <p:nvSpPr>
            <p:cNvPr id="10" name="Elipse 9"/>
            <p:cNvSpPr/>
            <p:nvPr/>
          </p:nvSpPr>
          <p:spPr>
            <a:xfrm rot="10800000" flipV="1">
              <a:off x="5684353" y="4011833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r</a:t>
              </a:r>
            </a:p>
          </p:txBody>
        </p:sp>
        <p:cxnSp>
          <p:nvCxnSpPr>
            <p:cNvPr id="11" name="Conector reto 10"/>
            <p:cNvCxnSpPr>
              <a:stCxn id="15" idx="3"/>
              <a:endCxn id="13" idx="0"/>
            </p:cNvCxnSpPr>
            <p:nvPr/>
          </p:nvCxnSpPr>
          <p:spPr>
            <a:xfrm>
              <a:off x="7058428" y="5641653"/>
              <a:ext cx="211749" cy="2850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15" idx="5"/>
              <a:endCxn id="14" idx="0"/>
            </p:cNvCxnSpPr>
            <p:nvPr/>
          </p:nvCxnSpPr>
          <p:spPr>
            <a:xfrm flipH="1">
              <a:off x="6465934" y="5641653"/>
              <a:ext cx="289320" cy="2848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 rot="10800000" flipV="1">
              <a:off x="7055801" y="5926684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w</a:t>
              </a:r>
            </a:p>
          </p:txBody>
        </p:sp>
        <p:sp>
          <p:nvSpPr>
            <p:cNvPr id="14" name="Elipse 13"/>
            <p:cNvSpPr/>
            <p:nvPr/>
          </p:nvSpPr>
          <p:spPr>
            <a:xfrm rot="10800000" flipV="1">
              <a:off x="6239404" y="5926505"/>
              <a:ext cx="453061" cy="4257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y</a:t>
              </a:r>
            </a:p>
          </p:txBody>
        </p:sp>
        <p:sp>
          <p:nvSpPr>
            <p:cNvPr id="15" name="Elipse 14"/>
            <p:cNvSpPr/>
            <p:nvPr/>
          </p:nvSpPr>
          <p:spPr>
            <a:xfrm rot="10800000" flipV="1">
              <a:off x="6692465" y="5278433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17" name="Conector reto 16"/>
            <p:cNvCxnSpPr>
              <a:stCxn id="9" idx="3"/>
              <a:endCxn id="15" idx="0"/>
            </p:cNvCxnSpPr>
            <p:nvPr/>
          </p:nvCxnSpPr>
          <p:spPr>
            <a:xfrm>
              <a:off x="6050316" y="4996310"/>
              <a:ext cx="856525" cy="28212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ângulo 34"/>
          <p:cNvSpPr/>
          <p:nvPr/>
        </p:nvSpPr>
        <p:spPr>
          <a:xfrm>
            <a:off x="1621945" y="4139628"/>
            <a:ext cx="1715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Altura da árvore é a altura da raiz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Árvore com altura 4</a:t>
            </a:r>
          </a:p>
        </p:txBody>
      </p:sp>
    </p:spTree>
    <p:extLst>
      <p:ext uri="{BB962C8B-B14F-4D97-AF65-F5344CB8AC3E}">
        <p14:creationId xmlns:p14="http://schemas.microsoft.com/office/powerpoint/2010/main" val="246309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vértice interno </a:t>
            </a:r>
            <a:r>
              <a:rPr lang="pt-BR" dirty="0"/>
              <a:t>é qualquer vértice que tenha pelo menos um filho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</a:t>
            </a:r>
            <a:r>
              <a:rPr lang="pt-BR" dirty="0"/>
              <a:t> é um vértice interno, a não ser que a árvore seja trivial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5261568" y="3717032"/>
            <a:ext cx="2922664" cy="2340390"/>
            <a:chOff x="5261568" y="3717032"/>
            <a:chExt cx="2922664" cy="2340390"/>
          </a:xfrm>
        </p:grpSpPr>
        <p:cxnSp>
          <p:nvCxnSpPr>
            <p:cNvPr id="29" name="Conector reto 28"/>
            <p:cNvCxnSpPr>
              <a:stCxn id="35" idx="4"/>
              <a:endCxn id="34" idx="0"/>
            </p:cNvCxnSpPr>
            <p:nvPr/>
          </p:nvCxnSpPr>
          <p:spPr>
            <a:xfrm>
              <a:off x="6598408" y="4142571"/>
              <a:ext cx="0" cy="19571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34" idx="4"/>
              <a:endCxn id="32" idx="0"/>
            </p:cNvCxnSpPr>
            <p:nvPr/>
          </p:nvCxnSpPr>
          <p:spPr>
            <a:xfrm>
              <a:off x="6598408" y="4763828"/>
              <a:ext cx="0" cy="2227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34" idx="5"/>
              <a:endCxn id="33" idx="0"/>
            </p:cNvCxnSpPr>
            <p:nvPr/>
          </p:nvCxnSpPr>
          <p:spPr>
            <a:xfrm flipH="1">
              <a:off x="5488098" y="4701509"/>
              <a:ext cx="958723" cy="2848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 rot="10800000" flipV="1">
              <a:off x="6384032" y="4986540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3" name="Elipse 32"/>
            <p:cNvSpPr/>
            <p:nvPr/>
          </p:nvSpPr>
          <p:spPr>
            <a:xfrm rot="10800000" flipV="1">
              <a:off x="5261568" y="4986361"/>
              <a:ext cx="453061" cy="4257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 rot="10800000" flipV="1">
              <a:off x="6384032" y="4338289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35" name="Elipse 34"/>
            <p:cNvSpPr/>
            <p:nvPr/>
          </p:nvSpPr>
          <p:spPr>
            <a:xfrm rot="10800000" flipV="1">
              <a:off x="6384032" y="3717032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r</a:t>
              </a:r>
            </a:p>
          </p:txBody>
        </p:sp>
        <p:cxnSp>
          <p:nvCxnSpPr>
            <p:cNvPr id="36" name="Conector reto 35"/>
            <p:cNvCxnSpPr>
              <a:stCxn id="40" idx="3"/>
              <a:endCxn id="38" idx="0"/>
            </p:cNvCxnSpPr>
            <p:nvPr/>
          </p:nvCxnSpPr>
          <p:spPr>
            <a:xfrm>
              <a:off x="7758107" y="5346852"/>
              <a:ext cx="211749" cy="2850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0" idx="5"/>
              <a:endCxn id="39" idx="0"/>
            </p:cNvCxnSpPr>
            <p:nvPr/>
          </p:nvCxnSpPr>
          <p:spPr>
            <a:xfrm flipH="1">
              <a:off x="7165613" y="5346852"/>
              <a:ext cx="289320" cy="2848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 rot="10800000" flipV="1">
              <a:off x="7755480" y="5631883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 rot="10800000" flipV="1">
              <a:off x="6939083" y="5631704"/>
              <a:ext cx="453061" cy="4257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 rot="10800000" flipV="1">
              <a:off x="7392144" y="4983632"/>
              <a:ext cx="428752" cy="4255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pt-BR" dirty="0"/>
                <a:t>x</a:t>
              </a:r>
            </a:p>
          </p:txBody>
        </p:sp>
        <p:cxnSp>
          <p:nvCxnSpPr>
            <p:cNvPr id="41" name="Conector reto 40"/>
            <p:cNvCxnSpPr>
              <a:stCxn id="34" idx="3"/>
              <a:endCxn id="40" idx="0"/>
            </p:cNvCxnSpPr>
            <p:nvPr/>
          </p:nvCxnSpPr>
          <p:spPr>
            <a:xfrm>
              <a:off x="6749995" y="4701509"/>
              <a:ext cx="856525" cy="28212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/>
          <p:cNvSpPr txBox="1"/>
          <p:nvPr/>
        </p:nvSpPr>
        <p:spPr>
          <a:xfrm>
            <a:off x="1682935" y="4247351"/>
            <a:ext cx="22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Vértices internos:</a:t>
            </a:r>
          </a:p>
          <a:p>
            <a:pPr algn="ctr"/>
            <a:r>
              <a:rPr lang="pt-BR" sz="2400" dirty="0"/>
              <a:t>r, v, x</a:t>
            </a:r>
          </a:p>
        </p:txBody>
      </p:sp>
    </p:spTree>
    <p:extLst>
      <p:ext uri="{BB962C8B-B14F-4D97-AF65-F5344CB8AC3E}">
        <p14:creationId xmlns:p14="http://schemas.microsoft.com/office/powerpoint/2010/main" val="41735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1) Encontre os vértices internos, folhas e a altura da árvore. </a:t>
            </a:r>
          </a:p>
          <a:p>
            <a:r>
              <a:rPr lang="pt-BR" dirty="0"/>
              <a:t>2) Mostre exemplos de irmãos, ancestrais e descendentes.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2135560" y="3730063"/>
            <a:ext cx="4214078" cy="2208825"/>
            <a:chOff x="4214810" y="4357694"/>
            <a:chExt cx="4214078" cy="2208825"/>
          </a:xfrm>
          <a:solidFill>
            <a:schemeClr val="accent3">
              <a:lumMod val="75000"/>
            </a:schemeClr>
          </a:solidFill>
        </p:grpSpPr>
        <p:sp>
          <p:nvSpPr>
            <p:cNvPr id="4" name="Elipse 3"/>
            <p:cNvSpPr/>
            <p:nvPr/>
          </p:nvSpPr>
          <p:spPr>
            <a:xfrm>
              <a:off x="5929322" y="4357694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7429520" y="5072074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5929322" y="5072074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572000" y="5072074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929322" y="5643578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6858016" y="5643578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12" name="Conector reto 11"/>
            <p:cNvCxnSpPr>
              <a:stCxn id="4" idx="3"/>
              <a:endCxn id="7" idx="7"/>
            </p:cNvCxnSpPr>
            <p:nvPr/>
          </p:nvCxnSpPr>
          <p:spPr>
            <a:xfrm flipH="1">
              <a:off x="4876229" y="4657664"/>
              <a:ext cx="1105290" cy="46587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4" idx="4"/>
              <a:endCxn id="6" idx="0"/>
            </p:cNvCxnSpPr>
            <p:nvPr/>
          </p:nvCxnSpPr>
          <p:spPr>
            <a:xfrm rot="5400000">
              <a:off x="5926064" y="4890602"/>
              <a:ext cx="362943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4" idx="5"/>
              <a:endCxn id="5" idx="0"/>
            </p:cNvCxnSpPr>
            <p:nvPr/>
          </p:nvCxnSpPr>
          <p:spPr>
            <a:xfrm>
              <a:off x="6233551" y="4657664"/>
              <a:ext cx="1374182" cy="4144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4214810" y="5643578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4214810" y="621508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cxnSp>
          <p:nvCxnSpPr>
            <p:cNvPr id="23" name="Conector reto 22"/>
            <p:cNvCxnSpPr>
              <a:stCxn id="7" idx="3"/>
              <a:endCxn id="20" idx="0"/>
            </p:cNvCxnSpPr>
            <p:nvPr/>
          </p:nvCxnSpPr>
          <p:spPr>
            <a:xfrm flipH="1">
              <a:off x="4393023" y="5372044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20" idx="4"/>
              <a:endCxn id="21" idx="0"/>
            </p:cNvCxnSpPr>
            <p:nvPr/>
          </p:nvCxnSpPr>
          <p:spPr>
            <a:xfrm rot="5400000">
              <a:off x="4282990" y="6105048"/>
              <a:ext cx="220067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4929190" y="5643578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28" name="Conector reto 27"/>
            <p:cNvCxnSpPr>
              <a:stCxn id="7" idx="5"/>
              <a:endCxn id="26" idx="0"/>
            </p:cNvCxnSpPr>
            <p:nvPr/>
          </p:nvCxnSpPr>
          <p:spPr>
            <a:xfrm>
              <a:off x="4876229" y="5372044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6" idx="4"/>
              <a:endCxn id="9" idx="0"/>
            </p:cNvCxnSpPr>
            <p:nvPr/>
          </p:nvCxnSpPr>
          <p:spPr>
            <a:xfrm rot="5400000">
              <a:off x="5997502" y="5533544"/>
              <a:ext cx="220067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7429520" y="5643578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8072462" y="5643578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cxnSp>
          <p:nvCxnSpPr>
            <p:cNvPr id="49" name="Conector reto 48"/>
            <p:cNvCxnSpPr>
              <a:stCxn id="5" idx="3"/>
              <a:endCxn id="11" idx="7"/>
            </p:cNvCxnSpPr>
            <p:nvPr/>
          </p:nvCxnSpPr>
          <p:spPr>
            <a:xfrm flipH="1">
              <a:off x="7162245" y="5372044"/>
              <a:ext cx="319472" cy="32300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5" idx="4"/>
              <a:endCxn id="45" idx="0"/>
            </p:cNvCxnSpPr>
            <p:nvPr/>
          </p:nvCxnSpPr>
          <p:spPr>
            <a:xfrm rot="5400000">
              <a:off x="7497700" y="5533544"/>
              <a:ext cx="220067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5" idx="5"/>
              <a:endCxn id="46" idx="1"/>
            </p:cNvCxnSpPr>
            <p:nvPr/>
          </p:nvCxnSpPr>
          <p:spPr>
            <a:xfrm>
              <a:off x="7733749" y="5372044"/>
              <a:ext cx="390910" cy="32300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aixaDeTexto 61"/>
          <p:cNvSpPr txBox="1"/>
          <p:nvPr/>
        </p:nvSpPr>
        <p:spPr>
          <a:xfrm>
            <a:off x="7421357" y="3935256"/>
            <a:ext cx="2390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Altura</a:t>
            </a:r>
            <a:r>
              <a:rPr lang="pt-BR" sz="2000" dirty="0"/>
              <a:t>: 4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Internos</a:t>
            </a:r>
            <a:r>
              <a:rPr lang="pt-BR" sz="2000" dirty="0"/>
              <a:t>: r, a, b, c, d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Folhas</a:t>
            </a:r>
            <a:r>
              <a:rPr lang="pt-BR" sz="2000" dirty="0"/>
              <a:t>: e, f, g, h, i, j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Irmãos</a:t>
            </a:r>
            <a:r>
              <a:rPr lang="pt-BR" sz="2000" dirty="0"/>
              <a:t>: g, h, i</a:t>
            </a:r>
          </a:p>
          <a:p>
            <a:r>
              <a:rPr lang="pt-BR" sz="2000" dirty="0"/>
              <a:t>a é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ancestral</a:t>
            </a:r>
            <a:r>
              <a:rPr lang="pt-BR" sz="2000" dirty="0"/>
              <a:t> de j</a:t>
            </a:r>
          </a:p>
          <a:p>
            <a:r>
              <a:rPr lang="pt-BR" sz="2000" dirty="0"/>
              <a:t>h é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descendente</a:t>
            </a:r>
            <a:r>
              <a:rPr lang="pt-BR" sz="2000" dirty="0"/>
              <a:t> de c</a:t>
            </a:r>
          </a:p>
        </p:txBody>
      </p:sp>
    </p:spTree>
    <p:extLst>
      <p:ext uri="{BB962C8B-B14F-4D97-AF65-F5344CB8AC3E}">
        <p14:creationId xmlns:p14="http://schemas.microsoft.com/office/powerpoint/2010/main" val="8908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</a:t>
            </a:r>
            <a:r>
              <a:rPr lang="pt-BR" dirty="0" err="1"/>
              <a:t>m-árias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m-ária</a:t>
            </a:r>
            <a:r>
              <a:rPr lang="pt-BR" dirty="0"/>
              <a:t> é uma árvore enraizada em que todo vértice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 máximo m filhos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253320" y="3151798"/>
            <a:ext cx="3989310" cy="3546164"/>
            <a:chOff x="6253320" y="3151798"/>
            <a:chExt cx="3989310" cy="3546164"/>
          </a:xfrm>
        </p:grpSpPr>
        <p:sp>
          <p:nvSpPr>
            <p:cNvPr id="4" name="Elipse 3"/>
            <p:cNvSpPr/>
            <p:nvPr/>
          </p:nvSpPr>
          <p:spPr>
            <a:xfrm>
              <a:off x="7957378" y="315179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dirty="0"/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8743196" y="393761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7242998" y="393761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6824824" y="450912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8100254" y="458055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4" idx="3"/>
              <a:endCxn id="6" idx="0"/>
            </p:cNvCxnSpPr>
            <p:nvPr/>
          </p:nvCxnSpPr>
          <p:spPr>
            <a:xfrm flipH="1">
              <a:off x="7421211" y="3451768"/>
              <a:ext cx="588364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5"/>
              <a:endCxn id="5" idx="0"/>
            </p:cNvCxnSpPr>
            <p:nvPr/>
          </p:nvCxnSpPr>
          <p:spPr>
            <a:xfrm>
              <a:off x="8261607" y="3451768"/>
              <a:ext cx="659802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6" idx="3"/>
              <a:endCxn id="7" idx="0"/>
            </p:cNvCxnSpPr>
            <p:nvPr/>
          </p:nvCxnSpPr>
          <p:spPr>
            <a:xfrm flipH="1">
              <a:off x="7003037" y="4237586"/>
              <a:ext cx="292158" cy="27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9386138" y="458055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reto 12"/>
            <p:cNvCxnSpPr>
              <a:stCxn id="5" idx="3"/>
              <a:endCxn id="8" idx="7"/>
            </p:cNvCxnSpPr>
            <p:nvPr/>
          </p:nvCxnSpPr>
          <p:spPr>
            <a:xfrm flipH="1">
              <a:off x="8404483" y="4237586"/>
              <a:ext cx="390910" cy="394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5"/>
              <a:endCxn id="12" idx="1"/>
            </p:cNvCxnSpPr>
            <p:nvPr/>
          </p:nvCxnSpPr>
          <p:spPr>
            <a:xfrm>
              <a:off x="9047425" y="4237586"/>
              <a:ext cx="390910" cy="394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8886072" y="529493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6" name="Conector reto 15"/>
            <p:cNvCxnSpPr>
              <a:stCxn id="12" idx="3"/>
              <a:endCxn id="15" idx="0"/>
            </p:cNvCxnSpPr>
            <p:nvPr/>
          </p:nvCxnSpPr>
          <p:spPr>
            <a:xfrm flipH="1">
              <a:off x="9064285" y="4880528"/>
              <a:ext cx="374050" cy="4144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9886204" y="529493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8" name="Conector reto 17"/>
            <p:cNvCxnSpPr>
              <a:stCxn id="12" idx="5"/>
              <a:endCxn id="17" idx="0"/>
            </p:cNvCxnSpPr>
            <p:nvPr/>
          </p:nvCxnSpPr>
          <p:spPr>
            <a:xfrm>
              <a:off x="9690367" y="4880528"/>
              <a:ext cx="374050" cy="4144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6253320" y="529493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0" name="Conector reto 19"/>
            <p:cNvCxnSpPr>
              <a:stCxn id="7" idx="3"/>
              <a:endCxn id="19" idx="0"/>
            </p:cNvCxnSpPr>
            <p:nvPr/>
          </p:nvCxnSpPr>
          <p:spPr>
            <a:xfrm flipH="1">
              <a:off x="6431533" y="4809090"/>
              <a:ext cx="445488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7467766" y="529493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/>
            <p:cNvCxnSpPr>
              <a:stCxn id="7" idx="5"/>
              <a:endCxn id="21" idx="0"/>
            </p:cNvCxnSpPr>
            <p:nvPr/>
          </p:nvCxnSpPr>
          <p:spPr>
            <a:xfrm>
              <a:off x="7129053" y="4809090"/>
              <a:ext cx="516926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6824824" y="529493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0" name="Conector reto 29"/>
            <p:cNvCxnSpPr>
              <a:stCxn id="7" idx="4"/>
              <a:endCxn id="25" idx="0"/>
            </p:cNvCxnSpPr>
            <p:nvPr/>
          </p:nvCxnSpPr>
          <p:spPr>
            <a:xfrm rot="5400000">
              <a:off x="6785848" y="5077746"/>
              <a:ext cx="434381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7493488" y="6020854"/>
              <a:ext cx="129073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Árvore  3-ária </a:t>
              </a:r>
            </a:p>
            <a:p>
              <a:pPr algn="ctr"/>
              <a:r>
                <a:rPr lang="pt-BR" dirty="0">
                  <a:latin typeface="+mj-lt"/>
                </a:rPr>
                <a:t>(ternária)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8743196" y="458055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reto 40"/>
            <p:cNvCxnSpPr>
              <a:stCxn id="5" idx="4"/>
              <a:endCxn id="40" idx="0"/>
            </p:cNvCxnSpPr>
            <p:nvPr/>
          </p:nvCxnSpPr>
          <p:spPr>
            <a:xfrm>
              <a:off x="8921409" y="4289053"/>
              <a:ext cx="0" cy="2915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/>
          <p:cNvGrpSpPr/>
          <p:nvPr/>
        </p:nvGrpSpPr>
        <p:grpSpPr>
          <a:xfrm>
            <a:off x="1500792" y="3151796"/>
            <a:ext cx="4021655" cy="3534628"/>
            <a:chOff x="1500792" y="3151796"/>
            <a:chExt cx="4021655" cy="3534628"/>
          </a:xfrm>
        </p:grpSpPr>
        <p:sp>
          <p:nvSpPr>
            <p:cNvPr id="28" name="Elipse 27"/>
            <p:cNvSpPr/>
            <p:nvPr/>
          </p:nvSpPr>
          <p:spPr>
            <a:xfrm>
              <a:off x="3237195" y="315179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dirty="0"/>
                <a:t>r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4023013" y="393761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/>
            <p:cNvSpPr/>
            <p:nvPr/>
          </p:nvSpPr>
          <p:spPr>
            <a:xfrm>
              <a:off x="2522815" y="393761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Elipse 31"/>
            <p:cNvSpPr/>
            <p:nvPr/>
          </p:nvSpPr>
          <p:spPr>
            <a:xfrm>
              <a:off x="2072296" y="450911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32"/>
            <p:cNvSpPr/>
            <p:nvPr/>
          </p:nvSpPr>
          <p:spPr>
            <a:xfrm>
              <a:off x="3380071" y="458055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4" name="Conector reto 33"/>
            <p:cNvCxnSpPr>
              <a:stCxn id="28" idx="3"/>
              <a:endCxn id="31" idx="0"/>
            </p:cNvCxnSpPr>
            <p:nvPr/>
          </p:nvCxnSpPr>
          <p:spPr>
            <a:xfrm flipH="1">
              <a:off x="2701028" y="3451766"/>
              <a:ext cx="588364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stCxn id="28" idx="5"/>
              <a:endCxn id="29" idx="0"/>
            </p:cNvCxnSpPr>
            <p:nvPr/>
          </p:nvCxnSpPr>
          <p:spPr>
            <a:xfrm>
              <a:off x="3541424" y="3451766"/>
              <a:ext cx="659802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31" idx="3"/>
              <a:endCxn id="32" idx="0"/>
            </p:cNvCxnSpPr>
            <p:nvPr/>
          </p:nvCxnSpPr>
          <p:spPr>
            <a:xfrm flipH="1">
              <a:off x="2250509" y="4237584"/>
              <a:ext cx="324503" cy="27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4665955" y="458055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8" name="Conector reto 37"/>
            <p:cNvCxnSpPr>
              <a:stCxn id="29" idx="3"/>
              <a:endCxn id="33" idx="7"/>
            </p:cNvCxnSpPr>
            <p:nvPr/>
          </p:nvCxnSpPr>
          <p:spPr>
            <a:xfrm flipH="1">
              <a:off x="3684300" y="4237584"/>
              <a:ext cx="390910" cy="394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29" idx="5"/>
              <a:endCxn id="37" idx="1"/>
            </p:cNvCxnSpPr>
            <p:nvPr/>
          </p:nvCxnSpPr>
          <p:spPr>
            <a:xfrm>
              <a:off x="4327242" y="4237584"/>
              <a:ext cx="390910" cy="394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4165889" y="529493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/>
            <p:cNvCxnSpPr>
              <a:stCxn id="37" idx="3"/>
              <a:endCxn id="43" idx="0"/>
            </p:cNvCxnSpPr>
            <p:nvPr/>
          </p:nvCxnSpPr>
          <p:spPr>
            <a:xfrm flipH="1">
              <a:off x="4344102" y="4880526"/>
              <a:ext cx="374050" cy="4144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5166021" y="529493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6" name="Conector reto 45"/>
            <p:cNvCxnSpPr>
              <a:stCxn id="37" idx="5"/>
              <a:endCxn id="45" idx="0"/>
            </p:cNvCxnSpPr>
            <p:nvPr/>
          </p:nvCxnSpPr>
          <p:spPr>
            <a:xfrm>
              <a:off x="4970184" y="4880526"/>
              <a:ext cx="374050" cy="4144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1500792" y="529493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8" name="Conector reto 47"/>
            <p:cNvCxnSpPr>
              <a:stCxn id="32" idx="3"/>
              <a:endCxn id="47" idx="0"/>
            </p:cNvCxnSpPr>
            <p:nvPr/>
          </p:nvCxnSpPr>
          <p:spPr>
            <a:xfrm flipH="1">
              <a:off x="1679005" y="4809088"/>
              <a:ext cx="445488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2715238" y="5294936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0" name="Conector reto 49"/>
            <p:cNvCxnSpPr>
              <a:stCxn id="32" idx="5"/>
              <a:endCxn id="49" idx="0"/>
            </p:cNvCxnSpPr>
            <p:nvPr/>
          </p:nvCxnSpPr>
          <p:spPr>
            <a:xfrm>
              <a:off x="2376525" y="4809088"/>
              <a:ext cx="516926" cy="485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2770039" y="6009316"/>
              <a:ext cx="129073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Árvore  2-ária </a:t>
              </a:r>
            </a:p>
            <a:p>
              <a:pPr algn="ctr"/>
              <a:r>
                <a:rPr lang="pt-BR" dirty="0">
                  <a:latin typeface="+mj-lt"/>
                </a:rPr>
                <a:t>(binária)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1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binárias </a:t>
            </a:r>
            <a:r>
              <a:rPr lang="pt-BR" dirty="0"/>
              <a:t>estão entre as 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utilizadas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uma árvore binária é uma </a:t>
            </a:r>
            <a:br>
              <a:rPr lang="pt-BR" dirty="0"/>
            </a:br>
            <a:r>
              <a:rPr lang="pt-BR" dirty="0"/>
              <a:t>árvore </a:t>
            </a:r>
            <a:r>
              <a:rPr lang="pt-BR" sz="2800" dirty="0">
                <a:latin typeface="+mj-lt"/>
              </a:rPr>
              <a:t>2</a:t>
            </a:r>
            <a:r>
              <a:rPr lang="pt-BR" dirty="0"/>
              <a:t>-ária em que cada filho é </a:t>
            </a:r>
            <a:br>
              <a:rPr lang="pt-BR" dirty="0"/>
            </a:br>
            <a:r>
              <a:rPr lang="pt-BR" dirty="0"/>
              <a:t>classificado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filho esquerdo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ou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filho direito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4989DA5-F68C-4EDF-92E7-F86A94845925}"/>
              </a:ext>
            </a:extLst>
          </p:cNvPr>
          <p:cNvGrpSpPr/>
          <p:nvPr/>
        </p:nvGrpSpPr>
        <p:grpSpPr>
          <a:xfrm>
            <a:off x="6493751" y="3248919"/>
            <a:ext cx="4223539" cy="2916385"/>
            <a:chOff x="6493751" y="3248919"/>
            <a:chExt cx="4223539" cy="2916385"/>
          </a:xfrm>
        </p:grpSpPr>
        <p:sp>
          <p:nvSpPr>
            <p:cNvPr id="4" name="Elipse 3"/>
            <p:cNvSpPr/>
            <p:nvPr/>
          </p:nvSpPr>
          <p:spPr>
            <a:xfrm>
              <a:off x="8353035" y="3248919"/>
              <a:ext cx="356426" cy="3514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9211055" y="4030917"/>
              <a:ext cx="356426" cy="351437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7566455" y="4012396"/>
              <a:ext cx="356426" cy="351437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6993278" y="4587337"/>
              <a:ext cx="356426" cy="351437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8639551" y="4576568"/>
              <a:ext cx="356426" cy="351437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cxnSp>
          <p:nvCxnSpPr>
            <p:cNvPr id="9" name="Conector reto 8"/>
            <p:cNvCxnSpPr>
              <a:cxnSpLocks/>
              <a:stCxn id="4" idx="3"/>
              <a:endCxn id="6" idx="0"/>
            </p:cNvCxnSpPr>
            <p:nvPr/>
          </p:nvCxnSpPr>
          <p:spPr>
            <a:xfrm flipH="1">
              <a:off x="7744668" y="3548889"/>
              <a:ext cx="660564" cy="46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5"/>
              <a:endCxn id="5" idx="0"/>
            </p:cNvCxnSpPr>
            <p:nvPr/>
          </p:nvCxnSpPr>
          <p:spPr>
            <a:xfrm>
              <a:off x="8657264" y="3548889"/>
              <a:ext cx="732004" cy="4820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6" idx="3"/>
              <a:endCxn id="7" idx="0"/>
            </p:cNvCxnSpPr>
            <p:nvPr/>
          </p:nvCxnSpPr>
          <p:spPr>
            <a:xfrm flipH="1">
              <a:off x="7171491" y="4312366"/>
              <a:ext cx="447161" cy="2749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9825513" y="4576568"/>
              <a:ext cx="356426" cy="351437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cxnSp>
          <p:nvCxnSpPr>
            <p:cNvPr id="14" name="Conector reto 13"/>
            <p:cNvCxnSpPr>
              <a:cxnSpLocks/>
              <a:stCxn id="5" idx="3"/>
              <a:endCxn id="8" idx="0"/>
            </p:cNvCxnSpPr>
            <p:nvPr/>
          </p:nvCxnSpPr>
          <p:spPr>
            <a:xfrm flipH="1">
              <a:off x="8817764" y="4330887"/>
              <a:ext cx="445488" cy="245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9515284" y="4330887"/>
              <a:ext cx="488442" cy="245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9356366" y="5248997"/>
              <a:ext cx="356426" cy="351437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cxnSp>
          <p:nvCxnSpPr>
            <p:cNvPr id="20" name="Conector reto 19"/>
            <p:cNvCxnSpPr>
              <a:stCxn id="13" idx="3"/>
              <a:endCxn id="18" idx="0"/>
            </p:cNvCxnSpPr>
            <p:nvPr/>
          </p:nvCxnSpPr>
          <p:spPr>
            <a:xfrm flipH="1">
              <a:off x="9534579" y="4876538"/>
              <a:ext cx="343131" cy="372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360864" y="5248996"/>
              <a:ext cx="356426" cy="351437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cxnSp>
          <p:nvCxnSpPr>
            <p:cNvPr id="24" name="Conector reto 23"/>
            <p:cNvCxnSpPr>
              <a:stCxn id="13" idx="5"/>
              <a:endCxn id="22" idx="0"/>
            </p:cNvCxnSpPr>
            <p:nvPr/>
          </p:nvCxnSpPr>
          <p:spPr>
            <a:xfrm>
              <a:off x="10129742" y="4876538"/>
              <a:ext cx="409335" cy="3724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7744668" y="5703639"/>
              <a:ext cx="1560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</a:rPr>
                <a:t>Árvore binária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16374AD-C083-4278-8CAA-3AA5A2C72BBA}"/>
                </a:ext>
              </a:extLst>
            </p:cNvPr>
            <p:cNvSpPr/>
            <p:nvPr/>
          </p:nvSpPr>
          <p:spPr>
            <a:xfrm>
              <a:off x="8174822" y="4587337"/>
              <a:ext cx="356426" cy="351437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AD16FF-D125-46E5-BC6A-FCF9EE2621EB}"/>
                </a:ext>
              </a:extLst>
            </p:cNvPr>
            <p:cNvCxnSpPr>
              <a:cxnSpLocks/>
              <a:stCxn id="6" idx="5"/>
              <a:endCxn id="21" idx="0"/>
            </p:cNvCxnSpPr>
            <p:nvPr/>
          </p:nvCxnSpPr>
          <p:spPr>
            <a:xfrm>
              <a:off x="7870684" y="4312366"/>
              <a:ext cx="482351" cy="2749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C879333-C1A2-4848-9A2C-EA78814A5EF9}"/>
                </a:ext>
              </a:extLst>
            </p:cNvPr>
            <p:cNvSpPr/>
            <p:nvPr/>
          </p:nvSpPr>
          <p:spPr>
            <a:xfrm>
              <a:off x="6493751" y="5248996"/>
              <a:ext cx="356426" cy="351437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A33B119-D434-46A5-9F52-8D503FD6A447}"/>
                </a:ext>
              </a:extLst>
            </p:cNvPr>
            <p:cNvCxnSpPr>
              <a:cxnSpLocks/>
              <a:stCxn id="7" idx="3"/>
              <a:endCxn id="30" idx="0"/>
            </p:cNvCxnSpPr>
            <p:nvPr/>
          </p:nvCxnSpPr>
          <p:spPr>
            <a:xfrm flipH="1">
              <a:off x="6671964" y="4887307"/>
              <a:ext cx="373511" cy="3616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46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Recursiva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consiste de uma raiz e uma sub-árvore esquerda e direita, que são também árvores binárias.</a:t>
            </a:r>
          </a:p>
          <a:p>
            <a:endParaRPr lang="pt-BR" dirty="0"/>
          </a:p>
        </p:txBody>
      </p:sp>
      <p:grpSp>
        <p:nvGrpSpPr>
          <p:cNvPr id="12" name="Grupo 22"/>
          <p:cNvGrpSpPr/>
          <p:nvPr/>
        </p:nvGrpSpPr>
        <p:grpSpPr>
          <a:xfrm>
            <a:off x="2776611" y="3284984"/>
            <a:ext cx="6215106" cy="3500438"/>
            <a:chOff x="1428728" y="3357562"/>
            <a:chExt cx="6215106" cy="3500438"/>
          </a:xfrm>
        </p:grpSpPr>
        <p:sp>
          <p:nvSpPr>
            <p:cNvPr id="27" name="Elipse 26"/>
            <p:cNvSpPr/>
            <p:nvPr/>
          </p:nvSpPr>
          <p:spPr>
            <a:xfrm>
              <a:off x="4572000" y="3929066"/>
              <a:ext cx="3071834" cy="2214578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1428728" y="4000504"/>
              <a:ext cx="1857388" cy="1214446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3929058" y="335756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5572132" y="414338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2500298" y="414338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1928794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5000628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0"/>
            </p:cNvCxnSpPr>
            <p:nvPr/>
          </p:nvCxnSpPr>
          <p:spPr>
            <a:xfrm flipH="1">
              <a:off x="2678511" y="3657532"/>
              <a:ext cx="1302744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5"/>
              <a:endCxn id="5" idx="0"/>
            </p:cNvCxnSpPr>
            <p:nvPr/>
          </p:nvCxnSpPr>
          <p:spPr>
            <a:xfrm>
              <a:off x="4233287" y="3657532"/>
              <a:ext cx="1517058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6" idx="3"/>
              <a:endCxn id="7" idx="0"/>
            </p:cNvCxnSpPr>
            <p:nvPr/>
          </p:nvCxnSpPr>
          <p:spPr>
            <a:xfrm flipH="1">
              <a:off x="2107007" y="4443350"/>
              <a:ext cx="445488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215074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to 13"/>
            <p:cNvCxnSpPr>
              <a:stCxn id="5" idx="3"/>
              <a:endCxn id="8" idx="7"/>
            </p:cNvCxnSpPr>
            <p:nvPr/>
          </p:nvCxnSpPr>
          <p:spPr>
            <a:xfrm flipH="1">
              <a:off x="5304857" y="4443350"/>
              <a:ext cx="319472" cy="323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5" idx="5"/>
              <a:endCxn id="13" idx="1"/>
            </p:cNvCxnSpPr>
            <p:nvPr/>
          </p:nvCxnSpPr>
          <p:spPr>
            <a:xfrm>
              <a:off x="5876361" y="4443350"/>
              <a:ext cx="390910" cy="323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5643570" y="542926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19"/>
            <p:cNvCxnSpPr>
              <a:stCxn id="13" idx="3"/>
              <a:endCxn id="18" idx="0"/>
            </p:cNvCxnSpPr>
            <p:nvPr/>
          </p:nvCxnSpPr>
          <p:spPr>
            <a:xfrm flipH="1">
              <a:off x="5821783" y="5014854"/>
              <a:ext cx="445488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6786578" y="550070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ector reto 23"/>
            <p:cNvCxnSpPr>
              <a:stCxn id="13" idx="5"/>
              <a:endCxn id="22" idx="0"/>
            </p:cNvCxnSpPr>
            <p:nvPr/>
          </p:nvCxnSpPr>
          <p:spPr>
            <a:xfrm>
              <a:off x="6519303" y="5014854"/>
              <a:ext cx="445488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1643042" y="5500702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sub-árvore </a:t>
              </a:r>
              <a:br>
                <a:rPr lang="pt-BR" dirty="0"/>
              </a:br>
              <a:r>
                <a:rPr lang="pt-BR" dirty="0"/>
                <a:t>esquerda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552887" y="6211669"/>
              <a:ext cx="1247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sub-árvore </a:t>
              </a:r>
            </a:p>
            <a:p>
              <a:pPr algn="ctr"/>
              <a:r>
                <a:rPr lang="pt-BR" dirty="0"/>
                <a:t>direita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52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diversas aplicações necessita-se de estruturas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complexas </a:t>
            </a:r>
            <a:r>
              <a:rPr lang="pt-BR" dirty="0"/>
              <a:t>que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sequenciais </a:t>
            </a:r>
            <a:r>
              <a:rPr lang="pt-BR" dirty="0"/>
              <a:t>de listas, filas e pilhas</a:t>
            </a:r>
          </a:p>
        </p:txBody>
      </p:sp>
      <p:grpSp>
        <p:nvGrpSpPr>
          <p:cNvPr id="111" name="Grupo 110"/>
          <p:cNvGrpSpPr/>
          <p:nvPr/>
        </p:nvGrpSpPr>
        <p:grpSpPr>
          <a:xfrm>
            <a:off x="8096264" y="3643314"/>
            <a:ext cx="1567548" cy="1500198"/>
            <a:chOff x="1571604" y="3929066"/>
            <a:chExt cx="1662710" cy="1714512"/>
          </a:xfrm>
        </p:grpSpPr>
        <p:sp>
          <p:nvSpPr>
            <p:cNvPr id="105" name="Retângulo 104"/>
            <p:cNvSpPr/>
            <p:nvPr/>
          </p:nvSpPr>
          <p:spPr>
            <a:xfrm>
              <a:off x="1571604" y="521495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1571604" y="47863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1571604" y="435769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1571604" y="392906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angulado 8"/>
            <p:cNvCxnSpPr>
              <a:endCxn id="107" idx="3"/>
            </p:cNvCxnSpPr>
            <p:nvPr/>
          </p:nvCxnSpPr>
          <p:spPr>
            <a:xfrm rot="16200000" flipV="1">
              <a:off x="2357422" y="4572008"/>
              <a:ext cx="428628" cy="42862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/>
            <p:cNvSpPr txBox="1"/>
            <p:nvPr/>
          </p:nvSpPr>
          <p:spPr>
            <a:xfrm>
              <a:off x="2571735" y="5000636"/>
              <a:ext cx="662579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Topo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2952728" y="3643314"/>
            <a:ext cx="3286148" cy="1214446"/>
            <a:chOff x="2952728" y="3643314"/>
            <a:chExt cx="3286148" cy="1214446"/>
          </a:xfrm>
        </p:grpSpPr>
        <p:sp>
          <p:nvSpPr>
            <p:cNvPr id="113" name="Retângulo 112"/>
            <p:cNvSpPr/>
            <p:nvPr/>
          </p:nvSpPr>
          <p:spPr>
            <a:xfrm>
              <a:off x="3609958" y="4429132"/>
              <a:ext cx="65723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4267187" y="4429132"/>
              <a:ext cx="65723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2952728" y="4429132"/>
              <a:ext cx="65723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4924417" y="4429132"/>
              <a:ext cx="65723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3012476" y="364331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Início</a:t>
              </a:r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5581646" y="4429132"/>
              <a:ext cx="65723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4386683" y="364331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Fim</a:t>
              </a:r>
            </a:p>
          </p:txBody>
        </p:sp>
        <p:cxnSp>
          <p:nvCxnSpPr>
            <p:cNvPr id="120" name="Conector de seta reta 119"/>
            <p:cNvCxnSpPr>
              <a:endCxn id="115" idx="0"/>
            </p:cNvCxnSpPr>
            <p:nvPr/>
          </p:nvCxnSpPr>
          <p:spPr>
            <a:xfrm rot="5400000">
              <a:off x="3067029" y="4214948"/>
              <a:ext cx="428628" cy="1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endCxn id="114" idx="0"/>
            </p:cNvCxnSpPr>
            <p:nvPr/>
          </p:nvCxnSpPr>
          <p:spPr>
            <a:xfrm rot="5400000">
              <a:off x="4381488" y="4214948"/>
              <a:ext cx="428628" cy="1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2952729" y="5500702"/>
            <a:ext cx="5869039" cy="1083712"/>
            <a:chOff x="2952729" y="5500702"/>
            <a:chExt cx="5869039" cy="1083712"/>
          </a:xfrm>
        </p:grpSpPr>
        <p:sp>
          <p:nvSpPr>
            <p:cNvPr id="150" name="Retângulo 149"/>
            <p:cNvSpPr/>
            <p:nvPr/>
          </p:nvSpPr>
          <p:spPr>
            <a:xfrm>
              <a:off x="3809984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1" name="Conector angulado 150"/>
            <p:cNvCxnSpPr>
              <a:stCxn id="150" idx="3"/>
              <a:endCxn id="159" idx="1"/>
            </p:cNvCxnSpPr>
            <p:nvPr/>
          </p:nvCxnSpPr>
          <p:spPr>
            <a:xfrm>
              <a:off x="4595802" y="6143644"/>
              <a:ext cx="35719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do 151"/>
            <p:cNvCxnSpPr>
              <a:stCxn id="159" idx="3"/>
              <a:endCxn id="161" idx="1"/>
            </p:cNvCxnSpPr>
            <p:nvPr/>
          </p:nvCxnSpPr>
          <p:spPr>
            <a:xfrm>
              <a:off x="5738810" y="6143644"/>
              <a:ext cx="35719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angulado 152"/>
            <p:cNvCxnSpPr>
              <a:stCxn id="161" idx="3"/>
              <a:endCxn id="163" idx="1"/>
            </p:cNvCxnSpPr>
            <p:nvPr/>
          </p:nvCxnSpPr>
          <p:spPr>
            <a:xfrm>
              <a:off x="6881818" y="6143644"/>
              <a:ext cx="35719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angulado 27"/>
            <p:cNvCxnSpPr>
              <a:stCxn id="155" idx="2"/>
              <a:endCxn id="150" idx="1"/>
            </p:cNvCxnSpPr>
            <p:nvPr/>
          </p:nvCxnSpPr>
          <p:spPr>
            <a:xfrm rot="16200000" flipH="1">
              <a:off x="3430179" y="5763839"/>
              <a:ext cx="273610" cy="486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aixaDeTexto 154"/>
            <p:cNvSpPr txBox="1"/>
            <p:nvPr/>
          </p:nvSpPr>
          <p:spPr>
            <a:xfrm>
              <a:off x="2952729" y="5500702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ptlista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8524892" y="621508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λ</a:t>
              </a:r>
              <a:endParaRPr lang="pt-BR" dirty="0"/>
            </a:p>
          </p:txBody>
        </p:sp>
        <p:cxnSp>
          <p:nvCxnSpPr>
            <p:cNvPr id="157" name="Conector angulado 33"/>
            <p:cNvCxnSpPr>
              <a:stCxn id="163" idx="3"/>
              <a:endCxn id="156" idx="1"/>
            </p:cNvCxnSpPr>
            <p:nvPr/>
          </p:nvCxnSpPr>
          <p:spPr>
            <a:xfrm>
              <a:off x="8024826" y="6143644"/>
              <a:ext cx="500066" cy="2561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tângulo 158"/>
            <p:cNvSpPr/>
            <p:nvPr/>
          </p:nvSpPr>
          <p:spPr>
            <a:xfrm>
              <a:off x="4952992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096000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7239008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41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estritamente binária </a:t>
            </a:r>
            <a:r>
              <a:rPr lang="pt-BR" dirty="0"/>
              <a:t>é uma árvore binária em que cada nó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zero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</a:t>
            </a:r>
            <a:r>
              <a:rPr lang="pt-BR" dirty="0"/>
              <a:t> filhos.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1847528" y="3288734"/>
            <a:ext cx="3620262" cy="2983212"/>
            <a:chOff x="2524100" y="3571877"/>
            <a:chExt cx="3620262" cy="2983212"/>
          </a:xfrm>
        </p:grpSpPr>
        <p:sp>
          <p:nvSpPr>
            <p:cNvPr id="4" name="Elipse 3"/>
            <p:cNvSpPr/>
            <p:nvPr/>
          </p:nvSpPr>
          <p:spPr>
            <a:xfrm>
              <a:off x="3809984" y="357187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4595802" y="428820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3095604" y="428820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2524100" y="4929199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4024298" y="492919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0"/>
            </p:cNvCxnSpPr>
            <p:nvPr/>
          </p:nvCxnSpPr>
          <p:spPr>
            <a:xfrm flipH="1">
              <a:off x="3273817" y="3871847"/>
              <a:ext cx="588364" cy="416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5"/>
              <a:endCxn id="5" idx="0"/>
            </p:cNvCxnSpPr>
            <p:nvPr/>
          </p:nvCxnSpPr>
          <p:spPr>
            <a:xfrm>
              <a:off x="4114213" y="3871847"/>
              <a:ext cx="659802" cy="416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6" idx="3"/>
              <a:endCxn id="7" idx="0"/>
            </p:cNvCxnSpPr>
            <p:nvPr/>
          </p:nvCxnSpPr>
          <p:spPr>
            <a:xfrm flipH="1">
              <a:off x="2702313" y="4588177"/>
              <a:ext cx="445488" cy="34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5238744" y="492919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3" name="Conector reto 12"/>
            <p:cNvCxnSpPr>
              <a:stCxn id="5" idx="3"/>
              <a:endCxn id="8" idx="0"/>
            </p:cNvCxnSpPr>
            <p:nvPr/>
          </p:nvCxnSpPr>
          <p:spPr>
            <a:xfrm flipH="1">
              <a:off x="4202511" y="4588177"/>
              <a:ext cx="445488" cy="34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5"/>
              <a:endCxn id="12" idx="0"/>
            </p:cNvCxnSpPr>
            <p:nvPr/>
          </p:nvCxnSpPr>
          <p:spPr>
            <a:xfrm>
              <a:off x="4900031" y="4588177"/>
              <a:ext cx="516926" cy="34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4667240" y="564357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6" name="Conector reto 15"/>
            <p:cNvCxnSpPr>
              <a:stCxn id="12" idx="3"/>
              <a:endCxn id="15" idx="0"/>
            </p:cNvCxnSpPr>
            <p:nvPr/>
          </p:nvCxnSpPr>
          <p:spPr>
            <a:xfrm flipH="1">
              <a:off x="4845453" y="5229169"/>
              <a:ext cx="445488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87936" y="564762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8" name="Conector reto 17"/>
            <p:cNvCxnSpPr>
              <a:stCxn id="12" idx="5"/>
              <a:endCxn id="17" idx="0"/>
            </p:cNvCxnSpPr>
            <p:nvPr/>
          </p:nvCxnSpPr>
          <p:spPr>
            <a:xfrm>
              <a:off x="5542973" y="5229169"/>
              <a:ext cx="423176" cy="418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193141" y="6185757"/>
              <a:ext cx="159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Árvore Binária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579296" y="3288734"/>
            <a:ext cx="3037716" cy="3308987"/>
            <a:chOff x="6953256" y="3286125"/>
            <a:chExt cx="3037716" cy="3308987"/>
          </a:xfrm>
        </p:grpSpPr>
        <p:sp>
          <p:nvSpPr>
            <p:cNvPr id="20" name="CaixaDeTexto 19"/>
            <p:cNvSpPr txBox="1"/>
            <p:nvPr/>
          </p:nvSpPr>
          <p:spPr>
            <a:xfrm>
              <a:off x="7035780" y="5948781"/>
              <a:ext cx="2048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Árvore  Estritamente</a:t>
              </a:r>
            </a:p>
            <a:p>
              <a:pPr algn="ctr"/>
              <a:r>
                <a:rPr lang="pt-BR" dirty="0"/>
                <a:t>Binária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7667636" y="328612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8453454" y="3930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953256" y="3930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7883647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41" name="Conector reto 40"/>
            <p:cNvCxnSpPr>
              <a:stCxn id="36" idx="3"/>
              <a:endCxn id="38" idx="0"/>
            </p:cNvCxnSpPr>
            <p:nvPr/>
          </p:nvCxnSpPr>
          <p:spPr>
            <a:xfrm flipH="1">
              <a:off x="7131469" y="3586095"/>
              <a:ext cx="588364" cy="344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6" idx="5"/>
              <a:endCxn id="37" idx="0"/>
            </p:cNvCxnSpPr>
            <p:nvPr/>
          </p:nvCxnSpPr>
          <p:spPr>
            <a:xfrm>
              <a:off x="7971865" y="3586095"/>
              <a:ext cx="659802" cy="344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/>
            <p:cNvSpPr/>
            <p:nvPr/>
          </p:nvSpPr>
          <p:spPr>
            <a:xfrm>
              <a:off x="9096396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45" name="Conector reto 44"/>
            <p:cNvCxnSpPr>
              <a:stCxn id="37" idx="3"/>
              <a:endCxn id="40" idx="0"/>
            </p:cNvCxnSpPr>
            <p:nvPr/>
          </p:nvCxnSpPr>
          <p:spPr>
            <a:xfrm flipH="1">
              <a:off x="8061860" y="4230417"/>
              <a:ext cx="443791" cy="4130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37" idx="5"/>
              <a:endCxn id="44" idx="0"/>
            </p:cNvCxnSpPr>
            <p:nvPr/>
          </p:nvCxnSpPr>
          <p:spPr>
            <a:xfrm>
              <a:off x="8757683" y="4230417"/>
              <a:ext cx="516926" cy="4130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8524892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48" name="Conector reto 47"/>
            <p:cNvCxnSpPr>
              <a:stCxn id="44" idx="3"/>
              <a:endCxn id="47" idx="0"/>
            </p:cNvCxnSpPr>
            <p:nvPr/>
          </p:nvCxnSpPr>
          <p:spPr>
            <a:xfrm flipH="1">
              <a:off x="8703105" y="4943417"/>
              <a:ext cx="445488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963454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0" name="Conector reto 49"/>
            <p:cNvCxnSpPr>
              <a:stCxn id="44" idx="5"/>
              <a:endCxn id="49" idx="0"/>
            </p:cNvCxnSpPr>
            <p:nvPr/>
          </p:nvCxnSpPr>
          <p:spPr>
            <a:xfrm>
              <a:off x="9400625" y="4943417"/>
              <a:ext cx="412134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26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completa </a:t>
            </a:r>
            <a:r>
              <a:rPr lang="pt-BR" dirty="0"/>
              <a:t>é aquela em que se um nó possui alguma </a:t>
            </a:r>
            <a:br>
              <a:rPr lang="pt-BR" dirty="0"/>
            </a:br>
            <a:r>
              <a:rPr lang="pt-BR" dirty="0"/>
              <a:t>sub-árvore vazia, ele se encontra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último ou penúltimo nível </a:t>
            </a:r>
            <a:r>
              <a:rPr lang="pt-BR" dirty="0"/>
              <a:t>da árvore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6971958" y="592819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Binária </a:t>
            </a:r>
          </a:p>
          <a:p>
            <a:pPr algn="ctr"/>
            <a:r>
              <a:rPr lang="pt-BR" dirty="0"/>
              <a:t>Completa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5990872" y="3329625"/>
            <a:ext cx="3269866" cy="2351701"/>
            <a:chOff x="6381752" y="3286125"/>
            <a:chExt cx="3269866" cy="2351701"/>
          </a:xfrm>
        </p:grpSpPr>
        <p:sp>
          <p:nvSpPr>
            <p:cNvPr id="62" name="Elipse 61"/>
            <p:cNvSpPr/>
            <p:nvPr/>
          </p:nvSpPr>
          <p:spPr>
            <a:xfrm>
              <a:off x="7524760" y="328612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8310578" y="396156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7810512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6" name="Conector reto 65"/>
            <p:cNvCxnSpPr>
              <a:stCxn id="62" idx="3"/>
              <a:endCxn id="75" idx="0"/>
            </p:cNvCxnSpPr>
            <p:nvPr/>
          </p:nvCxnSpPr>
          <p:spPr>
            <a:xfrm flipH="1">
              <a:off x="6988593" y="3586095"/>
              <a:ext cx="588364" cy="375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>
              <a:stCxn id="62" idx="5"/>
              <a:endCxn id="63" idx="0"/>
            </p:cNvCxnSpPr>
            <p:nvPr/>
          </p:nvCxnSpPr>
          <p:spPr>
            <a:xfrm>
              <a:off x="7828989" y="3586095"/>
              <a:ext cx="659802" cy="375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/>
            <p:cNvSpPr/>
            <p:nvPr/>
          </p:nvSpPr>
          <p:spPr>
            <a:xfrm>
              <a:off x="8882082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9" name="Conector reto 68"/>
            <p:cNvCxnSpPr>
              <a:stCxn id="63" idx="3"/>
              <a:endCxn id="65" idx="0"/>
            </p:cNvCxnSpPr>
            <p:nvPr/>
          </p:nvCxnSpPr>
          <p:spPr>
            <a:xfrm flipH="1">
              <a:off x="7988725" y="4261534"/>
              <a:ext cx="374050" cy="381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>
              <a:stCxn id="63" idx="5"/>
              <a:endCxn id="68" idx="0"/>
            </p:cNvCxnSpPr>
            <p:nvPr/>
          </p:nvCxnSpPr>
          <p:spPr>
            <a:xfrm>
              <a:off x="8614807" y="4261534"/>
              <a:ext cx="445488" cy="381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/>
            <p:cNvSpPr/>
            <p:nvPr/>
          </p:nvSpPr>
          <p:spPr>
            <a:xfrm>
              <a:off x="8506718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2" name="Conector reto 71"/>
            <p:cNvCxnSpPr>
              <a:stCxn id="68" idx="3"/>
              <a:endCxn id="71" idx="0"/>
            </p:cNvCxnSpPr>
            <p:nvPr/>
          </p:nvCxnSpPr>
          <p:spPr>
            <a:xfrm flipH="1">
              <a:off x="8684931" y="4943417"/>
              <a:ext cx="24934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/>
            <p:cNvSpPr/>
            <p:nvPr/>
          </p:nvSpPr>
          <p:spPr>
            <a:xfrm>
              <a:off x="9295192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4" name="Conector reto 73"/>
            <p:cNvCxnSpPr>
              <a:stCxn id="68" idx="5"/>
              <a:endCxn id="73" idx="0"/>
            </p:cNvCxnSpPr>
            <p:nvPr/>
          </p:nvCxnSpPr>
          <p:spPr>
            <a:xfrm>
              <a:off x="9186311" y="4943417"/>
              <a:ext cx="287094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6810380" y="396156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6381752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7381884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78" name="Conector reto 77"/>
            <p:cNvCxnSpPr>
              <a:stCxn id="75" idx="3"/>
              <a:endCxn id="76" idx="0"/>
            </p:cNvCxnSpPr>
            <p:nvPr/>
          </p:nvCxnSpPr>
          <p:spPr>
            <a:xfrm flipH="1">
              <a:off x="6559965" y="4261534"/>
              <a:ext cx="302612" cy="381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>
              <a:stCxn id="75" idx="5"/>
              <a:endCxn id="77" idx="0"/>
            </p:cNvCxnSpPr>
            <p:nvPr/>
          </p:nvCxnSpPr>
          <p:spPr>
            <a:xfrm>
              <a:off x="7114609" y="4261534"/>
              <a:ext cx="445488" cy="381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2050172" y="3288734"/>
            <a:ext cx="3037716" cy="3308987"/>
            <a:chOff x="6953256" y="3286125"/>
            <a:chExt cx="3037716" cy="3308987"/>
          </a:xfrm>
        </p:grpSpPr>
        <p:sp>
          <p:nvSpPr>
            <p:cNvPr id="52" name="CaixaDeTexto 51"/>
            <p:cNvSpPr txBox="1"/>
            <p:nvPr/>
          </p:nvSpPr>
          <p:spPr>
            <a:xfrm>
              <a:off x="7035780" y="5948781"/>
              <a:ext cx="2048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Árvore  Estritamente</a:t>
              </a:r>
            </a:p>
            <a:p>
              <a:pPr algn="ctr"/>
              <a:r>
                <a:rPr lang="pt-BR" dirty="0"/>
                <a:t>Binária</a:t>
              </a:r>
            </a:p>
          </p:txBody>
        </p:sp>
        <p:sp>
          <p:nvSpPr>
            <p:cNvPr id="53" name="Elipse 52"/>
            <p:cNvSpPr/>
            <p:nvPr/>
          </p:nvSpPr>
          <p:spPr>
            <a:xfrm>
              <a:off x="7667636" y="328612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8453454" y="3930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6953256" y="3930447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6" name="Elipse 55"/>
            <p:cNvSpPr/>
            <p:nvPr/>
          </p:nvSpPr>
          <p:spPr>
            <a:xfrm>
              <a:off x="7883647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7" name="Conector reto 56"/>
            <p:cNvCxnSpPr>
              <a:stCxn id="53" idx="3"/>
              <a:endCxn id="55" idx="0"/>
            </p:cNvCxnSpPr>
            <p:nvPr/>
          </p:nvCxnSpPr>
          <p:spPr>
            <a:xfrm flipH="1">
              <a:off x="7131469" y="3586095"/>
              <a:ext cx="588364" cy="344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3" idx="5"/>
              <a:endCxn id="54" idx="0"/>
            </p:cNvCxnSpPr>
            <p:nvPr/>
          </p:nvCxnSpPr>
          <p:spPr>
            <a:xfrm>
              <a:off x="7971865" y="3586095"/>
              <a:ext cx="659802" cy="344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9096396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0" name="Conector reto 59"/>
            <p:cNvCxnSpPr>
              <a:stCxn id="54" idx="3"/>
              <a:endCxn id="56" idx="0"/>
            </p:cNvCxnSpPr>
            <p:nvPr/>
          </p:nvCxnSpPr>
          <p:spPr>
            <a:xfrm flipH="1">
              <a:off x="8061860" y="4230417"/>
              <a:ext cx="443791" cy="4130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54" idx="5"/>
              <a:endCxn id="59" idx="0"/>
            </p:cNvCxnSpPr>
            <p:nvPr/>
          </p:nvCxnSpPr>
          <p:spPr>
            <a:xfrm>
              <a:off x="8757683" y="4230417"/>
              <a:ext cx="516926" cy="4130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8524892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1" name="Conector reto 80"/>
            <p:cNvCxnSpPr>
              <a:stCxn id="59" idx="3"/>
              <a:endCxn id="80" idx="0"/>
            </p:cNvCxnSpPr>
            <p:nvPr/>
          </p:nvCxnSpPr>
          <p:spPr>
            <a:xfrm flipH="1">
              <a:off x="8703105" y="4943417"/>
              <a:ext cx="445488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963454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3" name="Conector reto 82"/>
            <p:cNvCxnSpPr>
              <a:stCxn id="59" idx="5"/>
              <a:endCxn id="82" idx="0"/>
            </p:cNvCxnSpPr>
            <p:nvPr/>
          </p:nvCxnSpPr>
          <p:spPr>
            <a:xfrm>
              <a:off x="9400625" y="4943417"/>
              <a:ext cx="412134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20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cheia </a:t>
            </a:r>
            <a:r>
              <a:rPr lang="pt-BR" dirty="0"/>
              <a:t>é aquela em que se um nó possui alguma </a:t>
            </a:r>
            <a:br>
              <a:rPr lang="pt-BR" dirty="0"/>
            </a:br>
            <a:r>
              <a:rPr lang="pt-BR" dirty="0"/>
              <a:t>sub-árvore vazia, ele se encontra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último nível </a:t>
            </a:r>
            <a:r>
              <a:rPr lang="pt-BR" dirty="0"/>
              <a:t>da árvore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092247" y="5857893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Binária </a:t>
            </a:r>
          </a:p>
          <a:p>
            <a:pPr algn="ctr"/>
            <a:r>
              <a:rPr lang="pt-BR" dirty="0"/>
              <a:t>Completa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1520742" y="3286125"/>
            <a:ext cx="3164738" cy="2351701"/>
            <a:chOff x="2381224" y="3286125"/>
            <a:chExt cx="3164738" cy="2351701"/>
          </a:xfrm>
        </p:grpSpPr>
        <p:sp>
          <p:nvSpPr>
            <p:cNvPr id="43" name="Elipse 42"/>
            <p:cNvSpPr/>
            <p:nvPr/>
          </p:nvSpPr>
          <p:spPr>
            <a:xfrm>
              <a:off x="3596434" y="328612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4310050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3881422" y="4643447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3" name="Conector reto 52"/>
            <p:cNvCxnSpPr>
              <a:stCxn id="43" idx="3"/>
              <a:endCxn id="80" idx="0"/>
            </p:cNvCxnSpPr>
            <p:nvPr/>
          </p:nvCxnSpPr>
          <p:spPr>
            <a:xfrm flipH="1">
              <a:off x="2988065" y="3586095"/>
              <a:ext cx="660566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43" idx="5"/>
              <a:endCxn id="51" idx="0"/>
            </p:cNvCxnSpPr>
            <p:nvPr/>
          </p:nvCxnSpPr>
          <p:spPr>
            <a:xfrm>
              <a:off x="3900663" y="3586095"/>
              <a:ext cx="587600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4810116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6" name="Conector reto 55"/>
            <p:cNvCxnSpPr>
              <a:stCxn id="51" idx="3"/>
              <a:endCxn id="52" idx="0"/>
            </p:cNvCxnSpPr>
            <p:nvPr/>
          </p:nvCxnSpPr>
          <p:spPr>
            <a:xfrm flipH="1">
              <a:off x="4059635" y="4371913"/>
              <a:ext cx="302612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1" idx="5"/>
              <a:endCxn id="55" idx="0"/>
            </p:cNvCxnSpPr>
            <p:nvPr/>
          </p:nvCxnSpPr>
          <p:spPr>
            <a:xfrm>
              <a:off x="4614279" y="4371913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/>
            <p:cNvSpPr/>
            <p:nvPr/>
          </p:nvSpPr>
          <p:spPr>
            <a:xfrm>
              <a:off x="4473070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9" name="Conector reto 58"/>
            <p:cNvCxnSpPr>
              <a:stCxn id="55" idx="3"/>
              <a:endCxn id="58" idx="0"/>
            </p:cNvCxnSpPr>
            <p:nvPr/>
          </p:nvCxnSpPr>
          <p:spPr>
            <a:xfrm flipH="1">
              <a:off x="4651283" y="4943417"/>
              <a:ext cx="211030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5189536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4" name="Conector reto 63"/>
            <p:cNvCxnSpPr>
              <a:stCxn id="55" idx="5"/>
              <a:endCxn id="60" idx="0"/>
            </p:cNvCxnSpPr>
            <p:nvPr/>
          </p:nvCxnSpPr>
          <p:spPr>
            <a:xfrm>
              <a:off x="5114345" y="4943417"/>
              <a:ext cx="253404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2809852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2381224" y="4643447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3309918" y="4643447"/>
              <a:ext cx="356426" cy="351437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3" name="Conector reto 82"/>
            <p:cNvCxnSpPr>
              <a:stCxn id="80" idx="3"/>
              <a:endCxn id="81" idx="0"/>
            </p:cNvCxnSpPr>
            <p:nvPr/>
          </p:nvCxnSpPr>
          <p:spPr>
            <a:xfrm flipH="1">
              <a:off x="2559437" y="4371913"/>
              <a:ext cx="302612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80" idx="5"/>
              <a:endCxn id="82" idx="0"/>
            </p:cNvCxnSpPr>
            <p:nvPr/>
          </p:nvCxnSpPr>
          <p:spPr>
            <a:xfrm>
              <a:off x="3114081" y="4371913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aixaDeTexto 84"/>
          <p:cNvSpPr txBox="1"/>
          <p:nvPr/>
        </p:nvSpPr>
        <p:spPr>
          <a:xfrm>
            <a:off x="6767067" y="5857893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Binária </a:t>
            </a:r>
          </a:p>
          <a:p>
            <a:pPr algn="ctr"/>
            <a:r>
              <a:rPr lang="pt-BR" dirty="0"/>
              <a:t>Cheia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5624058" y="3286125"/>
            <a:ext cx="3928326" cy="2423139"/>
            <a:chOff x="6238876" y="3286125"/>
            <a:chExt cx="3928326" cy="2423139"/>
          </a:xfrm>
        </p:grpSpPr>
        <p:sp>
          <p:nvSpPr>
            <p:cNvPr id="86" name="Elipse 85"/>
            <p:cNvSpPr/>
            <p:nvPr/>
          </p:nvSpPr>
          <p:spPr>
            <a:xfrm>
              <a:off x="8025590" y="328612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  <a:endParaRPr lang="pt-BR" dirty="0"/>
            </a:p>
          </p:txBody>
        </p:sp>
        <p:sp>
          <p:nvSpPr>
            <p:cNvPr id="87" name="Elipse 86"/>
            <p:cNvSpPr/>
            <p:nvPr/>
          </p:nvSpPr>
          <p:spPr>
            <a:xfrm>
              <a:off x="9024958" y="414338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8524892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89" name="Conector reto 88"/>
            <p:cNvCxnSpPr>
              <a:stCxn id="86" idx="3"/>
              <a:endCxn id="98" idx="0"/>
            </p:cNvCxnSpPr>
            <p:nvPr/>
          </p:nvCxnSpPr>
          <p:spPr>
            <a:xfrm flipH="1">
              <a:off x="7202907" y="3586095"/>
              <a:ext cx="874880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6" idx="5"/>
              <a:endCxn id="87" idx="0"/>
            </p:cNvCxnSpPr>
            <p:nvPr/>
          </p:nvCxnSpPr>
          <p:spPr>
            <a:xfrm>
              <a:off x="8329819" y="3586095"/>
              <a:ext cx="873352" cy="557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9596462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92" name="Conector reto 91"/>
            <p:cNvCxnSpPr>
              <a:stCxn id="87" idx="3"/>
              <a:endCxn id="88" idx="0"/>
            </p:cNvCxnSpPr>
            <p:nvPr/>
          </p:nvCxnSpPr>
          <p:spPr>
            <a:xfrm flipH="1">
              <a:off x="8703105" y="4443351"/>
              <a:ext cx="374050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87" idx="5"/>
              <a:endCxn id="91" idx="0"/>
            </p:cNvCxnSpPr>
            <p:nvPr/>
          </p:nvCxnSpPr>
          <p:spPr>
            <a:xfrm>
              <a:off x="9329187" y="4443351"/>
              <a:ext cx="445488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9382148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95" name="Conector reto 94"/>
            <p:cNvCxnSpPr>
              <a:stCxn id="91" idx="3"/>
              <a:endCxn id="94" idx="0"/>
            </p:cNvCxnSpPr>
            <p:nvPr/>
          </p:nvCxnSpPr>
          <p:spPr>
            <a:xfrm flipH="1">
              <a:off x="956036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ipse 95"/>
            <p:cNvSpPr/>
            <p:nvPr/>
          </p:nvSpPr>
          <p:spPr>
            <a:xfrm>
              <a:off x="981077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97" name="Conector reto 96"/>
            <p:cNvCxnSpPr>
              <a:stCxn id="91" idx="5"/>
              <a:endCxn id="96" idx="0"/>
            </p:cNvCxnSpPr>
            <p:nvPr/>
          </p:nvCxnSpPr>
          <p:spPr>
            <a:xfrm>
              <a:off x="990069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7024694" y="407194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6453190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0" name="Elipse 99"/>
            <p:cNvSpPr/>
            <p:nvPr/>
          </p:nvSpPr>
          <p:spPr>
            <a:xfrm>
              <a:off x="7524760" y="4714885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1" name="Conector reto 100"/>
            <p:cNvCxnSpPr>
              <a:stCxn id="98" idx="3"/>
              <a:endCxn id="99" idx="0"/>
            </p:cNvCxnSpPr>
            <p:nvPr/>
          </p:nvCxnSpPr>
          <p:spPr>
            <a:xfrm flipH="1">
              <a:off x="6631403" y="4371913"/>
              <a:ext cx="44548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98" idx="5"/>
              <a:endCxn id="100" idx="0"/>
            </p:cNvCxnSpPr>
            <p:nvPr/>
          </p:nvCxnSpPr>
          <p:spPr>
            <a:xfrm>
              <a:off x="7328923" y="4371913"/>
              <a:ext cx="374050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8310578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7" name="Conector reto 106"/>
            <p:cNvCxnSpPr>
              <a:stCxn id="88" idx="3"/>
              <a:endCxn id="106" idx="0"/>
            </p:cNvCxnSpPr>
            <p:nvPr/>
          </p:nvCxnSpPr>
          <p:spPr>
            <a:xfrm flipH="1">
              <a:off x="848879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873920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9" name="Conector reto 108"/>
            <p:cNvCxnSpPr>
              <a:stCxn id="88" idx="5"/>
              <a:endCxn id="108" idx="0"/>
            </p:cNvCxnSpPr>
            <p:nvPr/>
          </p:nvCxnSpPr>
          <p:spPr>
            <a:xfrm>
              <a:off x="8829121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731044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3" name="Conector reto 112"/>
            <p:cNvCxnSpPr>
              <a:stCxn id="100" idx="3"/>
              <a:endCxn id="112" idx="0"/>
            </p:cNvCxnSpPr>
            <p:nvPr/>
          </p:nvCxnSpPr>
          <p:spPr>
            <a:xfrm flipH="1">
              <a:off x="748865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ipse 113"/>
            <p:cNvSpPr/>
            <p:nvPr/>
          </p:nvSpPr>
          <p:spPr>
            <a:xfrm>
              <a:off x="7739074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5" name="Conector reto 114"/>
            <p:cNvCxnSpPr>
              <a:stCxn id="100" idx="5"/>
              <a:endCxn id="114" idx="0"/>
            </p:cNvCxnSpPr>
            <p:nvPr/>
          </p:nvCxnSpPr>
          <p:spPr>
            <a:xfrm>
              <a:off x="782898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ipse 115"/>
            <p:cNvSpPr/>
            <p:nvPr/>
          </p:nvSpPr>
          <p:spPr>
            <a:xfrm>
              <a:off x="6238876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7" name="Conector reto 116"/>
            <p:cNvCxnSpPr>
              <a:stCxn id="99" idx="3"/>
              <a:endCxn id="116" idx="0"/>
            </p:cNvCxnSpPr>
            <p:nvPr/>
          </p:nvCxnSpPr>
          <p:spPr>
            <a:xfrm flipH="1">
              <a:off x="641708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>
            <a:xfrm>
              <a:off x="6667504" y="535782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9" name="Conector reto 118"/>
            <p:cNvCxnSpPr>
              <a:stCxn id="99" idx="5"/>
              <a:endCxn id="118" idx="0"/>
            </p:cNvCxnSpPr>
            <p:nvPr/>
          </p:nvCxnSpPr>
          <p:spPr>
            <a:xfrm>
              <a:off x="6757419" y="5014855"/>
              <a:ext cx="88298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71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ziguezague </a:t>
            </a:r>
            <a:r>
              <a:rPr lang="pt-BR" dirty="0"/>
              <a:t>todos os nós tem </a:t>
            </a:r>
            <a:r>
              <a:rPr lang="pt-BR"/>
              <a:t>no máximo </a:t>
            </a:r>
            <a:r>
              <a:rPr lang="pt-BR" dirty="0"/>
              <a:t>um filho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2567608" y="3143249"/>
            <a:ext cx="1213682" cy="2494577"/>
            <a:chOff x="3024166" y="3143249"/>
            <a:chExt cx="1213682" cy="2494577"/>
          </a:xfrm>
        </p:grpSpPr>
        <p:sp>
          <p:nvSpPr>
            <p:cNvPr id="43" name="Elipse 42"/>
            <p:cNvSpPr/>
            <p:nvPr/>
          </p:nvSpPr>
          <p:spPr>
            <a:xfrm>
              <a:off x="3024166" y="314324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dirty="0">
                  <a:latin typeface="+mj-lt"/>
                </a:rPr>
                <a:t>r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3309918" y="385762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4" name="Conector reto 53"/>
            <p:cNvCxnSpPr>
              <a:stCxn id="43" idx="5"/>
              <a:endCxn id="51" idx="0"/>
            </p:cNvCxnSpPr>
            <p:nvPr/>
          </p:nvCxnSpPr>
          <p:spPr>
            <a:xfrm>
              <a:off x="3328395" y="3443219"/>
              <a:ext cx="159736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3595670" y="457200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57" name="Conector reto 56"/>
            <p:cNvCxnSpPr>
              <a:stCxn id="51" idx="5"/>
              <a:endCxn id="55" idx="0"/>
            </p:cNvCxnSpPr>
            <p:nvPr/>
          </p:nvCxnSpPr>
          <p:spPr>
            <a:xfrm>
              <a:off x="3614147" y="4157599"/>
              <a:ext cx="159736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3881422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64" name="Conector reto 63"/>
            <p:cNvCxnSpPr>
              <a:stCxn id="55" idx="5"/>
              <a:endCxn id="60" idx="0"/>
            </p:cNvCxnSpPr>
            <p:nvPr/>
          </p:nvCxnSpPr>
          <p:spPr>
            <a:xfrm>
              <a:off x="3899899" y="4871979"/>
              <a:ext cx="159736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7905514" y="3071811"/>
            <a:ext cx="1070806" cy="2566015"/>
            <a:chOff x="7905514" y="3071811"/>
            <a:chExt cx="1070806" cy="2566015"/>
          </a:xfrm>
        </p:grpSpPr>
        <p:sp>
          <p:nvSpPr>
            <p:cNvPr id="86" name="Elipse 85"/>
            <p:cNvSpPr/>
            <p:nvPr/>
          </p:nvSpPr>
          <p:spPr>
            <a:xfrm>
              <a:off x="8619894" y="307181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dirty="0">
                  <a:latin typeface="+mj-lt"/>
                </a:rPr>
                <a:t>r</a:t>
              </a:r>
            </a:p>
          </p:txBody>
        </p:sp>
        <p:cxnSp>
          <p:nvCxnSpPr>
            <p:cNvPr id="89" name="Conector reto 88"/>
            <p:cNvCxnSpPr>
              <a:stCxn id="86" idx="3"/>
              <a:endCxn id="98" idx="0"/>
            </p:cNvCxnSpPr>
            <p:nvPr/>
          </p:nvCxnSpPr>
          <p:spPr>
            <a:xfrm flipH="1">
              <a:off x="8083727" y="3371781"/>
              <a:ext cx="588364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7905514" y="385762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0" name="Elipse 99"/>
            <p:cNvSpPr/>
            <p:nvPr/>
          </p:nvSpPr>
          <p:spPr>
            <a:xfrm>
              <a:off x="8619894" y="464344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02" name="Conector reto 101"/>
            <p:cNvCxnSpPr>
              <a:stCxn id="98" idx="5"/>
              <a:endCxn id="100" idx="0"/>
            </p:cNvCxnSpPr>
            <p:nvPr/>
          </p:nvCxnSpPr>
          <p:spPr>
            <a:xfrm>
              <a:off x="8209743" y="4157599"/>
              <a:ext cx="588364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7905514" y="528638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13" name="Conector reto 112"/>
            <p:cNvCxnSpPr>
              <a:stCxn id="100" idx="3"/>
              <a:endCxn id="112" idx="0"/>
            </p:cNvCxnSpPr>
            <p:nvPr/>
          </p:nvCxnSpPr>
          <p:spPr>
            <a:xfrm flipH="1">
              <a:off x="8083727" y="4943417"/>
              <a:ext cx="588364" cy="34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5238744" y="3071811"/>
            <a:ext cx="1427996" cy="2494577"/>
            <a:chOff x="5238744" y="3071811"/>
            <a:chExt cx="1427996" cy="2494577"/>
          </a:xfrm>
        </p:grpSpPr>
        <p:sp>
          <p:nvSpPr>
            <p:cNvPr id="120" name="Elipse 119"/>
            <p:cNvSpPr/>
            <p:nvPr/>
          </p:nvSpPr>
          <p:spPr>
            <a:xfrm>
              <a:off x="6310314" y="307181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dirty="0">
                  <a:latin typeface="+mj-lt"/>
                </a:rPr>
                <a:t>r</a:t>
              </a:r>
            </a:p>
          </p:txBody>
        </p:sp>
        <p:sp>
          <p:nvSpPr>
            <p:cNvPr id="121" name="Elipse 120"/>
            <p:cNvSpPr/>
            <p:nvPr/>
          </p:nvSpPr>
          <p:spPr>
            <a:xfrm>
              <a:off x="5953124" y="378619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22" name="Conector reto 121"/>
            <p:cNvCxnSpPr>
              <a:stCxn id="120" idx="3"/>
              <a:endCxn id="121" idx="0"/>
            </p:cNvCxnSpPr>
            <p:nvPr/>
          </p:nvCxnSpPr>
          <p:spPr>
            <a:xfrm flipH="1">
              <a:off x="6131337" y="3371781"/>
              <a:ext cx="231174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ipse 122"/>
            <p:cNvSpPr/>
            <p:nvPr/>
          </p:nvSpPr>
          <p:spPr>
            <a:xfrm>
              <a:off x="5595934" y="450057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24" name="Conector reto 123"/>
            <p:cNvCxnSpPr>
              <a:stCxn id="121" idx="3"/>
              <a:endCxn id="123" idx="0"/>
            </p:cNvCxnSpPr>
            <p:nvPr/>
          </p:nvCxnSpPr>
          <p:spPr>
            <a:xfrm flipH="1">
              <a:off x="5774147" y="4086161"/>
              <a:ext cx="231174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/>
            <p:cNvSpPr/>
            <p:nvPr/>
          </p:nvSpPr>
          <p:spPr>
            <a:xfrm>
              <a:off x="5238744" y="5214951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cxnSp>
          <p:nvCxnSpPr>
            <p:cNvPr id="126" name="Conector reto 125"/>
            <p:cNvCxnSpPr>
              <a:stCxn id="123" idx="3"/>
              <a:endCxn id="125" idx="0"/>
            </p:cNvCxnSpPr>
            <p:nvPr/>
          </p:nvCxnSpPr>
          <p:spPr>
            <a:xfrm flipH="1">
              <a:off x="5416957" y="4800541"/>
              <a:ext cx="231174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21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Computacional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armazenamento de árvores</a:t>
            </a:r>
            <a:r>
              <a:rPr lang="pt-BR" dirty="0"/>
              <a:t> pode utilizar alocação sequencial ou encadeada</a:t>
            </a:r>
          </a:p>
          <a:p>
            <a:r>
              <a:rPr lang="pt-BR" dirty="0"/>
              <a:t>Sendo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uma estrutura intrinsecamente não sequencial</a:t>
            </a:r>
            <a:r>
              <a:rPr lang="pt-BR" dirty="0"/>
              <a:t>, a solução mais natural é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encadeada</a:t>
            </a:r>
          </a:p>
          <a:p>
            <a:r>
              <a:rPr lang="pt-BR" dirty="0"/>
              <a:t>Com alocação encadeada, cada nó deve conter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para seus filhos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869452" y="4941168"/>
            <a:ext cx="3500462" cy="1214446"/>
            <a:chOff x="3869452" y="4941168"/>
            <a:chExt cx="3500462" cy="1214446"/>
          </a:xfrm>
        </p:grpSpPr>
        <p:grpSp>
          <p:nvGrpSpPr>
            <p:cNvPr id="22" name="Grupo 21"/>
            <p:cNvGrpSpPr/>
            <p:nvPr/>
          </p:nvGrpSpPr>
          <p:grpSpPr>
            <a:xfrm>
              <a:off x="4583832" y="4941168"/>
              <a:ext cx="1000132" cy="357190"/>
              <a:chOff x="3929058" y="5572140"/>
              <a:chExt cx="1000132" cy="357190"/>
            </a:xfrm>
            <a:effectLst/>
          </p:grpSpPr>
          <p:sp>
            <p:nvSpPr>
              <p:cNvPr id="12" name="Retângulo 11"/>
              <p:cNvSpPr/>
              <p:nvPr/>
            </p:nvSpPr>
            <p:spPr>
              <a:xfrm>
                <a:off x="4500562" y="5572140"/>
                <a:ext cx="142877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643438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929058" y="5572140"/>
                <a:ext cx="571504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a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786314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cxnSp>
          <p:nvCxnSpPr>
            <p:cNvPr id="17" name="Conector de seta reta 16"/>
            <p:cNvCxnSpPr>
              <a:stCxn id="12" idx="2"/>
              <a:endCxn id="26" idx="0"/>
            </p:cNvCxnSpPr>
            <p:nvPr/>
          </p:nvCxnSpPr>
          <p:spPr>
            <a:xfrm rot="5400000">
              <a:off x="4440957" y="5012607"/>
              <a:ext cx="500066" cy="1071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13" idx="2"/>
              <a:endCxn id="32" idx="0"/>
            </p:cNvCxnSpPr>
            <p:nvPr/>
          </p:nvCxnSpPr>
          <p:spPr>
            <a:xfrm rot="5400000">
              <a:off x="5119617" y="5548391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5" idx="2"/>
              <a:endCxn id="37" idx="0"/>
            </p:cNvCxnSpPr>
            <p:nvPr/>
          </p:nvCxnSpPr>
          <p:spPr>
            <a:xfrm rot="16200000" flipH="1">
              <a:off x="5833997" y="4976887"/>
              <a:ext cx="500066" cy="1143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>
            <a:xfrm>
              <a:off x="3869452" y="5798424"/>
              <a:ext cx="1000132" cy="357190"/>
              <a:chOff x="3929058" y="5572140"/>
              <a:chExt cx="1000132" cy="357190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4500562" y="5572140"/>
                <a:ext cx="142877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643438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3929058" y="5572140"/>
                <a:ext cx="571504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b</a:t>
                </a: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4786314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5083898" y="5798424"/>
              <a:ext cx="1000132" cy="357190"/>
              <a:chOff x="3929058" y="5572140"/>
              <a:chExt cx="1000132" cy="357190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4500562" y="5572140"/>
                <a:ext cx="142877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643438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3929058" y="5572140"/>
                <a:ext cx="571504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4786314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6369782" y="5798424"/>
              <a:ext cx="1000132" cy="357190"/>
              <a:chOff x="3929058" y="5572140"/>
              <a:chExt cx="1000132" cy="357190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4500562" y="5572140"/>
                <a:ext cx="142877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643438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3929058" y="5572140"/>
                <a:ext cx="571504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b</a:t>
                </a: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4786314" y="5572140"/>
                <a:ext cx="142876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435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Computacional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</a:t>
            </a:r>
            <a:r>
              <a:rPr lang="pt-BR" dirty="0"/>
              <a:t> cada nó deve possuir dois ponteiros: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 e dir</a:t>
            </a:r>
          </a:p>
          <a:p>
            <a:r>
              <a:rPr lang="pt-BR" dirty="0"/>
              <a:t>O ponteiro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ptraiz</a:t>
            </a:r>
            <a:r>
              <a:rPr lang="pt-BR" dirty="0"/>
              <a:t> indica a raiz da árvore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927648" y="3356992"/>
            <a:ext cx="5857917" cy="3000396"/>
            <a:chOff x="2927648" y="3356992"/>
            <a:chExt cx="5857917" cy="3000396"/>
          </a:xfrm>
        </p:grpSpPr>
        <p:sp>
          <p:nvSpPr>
            <p:cNvPr id="44" name="Retângulo 43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A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B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</a:p>
          </p:txBody>
        </p:sp>
        <p:cxnSp>
          <p:nvCxnSpPr>
            <p:cNvPr id="68" name="Conector reto 67"/>
            <p:cNvCxnSpPr>
              <a:stCxn id="44" idx="2"/>
              <a:endCxn id="51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stCxn id="80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G</a:t>
              </a:r>
            </a:p>
          </p:txBody>
        </p:sp>
        <p:cxnSp>
          <p:nvCxnSpPr>
            <p:cNvPr id="72" name="Conector reto 71"/>
            <p:cNvCxnSpPr>
              <a:stCxn id="81" idx="2"/>
              <a:endCxn id="70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stCxn id="83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stCxn id="87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endCxn id="102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>
              <a:endCxn id="99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4785036" y="3356992"/>
              <a:ext cx="786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ptraiz</a:t>
              </a:r>
              <a:endParaRPr lang="pt-BR" dirty="0"/>
            </a:p>
          </p:txBody>
        </p:sp>
        <p:cxnSp>
          <p:nvCxnSpPr>
            <p:cNvPr id="79" name="Forma 78"/>
            <p:cNvCxnSpPr>
              <a:stCxn id="77" idx="3"/>
              <a:endCxn id="49" idx="0"/>
            </p:cNvCxnSpPr>
            <p:nvPr/>
          </p:nvCxnSpPr>
          <p:spPr>
            <a:xfrm>
              <a:off x="5571533" y="3557047"/>
              <a:ext cx="642265" cy="37144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ângulo 79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sp>
          <p:nvSpPr>
            <p:cNvPr id="106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7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H</a:t>
              </a: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I</a:t>
              </a: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cxnSp>
          <p:nvCxnSpPr>
            <p:cNvPr id="97" name="Conector reto 96"/>
            <p:cNvCxnSpPr>
              <a:stCxn id="85" idx="2"/>
              <a:endCxn id="94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tângulo 97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35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percurso na árvore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visita sistemática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/>
              <a:t>à cada vértice da árvore</a:t>
            </a:r>
          </a:p>
          <a:p>
            <a:r>
              <a:rPr lang="pt-BR" dirty="0"/>
              <a:t>Um percurso estabelece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</a:t>
            </a:r>
            <a:r>
              <a:rPr lang="pt-BR" dirty="0"/>
              <a:t> aos vértices da árvore</a:t>
            </a:r>
          </a:p>
          <a:p>
            <a:endParaRPr lang="pt-BR" dirty="0"/>
          </a:p>
          <a:p>
            <a:r>
              <a:rPr lang="pt-BR" dirty="0"/>
              <a:t>São quatro os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percurso em árvores binárias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Nível</a:t>
            </a:r>
          </a:p>
          <a:p>
            <a:pPr lvl="3"/>
            <a:r>
              <a:rPr lang="pt-BR" dirty="0"/>
              <a:t>Pré-ordem	</a:t>
            </a:r>
          </a:p>
          <a:p>
            <a:pPr lvl="3"/>
            <a:r>
              <a:rPr lang="pt-BR" dirty="0"/>
              <a:t>Pós-ordem</a:t>
            </a:r>
          </a:p>
          <a:p>
            <a:pPr lvl="3"/>
            <a:r>
              <a:rPr lang="pt-BR" dirty="0"/>
              <a:t>Simétrico</a:t>
            </a:r>
          </a:p>
        </p:txBody>
      </p:sp>
    </p:spTree>
    <p:extLst>
      <p:ext uri="{BB962C8B-B14F-4D97-AF65-F5344CB8AC3E}">
        <p14:creationId xmlns:p14="http://schemas.microsoft.com/office/powerpoint/2010/main" val="1172491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Nível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percurso em nível obtém uma listagem dos vértices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nível da árvore </a:t>
            </a:r>
          </a:p>
          <a:p>
            <a:r>
              <a:rPr lang="pt-BR" dirty="0"/>
              <a:t>Ele é feito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cima para baixo </a:t>
            </a:r>
            <a:r>
              <a:rPr lang="pt-BR" dirty="0"/>
              <a:t>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esquerda para a direita</a:t>
            </a:r>
          </a:p>
        </p:txBody>
      </p:sp>
      <p:grpSp>
        <p:nvGrpSpPr>
          <p:cNvPr id="19" name="Grupo 59"/>
          <p:cNvGrpSpPr/>
          <p:nvPr/>
        </p:nvGrpSpPr>
        <p:grpSpPr>
          <a:xfrm>
            <a:off x="2155761" y="3529031"/>
            <a:ext cx="3642574" cy="2780329"/>
            <a:chOff x="2214546" y="3786190"/>
            <a:chExt cx="3642574" cy="2780329"/>
          </a:xfrm>
          <a:solidFill>
            <a:schemeClr val="accent3">
              <a:lumMod val="75000"/>
            </a:schemeClr>
          </a:solidFill>
        </p:grpSpPr>
        <p:sp>
          <p:nvSpPr>
            <p:cNvPr id="4" name="Elipse 3"/>
            <p:cNvSpPr/>
            <p:nvPr/>
          </p:nvSpPr>
          <p:spPr>
            <a:xfrm>
              <a:off x="4000496" y="378619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5143504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2857488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78631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8" name="Conector reto 7"/>
            <p:cNvCxnSpPr>
              <a:stCxn id="4" idx="3"/>
              <a:endCxn id="6" idx="7"/>
            </p:cNvCxnSpPr>
            <p:nvPr/>
          </p:nvCxnSpPr>
          <p:spPr>
            <a:xfrm rot="5400000">
              <a:off x="3481424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4" idx="5"/>
              <a:endCxn id="5" idx="1"/>
            </p:cNvCxnSpPr>
            <p:nvPr/>
          </p:nvCxnSpPr>
          <p:spPr>
            <a:xfrm rot="16200000" flipH="1">
              <a:off x="4624432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500562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50069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cxnSp>
          <p:nvCxnSpPr>
            <p:cNvPr id="12" name="Conector reto 11"/>
            <p:cNvCxnSpPr>
              <a:stCxn id="5" idx="3"/>
              <a:endCxn id="7" idx="0"/>
            </p:cNvCxnSpPr>
            <p:nvPr/>
          </p:nvCxnSpPr>
          <p:spPr>
            <a:xfrm flipH="1">
              <a:off x="4964527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7" idx="3"/>
              <a:endCxn id="10" idx="0"/>
            </p:cNvCxnSpPr>
            <p:nvPr/>
          </p:nvCxnSpPr>
          <p:spPr>
            <a:xfrm flipH="1">
              <a:off x="467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5"/>
              <a:endCxn id="11" idx="0"/>
            </p:cNvCxnSpPr>
            <p:nvPr/>
          </p:nvCxnSpPr>
          <p:spPr>
            <a:xfrm>
              <a:off x="5447733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2500298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16" name="Conector reto 15"/>
            <p:cNvCxnSpPr>
              <a:stCxn id="15" idx="0"/>
              <a:endCxn id="17" idx="5"/>
            </p:cNvCxnSpPr>
            <p:nvPr/>
          </p:nvCxnSpPr>
          <p:spPr>
            <a:xfrm flipH="1" flipV="1">
              <a:off x="251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2214546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3428992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cxnSp>
          <p:nvCxnSpPr>
            <p:cNvPr id="25" name="Conector reto 24"/>
            <p:cNvCxnSpPr>
              <a:stCxn id="6" idx="3"/>
              <a:endCxn id="17" idx="0"/>
            </p:cNvCxnSpPr>
            <p:nvPr/>
          </p:nvCxnSpPr>
          <p:spPr>
            <a:xfrm rot="5400000">
              <a:off x="2515455" y="4463530"/>
              <a:ext cx="271534" cy="5169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8" idx="0"/>
              <a:endCxn id="6" idx="5"/>
            </p:cNvCxnSpPr>
            <p:nvPr/>
          </p:nvCxnSpPr>
          <p:spPr>
            <a:xfrm rot="16200000" flipV="1">
              <a:off x="3248694" y="4499249"/>
              <a:ext cx="271534" cy="4454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3143240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3714744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3428992" y="621508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k</a:t>
              </a:r>
            </a:p>
          </p:txBody>
        </p:sp>
        <p:cxnSp>
          <p:nvCxnSpPr>
            <p:cNvPr id="40" name="Conector reto 39"/>
            <p:cNvCxnSpPr>
              <a:stCxn id="18" idx="5"/>
              <a:endCxn id="37" idx="0"/>
            </p:cNvCxnSpPr>
            <p:nvPr/>
          </p:nvCxnSpPr>
          <p:spPr>
            <a:xfrm rot="16200000" flipH="1">
              <a:off x="3641603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8" idx="3"/>
              <a:endCxn id="36" idx="0"/>
            </p:cNvCxnSpPr>
            <p:nvPr/>
          </p:nvCxnSpPr>
          <p:spPr>
            <a:xfrm rot="5400000">
              <a:off x="3229835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37" idx="3"/>
              <a:endCxn id="38" idx="0"/>
            </p:cNvCxnSpPr>
            <p:nvPr/>
          </p:nvCxnSpPr>
          <p:spPr>
            <a:xfrm flipH="1">
              <a:off x="3607205" y="5800672"/>
              <a:ext cx="159736" cy="4144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aixaDeTexto 60"/>
          <p:cNvSpPr txBox="1"/>
          <p:nvPr/>
        </p:nvSpPr>
        <p:spPr>
          <a:xfrm>
            <a:off x="6556039" y="4185102"/>
            <a:ext cx="2757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Percurso em nível:</a:t>
            </a:r>
          </a:p>
          <a:p>
            <a:r>
              <a:rPr lang="pt-BR" sz="2400" dirty="0"/>
              <a:t>r a b c d e f g h i j k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3CC13A1-570A-4477-8012-2BB82EDD73D5}"/>
              </a:ext>
            </a:extLst>
          </p:cNvPr>
          <p:cNvGrpSpPr/>
          <p:nvPr/>
        </p:nvGrpSpPr>
        <p:grpSpPr>
          <a:xfrm>
            <a:off x="11584259" y="6382658"/>
            <a:ext cx="617266" cy="495111"/>
            <a:chOff x="11582400" y="6381328"/>
            <a:chExt cx="617266" cy="495111"/>
          </a:xfrm>
        </p:grpSpPr>
        <p:sp>
          <p:nvSpPr>
            <p:cNvPr id="30" name="Triângulo isósceles 6">
              <a:extLst>
                <a:ext uri="{FF2B5EF4-FFF2-40B4-BE49-F238E27FC236}">
                  <a16:creationId xmlns:a16="http://schemas.microsoft.com/office/drawing/2014/main" id="{099CE1F4-7897-44BC-8151-1B130036BCF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D31E71C-06C4-452C-9F38-2573C4360F5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6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1024128" y="2744809"/>
            <a:ext cx="72763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Percurso em nível (usando filas)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enfileirar</a:t>
            </a:r>
            <a:r>
              <a:rPr lang="pt-BR" dirty="0">
                <a:latin typeface="Consolas" pitchFamily="49" charset="0"/>
              </a:rPr>
              <a:t> raiz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enquanto</a:t>
            </a:r>
            <a:r>
              <a:rPr lang="pt-BR" dirty="0">
                <a:latin typeface="Consolas" pitchFamily="49" charset="0"/>
              </a:rPr>
              <a:t> fila não estiver vazia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faça</a:t>
            </a:r>
          </a:p>
          <a:p>
            <a:r>
              <a:rPr lang="pt-BR" dirty="0"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dirty="0"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desenfileirar</a:t>
            </a:r>
            <a:r>
              <a:rPr lang="pt-BR" dirty="0">
                <a:latin typeface="Consolas" pitchFamily="49" charset="0"/>
              </a:rPr>
              <a:t> vértice v</a:t>
            </a:r>
          </a:p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visitar</a:t>
            </a:r>
            <a:r>
              <a:rPr lang="pt-BR" dirty="0">
                <a:latin typeface="Consolas" pitchFamily="49" charset="0"/>
              </a:rPr>
              <a:t> vértice v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|   enfileirar</a:t>
            </a:r>
            <a:r>
              <a:rPr lang="pt-BR" dirty="0">
                <a:latin typeface="Consolas" pitchFamily="49" charset="0"/>
              </a:rPr>
              <a:t> filhos de v (da esquerda para direita)</a:t>
            </a:r>
          </a:p>
        </p:txBody>
      </p:sp>
      <p:grpSp>
        <p:nvGrpSpPr>
          <p:cNvPr id="53" name="Grupo 59"/>
          <p:cNvGrpSpPr/>
          <p:nvPr/>
        </p:nvGrpSpPr>
        <p:grpSpPr>
          <a:xfrm>
            <a:off x="8213541" y="1844824"/>
            <a:ext cx="3642574" cy="2780329"/>
            <a:chOff x="2214546" y="3786190"/>
            <a:chExt cx="3642574" cy="2780329"/>
          </a:xfrm>
          <a:solidFill>
            <a:schemeClr val="accent3">
              <a:lumMod val="75000"/>
            </a:schemeClr>
          </a:solidFill>
        </p:grpSpPr>
        <p:sp>
          <p:nvSpPr>
            <p:cNvPr id="54" name="Elipse 53"/>
            <p:cNvSpPr/>
            <p:nvPr/>
          </p:nvSpPr>
          <p:spPr>
            <a:xfrm>
              <a:off x="4000496" y="378619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5143504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2857488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78631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58" name="Conector reto 57"/>
            <p:cNvCxnSpPr>
              <a:stCxn id="54" idx="3"/>
              <a:endCxn id="56" idx="7"/>
            </p:cNvCxnSpPr>
            <p:nvPr/>
          </p:nvCxnSpPr>
          <p:spPr>
            <a:xfrm rot="5400000">
              <a:off x="3481424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stCxn id="54" idx="5"/>
              <a:endCxn id="55" idx="1"/>
            </p:cNvCxnSpPr>
            <p:nvPr/>
          </p:nvCxnSpPr>
          <p:spPr>
            <a:xfrm rot="16200000" flipH="1">
              <a:off x="4624432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4500562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550069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cxnSp>
          <p:nvCxnSpPr>
            <p:cNvPr id="62" name="Conector reto 61"/>
            <p:cNvCxnSpPr>
              <a:stCxn id="55" idx="3"/>
              <a:endCxn id="57" idx="0"/>
            </p:cNvCxnSpPr>
            <p:nvPr/>
          </p:nvCxnSpPr>
          <p:spPr>
            <a:xfrm flipH="1">
              <a:off x="4964527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57" idx="3"/>
              <a:endCxn id="60" idx="0"/>
            </p:cNvCxnSpPr>
            <p:nvPr/>
          </p:nvCxnSpPr>
          <p:spPr>
            <a:xfrm flipH="1">
              <a:off x="467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55" idx="5"/>
              <a:endCxn id="61" idx="0"/>
            </p:cNvCxnSpPr>
            <p:nvPr/>
          </p:nvCxnSpPr>
          <p:spPr>
            <a:xfrm>
              <a:off x="5447733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2500298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66" name="Conector reto 65"/>
            <p:cNvCxnSpPr>
              <a:stCxn id="65" idx="0"/>
              <a:endCxn id="67" idx="5"/>
            </p:cNvCxnSpPr>
            <p:nvPr/>
          </p:nvCxnSpPr>
          <p:spPr>
            <a:xfrm flipH="1" flipV="1">
              <a:off x="251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2214546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68" name="Elipse 67"/>
            <p:cNvSpPr/>
            <p:nvPr/>
          </p:nvSpPr>
          <p:spPr>
            <a:xfrm>
              <a:off x="3428992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cxnSp>
          <p:nvCxnSpPr>
            <p:cNvPr id="69" name="Conector reto 68"/>
            <p:cNvCxnSpPr>
              <a:stCxn id="56" idx="3"/>
              <a:endCxn id="67" idx="0"/>
            </p:cNvCxnSpPr>
            <p:nvPr/>
          </p:nvCxnSpPr>
          <p:spPr>
            <a:xfrm rot="5400000">
              <a:off x="2515455" y="4463530"/>
              <a:ext cx="271534" cy="5169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>
              <a:stCxn id="68" idx="0"/>
              <a:endCxn id="56" idx="5"/>
            </p:cNvCxnSpPr>
            <p:nvPr/>
          </p:nvCxnSpPr>
          <p:spPr>
            <a:xfrm rot="16200000" flipV="1">
              <a:off x="3248694" y="4499249"/>
              <a:ext cx="271534" cy="4454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/>
            <p:cNvSpPr/>
            <p:nvPr/>
          </p:nvSpPr>
          <p:spPr>
            <a:xfrm>
              <a:off x="3143240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72" name="Elipse 71"/>
            <p:cNvSpPr/>
            <p:nvPr/>
          </p:nvSpPr>
          <p:spPr>
            <a:xfrm>
              <a:off x="3714744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sp>
          <p:nvSpPr>
            <p:cNvPr id="73" name="Elipse 72"/>
            <p:cNvSpPr/>
            <p:nvPr/>
          </p:nvSpPr>
          <p:spPr>
            <a:xfrm>
              <a:off x="3428992" y="621508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k</a:t>
              </a:r>
            </a:p>
          </p:txBody>
        </p:sp>
        <p:cxnSp>
          <p:nvCxnSpPr>
            <p:cNvPr id="74" name="Conector reto 73"/>
            <p:cNvCxnSpPr>
              <a:stCxn id="68" idx="5"/>
              <a:endCxn id="72" idx="0"/>
            </p:cNvCxnSpPr>
            <p:nvPr/>
          </p:nvCxnSpPr>
          <p:spPr>
            <a:xfrm rot="16200000" flipH="1">
              <a:off x="3641603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stCxn id="68" idx="3"/>
              <a:endCxn id="71" idx="0"/>
            </p:cNvCxnSpPr>
            <p:nvPr/>
          </p:nvCxnSpPr>
          <p:spPr>
            <a:xfrm rot="5400000">
              <a:off x="3229835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>
              <a:stCxn id="72" idx="3"/>
              <a:endCxn id="73" idx="0"/>
            </p:cNvCxnSpPr>
            <p:nvPr/>
          </p:nvCxnSpPr>
          <p:spPr>
            <a:xfrm flipH="1">
              <a:off x="3607205" y="5800672"/>
              <a:ext cx="159736" cy="4144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aixaDeTexto 76"/>
          <p:cNvSpPr txBox="1"/>
          <p:nvPr/>
        </p:nvSpPr>
        <p:spPr>
          <a:xfrm>
            <a:off x="8656310" y="5238030"/>
            <a:ext cx="2757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Percurso em nível:</a:t>
            </a:r>
          </a:p>
          <a:p>
            <a:r>
              <a:rPr lang="pt-BR" sz="2400" dirty="0"/>
              <a:t>r a b c d e f g h i j k</a:t>
            </a:r>
          </a:p>
        </p:txBody>
      </p:sp>
    </p:spTree>
    <p:extLst>
      <p:ext uri="{BB962C8B-B14F-4D97-AF65-F5344CB8AC3E}">
        <p14:creationId xmlns:p14="http://schemas.microsoft.com/office/powerpoint/2010/main" val="4099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Percurso Pré, Pós e Simétrico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percurso em pré-ordem, pós-ordem e simétrico utilizam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visão recursiva </a:t>
            </a:r>
            <a:r>
              <a:rPr lang="pt-BR" dirty="0"/>
              <a:t>da árvore para percorrê-la</a:t>
            </a:r>
          </a:p>
        </p:txBody>
      </p:sp>
      <p:grpSp>
        <p:nvGrpSpPr>
          <p:cNvPr id="24" name="Grupo 22"/>
          <p:cNvGrpSpPr/>
          <p:nvPr/>
        </p:nvGrpSpPr>
        <p:grpSpPr>
          <a:xfrm>
            <a:off x="2952728" y="3212976"/>
            <a:ext cx="6215106" cy="3500438"/>
            <a:chOff x="1428728" y="3357562"/>
            <a:chExt cx="6215106" cy="3500438"/>
          </a:xfrm>
        </p:grpSpPr>
        <p:sp>
          <p:nvSpPr>
            <p:cNvPr id="25" name="Elipse 24"/>
            <p:cNvSpPr/>
            <p:nvPr/>
          </p:nvSpPr>
          <p:spPr>
            <a:xfrm>
              <a:off x="4572000" y="3929066"/>
              <a:ext cx="3071834" cy="2214578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28728" y="4000504"/>
              <a:ext cx="1857388" cy="1214446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3929058" y="335756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r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5572132" y="414338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2500298" y="414338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1928794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5000628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ector reto 31"/>
            <p:cNvCxnSpPr>
              <a:stCxn id="27" idx="3"/>
              <a:endCxn id="29" idx="0"/>
            </p:cNvCxnSpPr>
            <p:nvPr/>
          </p:nvCxnSpPr>
          <p:spPr>
            <a:xfrm flipH="1">
              <a:off x="2678511" y="3657532"/>
              <a:ext cx="1302744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27" idx="5"/>
              <a:endCxn id="28" idx="0"/>
            </p:cNvCxnSpPr>
            <p:nvPr/>
          </p:nvCxnSpPr>
          <p:spPr>
            <a:xfrm>
              <a:off x="4233287" y="3657532"/>
              <a:ext cx="1517058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29" idx="3"/>
              <a:endCxn id="30" idx="0"/>
            </p:cNvCxnSpPr>
            <p:nvPr/>
          </p:nvCxnSpPr>
          <p:spPr>
            <a:xfrm flipH="1">
              <a:off x="2107007" y="4443350"/>
              <a:ext cx="445488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6215074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ector reto 35"/>
            <p:cNvCxnSpPr>
              <a:stCxn id="28" idx="3"/>
              <a:endCxn id="31" idx="7"/>
            </p:cNvCxnSpPr>
            <p:nvPr/>
          </p:nvCxnSpPr>
          <p:spPr>
            <a:xfrm flipH="1">
              <a:off x="5304857" y="4443350"/>
              <a:ext cx="319472" cy="323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8" idx="5"/>
              <a:endCxn id="35" idx="1"/>
            </p:cNvCxnSpPr>
            <p:nvPr/>
          </p:nvCxnSpPr>
          <p:spPr>
            <a:xfrm>
              <a:off x="5876361" y="4443350"/>
              <a:ext cx="390910" cy="323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5643570" y="542926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Conector reto 38"/>
            <p:cNvCxnSpPr>
              <a:stCxn id="35" idx="3"/>
              <a:endCxn id="38" idx="0"/>
            </p:cNvCxnSpPr>
            <p:nvPr/>
          </p:nvCxnSpPr>
          <p:spPr>
            <a:xfrm flipH="1">
              <a:off x="5821783" y="5014854"/>
              <a:ext cx="445488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6786578" y="550070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ector reto 40"/>
            <p:cNvCxnSpPr>
              <a:stCxn id="35" idx="5"/>
              <a:endCxn id="40" idx="0"/>
            </p:cNvCxnSpPr>
            <p:nvPr/>
          </p:nvCxnSpPr>
          <p:spPr>
            <a:xfrm>
              <a:off x="6519303" y="5014854"/>
              <a:ext cx="445488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643042" y="5500702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sub-árvore </a:t>
              </a:r>
              <a:br>
                <a:rPr lang="pt-BR" dirty="0"/>
              </a:br>
              <a:r>
                <a:rPr lang="pt-BR" dirty="0"/>
                <a:t>esquerda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552887" y="6211669"/>
              <a:ext cx="1247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sub-árvore </a:t>
              </a:r>
            </a:p>
            <a:p>
              <a:pPr algn="ctr"/>
              <a:r>
                <a:rPr lang="pt-BR" dirty="0"/>
                <a:t>direita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85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exemplo, </a:t>
            </a:r>
            <a:r>
              <a:rPr lang="pt-BR" dirty="0"/>
              <a:t>como representar um sistema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arquivos, pastas e discos </a:t>
            </a:r>
            <a:r>
              <a:rPr lang="pt-BR" dirty="0"/>
              <a:t>de um computador usando uma lista linear?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8096264" y="3643314"/>
            <a:ext cx="1567548" cy="1500198"/>
            <a:chOff x="1571604" y="3929066"/>
            <a:chExt cx="1662710" cy="1714512"/>
          </a:xfrm>
        </p:grpSpPr>
        <p:sp>
          <p:nvSpPr>
            <p:cNvPr id="37" name="Retângulo 36"/>
            <p:cNvSpPr/>
            <p:nvPr/>
          </p:nvSpPr>
          <p:spPr>
            <a:xfrm>
              <a:off x="1571604" y="521495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C:\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571604" y="47863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Docs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71604" y="435769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Imgs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571604" y="392906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angulado 8"/>
            <p:cNvCxnSpPr>
              <a:endCxn id="39" idx="3"/>
            </p:cNvCxnSpPr>
            <p:nvPr/>
          </p:nvCxnSpPr>
          <p:spPr>
            <a:xfrm rot="16200000" flipV="1">
              <a:off x="2357422" y="4572008"/>
              <a:ext cx="428628" cy="42862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571735" y="5000636"/>
              <a:ext cx="662579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Topo</a:t>
              </a:r>
            </a:p>
          </p:txBody>
        </p:sp>
      </p:grpSp>
      <p:grpSp>
        <p:nvGrpSpPr>
          <p:cNvPr id="43" name="Grupo 23"/>
          <p:cNvGrpSpPr/>
          <p:nvPr/>
        </p:nvGrpSpPr>
        <p:grpSpPr>
          <a:xfrm>
            <a:off x="2952728" y="3643314"/>
            <a:ext cx="3286148" cy="1214446"/>
            <a:chOff x="4357686" y="428604"/>
            <a:chExt cx="3929090" cy="1214446"/>
          </a:xfrm>
        </p:grpSpPr>
        <p:sp>
          <p:nvSpPr>
            <p:cNvPr id="44" name="Retângulo 43"/>
            <p:cNvSpPr/>
            <p:nvPr/>
          </p:nvSpPr>
          <p:spPr>
            <a:xfrm>
              <a:off x="5143504" y="12144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Docs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929322" y="12144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Imgs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357686" y="12144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C:\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715140" y="12144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429124" y="428604"/>
              <a:ext cx="76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Início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7500958" y="121442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7" y="428604"/>
              <a:ext cx="586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Fim</a:t>
              </a:r>
            </a:p>
          </p:txBody>
        </p:sp>
        <p:cxnSp>
          <p:nvCxnSpPr>
            <p:cNvPr id="51" name="Conector de seta reta 50"/>
            <p:cNvCxnSpPr>
              <a:endCxn id="46" idx="0"/>
            </p:cNvCxnSpPr>
            <p:nvPr/>
          </p:nvCxnSpPr>
          <p:spPr>
            <a:xfrm rot="5400000">
              <a:off x="4536281" y="100010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endCxn id="45" idx="0"/>
            </p:cNvCxnSpPr>
            <p:nvPr/>
          </p:nvCxnSpPr>
          <p:spPr>
            <a:xfrm rot="5400000">
              <a:off x="6107917" y="1000108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2952729" y="5500702"/>
            <a:ext cx="5869039" cy="1083712"/>
            <a:chOff x="2952729" y="5500702"/>
            <a:chExt cx="5869039" cy="1083712"/>
          </a:xfrm>
        </p:grpSpPr>
        <p:sp>
          <p:nvSpPr>
            <p:cNvPr id="53" name="Retângulo 52"/>
            <p:cNvSpPr/>
            <p:nvPr/>
          </p:nvSpPr>
          <p:spPr>
            <a:xfrm>
              <a:off x="3809984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4" name="Conector angulado 53"/>
            <p:cNvCxnSpPr>
              <a:stCxn id="53" idx="3"/>
              <a:endCxn id="61" idx="1"/>
            </p:cNvCxnSpPr>
            <p:nvPr/>
          </p:nvCxnSpPr>
          <p:spPr>
            <a:xfrm>
              <a:off x="4595802" y="6143644"/>
              <a:ext cx="35719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angulado 54"/>
            <p:cNvCxnSpPr>
              <a:stCxn id="61" idx="3"/>
              <a:endCxn id="62" idx="1"/>
            </p:cNvCxnSpPr>
            <p:nvPr/>
          </p:nvCxnSpPr>
          <p:spPr>
            <a:xfrm>
              <a:off x="5738810" y="6143644"/>
              <a:ext cx="35719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62" idx="3"/>
              <a:endCxn id="63" idx="1"/>
            </p:cNvCxnSpPr>
            <p:nvPr/>
          </p:nvCxnSpPr>
          <p:spPr>
            <a:xfrm>
              <a:off x="6881818" y="6143644"/>
              <a:ext cx="35719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27"/>
            <p:cNvCxnSpPr>
              <a:stCxn id="58" idx="2"/>
              <a:endCxn id="53" idx="1"/>
            </p:cNvCxnSpPr>
            <p:nvPr/>
          </p:nvCxnSpPr>
          <p:spPr>
            <a:xfrm rot="16200000" flipH="1">
              <a:off x="3471457" y="5805117"/>
              <a:ext cx="273610" cy="4034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2952729" y="5500702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Cabeça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524892" y="621508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λ</a:t>
              </a:r>
              <a:endParaRPr lang="pt-BR" dirty="0"/>
            </a:p>
          </p:txBody>
        </p:sp>
        <p:cxnSp>
          <p:nvCxnSpPr>
            <p:cNvPr id="60" name="Conector angulado 33"/>
            <p:cNvCxnSpPr>
              <a:stCxn id="63" idx="3"/>
              <a:endCxn id="59" idx="1"/>
            </p:cNvCxnSpPr>
            <p:nvPr/>
          </p:nvCxnSpPr>
          <p:spPr>
            <a:xfrm>
              <a:off x="8024826" y="6143644"/>
              <a:ext cx="500066" cy="2561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/>
            <p:cNvSpPr/>
            <p:nvPr/>
          </p:nvSpPr>
          <p:spPr>
            <a:xfrm>
              <a:off x="4952992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C:\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6096000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Docs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7239008" y="592933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Imgs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581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Pré-ordem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percurso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pré-ordem</a:t>
            </a:r>
            <a:r>
              <a:rPr lang="pt-BR" dirty="0"/>
              <a:t> é definido recursivamente na árvore: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Visita a raiz de A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/>
              <a:t>Faz o percurso em pré-ordem da sub-árvore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esquerda</a:t>
            </a:r>
            <a:r>
              <a:rPr lang="pt-BR" dirty="0"/>
              <a:t> de A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/>
              <a:t>Faz o percurso em pré-ordem da sub-árvore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direita</a:t>
            </a:r>
            <a:r>
              <a:rPr lang="pt-BR" dirty="0"/>
              <a:t> de A</a:t>
            </a:r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133204" y="4589131"/>
            <a:ext cx="3188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Percurso em pré-ordem:</a:t>
            </a:r>
          </a:p>
          <a:p>
            <a:r>
              <a:rPr lang="pt-BR" sz="2400" dirty="0"/>
              <a:t>r a c g d h i k b e j f</a:t>
            </a:r>
          </a:p>
        </p:txBody>
      </p:sp>
      <p:grpSp>
        <p:nvGrpSpPr>
          <p:cNvPr id="29" name="Grupo 59"/>
          <p:cNvGrpSpPr/>
          <p:nvPr/>
        </p:nvGrpSpPr>
        <p:grpSpPr>
          <a:xfrm>
            <a:off x="7968208" y="3757342"/>
            <a:ext cx="3642574" cy="2780329"/>
            <a:chOff x="2214546" y="3786190"/>
            <a:chExt cx="3642574" cy="2780329"/>
          </a:xfrm>
          <a:solidFill>
            <a:schemeClr val="accent3">
              <a:lumMod val="75000"/>
            </a:schemeClr>
          </a:solidFill>
        </p:grpSpPr>
        <p:sp>
          <p:nvSpPr>
            <p:cNvPr id="36" name="Elipse 35"/>
            <p:cNvSpPr/>
            <p:nvPr/>
          </p:nvSpPr>
          <p:spPr>
            <a:xfrm>
              <a:off x="4000496" y="378619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5143504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2857488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478631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42" name="Conector reto 41"/>
            <p:cNvCxnSpPr>
              <a:stCxn id="36" idx="3"/>
              <a:endCxn id="38" idx="7"/>
            </p:cNvCxnSpPr>
            <p:nvPr/>
          </p:nvCxnSpPr>
          <p:spPr>
            <a:xfrm rot="5400000">
              <a:off x="3481424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36" idx="5"/>
              <a:endCxn id="37" idx="1"/>
            </p:cNvCxnSpPr>
            <p:nvPr/>
          </p:nvCxnSpPr>
          <p:spPr>
            <a:xfrm rot="16200000" flipH="1">
              <a:off x="4624432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4500562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550069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cxnSp>
          <p:nvCxnSpPr>
            <p:cNvPr id="62" name="Conector reto 61"/>
            <p:cNvCxnSpPr>
              <a:stCxn id="37" idx="3"/>
              <a:endCxn id="40" idx="0"/>
            </p:cNvCxnSpPr>
            <p:nvPr/>
          </p:nvCxnSpPr>
          <p:spPr>
            <a:xfrm flipH="1">
              <a:off x="4964527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40" idx="3"/>
              <a:endCxn id="60" idx="0"/>
            </p:cNvCxnSpPr>
            <p:nvPr/>
          </p:nvCxnSpPr>
          <p:spPr>
            <a:xfrm flipH="1">
              <a:off x="467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37" idx="5"/>
              <a:endCxn id="61" idx="0"/>
            </p:cNvCxnSpPr>
            <p:nvPr/>
          </p:nvCxnSpPr>
          <p:spPr>
            <a:xfrm>
              <a:off x="5447733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2500298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66" name="Conector reto 65"/>
            <p:cNvCxnSpPr>
              <a:stCxn id="65" idx="0"/>
              <a:endCxn id="67" idx="5"/>
            </p:cNvCxnSpPr>
            <p:nvPr/>
          </p:nvCxnSpPr>
          <p:spPr>
            <a:xfrm flipH="1" flipV="1">
              <a:off x="251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2214546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68" name="Elipse 67"/>
            <p:cNvSpPr/>
            <p:nvPr/>
          </p:nvSpPr>
          <p:spPr>
            <a:xfrm>
              <a:off x="3428992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cxnSp>
          <p:nvCxnSpPr>
            <p:cNvPr id="69" name="Conector reto 68"/>
            <p:cNvCxnSpPr>
              <a:stCxn id="38" idx="3"/>
              <a:endCxn id="67" idx="0"/>
            </p:cNvCxnSpPr>
            <p:nvPr/>
          </p:nvCxnSpPr>
          <p:spPr>
            <a:xfrm rot="5400000">
              <a:off x="2515455" y="4463530"/>
              <a:ext cx="271534" cy="5169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>
              <a:stCxn id="68" idx="0"/>
              <a:endCxn id="38" idx="5"/>
            </p:cNvCxnSpPr>
            <p:nvPr/>
          </p:nvCxnSpPr>
          <p:spPr>
            <a:xfrm rot="16200000" flipV="1">
              <a:off x="3248694" y="4499249"/>
              <a:ext cx="271534" cy="4454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/>
            <p:cNvSpPr/>
            <p:nvPr/>
          </p:nvSpPr>
          <p:spPr>
            <a:xfrm>
              <a:off x="3143240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72" name="Elipse 71"/>
            <p:cNvSpPr/>
            <p:nvPr/>
          </p:nvSpPr>
          <p:spPr>
            <a:xfrm>
              <a:off x="3714744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sp>
          <p:nvSpPr>
            <p:cNvPr id="73" name="Elipse 72"/>
            <p:cNvSpPr/>
            <p:nvPr/>
          </p:nvSpPr>
          <p:spPr>
            <a:xfrm>
              <a:off x="3428992" y="621508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k</a:t>
              </a:r>
            </a:p>
          </p:txBody>
        </p:sp>
        <p:cxnSp>
          <p:nvCxnSpPr>
            <p:cNvPr id="74" name="Conector reto 73"/>
            <p:cNvCxnSpPr>
              <a:stCxn id="68" idx="5"/>
              <a:endCxn id="72" idx="0"/>
            </p:cNvCxnSpPr>
            <p:nvPr/>
          </p:nvCxnSpPr>
          <p:spPr>
            <a:xfrm rot="16200000" flipH="1">
              <a:off x="3641603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stCxn id="68" idx="3"/>
              <a:endCxn id="71" idx="0"/>
            </p:cNvCxnSpPr>
            <p:nvPr/>
          </p:nvCxnSpPr>
          <p:spPr>
            <a:xfrm rot="5400000">
              <a:off x="3229835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>
              <a:stCxn id="72" idx="3"/>
              <a:endCxn id="73" idx="0"/>
            </p:cNvCxnSpPr>
            <p:nvPr/>
          </p:nvCxnSpPr>
          <p:spPr>
            <a:xfrm flipH="1">
              <a:off x="3607205" y="5800672"/>
              <a:ext cx="159736" cy="4144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04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Pós-ordem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percurso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pós-ordem</a:t>
            </a:r>
            <a:r>
              <a:rPr lang="pt-BR" dirty="0"/>
              <a:t> é definido recursivamente na árvore: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/>
              <a:t>Faz o percurso em pós-ordem da sub-árvore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esquerda</a:t>
            </a:r>
            <a:r>
              <a:rPr lang="pt-BR" dirty="0"/>
              <a:t> de A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/>
              <a:t>Faz o percurso em pós-ordem da sub-árvore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direita</a:t>
            </a:r>
            <a:r>
              <a:rPr lang="pt-BR" dirty="0"/>
              <a:t> de A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Visita a raiz de A</a:t>
            </a:r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167501" y="4557378"/>
            <a:ext cx="3176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Percurso em pós-ordem:</a:t>
            </a:r>
          </a:p>
          <a:p>
            <a:r>
              <a:rPr lang="pt-BR" sz="2400" dirty="0"/>
              <a:t>g c h k i d a j e f b r</a:t>
            </a:r>
          </a:p>
        </p:txBody>
      </p:sp>
      <p:grpSp>
        <p:nvGrpSpPr>
          <p:cNvPr id="30" name="Grupo 59"/>
          <p:cNvGrpSpPr/>
          <p:nvPr/>
        </p:nvGrpSpPr>
        <p:grpSpPr>
          <a:xfrm>
            <a:off x="7968208" y="3757342"/>
            <a:ext cx="3642574" cy="2780329"/>
            <a:chOff x="2214546" y="3786190"/>
            <a:chExt cx="3642574" cy="2780329"/>
          </a:xfrm>
          <a:solidFill>
            <a:schemeClr val="accent3">
              <a:lumMod val="75000"/>
            </a:schemeClr>
          </a:solidFill>
        </p:grpSpPr>
        <p:sp>
          <p:nvSpPr>
            <p:cNvPr id="31" name="Elipse 30"/>
            <p:cNvSpPr/>
            <p:nvPr/>
          </p:nvSpPr>
          <p:spPr>
            <a:xfrm>
              <a:off x="4000496" y="378619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5143504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2857488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478631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35" name="Conector reto 34"/>
            <p:cNvCxnSpPr>
              <a:stCxn id="31" idx="3"/>
              <a:endCxn id="33" idx="7"/>
            </p:cNvCxnSpPr>
            <p:nvPr/>
          </p:nvCxnSpPr>
          <p:spPr>
            <a:xfrm rot="5400000">
              <a:off x="3481424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31" idx="5"/>
              <a:endCxn id="32" idx="1"/>
            </p:cNvCxnSpPr>
            <p:nvPr/>
          </p:nvCxnSpPr>
          <p:spPr>
            <a:xfrm rot="16200000" flipH="1">
              <a:off x="4624432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4500562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550069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cxnSp>
          <p:nvCxnSpPr>
            <p:cNvPr id="45" name="Conector reto 44"/>
            <p:cNvCxnSpPr>
              <a:stCxn id="32" idx="3"/>
              <a:endCxn id="34" idx="0"/>
            </p:cNvCxnSpPr>
            <p:nvPr/>
          </p:nvCxnSpPr>
          <p:spPr>
            <a:xfrm flipH="1">
              <a:off x="4964527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34" idx="3"/>
              <a:endCxn id="41" idx="0"/>
            </p:cNvCxnSpPr>
            <p:nvPr/>
          </p:nvCxnSpPr>
          <p:spPr>
            <a:xfrm flipH="1">
              <a:off x="467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32" idx="5"/>
              <a:endCxn id="43" idx="0"/>
            </p:cNvCxnSpPr>
            <p:nvPr/>
          </p:nvCxnSpPr>
          <p:spPr>
            <a:xfrm>
              <a:off x="5447733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2500298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49" name="Conector reto 48"/>
            <p:cNvCxnSpPr>
              <a:stCxn id="48" idx="0"/>
              <a:endCxn id="50" idx="5"/>
            </p:cNvCxnSpPr>
            <p:nvPr/>
          </p:nvCxnSpPr>
          <p:spPr>
            <a:xfrm flipH="1" flipV="1">
              <a:off x="251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2214546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3428992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cxnSp>
          <p:nvCxnSpPr>
            <p:cNvPr id="52" name="Conector reto 51"/>
            <p:cNvCxnSpPr>
              <a:stCxn id="33" idx="3"/>
              <a:endCxn id="50" idx="0"/>
            </p:cNvCxnSpPr>
            <p:nvPr/>
          </p:nvCxnSpPr>
          <p:spPr>
            <a:xfrm rot="5400000">
              <a:off x="2515455" y="4463530"/>
              <a:ext cx="271534" cy="5169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51" idx="0"/>
              <a:endCxn id="33" idx="5"/>
            </p:cNvCxnSpPr>
            <p:nvPr/>
          </p:nvCxnSpPr>
          <p:spPr>
            <a:xfrm rot="16200000" flipV="1">
              <a:off x="3248694" y="4499249"/>
              <a:ext cx="271534" cy="4454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/>
            <p:cNvSpPr/>
            <p:nvPr/>
          </p:nvSpPr>
          <p:spPr>
            <a:xfrm>
              <a:off x="3143240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3714744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3428992" y="621508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k</a:t>
              </a:r>
            </a:p>
          </p:txBody>
        </p:sp>
        <p:cxnSp>
          <p:nvCxnSpPr>
            <p:cNvPr id="57" name="Conector reto 56"/>
            <p:cNvCxnSpPr>
              <a:stCxn id="51" idx="5"/>
              <a:endCxn id="55" idx="0"/>
            </p:cNvCxnSpPr>
            <p:nvPr/>
          </p:nvCxnSpPr>
          <p:spPr>
            <a:xfrm rot="16200000" flipH="1">
              <a:off x="3641603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1" idx="3"/>
              <a:endCxn id="54" idx="0"/>
            </p:cNvCxnSpPr>
            <p:nvPr/>
          </p:nvCxnSpPr>
          <p:spPr>
            <a:xfrm rot="5400000">
              <a:off x="3229835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stCxn id="55" idx="3"/>
              <a:endCxn id="56" idx="0"/>
            </p:cNvCxnSpPr>
            <p:nvPr/>
          </p:nvCxnSpPr>
          <p:spPr>
            <a:xfrm flipH="1">
              <a:off x="3607205" y="5800672"/>
              <a:ext cx="159736" cy="4144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Ordem Simétrica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percurso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simétrica</a:t>
            </a:r>
            <a:r>
              <a:rPr lang="pt-BR" dirty="0"/>
              <a:t> é definido recursivamente na árvore: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/>
              <a:t>Faz o percurso em ordem simétrica da sub-árvore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esquerda</a:t>
            </a:r>
            <a:r>
              <a:rPr lang="pt-BR" dirty="0"/>
              <a:t> de A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Visita a raiz de A</a:t>
            </a:r>
          </a:p>
          <a:p>
            <a:pPr marL="1019556" lvl="1" indent="-571500">
              <a:buFont typeface="+mj-lt"/>
              <a:buAutoNum type="romanLcPeriod"/>
            </a:pPr>
            <a:r>
              <a:rPr lang="pt-BR" dirty="0"/>
              <a:t>Faz o percurso em ordem simétrica da sub-árvore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direita</a:t>
            </a:r>
            <a:r>
              <a:rPr lang="pt-BR" dirty="0"/>
              <a:t> </a:t>
            </a:r>
            <a:r>
              <a:rPr lang="pt-BR"/>
              <a:t>de A</a:t>
            </a:r>
            <a:endParaRPr lang="pt-BR" dirty="0"/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  <a:p>
            <a:pPr marL="1019556" lvl="1" indent="-571500">
              <a:buFont typeface="+mj-lt"/>
              <a:buAutoNum type="romanLcPeriod"/>
            </a:pP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273491" y="4589131"/>
            <a:ext cx="3726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Percurso em ordem simétrica:</a:t>
            </a:r>
          </a:p>
          <a:p>
            <a:r>
              <a:rPr lang="pt-BR" sz="2400" dirty="0"/>
              <a:t>c g a h d k i r j e b f</a:t>
            </a:r>
          </a:p>
        </p:txBody>
      </p:sp>
      <p:grpSp>
        <p:nvGrpSpPr>
          <p:cNvPr id="30" name="Grupo 59"/>
          <p:cNvGrpSpPr/>
          <p:nvPr/>
        </p:nvGrpSpPr>
        <p:grpSpPr>
          <a:xfrm>
            <a:off x="7968208" y="3757342"/>
            <a:ext cx="3642574" cy="2780329"/>
            <a:chOff x="2214546" y="3786190"/>
            <a:chExt cx="3642574" cy="2780329"/>
          </a:xfrm>
          <a:solidFill>
            <a:schemeClr val="accent3">
              <a:lumMod val="75000"/>
            </a:schemeClr>
          </a:solidFill>
        </p:grpSpPr>
        <p:sp>
          <p:nvSpPr>
            <p:cNvPr id="31" name="Elipse 30"/>
            <p:cNvSpPr/>
            <p:nvPr/>
          </p:nvSpPr>
          <p:spPr>
            <a:xfrm>
              <a:off x="4000496" y="378619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5143504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2857488" y="4286256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478631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35" name="Conector reto 34"/>
            <p:cNvCxnSpPr>
              <a:stCxn id="31" idx="3"/>
              <a:endCxn id="33" idx="7"/>
            </p:cNvCxnSpPr>
            <p:nvPr/>
          </p:nvCxnSpPr>
          <p:spPr>
            <a:xfrm rot="5400000">
              <a:off x="3481424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31" idx="5"/>
              <a:endCxn id="32" idx="1"/>
            </p:cNvCxnSpPr>
            <p:nvPr/>
          </p:nvCxnSpPr>
          <p:spPr>
            <a:xfrm rot="16200000" flipH="1">
              <a:off x="4624432" y="3766453"/>
              <a:ext cx="251563" cy="8909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4500562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5500694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cxnSp>
          <p:nvCxnSpPr>
            <p:cNvPr id="45" name="Conector reto 44"/>
            <p:cNvCxnSpPr>
              <a:stCxn id="32" idx="3"/>
              <a:endCxn id="34" idx="0"/>
            </p:cNvCxnSpPr>
            <p:nvPr/>
          </p:nvCxnSpPr>
          <p:spPr>
            <a:xfrm flipH="1">
              <a:off x="4964527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34" idx="3"/>
              <a:endCxn id="41" idx="0"/>
            </p:cNvCxnSpPr>
            <p:nvPr/>
          </p:nvCxnSpPr>
          <p:spPr>
            <a:xfrm flipH="1">
              <a:off x="467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32" idx="5"/>
              <a:endCxn id="43" idx="0"/>
            </p:cNvCxnSpPr>
            <p:nvPr/>
          </p:nvCxnSpPr>
          <p:spPr>
            <a:xfrm>
              <a:off x="5447733" y="4586226"/>
              <a:ext cx="231174" cy="2715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2500298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49" name="Conector reto 48"/>
            <p:cNvCxnSpPr>
              <a:stCxn id="48" idx="0"/>
              <a:endCxn id="50" idx="5"/>
            </p:cNvCxnSpPr>
            <p:nvPr/>
          </p:nvCxnSpPr>
          <p:spPr>
            <a:xfrm flipH="1" flipV="1">
              <a:off x="2518775" y="5157730"/>
              <a:ext cx="159736" cy="34297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2214546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3428992" y="4857760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cxnSp>
          <p:nvCxnSpPr>
            <p:cNvPr id="52" name="Conector reto 51"/>
            <p:cNvCxnSpPr>
              <a:stCxn id="33" idx="3"/>
              <a:endCxn id="50" idx="0"/>
            </p:cNvCxnSpPr>
            <p:nvPr/>
          </p:nvCxnSpPr>
          <p:spPr>
            <a:xfrm rot="5400000">
              <a:off x="2515455" y="4463530"/>
              <a:ext cx="271534" cy="5169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51" idx="0"/>
              <a:endCxn id="33" idx="5"/>
            </p:cNvCxnSpPr>
            <p:nvPr/>
          </p:nvCxnSpPr>
          <p:spPr>
            <a:xfrm rot="16200000" flipV="1">
              <a:off x="3248694" y="4499249"/>
              <a:ext cx="271534" cy="4454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/>
            <p:cNvSpPr/>
            <p:nvPr/>
          </p:nvSpPr>
          <p:spPr>
            <a:xfrm>
              <a:off x="3143240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3714744" y="550070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3428992" y="6215082"/>
              <a:ext cx="356426" cy="3514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k</a:t>
              </a:r>
            </a:p>
          </p:txBody>
        </p:sp>
        <p:cxnSp>
          <p:nvCxnSpPr>
            <p:cNvPr id="57" name="Conector reto 56"/>
            <p:cNvCxnSpPr>
              <a:stCxn id="51" idx="5"/>
              <a:endCxn id="55" idx="0"/>
            </p:cNvCxnSpPr>
            <p:nvPr/>
          </p:nvCxnSpPr>
          <p:spPr>
            <a:xfrm rot="16200000" flipH="1">
              <a:off x="3641603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1" idx="3"/>
              <a:endCxn id="54" idx="0"/>
            </p:cNvCxnSpPr>
            <p:nvPr/>
          </p:nvCxnSpPr>
          <p:spPr>
            <a:xfrm rot="5400000">
              <a:off x="3229835" y="5249348"/>
              <a:ext cx="342972" cy="1597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stCxn id="55" idx="3"/>
              <a:endCxn id="56" idx="0"/>
            </p:cNvCxnSpPr>
            <p:nvPr/>
          </p:nvCxnSpPr>
          <p:spPr>
            <a:xfrm flipH="1">
              <a:off x="3607205" y="5800672"/>
              <a:ext cx="159736" cy="4144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37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</a:t>
            </a:r>
            <a:r>
              <a:rPr lang="pt-BR" dirty="0"/>
              <a:t> são estruturas de dados hierárquicas composta por um conjunto de vértices interligados por arestas,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formar ciclos</a:t>
            </a:r>
          </a:p>
          <a:p>
            <a:r>
              <a:rPr lang="pt-BR" dirty="0"/>
              <a:t>As árvores binárias possuem várias aplicações e estão entre as 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utilizadas </a:t>
            </a:r>
            <a:r>
              <a:rPr lang="pt-BR" dirty="0"/>
              <a:t>da computação</a:t>
            </a:r>
          </a:p>
          <a:p>
            <a:r>
              <a:rPr lang="pt-BR" dirty="0"/>
              <a:t>As árvores binárias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percorridas</a:t>
            </a:r>
            <a:r>
              <a:rPr lang="pt-BR" dirty="0"/>
              <a:t> de diferentes formas:</a:t>
            </a:r>
          </a:p>
          <a:p>
            <a:pPr lvl="3"/>
            <a:r>
              <a:rPr lang="pt-BR" dirty="0"/>
              <a:t>Nível</a:t>
            </a:r>
          </a:p>
          <a:p>
            <a:pPr lvl="3"/>
            <a:r>
              <a:rPr lang="pt-BR" dirty="0" err="1"/>
              <a:t>Pré</a:t>
            </a:r>
            <a:r>
              <a:rPr lang="pt-BR" dirty="0"/>
              <a:t>-ordem	</a:t>
            </a:r>
          </a:p>
          <a:p>
            <a:pPr lvl="3"/>
            <a:r>
              <a:rPr lang="pt-BR" dirty="0"/>
              <a:t>Pós-ordem</a:t>
            </a:r>
          </a:p>
          <a:p>
            <a:pPr lvl="3"/>
            <a:r>
              <a:rPr lang="pt-BR" dirty="0"/>
              <a:t>Simétrico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</a:t>
            </a:r>
            <a:r>
              <a:rPr lang="pt-BR" dirty="0"/>
              <a:t> são estruturas de dados apropriadas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hierarquias</a:t>
            </a:r>
          </a:p>
          <a:p>
            <a:pPr lvl="1"/>
            <a:r>
              <a:rPr lang="pt-BR" dirty="0"/>
              <a:t>Sistema de arquivos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2567608" y="3356992"/>
            <a:ext cx="5780236" cy="2673053"/>
            <a:chOff x="3167042" y="3714753"/>
            <a:chExt cx="5780236" cy="2673053"/>
          </a:xfrm>
        </p:grpSpPr>
        <p:sp>
          <p:nvSpPr>
            <p:cNvPr id="4" name="Arredondar Retângulo em um Canto Diagonal 3"/>
            <p:cNvSpPr/>
            <p:nvPr/>
          </p:nvSpPr>
          <p:spPr>
            <a:xfrm>
              <a:off x="6310314" y="3714753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C:\</a:t>
              </a:r>
            </a:p>
          </p:txBody>
        </p:sp>
        <p:sp>
          <p:nvSpPr>
            <p:cNvPr id="5" name="Arredondar Retângulo em um Canto Diagonal 4"/>
            <p:cNvSpPr/>
            <p:nvPr/>
          </p:nvSpPr>
          <p:spPr>
            <a:xfrm>
              <a:off x="4524364" y="4429133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Softs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Arredondar Retângulo em um Canto Diagonal 5"/>
            <p:cNvSpPr/>
            <p:nvPr/>
          </p:nvSpPr>
          <p:spPr>
            <a:xfrm>
              <a:off x="6310314" y="4429133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Docs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" name="Arredondar Retângulo em um Canto Diagonal 6"/>
            <p:cNvSpPr/>
            <p:nvPr/>
          </p:nvSpPr>
          <p:spPr>
            <a:xfrm>
              <a:off x="8024826" y="4429133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Imgs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Arredondar Retângulo em um Canto Diagonal 7"/>
            <p:cNvSpPr/>
            <p:nvPr/>
          </p:nvSpPr>
          <p:spPr>
            <a:xfrm>
              <a:off x="3167042" y="5286389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Sys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Arredondar Retângulo em um Canto Diagonal 8"/>
            <p:cNvSpPr/>
            <p:nvPr/>
          </p:nvSpPr>
          <p:spPr>
            <a:xfrm>
              <a:off x="4524364" y="5286389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Prog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Arredondar Retângulo em um Canto Diagonal 9"/>
            <p:cNvSpPr/>
            <p:nvPr/>
          </p:nvSpPr>
          <p:spPr>
            <a:xfrm>
              <a:off x="3167042" y="6072207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Com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Arredondar Retângulo em um Canto Diagonal 10"/>
            <p:cNvSpPr/>
            <p:nvPr/>
          </p:nvSpPr>
          <p:spPr>
            <a:xfrm>
              <a:off x="5738810" y="5286389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Geral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" name="Arredondar Retângulo em um Canto Diagonal 11"/>
            <p:cNvSpPr/>
            <p:nvPr/>
          </p:nvSpPr>
          <p:spPr>
            <a:xfrm>
              <a:off x="7024694" y="5286389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Aulas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3" name="Arredondar Retângulo em um Canto Diagonal 12"/>
            <p:cNvSpPr/>
            <p:nvPr/>
          </p:nvSpPr>
          <p:spPr>
            <a:xfrm>
              <a:off x="4524364" y="6072207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C++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Conector reto 13"/>
            <p:cNvCxnSpPr>
              <a:stCxn id="4" idx="1"/>
              <a:endCxn id="5" idx="3"/>
            </p:cNvCxnSpPr>
            <p:nvPr/>
          </p:nvCxnSpPr>
          <p:spPr>
            <a:xfrm flipH="1">
              <a:off x="4985590" y="4030352"/>
              <a:ext cx="1785950" cy="398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5" name="Conector reto 14"/>
            <p:cNvCxnSpPr>
              <a:endCxn id="6" idx="3"/>
            </p:cNvCxnSpPr>
            <p:nvPr/>
          </p:nvCxnSpPr>
          <p:spPr>
            <a:xfrm rot="5400000">
              <a:off x="6572943" y="4229741"/>
              <a:ext cx="39798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6" name="Conector reto 15"/>
            <p:cNvCxnSpPr>
              <a:stCxn id="4" idx="1"/>
              <a:endCxn id="7" idx="3"/>
            </p:cNvCxnSpPr>
            <p:nvPr/>
          </p:nvCxnSpPr>
          <p:spPr>
            <a:xfrm>
              <a:off x="6771540" y="4030352"/>
              <a:ext cx="1714512" cy="398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>
              <a:stCxn id="5" idx="1"/>
            </p:cNvCxnSpPr>
            <p:nvPr/>
          </p:nvCxnSpPr>
          <p:spPr>
            <a:xfrm flipH="1">
              <a:off x="3628276" y="4744732"/>
              <a:ext cx="1357314" cy="541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8" name="Conector reto 17"/>
            <p:cNvCxnSpPr>
              <a:stCxn id="5" idx="1"/>
              <a:endCxn id="9" idx="3"/>
            </p:cNvCxnSpPr>
            <p:nvPr/>
          </p:nvCxnSpPr>
          <p:spPr>
            <a:xfrm rot="5400000">
              <a:off x="4714763" y="5015559"/>
              <a:ext cx="541657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>
              <a:stCxn id="8" idx="1"/>
              <a:endCxn id="10" idx="3"/>
            </p:cNvCxnSpPr>
            <p:nvPr/>
          </p:nvCxnSpPr>
          <p:spPr>
            <a:xfrm rot="5400000">
              <a:off x="3393160" y="5837096"/>
              <a:ext cx="47021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0" name="Conector reto 19"/>
            <p:cNvCxnSpPr>
              <a:stCxn id="6" idx="1"/>
              <a:endCxn id="11" idx="3"/>
            </p:cNvCxnSpPr>
            <p:nvPr/>
          </p:nvCxnSpPr>
          <p:spPr>
            <a:xfrm rot="5400000">
              <a:off x="6214961" y="4729807"/>
              <a:ext cx="541657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" name="Conector reto 20"/>
            <p:cNvCxnSpPr>
              <a:stCxn id="6" idx="1"/>
              <a:endCxn id="12" idx="3"/>
            </p:cNvCxnSpPr>
            <p:nvPr/>
          </p:nvCxnSpPr>
          <p:spPr>
            <a:xfrm rot="16200000" flipH="1">
              <a:off x="6857903" y="4658369"/>
              <a:ext cx="541657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2" name="Conector reto 21"/>
            <p:cNvCxnSpPr>
              <a:stCxn id="9" idx="1"/>
              <a:endCxn id="13" idx="3"/>
            </p:cNvCxnSpPr>
            <p:nvPr/>
          </p:nvCxnSpPr>
          <p:spPr>
            <a:xfrm rot="5400000">
              <a:off x="4750482" y="5837096"/>
              <a:ext cx="47021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97" name="Arredondar Retângulo em um Canto Diagonal 96"/>
            <p:cNvSpPr/>
            <p:nvPr/>
          </p:nvSpPr>
          <p:spPr>
            <a:xfrm>
              <a:off x="7024694" y="6072207"/>
              <a:ext cx="922452" cy="315599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ED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Conector reto 98"/>
            <p:cNvCxnSpPr>
              <a:stCxn id="97" idx="3"/>
              <a:endCxn id="12" idx="1"/>
            </p:cNvCxnSpPr>
            <p:nvPr/>
          </p:nvCxnSpPr>
          <p:spPr>
            <a:xfrm rot="5400000" flipH="1" flipV="1">
              <a:off x="7250812" y="5837097"/>
              <a:ext cx="47021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85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</a:t>
            </a:r>
            <a:r>
              <a:rPr lang="pt-BR" dirty="0"/>
              <a:t> são estruturas de dados apropriadas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hierarquias</a:t>
            </a:r>
          </a:p>
          <a:p>
            <a:pPr lvl="1"/>
            <a:r>
              <a:rPr lang="pt-BR" dirty="0"/>
              <a:t>Expressões aritméticas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4943872" y="3408917"/>
            <a:ext cx="4305145" cy="2396983"/>
            <a:chOff x="2214546" y="4175289"/>
            <a:chExt cx="4305145" cy="2396983"/>
          </a:xfrm>
        </p:grpSpPr>
        <p:sp>
          <p:nvSpPr>
            <p:cNvPr id="29" name="Elipse 28"/>
            <p:cNvSpPr/>
            <p:nvPr/>
          </p:nvSpPr>
          <p:spPr>
            <a:xfrm>
              <a:off x="4805052" y="4175289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112110" y="4741477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3497995" y="4741477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*</a:t>
              </a:r>
            </a:p>
          </p:txBody>
        </p:sp>
        <p:cxnSp>
          <p:nvCxnSpPr>
            <p:cNvPr id="32" name="Conector reto 31"/>
            <p:cNvCxnSpPr>
              <a:stCxn id="29" idx="3"/>
              <a:endCxn id="31" idx="7"/>
            </p:cNvCxnSpPr>
            <p:nvPr/>
          </p:nvCxnSpPr>
          <p:spPr>
            <a:xfrm rot="5400000">
              <a:off x="4212902" y="4147910"/>
              <a:ext cx="284827" cy="1018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Conector reto 32"/>
            <p:cNvCxnSpPr>
              <a:stCxn id="29" idx="5"/>
              <a:endCxn id="30" idx="1"/>
            </p:cNvCxnSpPr>
            <p:nvPr/>
          </p:nvCxnSpPr>
          <p:spPr>
            <a:xfrm rot="16200000" flipH="1">
              <a:off x="5519959" y="4147910"/>
              <a:ext cx="284827" cy="1018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3201359" y="6174366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35" name="Conector reto 34"/>
            <p:cNvCxnSpPr>
              <a:stCxn id="34" idx="0"/>
            </p:cNvCxnSpPr>
            <p:nvPr/>
          </p:nvCxnSpPr>
          <p:spPr>
            <a:xfrm rot="16200000" flipV="1">
              <a:off x="3034819" y="5804033"/>
              <a:ext cx="446182" cy="294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2762776" y="5388550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297818" y="5437864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-</a:t>
              </a:r>
            </a:p>
          </p:txBody>
        </p:sp>
        <p:cxnSp>
          <p:nvCxnSpPr>
            <p:cNvPr id="38" name="Conector reto 37"/>
            <p:cNvCxnSpPr>
              <a:stCxn id="31" idx="3"/>
              <a:endCxn id="36" idx="0"/>
            </p:cNvCxnSpPr>
            <p:nvPr/>
          </p:nvCxnSpPr>
          <p:spPr>
            <a:xfrm rot="5400000">
              <a:off x="3108406" y="4939272"/>
              <a:ext cx="307439" cy="591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9" name="Conector reto 38"/>
            <p:cNvCxnSpPr>
              <a:stCxn id="37" idx="0"/>
            </p:cNvCxnSpPr>
            <p:nvPr/>
          </p:nvCxnSpPr>
          <p:spPr>
            <a:xfrm rot="16200000" flipV="1">
              <a:off x="3995373" y="4931626"/>
              <a:ext cx="356753" cy="6557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3859235" y="6174366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4736402" y="6174366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42" name="Conector reto 41"/>
            <p:cNvCxnSpPr>
              <a:stCxn id="37" idx="5"/>
            </p:cNvCxnSpPr>
            <p:nvPr/>
          </p:nvCxnSpPr>
          <p:spPr>
            <a:xfrm rot="16200000" flipH="1">
              <a:off x="4594518" y="5828690"/>
              <a:ext cx="396868" cy="294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3" name="Conector reto 42"/>
            <p:cNvCxnSpPr>
              <a:stCxn id="37" idx="3"/>
            </p:cNvCxnSpPr>
            <p:nvPr/>
          </p:nvCxnSpPr>
          <p:spPr>
            <a:xfrm rot="5400000">
              <a:off x="4011833" y="5828691"/>
              <a:ext cx="396868" cy="294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4" name="Conector reto 43"/>
            <p:cNvCxnSpPr>
              <a:stCxn id="36" idx="3"/>
              <a:endCxn id="45" idx="0"/>
            </p:cNvCxnSpPr>
            <p:nvPr/>
          </p:nvCxnSpPr>
          <p:spPr>
            <a:xfrm rot="5400000">
              <a:off x="2397310" y="5749212"/>
              <a:ext cx="446182" cy="40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2214546" y="6174366"/>
              <a:ext cx="407581" cy="397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04" name="CaixaDeTexto 103"/>
          <p:cNvSpPr txBox="1"/>
          <p:nvPr/>
        </p:nvSpPr>
        <p:spPr>
          <a:xfrm>
            <a:off x="1692036" y="4145744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((a+b) * (c-d)) / e</a:t>
            </a:r>
          </a:p>
        </p:txBody>
      </p:sp>
    </p:spTree>
    <p:extLst>
      <p:ext uri="{BB962C8B-B14F-4D97-AF65-F5344CB8AC3E}">
        <p14:creationId xmlns:p14="http://schemas.microsoft.com/office/powerpoint/2010/main" val="258719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hierárquicas aparecem em muitos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problemas computacionais</a:t>
            </a:r>
            <a:r>
              <a:rPr lang="pt-BR" dirty="0"/>
              <a:t>:</a:t>
            </a:r>
            <a:br>
              <a:rPr lang="pt-BR" dirty="0"/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Código das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linguagens de programação</a:t>
            </a:r>
            <a:r>
              <a:rPr lang="pt-BR" dirty="0"/>
              <a:t> e de marcação (XML, HTML, etc.)</a:t>
            </a:r>
          </a:p>
          <a:p>
            <a:pPr lvl="1"/>
            <a:r>
              <a:rPr lang="pt-BR" dirty="0"/>
              <a:t>O formato de vários tipos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</a:t>
            </a:r>
            <a:r>
              <a:rPr lang="pt-BR" dirty="0"/>
              <a:t> (</a:t>
            </a:r>
            <a:r>
              <a:rPr lang="pt-BR" dirty="0" err="1"/>
              <a:t>doc</a:t>
            </a:r>
            <a:r>
              <a:rPr lang="pt-BR" dirty="0"/>
              <a:t>, </a:t>
            </a:r>
            <a:r>
              <a:rPr lang="pt-BR" dirty="0" err="1"/>
              <a:t>pdf</a:t>
            </a:r>
            <a:r>
              <a:rPr lang="pt-BR" dirty="0"/>
              <a:t>, etc.)</a:t>
            </a:r>
          </a:p>
          <a:p>
            <a:pPr lvl="1"/>
            <a:r>
              <a:rPr lang="pt-BR" dirty="0"/>
              <a:t>As possibilidades de movimentação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jogo de xadrez</a:t>
            </a:r>
          </a:p>
          <a:p>
            <a:pPr lvl="1"/>
            <a:r>
              <a:rPr lang="pt-BR" dirty="0"/>
              <a:t>As relações entre pessoas 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redes sociais</a:t>
            </a:r>
          </a:p>
          <a:p>
            <a:pPr lvl="1"/>
            <a:r>
              <a:rPr lang="pt-BR" dirty="0"/>
              <a:t>Animação de objetos/esqueletos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computação gráfica</a:t>
            </a:r>
          </a:p>
          <a:p>
            <a:pPr lvl="1"/>
            <a:r>
              <a:rPr lang="pt-BR" dirty="0"/>
              <a:t>Árvore de decisão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inteligência artificial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94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Das estruturas não sequenciais,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</a:t>
            </a:r>
            <a:r>
              <a:rPr lang="pt-BR" dirty="0"/>
              <a:t> são as mais importantes:</a:t>
            </a:r>
          </a:p>
          <a:p>
            <a:pPr lvl="1"/>
            <a:r>
              <a:rPr lang="pt-BR" dirty="0"/>
              <a:t>Existem diversos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problemas práticos </a:t>
            </a:r>
            <a:r>
              <a:rPr lang="pt-BR" dirty="0"/>
              <a:t>que podem ser modelados por árvores</a:t>
            </a:r>
          </a:p>
          <a:p>
            <a:pPr lvl="1"/>
            <a:r>
              <a:rPr lang="pt-BR" dirty="0"/>
              <a:t>Elas admitem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tratamento computacional simples e eficiente</a:t>
            </a:r>
          </a:p>
          <a:p>
            <a:endParaRPr lang="pt-BR" dirty="0"/>
          </a:p>
          <a:p>
            <a:r>
              <a:rPr lang="pt-BR" dirty="0"/>
              <a:t>Para usar árvores é necessário:</a:t>
            </a:r>
          </a:p>
          <a:p>
            <a:pPr lvl="1"/>
            <a:r>
              <a:rPr lang="pt-BR" dirty="0"/>
              <a:t>Criar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computacional</a:t>
            </a:r>
          </a:p>
          <a:p>
            <a:pPr lvl="1"/>
            <a:r>
              <a:rPr lang="pt-BR" dirty="0"/>
              <a:t>Construir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 de manipulação </a:t>
            </a:r>
            <a:r>
              <a:rPr lang="pt-BR" dirty="0"/>
              <a:t>dos dados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1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dirty="0"/>
              <a:t>: uma árvore A é um conjunto de nós (vértices) interligados por linhas (arestas), sem formar ciclos</a:t>
            </a:r>
          </a:p>
        </p:txBody>
      </p:sp>
      <p:grpSp>
        <p:nvGrpSpPr>
          <p:cNvPr id="4" name="Grupo 3"/>
          <p:cNvGrpSpPr/>
          <p:nvPr/>
        </p:nvGrpSpPr>
        <p:grpSpPr>
          <a:xfrm rot="10800000">
            <a:off x="1847529" y="3356992"/>
            <a:ext cx="2007566" cy="2472170"/>
            <a:chOff x="642910" y="3200285"/>
            <a:chExt cx="2436194" cy="2865873"/>
          </a:xfrm>
          <a:solidFill>
            <a:schemeClr val="accent3">
              <a:lumMod val="75000"/>
            </a:schemeClr>
          </a:solidFill>
        </p:grpSpPr>
        <p:sp>
          <p:nvSpPr>
            <p:cNvPr id="5" name="Elipse 4"/>
            <p:cNvSpPr/>
            <p:nvPr/>
          </p:nvSpPr>
          <p:spPr>
            <a:xfrm>
              <a:off x="642910" y="3914665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1500166" y="3414599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1500166" y="5500702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500166" y="4582470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7" idx="0"/>
              <a:endCxn id="8" idx="4"/>
            </p:cNvCxnSpPr>
            <p:nvPr/>
          </p:nvCxnSpPr>
          <p:spPr>
            <a:xfrm rot="10800000">
              <a:off x="1789569" y="5147926"/>
              <a:ext cx="0" cy="3527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8" idx="0"/>
              <a:endCxn id="6" idx="4"/>
            </p:cNvCxnSpPr>
            <p:nvPr/>
          </p:nvCxnSpPr>
          <p:spPr>
            <a:xfrm rot="10800000">
              <a:off x="1789569" y="3980055"/>
              <a:ext cx="0" cy="6024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2500298" y="3200285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" name="Conector reto 11"/>
            <p:cNvCxnSpPr>
              <a:stCxn id="8" idx="1"/>
              <a:endCxn id="5" idx="5"/>
            </p:cNvCxnSpPr>
            <p:nvPr/>
          </p:nvCxnSpPr>
          <p:spPr>
            <a:xfrm rot="10800000">
              <a:off x="1136951" y="4397312"/>
              <a:ext cx="447979" cy="2679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8" idx="7"/>
              <a:endCxn id="11" idx="3"/>
            </p:cNvCxnSpPr>
            <p:nvPr/>
          </p:nvCxnSpPr>
          <p:spPr>
            <a:xfrm rot="10800000" flipH="1">
              <a:off x="1994208" y="3682932"/>
              <a:ext cx="590855" cy="98234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 rot="10800000">
            <a:off x="8762128" y="3571307"/>
            <a:ext cx="1654352" cy="2151627"/>
            <a:chOff x="3643306" y="3071810"/>
            <a:chExt cx="2007566" cy="2494282"/>
          </a:xfrm>
          <a:solidFill>
            <a:schemeClr val="accent3">
              <a:lumMod val="75000"/>
            </a:schemeClr>
          </a:solidFill>
        </p:grpSpPr>
        <p:sp>
          <p:nvSpPr>
            <p:cNvPr id="15" name="Elipse 14"/>
            <p:cNvSpPr/>
            <p:nvPr/>
          </p:nvSpPr>
          <p:spPr>
            <a:xfrm>
              <a:off x="4071934" y="3071810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5072066" y="3643314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3643306" y="4643446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4929190" y="5000636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9" name="Conector reto 18"/>
            <p:cNvCxnSpPr>
              <a:stCxn id="15" idx="4"/>
              <a:endCxn id="17" idx="0"/>
            </p:cNvCxnSpPr>
            <p:nvPr/>
          </p:nvCxnSpPr>
          <p:spPr>
            <a:xfrm rot="5400000">
              <a:off x="3643933" y="3926042"/>
              <a:ext cx="1006180" cy="42862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17" idx="7"/>
              <a:endCxn id="16" idx="3"/>
            </p:cNvCxnSpPr>
            <p:nvPr/>
          </p:nvCxnSpPr>
          <p:spPr>
            <a:xfrm rot="5400000" flipH="1" flipV="1">
              <a:off x="4346942" y="3916367"/>
              <a:ext cx="600294" cy="10194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7" idx="6"/>
              <a:endCxn id="18" idx="1"/>
            </p:cNvCxnSpPr>
            <p:nvPr/>
          </p:nvCxnSpPr>
          <p:spPr>
            <a:xfrm>
              <a:off x="4222112" y="4926174"/>
              <a:ext cx="791842" cy="15727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8" idx="0"/>
              <a:endCxn id="16" idx="4"/>
            </p:cNvCxnSpPr>
            <p:nvPr/>
          </p:nvCxnSpPr>
          <p:spPr>
            <a:xfrm rot="5400000" flipH="1" flipV="1">
              <a:off x="4894098" y="4533265"/>
              <a:ext cx="791866" cy="14287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/>
          <p:cNvSpPr txBox="1"/>
          <p:nvPr/>
        </p:nvSpPr>
        <p:spPr>
          <a:xfrm>
            <a:off x="2502953" y="5893895"/>
            <a:ext cx="8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879865" y="5892544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é árvore</a:t>
            </a:r>
          </a:p>
        </p:txBody>
      </p:sp>
      <p:grpSp>
        <p:nvGrpSpPr>
          <p:cNvPr id="25" name="Grupo 24"/>
          <p:cNvGrpSpPr/>
          <p:nvPr/>
        </p:nvGrpSpPr>
        <p:grpSpPr>
          <a:xfrm rot="10800000">
            <a:off x="4727967" y="3301264"/>
            <a:ext cx="2286226" cy="2359982"/>
            <a:chOff x="367122" y="3468415"/>
            <a:chExt cx="2774349" cy="2735817"/>
          </a:xfrm>
          <a:solidFill>
            <a:schemeClr val="accent3">
              <a:lumMod val="75000"/>
            </a:schemeClr>
          </a:solidFill>
        </p:grpSpPr>
        <p:sp>
          <p:nvSpPr>
            <p:cNvPr id="26" name="Elipse 25"/>
            <p:cNvSpPr/>
            <p:nvPr/>
          </p:nvSpPr>
          <p:spPr>
            <a:xfrm>
              <a:off x="367122" y="4582421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1500166" y="3468415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1500166" y="5638776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1500166" y="4582470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0" name="Conector reto 29"/>
            <p:cNvCxnSpPr>
              <a:stCxn id="28" idx="0"/>
              <a:endCxn id="29" idx="4"/>
            </p:cNvCxnSpPr>
            <p:nvPr/>
          </p:nvCxnSpPr>
          <p:spPr>
            <a:xfrm rot="10800000">
              <a:off x="1789569" y="5147926"/>
              <a:ext cx="0" cy="4908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9" idx="0"/>
              <a:endCxn id="27" idx="4"/>
            </p:cNvCxnSpPr>
            <p:nvPr/>
          </p:nvCxnSpPr>
          <p:spPr>
            <a:xfrm rot="10800000">
              <a:off x="1789569" y="4033871"/>
              <a:ext cx="0" cy="54859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2562665" y="4582470"/>
              <a:ext cx="578806" cy="5654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/>
            <p:cNvCxnSpPr>
              <a:stCxn id="29" idx="2"/>
              <a:endCxn id="26" idx="6"/>
            </p:cNvCxnSpPr>
            <p:nvPr/>
          </p:nvCxnSpPr>
          <p:spPr>
            <a:xfrm rot="10800000">
              <a:off x="945928" y="4865149"/>
              <a:ext cx="554239" cy="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29" idx="6"/>
              <a:endCxn id="32" idx="2"/>
            </p:cNvCxnSpPr>
            <p:nvPr/>
          </p:nvCxnSpPr>
          <p:spPr>
            <a:xfrm rot="10800000" flipH="1">
              <a:off x="2078972" y="4865198"/>
              <a:ext cx="483693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ixaDeTexto 34"/>
          <p:cNvSpPr txBox="1"/>
          <p:nvPr/>
        </p:nvSpPr>
        <p:spPr>
          <a:xfrm>
            <a:off x="5434785" y="5957277"/>
            <a:ext cx="8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</a:t>
            </a:r>
          </a:p>
        </p:txBody>
      </p:sp>
    </p:spTree>
    <p:extLst>
      <p:ext uri="{BB962C8B-B14F-4D97-AF65-F5344CB8AC3E}">
        <p14:creationId xmlns:p14="http://schemas.microsoft.com/office/powerpoint/2010/main" val="8615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árvore A:</a:t>
            </a:r>
          </a:p>
          <a:p>
            <a:pPr lvl="1"/>
            <a:r>
              <a:rPr lang="pt-BR" dirty="0"/>
              <a:t>Se não contem nós,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vazia</a:t>
            </a:r>
          </a:p>
          <a:p>
            <a:pPr lvl="1"/>
            <a:r>
              <a:rPr lang="pt-BR" dirty="0"/>
              <a:t>Se possui apenas um nó, este é chamado de nó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</a:t>
            </a:r>
          </a:p>
          <a:p>
            <a:pPr lvl="1"/>
            <a:r>
              <a:rPr lang="pt-BR" dirty="0"/>
              <a:t>Possui um nó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raiz</a:t>
            </a:r>
            <a:r>
              <a:rPr lang="pt-BR" dirty="0"/>
              <a:t> e os demais são subdivididos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sub-árvores do nó raiz</a:t>
            </a:r>
            <a:r>
              <a:rPr lang="pt-BR" dirty="0"/>
              <a:t>, de forma que cada sub-árvore também é uma árvore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3021306" y="4431476"/>
            <a:ext cx="5725715" cy="2237884"/>
            <a:chOff x="3021306" y="4431476"/>
            <a:chExt cx="5725715" cy="2237884"/>
          </a:xfrm>
        </p:grpSpPr>
        <p:sp>
          <p:nvSpPr>
            <p:cNvPr id="25" name="Elipse 24"/>
            <p:cNvSpPr/>
            <p:nvPr/>
          </p:nvSpPr>
          <p:spPr>
            <a:xfrm>
              <a:off x="5307321" y="4431476"/>
              <a:ext cx="428628" cy="40420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cxnSp>
          <p:nvCxnSpPr>
            <p:cNvPr id="30" name="Conector reto 29"/>
            <p:cNvCxnSpPr>
              <a:stCxn id="25" idx="3"/>
              <a:endCxn id="27" idx="0"/>
            </p:cNvCxnSpPr>
            <p:nvPr/>
          </p:nvCxnSpPr>
          <p:spPr>
            <a:xfrm flipH="1">
              <a:off x="3897590" y="4776483"/>
              <a:ext cx="1472502" cy="48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5" idx="5"/>
              <a:endCxn id="26" idx="0"/>
            </p:cNvCxnSpPr>
            <p:nvPr/>
          </p:nvCxnSpPr>
          <p:spPr>
            <a:xfrm>
              <a:off x="5673178" y="4776483"/>
              <a:ext cx="1746223" cy="405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Agrupar 3"/>
            <p:cNvGrpSpPr/>
            <p:nvPr/>
          </p:nvGrpSpPr>
          <p:grpSpPr>
            <a:xfrm>
              <a:off x="3021306" y="5157192"/>
              <a:ext cx="1302307" cy="903050"/>
              <a:chOff x="3021306" y="5157192"/>
              <a:chExt cx="1302307" cy="90305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3021306" y="5157192"/>
                <a:ext cx="1302307" cy="903050"/>
              </a:xfrm>
              <a:prstGeom prst="ellipse">
                <a:avLst/>
              </a:prstGeom>
              <a:solidFill>
                <a:schemeClr val="accent3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772636" y="5263434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3371926" y="5688399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2" name="Conector reto 31"/>
              <p:cNvCxnSpPr>
                <a:stCxn id="27" idx="3"/>
                <a:endCxn id="28" idx="0"/>
              </p:cNvCxnSpPr>
              <p:nvPr/>
            </p:nvCxnSpPr>
            <p:spPr>
              <a:xfrm flipH="1">
                <a:off x="3496880" y="5486489"/>
                <a:ext cx="312354" cy="2019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Agrupar 4"/>
            <p:cNvGrpSpPr/>
            <p:nvPr/>
          </p:nvGrpSpPr>
          <p:grpSpPr>
            <a:xfrm>
              <a:off x="6593206" y="5022623"/>
              <a:ext cx="2153815" cy="1646737"/>
              <a:chOff x="6593206" y="5022623"/>
              <a:chExt cx="2153815" cy="1646737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6593206" y="5022623"/>
                <a:ext cx="2153815" cy="1646737"/>
              </a:xfrm>
              <a:prstGeom prst="ellipse">
                <a:avLst/>
              </a:prstGeom>
              <a:solidFill>
                <a:schemeClr val="accent3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7294447" y="5181984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893738" y="5606949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5246" y="5606949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4" name="Conector reto 33"/>
              <p:cNvCxnSpPr>
                <a:stCxn id="26" idx="3"/>
                <a:endCxn id="29" idx="7"/>
              </p:cNvCxnSpPr>
              <p:nvPr/>
            </p:nvCxnSpPr>
            <p:spPr>
              <a:xfrm flipH="1">
                <a:off x="7107048" y="5405039"/>
                <a:ext cx="223997" cy="240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>
                <a:stCxn id="26" idx="5"/>
                <a:endCxn id="33" idx="1"/>
              </p:cNvCxnSpPr>
              <p:nvPr/>
            </p:nvCxnSpPr>
            <p:spPr>
              <a:xfrm>
                <a:off x="7507757" y="5405039"/>
                <a:ext cx="274087" cy="240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/>
              <p:cNvSpPr/>
              <p:nvPr/>
            </p:nvSpPr>
            <p:spPr>
              <a:xfrm>
                <a:off x="7344536" y="6138154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7" name="Conector reto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7469490" y="5830004"/>
                <a:ext cx="312354" cy="3081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/>
              <p:cNvSpPr/>
              <p:nvPr/>
            </p:nvSpPr>
            <p:spPr>
              <a:xfrm>
                <a:off x="8107688" y="6138154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9" name="Conector reto 38"/>
              <p:cNvCxnSpPr>
                <a:stCxn id="33" idx="5"/>
                <a:endCxn id="38" idx="0"/>
              </p:cNvCxnSpPr>
              <p:nvPr/>
            </p:nvCxnSpPr>
            <p:spPr>
              <a:xfrm>
                <a:off x="7958556" y="5830004"/>
                <a:ext cx="274086" cy="3081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Agrupar 5"/>
            <p:cNvGrpSpPr/>
            <p:nvPr/>
          </p:nvGrpSpPr>
          <p:grpSpPr>
            <a:xfrm>
              <a:off x="4592941" y="5288731"/>
              <a:ext cx="1785950" cy="1214446"/>
              <a:chOff x="4592941" y="5288731"/>
              <a:chExt cx="1785950" cy="1214446"/>
            </a:xfrm>
          </p:grpSpPr>
          <p:sp>
            <p:nvSpPr>
              <p:cNvPr id="47" name="Elipse 46"/>
              <p:cNvSpPr/>
              <p:nvPr/>
            </p:nvSpPr>
            <p:spPr>
              <a:xfrm>
                <a:off x="4592941" y="5288731"/>
                <a:ext cx="1785950" cy="1214446"/>
              </a:xfrm>
              <a:prstGeom prst="ellipse">
                <a:avLst/>
              </a:prstGeom>
              <a:solidFill>
                <a:schemeClr val="accent3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378759" y="5360170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950131" y="5860236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0" name="Conector reto 49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075085" y="5583225"/>
                <a:ext cx="340272" cy="277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Elipse 50"/>
              <p:cNvSpPr/>
              <p:nvPr/>
            </p:nvSpPr>
            <p:spPr>
              <a:xfrm>
                <a:off x="5378759" y="5931674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5807387" y="5860236"/>
                <a:ext cx="249908" cy="2613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5" name="Conector reto 54"/>
              <p:cNvCxnSpPr>
                <a:stCxn id="48" idx="4"/>
                <a:endCxn id="51" idx="0"/>
              </p:cNvCxnSpPr>
              <p:nvPr/>
            </p:nvCxnSpPr>
            <p:spPr>
              <a:xfrm>
                <a:off x="5503713" y="5621495"/>
                <a:ext cx="0" cy="3101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/>
              <p:cNvCxnSpPr>
                <a:stCxn id="48" idx="5"/>
                <a:endCxn id="53" idx="1"/>
              </p:cNvCxnSpPr>
              <p:nvPr/>
            </p:nvCxnSpPr>
            <p:spPr>
              <a:xfrm>
                <a:off x="5592069" y="5583225"/>
                <a:ext cx="251916" cy="3152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Conector reto 61"/>
            <p:cNvCxnSpPr>
              <a:stCxn id="25" idx="4"/>
              <a:endCxn id="48" idx="0"/>
            </p:cNvCxnSpPr>
            <p:nvPr/>
          </p:nvCxnSpPr>
          <p:spPr>
            <a:xfrm rot="5400000">
              <a:off x="5250429" y="5088961"/>
              <a:ext cx="524493" cy="17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26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1973</TotalTime>
  <Words>1554</Words>
  <Application>Microsoft Office PowerPoint</Application>
  <PresentationFormat>Widescreen</PresentationFormat>
  <Paragraphs>417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Árvores</vt:lpstr>
      <vt:lpstr>Introdução</vt:lpstr>
      <vt:lpstr>Introdução</vt:lpstr>
      <vt:lpstr>Introdução</vt:lpstr>
      <vt:lpstr>Introdução</vt:lpstr>
      <vt:lpstr>Introdução</vt:lpstr>
      <vt:lpstr>Introdução</vt:lpstr>
      <vt:lpstr>Árvores</vt:lpstr>
      <vt:lpstr>Árvores</vt:lpstr>
      <vt:lpstr>Terminologia</vt:lpstr>
      <vt:lpstr>Terminologia</vt:lpstr>
      <vt:lpstr>Terminologia</vt:lpstr>
      <vt:lpstr>Terminologia</vt:lpstr>
      <vt:lpstr>Terminologia</vt:lpstr>
      <vt:lpstr>Terminologia</vt:lpstr>
      <vt:lpstr>EXERCÍCIO</vt:lpstr>
      <vt:lpstr>Árvores m-árias</vt:lpstr>
      <vt:lpstr>Árvores Binárias</vt:lpstr>
      <vt:lpstr>Visão Recursiva</vt:lpstr>
      <vt:lpstr>Tipos de Árvores Binárias</vt:lpstr>
      <vt:lpstr>Tipos de Árvores Binárias</vt:lpstr>
      <vt:lpstr>Tipos de Árvores Binárias</vt:lpstr>
      <vt:lpstr>Tipos de Árvores Binárias</vt:lpstr>
      <vt:lpstr>Representação Computacional</vt:lpstr>
      <vt:lpstr>Representação Computacional</vt:lpstr>
      <vt:lpstr>Percurso em Árvore Binária</vt:lpstr>
      <vt:lpstr>Percurso em Nível</vt:lpstr>
      <vt:lpstr>Implementação</vt:lpstr>
      <vt:lpstr>Percurso Pré, Pós e Simétrico</vt:lpstr>
      <vt:lpstr>Percurso em Pré-ordem</vt:lpstr>
      <vt:lpstr>Percurso em Pós-ordem</vt:lpstr>
      <vt:lpstr>Percurso em Ordem Simétrica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Complexidade;Notação Assintótica</cp:keywords>
  <cp:lastModifiedBy>Judson Santiago</cp:lastModifiedBy>
  <cp:revision>238</cp:revision>
  <dcterms:created xsi:type="dcterms:W3CDTF">2008-03-07T12:19:15Z</dcterms:created>
  <dcterms:modified xsi:type="dcterms:W3CDTF">2017-11-29T20:50:36Z</dcterms:modified>
  <cp:contentStatus/>
</cp:coreProperties>
</file>