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notesMasterIdLst>
    <p:notesMasterId r:id="rId17"/>
  </p:notesMasterIdLst>
  <p:handoutMasterIdLst>
    <p:handoutMasterId r:id="rId18"/>
  </p:handoutMasterIdLst>
  <p:sldIdLst>
    <p:sldId id="354" r:id="rId2"/>
    <p:sldId id="352" r:id="rId3"/>
    <p:sldId id="353" r:id="rId4"/>
    <p:sldId id="338" r:id="rId5"/>
    <p:sldId id="339" r:id="rId6"/>
    <p:sldId id="341" r:id="rId7"/>
    <p:sldId id="342" r:id="rId8"/>
    <p:sldId id="343" r:id="rId9"/>
    <p:sldId id="340" r:id="rId10"/>
    <p:sldId id="346" r:id="rId11"/>
    <p:sldId id="347" r:id="rId12"/>
    <p:sldId id="348" r:id="rId13"/>
    <p:sldId id="349" r:id="rId14"/>
    <p:sldId id="351" r:id="rId15"/>
    <p:sldId id="35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0" autoAdjust="0"/>
    <p:restoredTop sz="89944" autoAdjust="0"/>
  </p:normalViewPr>
  <p:slideViewPr>
    <p:cSldViewPr>
      <p:cViewPr varScale="1">
        <p:scale>
          <a:sx n="98" d="100"/>
          <a:sy n="98" d="100"/>
        </p:scale>
        <p:origin x="972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6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EB032-434C-434D-BF71-68376E798018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77112-ED65-4CC1-BF5C-FAED77783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64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A645D-3F2B-41FE-95FC-2DA6629F205F}" type="datetimeFigureOut">
              <a:rPr lang="en-US" smtClean="0"/>
              <a:pPr/>
              <a:t>7/10/2017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18EC6-7D0B-450C-BE89-F2DF9FDCAC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64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Apenas ilustrativo, não fazer percursos.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825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Estrutura</a:t>
            </a:r>
            <a:r>
              <a:rPr lang="pt-BR" baseline="0" dirty="0"/>
              <a:t> hierárquica binária: um operador sempre está ligado a dois operandos.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95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fazer percursos, apenas demonstrar que as notações polonesas não são ambíguas.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55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Fazer exercícios</a:t>
            </a:r>
            <a:r>
              <a:rPr lang="pt-BR" sz="1200" baseline="0" dirty="0">
                <a:solidFill>
                  <a:schemeClr val="bg1"/>
                </a:solidFill>
              </a:rPr>
              <a:t> do l</a:t>
            </a:r>
            <a:r>
              <a:rPr lang="pt-BR" sz="1200" dirty="0">
                <a:solidFill>
                  <a:schemeClr val="bg1"/>
                </a:solidFill>
              </a:rPr>
              <a:t>aboratório 04: primeiro </a:t>
            </a:r>
            <a:r>
              <a:rPr lang="pt-BR" sz="1200" baseline="0" dirty="0">
                <a:solidFill>
                  <a:schemeClr val="bg1"/>
                </a:solidFill>
              </a:rPr>
              <a:t>f</a:t>
            </a:r>
            <a:r>
              <a:rPr lang="pt-BR" baseline="0" dirty="0"/>
              <a:t>azer implementação estruturada e depois converter para uma classe (alunos desconhecem o funcionamento de um destrutor).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Também é possível</a:t>
            </a:r>
            <a:r>
              <a:rPr lang="pt-BR" baseline="0" dirty="0"/>
              <a:t> fazer o</a:t>
            </a:r>
            <a:r>
              <a:rPr lang="pt-BR" dirty="0"/>
              <a:t> percurso</a:t>
            </a:r>
            <a:r>
              <a:rPr lang="pt-BR" baseline="0" dirty="0"/>
              <a:t> em pós-ordem e simétrico não recursivo (exercício).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54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Que</a:t>
            </a:r>
            <a:r>
              <a:rPr lang="pt-BR" baseline="0" dirty="0"/>
              <a:t> tipo de informação poderia ser guardada nestes campos?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777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percurso é feito por sucessivas chamadas ao sucessor,</a:t>
            </a:r>
            <a:r>
              <a:rPr lang="pt-BR" baseline="0" dirty="0"/>
              <a:t> iniciando pelo nó </a:t>
            </a:r>
            <a:r>
              <a:rPr lang="pt-BR" baseline="0" dirty="0" err="1"/>
              <a:t>ptraiz</a:t>
            </a:r>
            <a:r>
              <a:rPr lang="pt-BR" baseline="0" dirty="0"/>
              <a:t>. </a:t>
            </a:r>
            <a:br>
              <a:rPr lang="pt-BR" baseline="0" dirty="0"/>
            </a:br>
            <a:r>
              <a:rPr lang="pt-BR" dirty="0"/>
              <a:t>A visita acontece após a chamada ao procedimento sucessor.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15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840F5AC-7187-4B74-801E-FDC80042A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384" y="5137473"/>
            <a:ext cx="10849744" cy="988019"/>
          </a:xfrm>
        </p:spPr>
        <p:txBody>
          <a:bodyPr anchor="ctr">
            <a:normAutofit/>
          </a:bodyPr>
          <a:lstStyle>
            <a:lvl1pPr algn="l">
              <a:defRPr sz="5000" spc="200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6C90BD6-80C9-4BEE-BF39-8263792CBB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1891" y="5979439"/>
            <a:ext cx="10776684" cy="54590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cxnSp>
        <p:nvCxnSpPr>
          <p:cNvPr id="13" name="Straight Connector 7">
            <a:extLst>
              <a:ext uri="{FF2B5EF4-FFF2-40B4-BE49-F238E27FC236}">
                <a16:creationId xmlns:a16="http://schemas.microsoft.com/office/drawing/2014/main" id="{B2204972-31C0-4AFC-8477-1B42C0519299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568101"/>
            <a:ext cx="12192000" cy="39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F25890A-1F13-46C5-943F-CFEE14C891DB}"/>
              </a:ext>
            </a:extLst>
          </p:cNvPr>
          <p:cNvSpPr txBox="1"/>
          <p:nvPr userDrawn="1"/>
        </p:nvSpPr>
        <p:spPr>
          <a:xfrm>
            <a:off x="9761129" y="4439238"/>
            <a:ext cx="16399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1200" b="0" i="0" cap="non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63922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7/10/2017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29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7/10/2017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5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 marL="361950" indent="-136525">
              <a:buClr>
                <a:schemeClr val="accent3">
                  <a:lumMod val="75000"/>
                </a:schemeClr>
              </a:buClr>
              <a:defRPr sz="2200"/>
            </a:lvl2pPr>
            <a:lvl3pPr marL="538163" indent="-136525">
              <a:buClr>
                <a:schemeClr val="accent3">
                  <a:lumMod val="75000"/>
                </a:schemeClr>
              </a:buClr>
              <a:defRPr sz="2000"/>
            </a:lvl3pPr>
            <a:lvl4pPr marL="715963" indent="-136525">
              <a:buClr>
                <a:schemeClr val="accent3">
                  <a:lumMod val="75000"/>
                </a:schemeClr>
              </a:buClr>
              <a:defRPr sz="2000"/>
            </a:lvl4pPr>
            <a:lvl5pPr marL="900113" indent="-136525">
              <a:buClr>
                <a:schemeClr val="accent3">
                  <a:lumMod val="75000"/>
                </a:schemeClr>
              </a:buCl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7/10/2017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70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7/10/2017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9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7/10/2017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094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7/10/2017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18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7/10/2017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756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7/10/2017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843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7/10/2017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06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7/10/2017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97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43C780-E3D8-44FE-9D1A-591E85C5BC1F}" type="datetimeFigureOut">
              <a:rPr lang="en-US" smtClean="0"/>
              <a:pPr/>
              <a:t>7/10/2017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70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C89FC-A199-41E9-8B5B-661A4A3D33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Árvores Binárias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8B45CC-7096-40D7-81DC-361228FB24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Estrutura de Dados II</a:t>
            </a:r>
          </a:p>
        </p:txBody>
      </p:sp>
    </p:spTree>
    <p:extLst>
      <p:ext uri="{BB962C8B-B14F-4D97-AF65-F5344CB8AC3E}">
        <p14:creationId xmlns:p14="http://schemas.microsoft.com/office/powerpoint/2010/main" val="2173974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de árvores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representação de árvores binárias, tem-se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grande número de ponteiros </a:t>
            </a:r>
            <a:r>
              <a:rPr lang="pt-BR" dirty="0"/>
              <a:t>(dir e esq)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sem informação relevante </a:t>
            </a:r>
            <a:r>
              <a:rPr lang="pt-BR" dirty="0"/>
              <a:t>(</a:t>
            </a:r>
            <a:r>
              <a:rPr lang="el-GR" dirty="0">
                <a:latin typeface="Consolas" pitchFamily="49" charset="0"/>
              </a:rPr>
              <a:t>λ</a:t>
            </a:r>
            <a:r>
              <a:rPr lang="pt-BR" dirty="0"/>
              <a:t>)</a:t>
            </a:r>
          </a:p>
        </p:txBody>
      </p:sp>
      <p:grpSp>
        <p:nvGrpSpPr>
          <p:cNvPr id="53" name="Grupo 52"/>
          <p:cNvGrpSpPr/>
          <p:nvPr/>
        </p:nvGrpSpPr>
        <p:grpSpPr>
          <a:xfrm>
            <a:off x="2927648" y="3356992"/>
            <a:ext cx="5857917" cy="3000396"/>
            <a:chOff x="2927648" y="3356992"/>
            <a:chExt cx="5857917" cy="3000396"/>
          </a:xfrm>
        </p:grpSpPr>
        <p:sp>
          <p:nvSpPr>
            <p:cNvPr id="54" name="Retângulo 53"/>
            <p:cNvSpPr/>
            <p:nvPr/>
          </p:nvSpPr>
          <p:spPr>
            <a:xfrm>
              <a:off x="5642293" y="3928496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928046" y="3928496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A</a:t>
              </a:r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4356409" y="457143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B</a:t>
              </a: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6856740" y="457143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C</a:t>
              </a:r>
            </a:p>
          </p:txBody>
        </p:sp>
        <p:cxnSp>
          <p:nvCxnSpPr>
            <p:cNvPr id="58" name="Conector reto 57"/>
            <p:cNvCxnSpPr>
              <a:stCxn id="54" idx="2"/>
              <a:endCxn id="56" idx="0"/>
            </p:cNvCxnSpPr>
            <p:nvPr/>
          </p:nvCxnSpPr>
          <p:spPr>
            <a:xfrm rot="5400000">
              <a:off x="5070790" y="3857058"/>
              <a:ext cx="285752" cy="1143009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>
              <a:stCxn id="69" idx="2"/>
            </p:cNvCxnSpPr>
            <p:nvPr/>
          </p:nvCxnSpPr>
          <p:spPr>
            <a:xfrm rot="16200000" flipH="1">
              <a:off x="6749583" y="4178529"/>
              <a:ext cx="285752" cy="500066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tângulo 59"/>
            <p:cNvSpPr/>
            <p:nvPr/>
          </p:nvSpPr>
          <p:spPr>
            <a:xfrm>
              <a:off x="3213401" y="528581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D</a:t>
              </a:r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3713467" y="600019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G</a:t>
              </a:r>
            </a:p>
          </p:txBody>
        </p:sp>
        <p:cxnSp>
          <p:nvCxnSpPr>
            <p:cNvPr id="62" name="Conector reto 61"/>
            <p:cNvCxnSpPr>
              <a:stCxn id="70" idx="2"/>
              <a:endCxn id="60" idx="0"/>
            </p:cNvCxnSpPr>
            <p:nvPr/>
          </p:nvCxnSpPr>
          <p:spPr>
            <a:xfrm rot="5400000">
              <a:off x="3677748" y="4750033"/>
              <a:ext cx="357190" cy="71438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/>
            <p:cNvCxnSpPr>
              <a:stCxn id="71" idx="2"/>
            </p:cNvCxnSpPr>
            <p:nvPr/>
          </p:nvCxnSpPr>
          <p:spPr>
            <a:xfrm rot="16200000" flipH="1">
              <a:off x="5356541" y="4642876"/>
              <a:ext cx="357190" cy="928694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/>
            <p:cNvCxnSpPr>
              <a:stCxn id="75" idx="2"/>
            </p:cNvCxnSpPr>
            <p:nvPr/>
          </p:nvCxnSpPr>
          <p:spPr>
            <a:xfrm rot="16200000" flipH="1">
              <a:off x="3784905" y="5785884"/>
              <a:ext cx="357190" cy="71438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>
              <a:endCxn id="81" idx="0"/>
            </p:cNvCxnSpPr>
            <p:nvPr/>
          </p:nvCxnSpPr>
          <p:spPr>
            <a:xfrm rot="5400000">
              <a:off x="5249384" y="5678727"/>
              <a:ext cx="357190" cy="285752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/>
            <p:cNvCxnSpPr>
              <a:endCxn id="84" idx="0"/>
            </p:cNvCxnSpPr>
            <p:nvPr/>
          </p:nvCxnSpPr>
          <p:spPr>
            <a:xfrm rot="16200000" flipH="1">
              <a:off x="6428110" y="5643008"/>
              <a:ext cx="357190" cy="357189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aixaDeTexto 66"/>
            <p:cNvSpPr txBox="1"/>
            <p:nvPr/>
          </p:nvSpPr>
          <p:spPr>
            <a:xfrm>
              <a:off x="4785036" y="3356992"/>
              <a:ext cx="786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ptraiz</a:t>
              </a:r>
              <a:endParaRPr lang="pt-BR" dirty="0"/>
            </a:p>
          </p:txBody>
        </p:sp>
        <p:cxnSp>
          <p:nvCxnSpPr>
            <p:cNvPr id="68" name="Forma 78"/>
            <p:cNvCxnSpPr>
              <a:stCxn id="67" idx="3"/>
              <a:endCxn id="55" idx="0"/>
            </p:cNvCxnSpPr>
            <p:nvPr/>
          </p:nvCxnSpPr>
          <p:spPr>
            <a:xfrm>
              <a:off x="5571533" y="3557047"/>
              <a:ext cx="642265" cy="371449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tângulo 68"/>
            <p:cNvSpPr/>
            <p:nvPr/>
          </p:nvSpPr>
          <p:spPr>
            <a:xfrm>
              <a:off x="6499549" y="3928496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4070656" y="457143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4927912" y="457143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6570987" y="457143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+mj-lt"/>
                </a:rPr>
                <a:t>λ</a:t>
              </a:r>
              <a:endParaRPr lang="pt-BR" dirty="0">
                <a:latin typeface="+mj-lt"/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7428243" y="457143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2927648" y="528581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+mj-lt"/>
                </a:rPr>
                <a:t>λ</a:t>
              </a:r>
              <a:endParaRPr lang="pt-BR" dirty="0">
                <a:latin typeface="+mj-lt"/>
              </a:endParaRP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3784904" y="528581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713731" y="528581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E</a:t>
              </a:r>
            </a:p>
          </p:txBody>
        </p:sp>
        <p:sp>
          <p:nvSpPr>
            <p:cNvPr id="77" name="Retângulo 27"/>
            <p:cNvSpPr/>
            <p:nvPr/>
          </p:nvSpPr>
          <p:spPr>
            <a:xfrm>
              <a:off x="5427978" y="528581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78" name="Retângulo 28"/>
            <p:cNvSpPr/>
            <p:nvPr/>
          </p:nvSpPr>
          <p:spPr>
            <a:xfrm>
              <a:off x="6285234" y="528581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3427714" y="600019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+mj-lt"/>
                </a:rPr>
                <a:t>λ</a:t>
              </a:r>
              <a:endParaRPr lang="pt-BR" dirty="0">
                <a:latin typeface="+mj-lt"/>
              </a:endParaRPr>
            </a:p>
          </p:txBody>
        </p:sp>
        <p:sp>
          <p:nvSpPr>
            <p:cNvPr id="80" name="Retângulo 79"/>
            <p:cNvSpPr/>
            <p:nvPr/>
          </p:nvSpPr>
          <p:spPr>
            <a:xfrm>
              <a:off x="4999351" y="600019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Consolas" pitchFamily="49" charset="0"/>
                </a:rPr>
                <a:t>λ</a:t>
              </a:r>
              <a:endParaRPr lang="pt-BR" dirty="0"/>
            </a:p>
          </p:txBody>
        </p:sp>
        <p:sp>
          <p:nvSpPr>
            <p:cNvPr id="81" name="Retângulo 80"/>
            <p:cNvSpPr/>
            <p:nvPr/>
          </p:nvSpPr>
          <p:spPr>
            <a:xfrm>
              <a:off x="4999351" y="600019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H</a:t>
              </a: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4713598" y="600019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+mj-lt"/>
                </a:rPr>
                <a:t>λ</a:t>
              </a:r>
              <a:endParaRPr lang="pt-BR" dirty="0">
                <a:latin typeface="+mj-lt"/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570854" y="600019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+mj-lt"/>
                </a:rPr>
                <a:t>λ</a:t>
              </a:r>
              <a:endParaRPr lang="pt-BR" dirty="0">
                <a:latin typeface="+mj-lt"/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499548" y="600019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I</a:t>
              </a:r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6213796" y="600019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+mj-lt"/>
                </a:rPr>
                <a:t>λ</a:t>
              </a:r>
              <a:endParaRPr lang="pt-BR" dirty="0">
                <a:latin typeface="+mj-lt"/>
              </a:endParaRPr>
            </a:p>
          </p:txBody>
        </p:sp>
        <p:sp>
          <p:nvSpPr>
            <p:cNvPr id="86" name="Retângulo 85"/>
            <p:cNvSpPr/>
            <p:nvPr/>
          </p:nvSpPr>
          <p:spPr>
            <a:xfrm>
              <a:off x="7071052" y="600019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+mj-lt"/>
                </a:rPr>
                <a:t>λ</a:t>
              </a:r>
              <a:endParaRPr lang="pt-BR" dirty="0">
                <a:latin typeface="+mj-lt"/>
              </a:endParaRPr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7928309" y="528581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F</a:t>
              </a: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7642556" y="528581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+mj-lt"/>
                </a:rPr>
                <a:t>λ</a:t>
              </a:r>
              <a:endParaRPr lang="pt-BR" dirty="0">
                <a:latin typeface="+mj-lt"/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8499812" y="528581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+mj-lt"/>
                </a:rPr>
                <a:t>λ</a:t>
              </a:r>
              <a:endParaRPr lang="pt-BR" dirty="0">
                <a:latin typeface="+mj-lt"/>
              </a:endParaRPr>
            </a:p>
          </p:txBody>
        </p:sp>
        <p:cxnSp>
          <p:nvCxnSpPr>
            <p:cNvPr id="90" name="Conector reto 89"/>
            <p:cNvCxnSpPr>
              <a:stCxn id="73" idx="2"/>
              <a:endCxn id="87" idx="0"/>
            </p:cNvCxnSpPr>
            <p:nvPr/>
          </p:nvCxnSpPr>
          <p:spPr>
            <a:xfrm rot="16200000" flipH="1">
              <a:off x="7713995" y="4785752"/>
              <a:ext cx="357190" cy="642941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tângulo 90"/>
            <p:cNvSpPr/>
            <p:nvPr/>
          </p:nvSpPr>
          <p:spPr>
            <a:xfrm>
              <a:off x="4284971" y="600019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+mj-lt"/>
                </a:rPr>
                <a:t>λ</a:t>
              </a:r>
              <a:endParaRPr lang="pt-BR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2248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com Costura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348880"/>
            <a:ext cx="9129496" cy="4009046"/>
          </a:xfrm>
        </p:spPr>
        <p:txBody>
          <a:bodyPr/>
          <a:lstStyle/>
          <a:p>
            <a:r>
              <a:rPr lang="pt-BR" dirty="0"/>
              <a:t>A idéia 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 com costura </a:t>
            </a:r>
            <a:r>
              <a:rPr lang="pt-BR" dirty="0"/>
              <a:t>é utilizar esses ponteiros nulos para guardar alguma informação útil</a:t>
            </a:r>
          </a:p>
        </p:txBody>
      </p:sp>
      <p:grpSp>
        <p:nvGrpSpPr>
          <p:cNvPr id="48" name="Grupo 47"/>
          <p:cNvGrpSpPr/>
          <p:nvPr/>
        </p:nvGrpSpPr>
        <p:grpSpPr>
          <a:xfrm>
            <a:off x="2927648" y="3356992"/>
            <a:ext cx="5857917" cy="3000396"/>
            <a:chOff x="2927648" y="3356992"/>
            <a:chExt cx="5857917" cy="3000396"/>
          </a:xfrm>
        </p:grpSpPr>
        <p:sp>
          <p:nvSpPr>
            <p:cNvPr id="51" name="Retângulo 50"/>
            <p:cNvSpPr/>
            <p:nvPr/>
          </p:nvSpPr>
          <p:spPr>
            <a:xfrm>
              <a:off x="5642293" y="3928496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5928046" y="3928496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A</a:t>
              </a:r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4356409" y="457143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B</a:t>
              </a:r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6856740" y="457143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C</a:t>
              </a:r>
            </a:p>
          </p:txBody>
        </p:sp>
        <p:cxnSp>
          <p:nvCxnSpPr>
            <p:cNvPr id="93" name="Conector reto 92"/>
            <p:cNvCxnSpPr>
              <a:stCxn id="51" idx="2"/>
              <a:endCxn id="91" idx="0"/>
            </p:cNvCxnSpPr>
            <p:nvPr/>
          </p:nvCxnSpPr>
          <p:spPr>
            <a:xfrm rot="5400000">
              <a:off x="5070790" y="3857058"/>
              <a:ext cx="285752" cy="1143009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/>
            <p:cNvCxnSpPr>
              <a:stCxn id="104" idx="2"/>
            </p:cNvCxnSpPr>
            <p:nvPr/>
          </p:nvCxnSpPr>
          <p:spPr>
            <a:xfrm rot="16200000" flipH="1">
              <a:off x="6749583" y="4178529"/>
              <a:ext cx="285752" cy="500066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tângulo 94"/>
            <p:cNvSpPr/>
            <p:nvPr/>
          </p:nvSpPr>
          <p:spPr>
            <a:xfrm>
              <a:off x="3213401" y="528581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D</a:t>
              </a:r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3713467" y="600019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G</a:t>
              </a:r>
            </a:p>
          </p:txBody>
        </p:sp>
        <p:cxnSp>
          <p:nvCxnSpPr>
            <p:cNvPr id="97" name="Conector reto 96"/>
            <p:cNvCxnSpPr>
              <a:stCxn id="105" idx="2"/>
              <a:endCxn id="95" idx="0"/>
            </p:cNvCxnSpPr>
            <p:nvPr/>
          </p:nvCxnSpPr>
          <p:spPr>
            <a:xfrm rot="5400000">
              <a:off x="3677748" y="4750033"/>
              <a:ext cx="357190" cy="71438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>
              <a:stCxn id="106" idx="2"/>
            </p:cNvCxnSpPr>
            <p:nvPr/>
          </p:nvCxnSpPr>
          <p:spPr>
            <a:xfrm rot="16200000" flipH="1">
              <a:off x="5356541" y="4642876"/>
              <a:ext cx="357190" cy="928694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>
              <a:stCxn id="110" idx="2"/>
            </p:cNvCxnSpPr>
            <p:nvPr/>
          </p:nvCxnSpPr>
          <p:spPr>
            <a:xfrm rot="16200000" flipH="1">
              <a:off x="3784905" y="5785884"/>
              <a:ext cx="357190" cy="71438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>
              <a:endCxn id="116" idx="0"/>
            </p:cNvCxnSpPr>
            <p:nvPr/>
          </p:nvCxnSpPr>
          <p:spPr>
            <a:xfrm rot="5400000">
              <a:off x="5249384" y="5678727"/>
              <a:ext cx="357190" cy="285752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>
              <a:endCxn id="119" idx="0"/>
            </p:cNvCxnSpPr>
            <p:nvPr/>
          </p:nvCxnSpPr>
          <p:spPr>
            <a:xfrm rot="16200000" flipH="1">
              <a:off x="6428110" y="5643008"/>
              <a:ext cx="357190" cy="357189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CaixaDeTexto 101"/>
            <p:cNvSpPr txBox="1"/>
            <p:nvPr/>
          </p:nvSpPr>
          <p:spPr>
            <a:xfrm>
              <a:off x="4785036" y="3356992"/>
              <a:ext cx="786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ptraiz</a:t>
              </a:r>
              <a:endParaRPr lang="pt-BR" dirty="0"/>
            </a:p>
          </p:txBody>
        </p:sp>
        <p:cxnSp>
          <p:nvCxnSpPr>
            <p:cNvPr id="103" name="Forma 78"/>
            <p:cNvCxnSpPr>
              <a:stCxn id="102" idx="3"/>
              <a:endCxn id="90" idx="0"/>
            </p:cNvCxnSpPr>
            <p:nvPr/>
          </p:nvCxnSpPr>
          <p:spPr>
            <a:xfrm>
              <a:off x="5571533" y="3557047"/>
              <a:ext cx="642265" cy="371449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tângulo 103"/>
            <p:cNvSpPr/>
            <p:nvPr/>
          </p:nvSpPr>
          <p:spPr>
            <a:xfrm>
              <a:off x="6499549" y="3928496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4070656" y="457143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106" name="Retângulo 105"/>
            <p:cNvSpPr/>
            <p:nvPr/>
          </p:nvSpPr>
          <p:spPr>
            <a:xfrm>
              <a:off x="4927912" y="457143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6570987" y="457143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+mj-lt"/>
                </a:rPr>
                <a:t>λ</a:t>
              </a:r>
              <a:endParaRPr lang="pt-BR" dirty="0">
                <a:latin typeface="+mj-lt"/>
              </a:endParaRPr>
            </a:p>
          </p:txBody>
        </p:sp>
        <p:sp>
          <p:nvSpPr>
            <p:cNvPr id="108" name="Retângulo 107"/>
            <p:cNvSpPr/>
            <p:nvPr/>
          </p:nvSpPr>
          <p:spPr>
            <a:xfrm>
              <a:off x="7428243" y="457143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109" name="Retângulo 108"/>
            <p:cNvSpPr/>
            <p:nvPr/>
          </p:nvSpPr>
          <p:spPr>
            <a:xfrm>
              <a:off x="2927648" y="528581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+mj-lt"/>
                </a:rPr>
                <a:t>λ</a:t>
              </a:r>
              <a:endParaRPr lang="pt-BR" dirty="0">
                <a:latin typeface="+mj-lt"/>
              </a:endParaRPr>
            </a:p>
          </p:txBody>
        </p:sp>
        <p:sp>
          <p:nvSpPr>
            <p:cNvPr id="110" name="Retângulo 109"/>
            <p:cNvSpPr/>
            <p:nvPr/>
          </p:nvSpPr>
          <p:spPr>
            <a:xfrm>
              <a:off x="3784904" y="528581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111" name="Retângulo 110"/>
            <p:cNvSpPr/>
            <p:nvPr/>
          </p:nvSpPr>
          <p:spPr>
            <a:xfrm>
              <a:off x="5713731" y="528581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E</a:t>
              </a:r>
            </a:p>
          </p:txBody>
        </p:sp>
        <p:sp>
          <p:nvSpPr>
            <p:cNvPr id="112" name="Retângulo 27"/>
            <p:cNvSpPr/>
            <p:nvPr/>
          </p:nvSpPr>
          <p:spPr>
            <a:xfrm>
              <a:off x="5427978" y="528581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113" name="Retângulo 28"/>
            <p:cNvSpPr/>
            <p:nvPr/>
          </p:nvSpPr>
          <p:spPr>
            <a:xfrm>
              <a:off x="6285234" y="528581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  <p:sp>
          <p:nvSpPr>
            <p:cNvPr id="114" name="Retângulo 113"/>
            <p:cNvSpPr/>
            <p:nvPr/>
          </p:nvSpPr>
          <p:spPr>
            <a:xfrm>
              <a:off x="3427714" y="600019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+mj-lt"/>
                </a:rPr>
                <a:t>λ</a:t>
              </a:r>
              <a:endParaRPr lang="pt-BR" dirty="0">
                <a:latin typeface="+mj-lt"/>
              </a:endParaRPr>
            </a:p>
          </p:txBody>
        </p:sp>
        <p:sp>
          <p:nvSpPr>
            <p:cNvPr id="115" name="Retângulo 114"/>
            <p:cNvSpPr/>
            <p:nvPr/>
          </p:nvSpPr>
          <p:spPr>
            <a:xfrm>
              <a:off x="4999351" y="6000198"/>
              <a:ext cx="2857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Consolas" pitchFamily="49" charset="0"/>
                </a:rPr>
                <a:t>λ</a:t>
              </a:r>
              <a:endParaRPr lang="pt-BR" dirty="0"/>
            </a:p>
          </p:txBody>
        </p:sp>
        <p:sp>
          <p:nvSpPr>
            <p:cNvPr id="116" name="Retângulo 115"/>
            <p:cNvSpPr/>
            <p:nvPr/>
          </p:nvSpPr>
          <p:spPr>
            <a:xfrm>
              <a:off x="4999351" y="600019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H</a:t>
              </a:r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4713598" y="600019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+mj-lt"/>
                </a:rPr>
                <a:t>λ</a:t>
              </a:r>
              <a:endParaRPr lang="pt-BR" dirty="0">
                <a:latin typeface="+mj-lt"/>
              </a:endParaRPr>
            </a:p>
          </p:txBody>
        </p:sp>
        <p:sp>
          <p:nvSpPr>
            <p:cNvPr id="118" name="Retângulo 117"/>
            <p:cNvSpPr/>
            <p:nvPr/>
          </p:nvSpPr>
          <p:spPr>
            <a:xfrm>
              <a:off x="5570854" y="600019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+mj-lt"/>
                </a:rPr>
                <a:t>λ</a:t>
              </a:r>
              <a:endParaRPr lang="pt-BR" dirty="0">
                <a:latin typeface="+mj-lt"/>
              </a:endParaRPr>
            </a:p>
          </p:txBody>
        </p:sp>
        <p:sp>
          <p:nvSpPr>
            <p:cNvPr id="119" name="Retângulo 118"/>
            <p:cNvSpPr/>
            <p:nvPr/>
          </p:nvSpPr>
          <p:spPr>
            <a:xfrm>
              <a:off x="6499548" y="600019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I</a:t>
              </a:r>
            </a:p>
          </p:txBody>
        </p:sp>
        <p:sp>
          <p:nvSpPr>
            <p:cNvPr id="120" name="Retângulo 119"/>
            <p:cNvSpPr/>
            <p:nvPr/>
          </p:nvSpPr>
          <p:spPr>
            <a:xfrm>
              <a:off x="6213796" y="600019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+mj-lt"/>
                </a:rPr>
                <a:t>λ</a:t>
              </a:r>
              <a:endParaRPr lang="pt-BR" dirty="0">
                <a:latin typeface="+mj-lt"/>
              </a:endParaRPr>
            </a:p>
          </p:txBody>
        </p:sp>
        <p:sp>
          <p:nvSpPr>
            <p:cNvPr id="121" name="Retângulo 120"/>
            <p:cNvSpPr/>
            <p:nvPr/>
          </p:nvSpPr>
          <p:spPr>
            <a:xfrm>
              <a:off x="7071052" y="600019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+mj-lt"/>
                </a:rPr>
                <a:t>λ</a:t>
              </a:r>
              <a:endParaRPr lang="pt-BR" dirty="0">
                <a:latin typeface="+mj-lt"/>
              </a:endParaRPr>
            </a:p>
          </p:txBody>
        </p:sp>
        <p:sp>
          <p:nvSpPr>
            <p:cNvPr id="122" name="Retângulo 121"/>
            <p:cNvSpPr/>
            <p:nvPr/>
          </p:nvSpPr>
          <p:spPr>
            <a:xfrm>
              <a:off x="7928309" y="5285818"/>
              <a:ext cx="571504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F</a:t>
              </a:r>
            </a:p>
          </p:txBody>
        </p:sp>
        <p:sp>
          <p:nvSpPr>
            <p:cNvPr id="123" name="Retângulo 122"/>
            <p:cNvSpPr/>
            <p:nvPr/>
          </p:nvSpPr>
          <p:spPr>
            <a:xfrm>
              <a:off x="7642556" y="528581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+mj-lt"/>
                </a:rPr>
                <a:t>λ</a:t>
              </a:r>
              <a:endParaRPr lang="pt-BR" dirty="0">
                <a:latin typeface="+mj-lt"/>
              </a:endParaRPr>
            </a:p>
          </p:txBody>
        </p:sp>
        <p:sp>
          <p:nvSpPr>
            <p:cNvPr id="124" name="Retângulo 123"/>
            <p:cNvSpPr/>
            <p:nvPr/>
          </p:nvSpPr>
          <p:spPr>
            <a:xfrm>
              <a:off x="8499812" y="528581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+mj-lt"/>
                </a:rPr>
                <a:t>λ</a:t>
              </a:r>
              <a:endParaRPr lang="pt-BR" dirty="0">
                <a:latin typeface="+mj-lt"/>
              </a:endParaRPr>
            </a:p>
          </p:txBody>
        </p:sp>
        <p:cxnSp>
          <p:nvCxnSpPr>
            <p:cNvPr id="125" name="Conector reto 124"/>
            <p:cNvCxnSpPr>
              <a:stCxn id="108" idx="2"/>
              <a:endCxn id="122" idx="0"/>
            </p:cNvCxnSpPr>
            <p:nvPr/>
          </p:nvCxnSpPr>
          <p:spPr>
            <a:xfrm rot="16200000" flipH="1">
              <a:off x="7713995" y="4785752"/>
              <a:ext cx="357190" cy="642941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tângulo 125"/>
            <p:cNvSpPr/>
            <p:nvPr/>
          </p:nvSpPr>
          <p:spPr>
            <a:xfrm>
              <a:off x="4284971" y="6000198"/>
              <a:ext cx="285753" cy="35719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latin typeface="+mj-lt"/>
                </a:rPr>
                <a:t>λ</a:t>
              </a:r>
              <a:endParaRPr lang="pt-BR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9997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com Costura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possível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acelerar o percurso </a:t>
            </a:r>
            <a:r>
              <a:rPr lang="pt-BR" dirty="0"/>
              <a:t>em árvores binárias usando costuras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Dado um nó v, se o conteúdo do seu ponteiro esq é nulo, este pode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substituído por um ponteiro para o antecessor </a:t>
            </a:r>
            <a:r>
              <a:rPr lang="pt-BR" dirty="0"/>
              <a:t>de v no percurso</a:t>
            </a:r>
          </a:p>
          <a:p>
            <a:pPr lvl="1"/>
            <a:r>
              <a:rPr lang="pt-BR" dirty="0"/>
              <a:t>Dado um nó v, se o conteúdo do seu ponteiro dir é nulo, este pode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substituído por um ponteiro para o sucessor </a:t>
            </a:r>
            <a:r>
              <a:rPr lang="pt-BR" dirty="0"/>
              <a:t>de v no percurso</a:t>
            </a:r>
          </a:p>
          <a:p>
            <a:endParaRPr lang="pt-BR" dirty="0"/>
          </a:p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diferenciar um ponteiro normal de uma costura</a:t>
            </a:r>
            <a:r>
              <a:rPr lang="pt-BR" dirty="0"/>
              <a:t> é preciso introduzir dois novos campos booleanos em cada nó</a:t>
            </a:r>
          </a:p>
        </p:txBody>
      </p:sp>
    </p:spTree>
    <p:extLst>
      <p:ext uri="{BB962C8B-B14F-4D97-AF65-F5344CB8AC3E}">
        <p14:creationId xmlns:p14="http://schemas.microsoft.com/office/powerpoint/2010/main" val="1266650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com Costura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Árvore com costuras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percurso simétrico</a:t>
            </a:r>
          </a:p>
        </p:txBody>
      </p:sp>
      <p:sp>
        <p:nvSpPr>
          <p:cNvPr id="4" name="Retângulo 3"/>
          <p:cNvSpPr/>
          <p:nvPr/>
        </p:nvSpPr>
        <p:spPr>
          <a:xfrm>
            <a:off x="5700432" y="3965726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271937" y="3965726"/>
            <a:ext cx="571504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  <p:sp>
        <p:nvSpPr>
          <p:cNvPr id="6" name="Retângulo 5"/>
          <p:cNvSpPr/>
          <p:nvPr/>
        </p:nvSpPr>
        <p:spPr>
          <a:xfrm>
            <a:off x="4700300" y="4608668"/>
            <a:ext cx="571504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</a:t>
            </a:r>
          </a:p>
        </p:txBody>
      </p:sp>
      <p:sp>
        <p:nvSpPr>
          <p:cNvPr id="7" name="Retângulo 6"/>
          <p:cNvSpPr/>
          <p:nvPr/>
        </p:nvSpPr>
        <p:spPr>
          <a:xfrm>
            <a:off x="8039372" y="4638316"/>
            <a:ext cx="571504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700036" y="5394486"/>
            <a:ext cx="571504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700167" y="6108866"/>
            <a:ext cx="571504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2967275" y="278092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ptraiz</a:t>
            </a:r>
          </a:p>
        </p:txBody>
      </p:sp>
      <p:cxnSp>
        <p:nvCxnSpPr>
          <p:cNvPr id="18" name="Forma 17"/>
          <p:cNvCxnSpPr>
            <a:stCxn id="17" idx="3"/>
            <a:endCxn id="93" idx="0"/>
          </p:cNvCxnSpPr>
          <p:nvPr/>
        </p:nvCxnSpPr>
        <p:spPr>
          <a:xfrm>
            <a:off x="3700168" y="2965594"/>
            <a:ext cx="695867" cy="315400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7129192" y="3965726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4128796" y="4608668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5557556" y="4608668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7467867" y="4638316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8896627" y="4638316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Retângulo 23"/>
          <p:cNvSpPr/>
          <p:nvPr/>
        </p:nvSpPr>
        <p:spPr>
          <a:xfrm>
            <a:off x="2128532" y="5394486"/>
            <a:ext cx="285753" cy="357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3557292" y="5394486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6896364" y="5424134"/>
            <a:ext cx="571504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6324860" y="5424134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28"/>
          <p:cNvSpPr/>
          <p:nvPr/>
        </p:nvSpPr>
        <p:spPr>
          <a:xfrm>
            <a:off x="7753620" y="5424134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/>
          <p:cNvSpPr/>
          <p:nvPr/>
        </p:nvSpPr>
        <p:spPr>
          <a:xfrm>
            <a:off x="3128663" y="6108866"/>
            <a:ext cx="285753" cy="357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/>
          <p:cNvSpPr/>
          <p:nvPr/>
        </p:nvSpPr>
        <p:spPr>
          <a:xfrm>
            <a:off x="5700432" y="6108866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latin typeface="Consolas" pitchFamily="49" charset="0"/>
              </a:rPr>
              <a:t>λ</a:t>
            </a:r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5700431" y="6108866"/>
            <a:ext cx="571504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5128928" y="6108866"/>
            <a:ext cx="285753" cy="357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/>
          <p:cNvSpPr/>
          <p:nvPr/>
        </p:nvSpPr>
        <p:spPr>
          <a:xfrm>
            <a:off x="6557688" y="6108866"/>
            <a:ext cx="285753" cy="357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/>
          <p:cNvSpPr/>
          <p:nvPr/>
        </p:nvSpPr>
        <p:spPr>
          <a:xfrm>
            <a:off x="8200761" y="6108866"/>
            <a:ext cx="571504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7629258" y="6108866"/>
            <a:ext cx="285753" cy="357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Retângulo 38"/>
          <p:cNvSpPr/>
          <p:nvPr/>
        </p:nvSpPr>
        <p:spPr>
          <a:xfrm>
            <a:off x="9058018" y="6108866"/>
            <a:ext cx="285753" cy="357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9129455" y="5323048"/>
            <a:ext cx="571504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8557951" y="5323048"/>
            <a:ext cx="285753" cy="357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 41"/>
          <p:cNvSpPr/>
          <p:nvPr/>
        </p:nvSpPr>
        <p:spPr>
          <a:xfrm>
            <a:off x="9986711" y="5323048"/>
            <a:ext cx="285753" cy="357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1" name="Retângulo 50"/>
          <p:cNvSpPr/>
          <p:nvPr/>
        </p:nvSpPr>
        <p:spPr>
          <a:xfrm>
            <a:off x="4557424" y="6108866"/>
            <a:ext cx="285753" cy="357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6" name="Retângulo 45"/>
          <p:cNvSpPr/>
          <p:nvPr/>
        </p:nvSpPr>
        <p:spPr>
          <a:xfrm>
            <a:off x="5986184" y="3965726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0</a:t>
            </a:r>
          </a:p>
        </p:txBody>
      </p:sp>
      <p:sp>
        <p:nvSpPr>
          <p:cNvPr id="49" name="Retângulo 48"/>
          <p:cNvSpPr/>
          <p:nvPr/>
        </p:nvSpPr>
        <p:spPr>
          <a:xfrm>
            <a:off x="6843440" y="3965726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0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4414548" y="4608668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0</a:t>
            </a:r>
          </a:p>
        </p:txBody>
      </p:sp>
      <p:sp>
        <p:nvSpPr>
          <p:cNvPr id="54" name="Retângulo 53"/>
          <p:cNvSpPr/>
          <p:nvPr/>
        </p:nvSpPr>
        <p:spPr>
          <a:xfrm>
            <a:off x="5271804" y="4608668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1</a:t>
            </a:r>
          </a:p>
        </p:txBody>
      </p:sp>
      <p:sp>
        <p:nvSpPr>
          <p:cNvPr id="56" name="Retângulo 55"/>
          <p:cNvSpPr/>
          <p:nvPr/>
        </p:nvSpPr>
        <p:spPr>
          <a:xfrm>
            <a:off x="7753619" y="4638316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0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8610875" y="4638316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0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2414284" y="5394486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1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3271540" y="5394486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0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3414415" y="6108866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4271672" y="6108866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1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5414680" y="6108866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1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6271936" y="6108866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1</a:t>
            </a:r>
          </a:p>
        </p:txBody>
      </p:sp>
      <p:sp>
        <p:nvSpPr>
          <p:cNvPr id="67" name="Retângulo 66"/>
          <p:cNvSpPr/>
          <p:nvPr/>
        </p:nvSpPr>
        <p:spPr>
          <a:xfrm>
            <a:off x="7915010" y="6108866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1</a:t>
            </a:r>
          </a:p>
        </p:txBody>
      </p:sp>
      <p:sp>
        <p:nvSpPr>
          <p:cNvPr id="68" name="Retângulo 67"/>
          <p:cNvSpPr/>
          <p:nvPr/>
        </p:nvSpPr>
        <p:spPr>
          <a:xfrm>
            <a:off x="8772266" y="6108866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1</a:t>
            </a:r>
          </a:p>
        </p:txBody>
      </p:sp>
      <p:sp>
        <p:nvSpPr>
          <p:cNvPr id="69" name="Retângulo 68"/>
          <p:cNvSpPr/>
          <p:nvPr/>
        </p:nvSpPr>
        <p:spPr>
          <a:xfrm>
            <a:off x="6610612" y="5424134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0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7467868" y="5424134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0</a:t>
            </a:r>
          </a:p>
        </p:txBody>
      </p:sp>
      <p:sp>
        <p:nvSpPr>
          <p:cNvPr id="76" name="Retângulo 75"/>
          <p:cNvSpPr/>
          <p:nvPr/>
        </p:nvSpPr>
        <p:spPr>
          <a:xfrm>
            <a:off x="8843703" y="5323048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1</a:t>
            </a:r>
          </a:p>
        </p:txBody>
      </p:sp>
      <p:sp>
        <p:nvSpPr>
          <p:cNvPr id="77" name="Retângulo 76"/>
          <p:cNvSpPr/>
          <p:nvPr/>
        </p:nvSpPr>
        <p:spPr>
          <a:xfrm>
            <a:off x="9700959" y="5323048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1</a:t>
            </a:r>
          </a:p>
        </p:txBody>
      </p:sp>
      <p:sp>
        <p:nvSpPr>
          <p:cNvPr id="92" name="Retângulo 91"/>
          <p:cNvSpPr/>
          <p:nvPr/>
        </p:nvSpPr>
        <p:spPr>
          <a:xfrm>
            <a:off x="3538777" y="3280994"/>
            <a:ext cx="285753" cy="357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3" name="Retângulo 92"/>
          <p:cNvSpPr/>
          <p:nvPr/>
        </p:nvSpPr>
        <p:spPr>
          <a:xfrm>
            <a:off x="4110282" y="3280994"/>
            <a:ext cx="571504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4" name="Retângulo 93"/>
          <p:cNvSpPr/>
          <p:nvPr/>
        </p:nvSpPr>
        <p:spPr>
          <a:xfrm>
            <a:off x="4967537" y="3280994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5" name="Retângulo 94"/>
          <p:cNvSpPr/>
          <p:nvPr/>
        </p:nvSpPr>
        <p:spPr>
          <a:xfrm>
            <a:off x="3824529" y="3280994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1</a:t>
            </a:r>
          </a:p>
        </p:txBody>
      </p:sp>
      <p:sp>
        <p:nvSpPr>
          <p:cNvPr id="96" name="Retângulo 95"/>
          <p:cNvSpPr/>
          <p:nvPr/>
        </p:nvSpPr>
        <p:spPr>
          <a:xfrm>
            <a:off x="4681785" y="3280994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0</a:t>
            </a:r>
          </a:p>
        </p:txBody>
      </p:sp>
      <p:cxnSp>
        <p:nvCxnSpPr>
          <p:cNvPr id="100" name="Conector de seta reta 99"/>
          <p:cNvCxnSpPr>
            <a:stCxn id="94" idx="2"/>
            <a:endCxn id="5" idx="0"/>
          </p:cNvCxnSpPr>
          <p:nvPr/>
        </p:nvCxnSpPr>
        <p:spPr>
          <a:xfrm>
            <a:off x="5110414" y="3638184"/>
            <a:ext cx="1447275" cy="327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de seta reta 105"/>
          <p:cNvCxnSpPr>
            <a:stCxn id="4" idx="2"/>
            <a:endCxn id="6" idx="0"/>
          </p:cNvCxnSpPr>
          <p:nvPr/>
        </p:nvCxnSpPr>
        <p:spPr>
          <a:xfrm flipH="1">
            <a:off x="4986052" y="4322916"/>
            <a:ext cx="857257" cy="2857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/>
          <p:cNvCxnSpPr>
            <a:stCxn id="19" idx="2"/>
            <a:endCxn id="7" idx="0"/>
          </p:cNvCxnSpPr>
          <p:nvPr/>
        </p:nvCxnSpPr>
        <p:spPr>
          <a:xfrm>
            <a:off x="7272069" y="4322916"/>
            <a:ext cx="1053055" cy="315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>
            <a:stCxn id="23" idx="2"/>
            <a:endCxn id="40" idx="0"/>
          </p:cNvCxnSpPr>
          <p:nvPr/>
        </p:nvCxnSpPr>
        <p:spPr>
          <a:xfrm>
            <a:off x="9039504" y="4995506"/>
            <a:ext cx="375703" cy="327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de seta reta 111"/>
          <p:cNvCxnSpPr>
            <a:stCxn id="20" idx="2"/>
            <a:endCxn id="10" idx="0"/>
          </p:cNvCxnSpPr>
          <p:nvPr/>
        </p:nvCxnSpPr>
        <p:spPr>
          <a:xfrm flipH="1">
            <a:off x="2985788" y="4965858"/>
            <a:ext cx="1285885" cy="428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>
            <a:stCxn id="22" idx="2"/>
            <a:endCxn id="27" idx="0"/>
          </p:cNvCxnSpPr>
          <p:nvPr/>
        </p:nvCxnSpPr>
        <p:spPr>
          <a:xfrm flipH="1">
            <a:off x="7182116" y="4995506"/>
            <a:ext cx="428628" cy="428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20"/>
          <p:cNvCxnSpPr>
            <a:stCxn id="28" idx="2"/>
            <a:endCxn id="33" idx="0"/>
          </p:cNvCxnSpPr>
          <p:nvPr/>
        </p:nvCxnSpPr>
        <p:spPr>
          <a:xfrm flipH="1">
            <a:off x="5986183" y="5781324"/>
            <a:ext cx="481554" cy="327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de seta reta 122"/>
          <p:cNvCxnSpPr>
            <a:stCxn id="29" idx="2"/>
            <a:endCxn id="37" idx="0"/>
          </p:cNvCxnSpPr>
          <p:nvPr/>
        </p:nvCxnSpPr>
        <p:spPr>
          <a:xfrm>
            <a:off x="7896497" y="5781324"/>
            <a:ext cx="590016" cy="327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25" idx="2"/>
            <a:endCxn id="11" idx="0"/>
          </p:cNvCxnSpPr>
          <p:nvPr/>
        </p:nvCxnSpPr>
        <p:spPr>
          <a:xfrm>
            <a:off x="3700169" y="5751676"/>
            <a:ext cx="285750" cy="3571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de seta reta 138"/>
          <p:cNvCxnSpPr>
            <a:stCxn id="21" idx="3"/>
            <a:endCxn id="5" idx="2"/>
          </p:cNvCxnSpPr>
          <p:nvPr/>
        </p:nvCxnSpPr>
        <p:spPr>
          <a:xfrm flipV="1">
            <a:off x="5843309" y="4322917"/>
            <a:ext cx="714381" cy="46434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de seta reta 140"/>
          <p:cNvCxnSpPr>
            <a:stCxn id="51" idx="0"/>
            <a:endCxn id="6" idx="2"/>
          </p:cNvCxnSpPr>
          <p:nvPr/>
        </p:nvCxnSpPr>
        <p:spPr>
          <a:xfrm rot="5400000" flipH="1" flipV="1">
            <a:off x="4271672" y="5394486"/>
            <a:ext cx="1143008" cy="285752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de seta reta 142"/>
          <p:cNvCxnSpPr>
            <a:stCxn id="24" idx="0"/>
            <a:endCxn id="93" idx="2"/>
          </p:cNvCxnSpPr>
          <p:nvPr/>
        </p:nvCxnSpPr>
        <p:spPr>
          <a:xfrm rot="5400000" flipH="1" flipV="1">
            <a:off x="2455570" y="3454022"/>
            <a:ext cx="1756302" cy="2124626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de seta reta 144"/>
          <p:cNvCxnSpPr>
            <a:stCxn id="30" idx="0"/>
            <a:endCxn id="10" idx="2"/>
          </p:cNvCxnSpPr>
          <p:nvPr/>
        </p:nvCxnSpPr>
        <p:spPr>
          <a:xfrm rot="16200000" flipV="1">
            <a:off x="2950069" y="5787396"/>
            <a:ext cx="357190" cy="28575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Forma 146"/>
          <p:cNvCxnSpPr>
            <a:stCxn id="92" idx="2"/>
            <a:endCxn id="92" idx="1"/>
          </p:cNvCxnSpPr>
          <p:nvPr/>
        </p:nvCxnSpPr>
        <p:spPr>
          <a:xfrm rot="5400000" flipH="1">
            <a:off x="3520918" y="3477450"/>
            <a:ext cx="178595" cy="142877"/>
          </a:xfrm>
          <a:prstGeom prst="curvedConnector4">
            <a:avLst>
              <a:gd name="adj1" fmla="val -127999"/>
              <a:gd name="adj2" fmla="val 259998"/>
            </a:avLst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de seta reta 148"/>
          <p:cNvCxnSpPr>
            <a:stCxn id="34" idx="0"/>
            <a:endCxn id="49" idx="2"/>
          </p:cNvCxnSpPr>
          <p:nvPr/>
        </p:nvCxnSpPr>
        <p:spPr>
          <a:xfrm rot="5400000" flipH="1" flipV="1">
            <a:off x="5236085" y="4358635"/>
            <a:ext cx="1785950" cy="1714512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de seta reta 150"/>
          <p:cNvCxnSpPr>
            <a:stCxn id="35" idx="0"/>
            <a:endCxn id="27" idx="2"/>
          </p:cNvCxnSpPr>
          <p:nvPr/>
        </p:nvCxnSpPr>
        <p:spPr>
          <a:xfrm rot="5400000" flipH="1" flipV="1">
            <a:off x="6777569" y="5704319"/>
            <a:ext cx="327542" cy="481552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de seta reta 152"/>
          <p:cNvCxnSpPr>
            <a:stCxn id="38" idx="0"/>
            <a:endCxn id="75" idx="2"/>
          </p:cNvCxnSpPr>
          <p:nvPr/>
        </p:nvCxnSpPr>
        <p:spPr>
          <a:xfrm rot="16200000" flipV="1">
            <a:off x="7527668" y="5864400"/>
            <a:ext cx="327542" cy="16139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em curva 154"/>
          <p:cNvCxnSpPr>
            <a:stCxn id="39" idx="0"/>
            <a:endCxn id="7" idx="2"/>
          </p:cNvCxnSpPr>
          <p:nvPr/>
        </p:nvCxnSpPr>
        <p:spPr>
          <a:xfrm rot="16200000" flipV="1">
            <a:off x="8206329" y="5114301"/>
            <a:ext cx="1113360" cy="875770"/>
          </a:xfrm>
          <a:prstGeom prst="curvedConnector3">
            <a:avLst>
              <a:gd name="adj1" fmla="val 13913"/>
            </a:avLst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de seta reta 158"/>
          <p:cNvCxnSpPr>
            <a:stCxn id="41" idx="0"/>
            <a:endCxn id="57" idx="2"/>
          </p:cNvCxnSpPr>
          <p:nvPr/>
        </p:nvCxnSpPr>
        <p:spPr>
          <a:xfrm rot="5400000" flipH="1" flipV="1">
            <a:off x="8563518" y="5132815"/>
            <a:ext cx="327542" cy="52924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Forma 160"/>
          <p:cNvCxnSpPr>
            <a:stCxn id="42" idx="0"/>
            <a:endCxn id="94" idx="3"/>
          </p:cNvCxnSpPr>
          <p:nvPr/>
        </p:nvCxnSpPr>
        <p:spPr>
          <a:xfrm rot="16200000" flipV="1">
            <a:off x="6759710" y="1953170"/>
            <a:ext cx="1863459" cy="4876298"/>
          </a:xfrm>
          <a:prstGeom prst="curvedConnector2">
            <a:avLst/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314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com Costura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Percurso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ordem simétrica com costura</a:t>
            </a:r>
          </a:p>
        </p:txBody>
      </p:sp>
      <p:sp>
        <p:nvSpPr>
          <p:cNvPr id="4" name="Retângulo 3"/>
          <p:cNvSpPr/>
          <p:nvPr/>
        </p:nvSpPr>
        <p:spPr>
          <a:xfrm>
            <a:off x="4733822" y="3982967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305327" y="3982967"/>
            <a:ext cx="571504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  <p:sp>
        <p:nvSpPr>
          <p:cNvPr id="6" name="Retângulo 5"/>
          <p:cNvSpPr/>
          <p:nvPr/>
        </p:nvSpPr>
        <p:spPr>
          <a:xfrm>
            <a:off x="3733690" y="4625909"/>
            <a:ext cx="571504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</a:t>
            </a:r>
          </a:p>
        </p:txBody>
      </p:sp>
      <p:sp>
        <p:nvSpPr>
          <p:cNvPr id="7" name="Retângulo 6"/>
          <p:cNvSpPr/>
          <p:nvPr/>
        </p:nvSpPr>
        <p:spPr>
          <a:xfrm>
            <a:off x="7072762" y="4655557"/>
            <a:ext cx="571504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733426" y="5411727"/>
            <a:ext cx="571504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2733557" y="6126107"/>
            <a:ext cx="571504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2000665" y="279816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ptraiz</a:t>
            </a:r>
          </a:p>
        </p:txBody>
      </p:sp>
      <p:cxnSp>
        <p:nvCxnSpPr>
          <p:cNvPr id="18" name="Forma 17"/>
          <p:cNvCxnSpPr>
            <a:stCxn id="17" idx="3"/>
            <a:endCxn id="93" idx="0"/>
          </p:cNvCxnSpPr>
          <p:nvPr/>
        </p:nvCxnSpPr>
        <p:spPr>
          <a:xfrm>
            <a:off x="2733558" y="2982835"/>
            <a:ext cx="695867" cy="315400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6162582" y="3982967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3162186" y="4625909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4590946" y="4625909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6501257" y="4655557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7930017" y="4655557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Retângulo 23"/>
          <p:cNvSpPr/>
          <p:nvPr/>
        </p:nvSpPr>
        <p:spPr>
          <a:xfrm>
            <a:off x="1161922" y="5411727"/>
            <a:ext cx="285753" cy="357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2590682" y="5411727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5929754" y="5441375"/>
            <a:ext cx="571504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5358250" y="5441375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28"/>
          <p:cNvSpPr/>
          <p:nvPr/>
        </p:nvSpPr>
        <p:spPr>
          <a:xfrm>
            <a:off x="6787010" y="5441375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/>
          <p:cNvSpPr/>
          <p:nvPr/>
        </p:nvSpPr>
        <p:spPr>
          <a:xfrm>
            <a:off x="2162053" y="6126107"/>
            <a:ext cx="285753" cy="357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/>
          <p:cNvSpPr/>
          <p:nvPr/>
        </p:nvSpPr>
        <p:spPr>
          <a:xfrm>
            <a:off x="4733822" y="6126107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latin typeface="Consolas" pitchFamily="49" charset="0"/>
              </a:rPr>
              <a:t>λ</a:t>
            </a:r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4733821" y="6126107"/>
            <a:ext cx="571504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4162318" y="6126107"/>
            <a:ext cx="285753" cy="357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/>
          <p:cNvSpPr/>
          <p:nvPr/>
        </p:nvSpPr>
        <p:spPr>
          <a:xfrm>
            <a:off x="5591078" y="6126107"/>
            <a:ext cx="285753" cy="357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36"/>
          <p:cNvSpPr/>
          <p:nvPr/>
        </p:nvSpPr>
        <p:spPr>
          <a:xfrm>
            <a:off x="7234151" y="6126107"/>
            <a:ext cx="571504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6662648" y="6126107"/>
            <a:ext cx="285753" cy="357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Retângulo 38"/>
          <p:cNvSpPr/>
          <p:nvPr/>
        </p:nvSpPr>
        <p:spPr>
          <a:xfrm>
            <a:off x="8091408" y="6126107"/>
            <a:ext cx="285753" cy="357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Retângulo 39"/>
          <p:cNvSpPr/>
          <p:nvPr/>
        </p:nvSpPr>
        <p:spPr>
          <a:xfrm>
            <a:off x="8162845" y="5340289"/>
            <a:ext cx="571504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7591341" y="5340289"/>
            <a:ext cx="285753" cy="357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 41"/>
          <p:cNvSpPr/>
          <p:nvPr/>
        </p:nvSpPr>
        <p:spPr>
          <a:xfrm>
            <a:off x="9020101" y="5340289"/>
            <a:ext cx="285753" cy="357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1" name="Retângulo 50"/>
          <p:cNvSpPr/>
          <p:nvPr/>
        </p:nvSpPr>
        <p:spPr>
          <a:xfrm>
            <a:off x="3590814" y="6126107"/>
            <a:ext cx="285753" cy="357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6" name="Retângulo 45"/>
          <p:cNvSpPr/>
          <p:nvPr/>
        </p:nvSpPr>
        <p:spPr>
          <a:xfrm>
            <a:off x="5019574" y="3982967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0</a:t>
            </a:r>
          </a:p>
        </p:txBody>
      </p:sp>
      <p:sp>
        <p:nvSpPr>
          <p:cNvPr id="49" name="Retângulo 48"/>
          <p:cNvSpPr/>
          <p:nvPr/>
        </p:nvSpPr>
        <p:spPr>
          <a:xfrm>
            <a:off x="5876830" y="3982967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0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3447938" y="4625909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0</a:t>
            </a:r>
          </a:p>
        </p:txBody>
      </p:sp>
      <p:sp>
        <p:nvSpPr>
          <p:cNvPr id="54" name="Retângulo 53"/>
          <p:cNvSpPr/>
          <p:nvPr/>
        </p:nvSpPr>
        <p:spPr>
          <a:xfrm>
            <a:off x="4305194" y="4625909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1</a:t>
            </a:r>
          </a:p>
        </p:txBody>
      </p:sp>
      <p:sp>
        <p:nvSpPr>
          <p:cNvPr id="56" name="Retângulo 55"/>
          <p:cNvSpPr/>
          <p:nvPr/>
        </p:nvSpPr>
        <p:spPr>
          <a:xfrm>
            <a:off x="6787009" y="4655557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0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7644265" y="4655557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0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1447674" y="5411727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1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2304930" y="5411727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0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2447805" y="6126107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3305062" y="6126107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1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4448070" y="6126107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1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305326" y="6126107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1</a:t>
            </a:r>
          </a:p>
        </p:txBody>
      </p:sp>
      <p:sp>
        <p:nvSpPr>
          <p:cNvPr id="67" name="Retângulo 66"/>
          <p:cNvSpPr/>
          <p:nvPr/>
        </p:nvSpPr>
        <p:spPr>
          <a:xfrm>
            <a:off x="6948400" y="6126107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1</a:t>
            </a:r>
          </a:p>
        </p:txBody>
      </p:sp>
      <p:sp>
        <p:nvSpPr>
          <p:cNvPr id="68" name="Retângulo 67"/>
          <p:cNvSpPr/>
          <p:nvPr/>
        </p:nvSpPr>
        <p:spPr>
          <a:xfrm>
            <a:off x="7805656" y="6126107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1</a:t>
            </a:r>
          </a:p>
        </p:txBody>
      </p:sp>
      <p:sp>
        <p:nvSpPr>
          <p:cNvPr id="69" name="Retângulo 68"/>
          <p:cNvSpPr/>
          <p:nvPr/>
        </p:nvSpPr>
        <p:spPr>
          <a:xfrm>
            <a:off x="5644002" y="5441375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0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6501258" y="5441375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0</a:t>
            </a:r>
          </a:p>
        </p:txBody>
      </p:sp>
      <p:sp>
        <p:nvSpPr>
          <p:cNvPr id="76" name="Retângulo 75"/>
          <p:cNvSpPr/>
          <p:nvPr/>
        </p:nvSpPr>
        <p:spPr>
          <a:xfrm>
            <a:off x="7877093" y="5340289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1</a:t>
            </a:r>
          </a:p>
        </p:txBody>
      </p:sp>
      <p:sp>
        <p:nvSpPr>
          <p:cNvPr id="77" name="Retângulo 76"/>
          <p:cNvSpPr/>
          <p:nvPr/>
        </p:nvSpPr>
        <p:spPr>
          <a:xfrm>
            <a:off x="8734349" y="5340289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1</a:t>
            </a:r>
          </a:p>
        </p:txBody>
      </p:sp>
      <p:sp>
        <p:nvSpPr>
          <p:cNvPr id="92" name="Retângulo 91"/>
          <p:cNvSpPr/>
          <p:nvPr/>
        </p:nvSpPr>
        <p:spPr>
          <a:xfrm>
            <a:off x="2572167" y="3298235"/>
            <a:ext cx="285753" cy="357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3" name="Retângulo 92"/>
          <p:cNvSpPr/>
          <p:nvPr/>
        </p:nvSpPr>
        <p:spPr>
          <a:xfrm>
            <a:off x="3143672" y="3298235"/>
            <a:ext cx="571504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4" name="Retângulo 93"/>
          <p:cNvSpPr/>
          <p:nvPr/>
        </p:nvSpPr>
        <p:spPr>
          <a:xfrm>
            <a:off x="4000927" y="3298235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5" name="Retângulo 94"/>
          <p:cNvSpPr/>
          <p:nvPr/>
        </p:nvSpPr>
        <p:spPr>
          <a:xfrm>
            <a:off x="2857919" y="3298235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1</a:t>
            </a:r>
          </a:p>
        </p:txBody>
      </p:sp>
      <p:sp>
        <p:nvSpPr>
          <p:cNvPr id="96" name="Retângulo 95"/>
          <p:cNvSpPr/>
          <p:nvPr/>
        </p:nvSpPr>
        <p:spPr>
          <a:xfrm>
            <a:off x="3715175" y="3298235"/>
            <a:ext cx="285753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0</a:t>
            </a:r>
          </a:p>
        </p:txBody>
      </p:sp>
      <p:cxnSp>
        <p:nvCxnSpPr>
          <p:cNvPr id="100" name="Conector de seta reta 99"/>
          <p:cNvCxnSpPr>
            <a:stCxn id="94" idx="2"/>
            <a:endCxn id="5" idx="0"/>
          </p:cNvCxnSpPr>
          <p:nvPr/>
        </p:nvCxnSpPr>
        <p:spPr>
          <a:xfrm>
            <a:off x="4143804" y="3655425"/>
            <a:ext cx="1447275" cy="327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de seta reta 105"/>
          <p:cNvCxnSpPr>
            <a:stCxn id="4" idx="2"/>
            <a:endCxn id="6" idx="0"/>
          </p:cNvCxnSpPr>
          <p:nvPr/>
        </p:nvCxnSpPr>
        <p:spPr>
          <a:xfrm flipH="1">
            <a:off x="4019442" y="4340157"/>
            <a:ext cx="857257" cy="2857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/>
          <p:cNvCxnSpPr>
            <a:stCxn id="19" idx="2"/>
            <a:endCxn id="7" idx="0"/>
          </p:cNvCxnSpPr>
          <p:nvPr/>
        </p:nvCxnSpPr>
        <p:spPr>
          <a:xfrm>
            <a:off x="6305459" y="4340157"/>
            <a:ext cx="1053055" cy="315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>
            <a:stCxn id="23" idx="2"/>
            <a:endCxn id="40" idx="0"/>
          </p:cNvCxnSpPr>
          <p:nvPr/>
        </p:nvCxnSpPr>
        <p:spPr>
          <a:xfrm>
            <a:off x="8072894" y="5012747"/>
            <a:ext cx="375703" cy="327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de seta reta 111"/>
          <p:cNvCxnSpPr>
            <a:stCxn id="20" idx="2"/>
            <a:endCxn id="10" idx="0"/>
          </p:cNvCxnSpPr>
          <p:nvPr/>
        </p:nvCxnSpPr>
        <p:spPr>
          <a:xfrm flipH="1">
            <a:off x="2019178" y="4983099"/>
            <a:ext cx="1285885" cy="428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>
            <a:stCxn id="22" idx="2"/>
            <a:endCxn id="27" idx="0"/>
          </p:cNvCxnSpPr>
          <p:nvPr/>
        </p:nvCxnSpPr>
        <p:spPr>
          <a:xfrm flipH="1">
            <a:off x="6215506" y="5012747"/>
            <a:ext cx="428628" cy="428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20"/>
          <p:cNvCxnSpPr>
            <a:stCxn id="28" idx="2"/>
            <a:endCxn id="33" idx="0"/>
          </p:cNvCxnSpPr>
          <p:nvPr/>
        </p:nvCxnSpPr>
        <p:spPr>
          <a:xfrm flipH="1">
            <a:off x="5019573" y="5798565"/>
            <a:ext cx="481554" cy="327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de seta reta 122"/>
          <p:cNvCxnSpPr>
            <a:stCxn id="29" idx="2"/>
            <a:endCxn id="37" idx="0"/>
          </p:cNvCxnSpPr>
          <p:nvPr/>
        </p:nvCxnSpPr>
        <p:spPr>
          <a:xfrm>
            <a:off x="6929887" y="5798565"/>
            <a:ext cx="590016" cy="327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de seta reta 124"/>
          <p:cNvCxnSpPr>
            <a:stCxn id="25" idx="2"/>
            <a:endCxn id="11" idx="0"/>
          </p:cNvCxnSpPr>
          <p:nvPr/>
        </p:nvCxnSpPr>
        <p:spPr>
          <a:xfrm>
            <a:off x="2733559" y="5768917"/>
            <a:ext cx="285750" cy="3571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de seta reta 138"/>
          <p:cNvCxnSpPr>
            <a:stCxn id="21" idx="3"/>
            <a:endCxn id="5" idx="2"/>
          </p:cNvCxnSpPr>
          <p:nvPr/>
        </p:nvCxnSpPr>
        <p:spPr>
          <a:xfrm flipV="1">
            <a:off x="4876699" y="4340158"/>
            <a:ext cx="714381" cy="46434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de seta reta 140"/>
          <p:cNvCxnSpPr>
            <a:stCxn id="51" idx="0"/>
            <a:endCxn id="6" idx="2"/>
          </p:cNvCxnSpPr>
          <p:nvPr/>
        </p:nvCxnSpPr>
        <p:spPr>
          <a:xfrm rot="5400000" flipH="1" flipV="1">
            <a:off x="3305062" y="5411727"/>
            <a:ext cx="1143008" cy="285752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de seta reta 142"/>
          <p:cNvCxnSpPr>
            <a:stCxn id="24" idx="0"/>
            <a:endCxn id="93" idx="2"/>
          </p:cNvCxnSpPr>
          <p:nvPr/>
        </p:nvCxnSpPr>
        <p:spPr>
          <a:xfrm rot="5400000" flipH="1" flipV="1">
            <a:off x="1488960" y="3471263"/>
            <a:ext cx="1756302" cy="2124626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de seta reta 144"/>
          <p:cNvCxnSpPr>
            <a:stCxn id="30" idx="0"/>
            <a:endCxn id="10" idx="2"/>
          </p:cNvCxnSpPr>
          <p:nvPr/>
        </p:nvCxnSpPr>
        <p:spPr>
          <a:xfrm rot="16200000" flipV="1">
            <a:off x="1983459" y="5804637"/>
            <a:ext cx="357190" cy="28575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Forma 146"/>
          <p:cNvCxnSpPr>
            <a:stCxn id="92" idx="2"/>
            <a:endCxn id="92" idx="1"/>
          </p:cNvCxnSpPr>
          <p:nvPr/>
        </p:nvCxnSpPr>
        <p:spPr>
          <a:xfrm rot="5400000" flipH="1">
            <a:off x="2554308" y="3494691"/>
            <a:ext cx="178595" cy="142877"/>
          </a:xfrm>
          <a:prstGeom prst="curvedConnector4">
            <a:avLst>
              <a:gd name="adj1" fmla="val -127999"/>
              <a:gd name="adj2" fmla="val 259998"/>
            </a:avLst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de seta reta 148"/>
          <p:cNvCxnSpPr>
            <a:stCxn id="34" idx="0"/>
            <a:endCxn id="49" idx="2"/>
          </p:cNvCxnSpPr>
          <p:nvPr/>
        </p:nvCxnSpPr>
        <p:spPr>
          <a:xfrm rot="5400000" flipH="1" flipV="1">
            <a:off x="4269475" y="4375876"/>
            <a:ext cx="1785950" cy="1714512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de seta reta 150"/>
          <p:cNvCxnSpPr>
            <a:stCxn id="35" idx="0"/>
            <a:endCxn id="27" idx="2"/>
          </p:cNvCxnSpPr>
          <p:nvPr/>
        </p:nvCxnSpPr>
        <p:spPr>
          <a:xfrm rot="5400000" flipH="1" flipV="1">
            <a:off x="5810959" y="5721560"/>
            <a:ext cx="327542" cy="481552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de seta reta 152"/>
          <p:cNvCxnSpPr>
            <a:stCxn id="38" idx="0"/>
            <a:endCxn id="75" idx="2"/>
          </p:cNvCxnSpPr>
          <p:nvPr/>
        </p:nvCxnSpPr>
        <p:spPr>
          <a:xfrm rot="16200000" flipV="1">
            <a:off x="6561058" y="5881641"/>
            <a:ext cx="327542" cy="16139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em curva 154"/>
          <p:cNvCxnSpPr>
            <a:stCxn id="39" idx="0"/>
            <a:endCxn id="7" idx="2"/>
          </p:cNvCxnSpPr>
          <p:nvPr/>
        </p:nvCxnSpPr>
        <p:spPr>
          <a:xfrm rot="16200000" flipV="1">
            <a:off x="7239719" y="5131542"/>
            <a:ext cx="1113360" cy="875770"/>
          </a:xfrm>
          <a:prstGeom prst="curvedConnector3">
            <a:avLst>
              <a:gd name="adj1" fmla="val 13913"/>
            </a:avLst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de seta reta 158"/>
          <p:cNvCxnSpPr>
            <a:stCxn id="41" idx="0"/>
            <a:endCxn id="57" idx="2"/>
          </p:cNvCxnSpPr>
          <p:nvPr/>
        </p:nvCxnSpPr>
        <p:spPr>
          <a:xfrm rot="5400000" flipH="1" flipV="1">
            <a:off x="7596908" y="5150056"/>
            <a:ext cx="327542" cy="52924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Forma 160"/>
          <p:cNvCxnSpPr>
            <a:stCxn id="42" idx="0"/>
            <a:endCxn id="94" idx="3"/>
          </p:cNvCxnSpPr>
          <p:nvPr/>
        </p:nvCxnSpPr>
        <p:spPr>
          <a:xfrm rot="16200000" flipV="1">
            <a:off x="5793100" y="1970411"/>
            <a:ext cx="1863459" cy="4876298"/>
          </a:xfrm>
          <a:prstGeom prst="curvedConnector2">
            <a:avLst/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/>
          <p:cNvSpPr txBox="1"/>
          <p:nvPr/>
        </p:nvSpPr>
        <p:spPr>
          <a:xfrm>
            <a:off x="7268767" y="1048785"/>
            <a:ext cx="4650632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sz="2400" dirty="0">
                <a:latin typeface="+mj-lt"/>
              </a:rPr>
              <a:t>: Sucessor em ordem simétrica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função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suc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(raiz)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raiz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raiz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costuraD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== 0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  |  enquanto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costuraE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== 0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faça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|  |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esq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retorna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293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árvores binárias possuem várias aplicações e estão entre as estruturas de dados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mais utilizadas </a:t>
            </a:r>
            <a:r>
              <a:rPr lang="pt-BR" dirty="0"/>
              <a:t>da computação</a:t>
            </a:r>
          </a:p>
          <a:p>
            <a:r>
              <a:rPr lang="pt-BR" dirty="0"/>
              <a:t>As árvores binárias podem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percorridas</a:t>
            </a:r>
            <a:r>
              <a:rPr lang="pt-BR" dirty="0"/>
              <a:t> de diferentes formas</a:t>
            </a:r>
          </a:p>
          <a:p>
            <a:pPr lvl="1"/>
            <a:r>
              <a:rPr lang="pt-BR" dirty="0"/>
              <a:t>Em expressões aritméticas os percursos exibem diferentes notações </a:t>
            </a:r>
          </a:p>
          <a:p>
            <a:pPr lvl="3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Pré-ordem</a:t>
            </a:r>
            <a:r>
              <a:rPr lang="pt-BR" dirty="0"/>
              <a:t> – Notação polonesa	</a:t>
            </a:r>
          </a:p>
          <a:p>
            <a:pPr lvl="3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Pós-ordem</a:t>
            </a:r>
            <a:r>
              <a:rPr lang="pt-BR" dirty="0"/>
              <a:t> – Notação polonesa reversa</a:t>
            </a:r>
          </a:p>
          <a:p>
            <a:pPr lvl="3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Simétrico</a:t>
            </a:r>
            <a:r>
              <a:rPr lang="pt-BR" dirty="0"/>
              <a:t>   – Notação infixa</a:t>
            </a:r>
          </a:p>
          <a:p>
            <a:r>
              <a:rPr lang="pt-BR" dirty="0"/>
              <a:t>O percurso em árvores binárias pode ser acelerado com costuras</a:t>
            </a:r>
          </a:p>
          <a:p>
            <a:pPr lvl="1"/>
            <a:r>
              <a:rPr lang="pt-BR" dirty="0"/>
              <a:t>Adicionando um custo extra no uso de memória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821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 binária </a:t>
            </a:r>
            <a:r>
              <a:rPr lang="pt-BR" dirty="0"/>
              <a:t>consiste de uma raiz e uma sub-árvore esquerda e direita, que são também árvores binárias</a:t>
            </a:r>
          </a:p>
          <a:p>
            <a:endParaRPr lang="pt-BR" dirty="0"/>
          </a:p>
        </p:txBody>
      </p:sp>
      <p:grpSp>
        <p:nvGrpSpPr>
          <p:cNvPr id="12" name="Grupo 22"/>
          <p:cNvGrpSpPr/>
          <p:nvPr/>
        </p:nvGrpSpPr>
        <p:grpSpPr>
          <a:xfrm>
            <a:off x="2776611" y="3284984"/>
            <a:ext cx="6215106" cy="3500438"/>
            <a:chOff x="1428728" y="3357562"/>
            <a:chExt cx="6215106" cy="3500438"/>
          </a:xfrm>
        </p:grpSpPr>
        <p:sp>
          <p:nvSpPr>
            <p:cNvPr id="27" name="Elipse 26"/>
            <p:cNvSpPr/>
            <p:nvPr/>
          </p:nvSpPr>
          <p:spPr>
            <a:xfrm>
              <a:off x="4572000" y="3929066"/>
              <a:ext cx="3071834" cy="2214578"/>
            </a:xfrm>
            <a:prstGeom prst="ellipse">
              <a:avLst/>
            </a:prstGeom>
            <a:solidFill>
              <a:schemeClr val="accent3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Elipse 20"/>
            <p:cNvSpPr/>
            <p:nvPr/>
          </p:nvSpPr>
          <p:spPr>
            <a:xfrm>
              <a:off x="1428728" y="4000504"/>
              <a:ext cx="1857388" cy="1214446"/>
            </a:xfrm>
            <a:prstGeom prst="ellipse">
              <a:avLst/>
            </a:prstGeom>
            <a:solidFill>
              <a:schemeClr val="accent3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Elipse 3"/>
            <p:cNvSpPr/>
            <p:nvPr/>
          </p:nvSpPr>
          <p:spPr>
            <a:xfrm>
              <a:off x="3929058" y="3357562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r>
                <a:rPr lang="pt-BR" sz="2000" dirty="0"/>
                <a:t>r</a:t>
              </a:r>
            </a:p>
          </p:txBody>
        </p:sp>
        <p:sp>
          <p:nvSpPr>
            <p:cNvPr id="5" name="Elipse 4"/>
            <p:cNvSpPr/>
            <p:nvPr/>
          </p:nvSpPr>
          <p:spPr>
            <a:xfrm>
              <a:off x="5572132" y="4143380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Elipse 5"/>
            <p:cNvSpPr/>
            <p:nvPr/>
          </p:nvSpPr>
          <p:spPr>
            <a:xfrm>
              <a:off x="2500298" y="4143380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Elipse 6"/>
            <p:cNvSpPr/>
            <p:nvPr/>
          </p:nvSpPr>
          <p:spPr>
            <a:xfrm>
              <a:off x="1928794" y="4714884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5000628" y="4714884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ector reto 8"/>
            <p:cNvCxnSpPr>
              <a:stCxn id="4" idx="3"/>
              <a:endCxn id="6" idx="0"/>
            </p:cNvCxnSpPr>
            <p:nvPr/>
          </p:nvCxnSpPr>
          <p:spPr>
            <a:xfrm flipH="1">
              <a:off x="2678511" y="3657532"/>
              <a:ext cx="1302744" cy="4858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>
              <a:stCxn id="4" idx="5"/>
              <a:endCxn id="5" idx="0"/>
            </p:cNvCxnSpPr>
            <p:nvPr/>
          </p:nvCxnSpPr>
          <p:spPr>
            <a:xfrm>
              <a:off x="4233287" y="3657532"/>
              <a:ext cx="1517058" cy="4858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>
              <a:stCxn id="6" idx="3"/>
              <a:endCxn id="7" idx="0"/>
            </p:cNvCxnSpPr>
            <p:nvPr/>
          </p:nvCxnSpPr>
          <p:spPr>
            <a:xfrm flipH="1">
              <a:off x="2107007" y="4443350"/>
              <a:ext cx="445488" cy="2715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/>
            <p:cNvSpPr/>
            <p:nvPr/>
          </p:nvSpPr>
          <p:spPr>
            <a:xfrm>
              <a:off x="6215074" y="4714884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Conector reto 13"/>
            <p:cNvCxnSpPr>
              <a:stCxn id="5" idx="3"/>
              <a:endCxn id="8" idx="7"/>
            </p:cNvCxnSpPr>
            <p:nvPr/>
          </p:nvCxnSpPr>
          <p:spPr>
            <a:xfrm flipH="1">
              <a:off x="5304857" y="4443350"/>
              <a:ext cx="319472" cy="3230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>
              <a:stCxn id="5" idx="5"/>
              <a:endCxn id="13" idx="1"/>
            </p:cNvCxnSpPr>
            <p:nvPr/>
          </p:nvCxnSpPr>
          <p:spPr>
            <a:xfrm>
              <a:off x="5876361" y="4443350"/>
              <a:ext cx="390910" cy="3230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/>
            <p:cNvSpPr/>
            <p:nvPr/>
          </p:nvSpPr>
          <p:spPr>
            <a:xfrm>
              <a:off x="5643570" y="5429264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Conector reto 19"/>
            <p:cNvCxnSpPr>
              <a:stCxn id="13" idx="3"/>
              <a:endCxn id="18" idx="0"/>
            </p:cNvCxnSpPr>
            <p:nvPr/>
          </p:nvCxnSpPr>
          <p:spPr>
            <a:xfrm flipH="1">
              <a:off x="5821783" y="5014854"/>
              <a:ext cx="445488" cy="414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21"/>
            <p:cNvSpPr/>
            <p:nvPr/>
          </p:nvSpPr>
          <p:spPr>
            <a:xfrm>
              <a:off x="6786578" y="5500702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Conector reto 23"/>
            <p:cNvCxnSpPr>
              <a:stCxn id="13" idx="5"/>
              <a:endCxn id="22" idx="0"/>
            </p:cNvCxnSpPr>
            <p:nvPr/>
          </p:nvCxnSpPr>
          <p:spPr>
            <a:xfrm>
              <a:off x="6519303" y="5014854"/>
              <a:ext cx="445488" cy="4858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/>
            <p:cNvSpPr txBox="1"/>
            <p:nvPr/>
          </p:nvSpPr>
          <p:spPr>
            <a:xfrm>
              <a:off x="1643042" y="5500702"/>
              <a:ext cx="12586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sub-árvore </a:t>
              </a:r>
              <a:br>
                <a:rPr lang="pt-BR" dirty="0"/>
              </a:br>
              <a:r>
                <a:rPr lang="pt-BR" dirty="0"/>
                <a:t>esquerda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5552887" y="6211669"/>
              <a:ext cx="12472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sub-árvore </a:t>
              </a:r>
            </a:p>
            <a:p>
              <a:pPr algn="ctr"/>
              <a:r>
                <a:rPr lang="pt-BR" dirty="0"/>
                <a:t>direita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661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árvores binárias possuem várias aplicações e estão entre as estruturas de dados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mais utilizadas </a:t>
            </a:r>
            <a:r>
              <a:rPr lang="pt-BR" dirty="0"/>
              <a:t>da computação</a:t>
            </a:r>
          </a:p>
          <a:p>
            <a:r>
              <a:rPr lang="pt-BR" dirty="0"/>
              <a:t>As árvores binárias podem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percorridas</a:t>
            </a:r>
            <a:r>
              <a:rPr lang="pt-BR" dirty="0"/>
              <a:t> de diferentes formas:</a:t>
            </a:r>
          </a:p>
          <a:p>
            <a:endParaRPr lang="pt-BR" dirty="0"/>
          </a:p>
        </p:txBody>
      </p:sp>
      <p:grpSp>
        <p:nvGrpSpPr>
          <p:cNvPr id="28" name="Agrupar 27"/>
          <p:cNvGrpSpPr/>
          <p:nvPr/>
        </p:nvGrpSpPr>
        <p:grpSpPr>
          <a:xfrm>
            <a:off x="7320136" y="4005104"/>
            <a:ext cx="3429206" cy="2304256"/>
            <a:chOff x="6759656" y="3861048"/>
            <a:chExt cx="3429206" cy="2304256"/>
          </a:xfrm>
        </p:grpSpPr>
        <p:sp>
          <p:nvSpPr>
            <p:cNvPr id="5" name="Elipse 4"/>
            <p:cNvSpPr/>
            <p:nvPr/>
          </p:nvSpPr>
          <p:spPr>
            <a:xfrm>
              <a:off x="8458014" y="3861048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r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9475246" y="4289159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b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7402598" y="4275479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a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9118056" y="4725197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e</a:t>
              </a:r>
            </a:p>
          </p:txBody>
        </p:sp>
        <p:cxnSp>
          <p:nvCxnSpPr>
            <p:cNvPr id="9" name="Conector reto 8"/>
            <p:cNvCxnSpPr>
              <a:stCxn id="5" idx="3"/>
              <a:endCxn id="7" idx="7"/>
            </p:cNvCxnSpPr>
            <p:nvPr/>
          </p:nvCxnSpPr>
          <p:spPr>
            <a:xfrm flipH="1">
              <a:off x="7706827" y="4161018"/>
              <a:ext cx="803384" cy="165928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>
              <a:stCxn id="5" idx="5"/>
              <a:endCxn id="6" idx="1"/>
            </p:cNvCxnSpPr>
            <p:nvPr/>
          </p:nvCxnSpPr>
          <p:spPr>
            <a:xfrm>
              <a:off x="8762243" y="4161018"/>
              <a:ext cx="765200" cy="179608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8832304" y="5237803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j</a:t>
              </a:r>
            </a:p>
          </p:txBody>
        </p:sp>
        <p:sp>
          <p:nvSpPr>
            <p:cNvPr id="12" name="Elipse 11"/>
            <p:cNvSpPr/>
            <p:nvPr/>
          </p:nvSpPr>
          <p:spPr>
            <a:xfrm>
              <a:off x="9832436" y="4725197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f</a:t>
              </a:r>
            </a:p>
          </p:txBody>
        </p:sp>
        <p:cxnSp>
          <p:nvCxnSpPr>
            <p:cNvPr id="13" name="Conector reto 12"/>
            <p:cNvCxnSpPr>
              <a:stCxn id="6" idx="3"/>
              <a:endCxn id="8" idx="0"/>
            </p:cNvCxnSpPr>
            <p:nvPr/>
          </p:nvCxnSpPr>
          <p:spPr>
            <a:xfrm flipH="1">
              <a:off x="9296269" y="4589129"/>
              <a:ext cx="231174" cy="136068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>
              <a:stCxn id="8" idx="3"/>
              <a:endCxn id="11" idx="0"/>
            </p:cNvCxnSpPr>
            <p:nvPr/>
          </p:nvCxnSpPr>
          <p:spPr>
            <a:xfrm flipH="1">
              <a:off x="9010517" y="5025167"/>
              <a:ext cx="159736" cy="212636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>
              <a:stCxn id="6" idx="5"/>
              <a:endCxn id="12" idx="0"/>
            </p:cNvCxnSpPr>
            <p:nvPr/>
          </p:nvCxnSpPr>
          <p:spPr>
            <a:xfrm>
              <a:off x="9779475" y="4589129"/>
              <a:ext cx="231174" cy="136068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/>
            <p:cNvSpPr/>
            <p:nvPr/>
          </p:nvSpPr>
          <p:spPr>
            <a:xfrm>
              <a:off x="7045408" y="5224123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g</a:t>
              </a:r>
            </a:p>
          </p:txBody>
        </p:sp>
        <p:cxnSp>
          <p:nvCxnSpPr>
            <p:cNvPr id="17" name="Conector reto 16"/>
            <p:cNvCxnSpPr>
              <a:stCxn id="16" idx="0"/>
              <a:endCxn id="18" idx="5"/>
            </p:cNvCxnSpPr>
            <p:nvPr/>
          </p:nvCxnSpPr>
          <p:spPr>
            <a:xfrm flipH="1" flipV="1">
              <a:off x="7063885" y="5011487"/>
              <a:ext cx="159736" cy="212636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/>
            <p:cNvSpPr/>
            <p:nvPr/>
          </p:nvSpPr>
          <p:spPr>
            <a:xfrm>
              <a:off x="6759656" y="4711517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c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7974102" y="4711517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d</a:t>
              </a:r>
            </a:p>
          </p:txBody>
        </p:sp>
        <p:cxnSp>
          <p:nvCxnSpPr>
            <p:cNvPr id="20" name="Conector reto 19"/>
            <p:cNvCxnSpPr>
              <a:stCxn id="7" idx="3"/>
              <a:endCxn id="18" idx="0"/>
            </p:cNvCxnSpPr>
            <p:nvPr/>
          </p:nvCxnSpPr>
          <p:spPr>
            <a:xfrm flipH="1">
              <a:off x="6937869" y="4575449"/>
              <a:ext cx="516926" cy="136068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>
              <a:stCxn id="19" idx="0"/>
              <a:endCxn id="7" idx="5"/>
            </p:cNvCxnSpPr>
            <p:nvPr/>
          </p:nvCxnSpPr>
          <p:spPr>
            <a:xfrm flipH="1" flipV="1">
              <a:off x="7706827" y="4575449"/>
              <a:ext cx="445488" cy="136068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21"/>
            <p:cNvSpPr/>
            <p:nvPr/>
          </p:nvSpPr>
          <p:spPr>
            <a:xfrm>
              <a:off x="7688350" y="5224123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h</a:t>
              </a:r>
            </a:p>
          </p:txBody>
        </p:sp>
        <p:sp>
          <p:nvSpPr>
            <p:cNvPr id="23" name="Elipse 22"/>
            <p:cNvSpPr/>
            <p:nvPr/>
          </p:nvSpPr>
          <p:spPr>
            <a:xfrm>
              <a:off x="8259854" y="5224123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i</a:t>
              </a:r>
            </a:p>
          </p:txBody>
        </p:sp>
        <p:sp>
          <p:nvSpPr>
            <p:cNvPr id="24" name="Elipse 23"/>
            <p:cNvSpPr/>
            <p:nvPr/>
          </p:nvSpPr>
          <p:spPr>
            <a:xfrm>
              <a:off x="7974102" y="5813867"/>
              <a:ext cx="356426" cy="3514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latin typeface="+mj-lt"/>
                </a:rPr>
                <a:t>k</a:t>
              </a:r>
            </a:p>
          </p:txBody>
        </p:sp>
        <p:cxnSp>
          <p:nvCxnSpPr>
            <p:cNvPr id="25" name="Conector reto 24"/>
            <p:cNvCxnSpPr>
              <a:stCxn id="19" idx="5"/>
              <a:endCxn id="23" idx="0"/>
            </p:cNvCxnSpPr>
            <p:nvPr/>
          </p:nvCxnSpPr>
          <p:spPr>
            <a:xfrm>
              <a:off x="8278331" y="5011487"/>
              <a:ext cx="159736" cy="212636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>
              <a:stCxn id="19" idx="3"/>
              <a:endCxn id="22" idx="0"/>
            </p:cNvCxnSpPr>
            <p:nvPr/>
          </p:nvCxnSpPr>
          <p:spPr>
            <a:xfrm flipH="1">
              <a:off x="7866563" y="5011487"/>
              <a:ext cx="159736" cy="212636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>
              <a:stCxn id="23" idx="3"/>
              <a:endCxn id="24" idx="0"/>
            </p:cNvCxnSpPr>
            <p:nvPr/>
          </p:nvCxnSpPr>
          <p:spPr>
            <a:xfrm flipH="1">
              <a:off x="8152315" y="5524093"/>
              <a:ext cx="159736" cy="28977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742D740-596C-4043-9641-806978EC3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548961"/>
              </p:ext>
            </p:extLst>
          </p:nvPr>
        </p:nvGraphicFramePr>
        <p:xfrm>
          <a:off x="1373265" y="4227711"/>
          <a:ext cx="522940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1124449995"/>
                    </a:ext>
                  </a:extLst>
                </a:gridCol>
                <a:gridCol w="339773">
                  <a:extLst>
                    <a:ext uri="{9D8B030D-6E8A-4147-A177-3AD203B41FA5}">
                      <a16:colId xmlns:a16="http://schemas.microsoft.com/office/drawing/2014/main" val="260492104"/>
                    </a:ext>
                  </a:extLst>
                </a:gridCol>
                <a:gridCol w="339773">
                  <a:extLst>
                    <a:ext uri="{9D8B030D-6E8A-4147-A177-3AD203B41FA5}">
                      <a16:colId xmlns:a16="http://schemas.microsoft.com/office/drawing/2014/main" val="2056991297"/>
                    </a:ext>
                  </a:extLst>
                </a:gridCol>
                <a:gridCol w="339773">
                  <a:extLst>
                    <a:ext uri="{9D8B030D-6E8A-4147-A177-3AD203B41FA5}">
                      <a16:colId xmlns:a16="http://schemas.microsoft.com/office/drawing/2014/main" val="2258038944"/>
                    </a:ext>
                  </a:extLst>
                </a:gridCol>
                <a:gridCol w="339773">
                  <a:extLst>
                    <a:ext uri="{9D8B030D-6E8A-4147-A177-3AD203B41FA5}">
                      <a16:colId xmlns:a16="http://schemas.microsoft.com/office/drawing/2014/main" val="2562181314"/>
                    </a:ext>
                  </a:extLst>
                </a:gridCol>
                <a:gridCol w="339773">
                  <a:extLst>
                    <a:ext uri="{9D8B030D-6E8A-4147-A177-3AD203B41FA5}">
                      <a16:colId xmlns:a16="http://schemas.microsoft.com/office/drawing/2014/main" val="3335070876"/>
                    </a:ext>
                  </a:extLst>
                </a:gridCol>
                <a:gridCol w="339773">
                  <a:extLst>
                    <a:ext uri="{9D8B030D-6E8A-4147-A177-3AD203B41FA5}">
                      <a16:colId xmlns:a16="http://schemas.microsoft.com/office/drawing/2014/main" val="3737989065"/>
                    </a:ext>
                  </a:extLst>
                </a:gridCol>
                <a:gridCol w="339773">
                  <a:extLst>
                    <a:ext uri="{9D8B030D-6E8A-4147-A177-3AD203B41FA5}">
                      <a16:colId xmlns:a16="http://schemas.microsoft.com/office/drawing/2014/main" val="4261321211"/>
                    </a:ext>
                  </a:extLst>
                </a:gridCol>
                <a:gridCol w="339773">
                  <a:extLst>
                    <a:ext uri="{9D8B030D-6E8A-4147-A177-3AD203B41FA5}">
                      <a16:colId xmlns:a16="http://schemas.microsoft.com/office/drawing/2014/main" val="3963711716"/>
                    </a:ext>
                  </a:extLst>
                </a:gridCol>
                <a:gridCol w="339773">
                  <a:extLst>
                    <a:ext uri="{9D8B030D-6E8A-4147-A177-3AD203B41FA5}">
                      <a16:colId xmlns:a16="http://schemas.microsoft.com/office/drawing/2014/main" val="1961180938"/>
                    </a:ext>
                  </a:extLst>
                </a:gridCol>
                <a:gridCol w="339773">
                  <a:extLst>
                    <a:ext uri="{9D8B030D-6E8A-4147-A177-3AD203B41FA5}">
                      <a16:colId xmlns:a16="http://schemas.microsoft.com/office/drawing/2014/main" val="782212379"/>
                    </a:ext>
                  </a:extLst>
                </a:gridCol>
                <a:gridCol w="339773">
                  <a:extLst>
                    <a:ext uri="{9D8B030D-6E8A-4147-A177-3AD203B41FA5}">
                      <a16:colId xmlns:a16="http://schemas.microsoft.com/office/drawing/2014/main" val="1311972328"/>
                    </a:ext>
                  </a:extLst>
                </a:gridCol>
                <a:gridCol w="339773">
                  <a:extLst>
                    <a:ext uri="{9D8B030D-6E8A-4147-A177-3AD203B41FA5}">
                      <a16:colId xmlns:a16="http://schemas.microsoft.com/office/drawing/2014/main" val="1231953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Nível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1065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Pré-ordem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6812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Pós-ordem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532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Simétrico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4648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49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expressão aritmética</a:t>
            </a:r>
            <a:r>
              <a:rPr lang="pt-BR" dirty="0"/>
              <a:t> é uma estrutura hierárquica binária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/>
              <a:t>Uma expressão aritmética pode ser representada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recursivamente</a:t>
            </a:r>
            <a:r>
              <a:rPr lang="pt-BR" dirty="0"/>
              <a:t> como: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</a:t>
            </a:r>
            <a:r>
              <a:rPr lang="pt-BR" dirty="0"/>
              <a:t> está na raiz</a:t>
            </a:r>
          </a:p>
          <a:p>
            <a:pPr lvl="1"/>
            <a:r>
              <a:rPr lang="pt-BR" dirty="0"/>
              <a:t>A sub-árvore esquerda é uma expressão representando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operando esquerdo</a:t>
            </a:r>
          </a:p>
          <a:p>
            <a:pPr lvl="1"/>
            <a:r>
              <a:rPr lang="pt-BR" dirty="0"/>
              <a:t>A sub-árvore direita é uma expressão representando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operando direito</a:t>
            </a:r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799856" y="4821946"/>
            <a:ext cx="11977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Operador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+</a:t>
            </a:r>
          </a:p>
          <a:p>
            <a:pPr algn="ctr"/>
            <a:r>
              <a:rPr lang="pt-BR" dirty="0">
                <a:latin typeface="Consolas" panose="020B0609020204030204" pitchFamily="49" charset="0"/>
              </a:rPr>
              <a:t>-</a:t>
            </a:r>
          </a:p>
          <a:p>
            <a:pPr algn="ctr"/>
            <a:r>
              <a:rPr lang="pt-BR" dirty="0">
                <a:latin typeface="Consolas" panose="020B0609020204030204" pitchFamily="49" charset="0"/>
              </a:rPr>
              <a:t>*</a:t>
            </a:r>
          </a:p>
          <a:p>
            <a:pPr algn="ctr"/>
            <a:r>
              <a:rPr lang="pt-BR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337503" y="4821946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Operando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262210" y="4821946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Operando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0412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expressão pode ser apresentada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diferentes notações </a:t>
            </a:r>
            <a:r>
              <a:rPr lang="pt-BR" dirty="0"/>
              <a:t>usando percursos diferentes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</p:txBody>
      </p:sp>
      <p:grpSp>
        <p:nvGrpSpPr>
          <p:cNvPr id="4" name="Grupo 47"/>
          <p:cNvGrpSpPr/>
          <p:nvPr/>
        </p:nvGrpSpPr>
        <p:grpSpPr>
          <a:xfrm>
            <a:off x="1748117" y="3861048"/>
            <a:ext cx="3357586" cy="1984680"/>
            <a:chOff x="2357422" y="3429000"/>
            <a:chExt cx="2804947" cy="1627490"/>
          </a:xfrm>
          <a:solidFill>
            <a:schemeClr val="accent3">
              <a:lumMod val="75000"/>
            </a:schemeClr>
          </a:solidFill>
        </p:grpSpPr>
        <p:sp>
          <p:nvSpPr>
            <p:cNvPr id="5" name="Elipse 4"/>
            <p:cNvSpPr/>
            <p:nvPr/>
          </p:nvSpPr>
          <p:spPr>
            <a:xfrm>
              <a:off x="4045224" y="3429000"/>
              <a:ext cx="265553" cy="27016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/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4896816" y="3813427"/>
              <a:ext cx="265553" cy="27016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e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3193632" y="3813427"/>
              <a:ext cx="265553" cy="27016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*</a:t>
              </a:r>
            </a:p>
          </p:txBody>
        </p:sp>
        <p:cxnSp>
          <p:nvCxnSpPr>
            <p:cNvPr id="9" name="Conector reto 8"/>
            <p:cNvCxnSpPr>
              <a:stCxn id="5" idx="3"/>
              <a:endCxn id="7" idx="7"/>
            </p:cNvCxnSpPr>
            <p:nvPr/>
          </p:nvCxnSpPr>
          <p:spPr>
            <a:xfrm rot="5400000">
              <a:off x="3655510" y="3424389"/>
              <a:ext cx="193390" cy="66381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>
              <a:stCxn id="5" idx="5"/>
              <a:endCxn id="6" idx="1"/>
            </p:cNvCxnSpPr>
            <p:nvPr/>
          </p:nvCxnSpPr>
          <p:spPr>
            <a:xfrm rot="16200000" flipH="1">
              <a:off x="4507102" y="3424389"/>
              <a:ext cx="193390" cy="66381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/>
            <p:cNvSpPr/>
            <p:nvPr/>
          </p:nvSpPr>
          <p:spPr>
            <a:xfrm>
              <a:off x="3000364" y="4786322"/>
              <a:ext cx="265553" cy="27016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b</a:t>
              </a:r>
            </a:p>
          </p:txBody>
        </p:sp>
        <p:cxnSp>
          <p:nvCxnSpPr>
            <p:cNvPr id="17" name="Conector reto 16"/>
            <p:cNvCxnSpPr>
              <a:stCxn id="16" idx="0"/>
              <a:endCxn id="18" idx="5"/>
            </p:cNvCxnSpPr>
            <p:nvPr/>
          </p:nvCxnSpPr>
          <p:spPr>
            <a:xfrm rot="16200000" flipV="1">
              <a:off x="2885736" y="4538916"/>
              <a:ext cx="302946" cy="19186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/>
            <p:cNvSpPr/>
            <p:nvPr/>
          </p:nvSpPr>
          <p:spPr>
            <a:xfrm>
              <a:off x="2714612" y="4252773"/>
              <a:ext cx="265553" cy="27016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+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3714744" y="4286256"/>
              <a:ext cx="265553" cy="27016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-</a:t>
              </a:r>
            </a:p>
          </p:txBody>
        </p:sp>
        <p:cxnSp>
          <p:nvCxnSpPr>
            <p:cNvPr id="20" name="Conector reto 19"/>
            <p:cNvCxnSpPr>
              <a:stCxn id="7" idx="3"/>
              <a:endCxn id="18" idx="0"/>
            </p:cNvCxnSpPr>
            <p:nvPr/>
          </p:nvCxnSpPr>
          <p:spPr>
            <a:xfrm rot="5400000">
              <a:off x="2935584" y="3955835"/>
              <a:ext cx="208743" cy="38513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>
              <a:stCxn id="19" idx="0"/>
              <a:endCxn id="7" idx="5"/>
            </p:cNvCxnSpPr>
            <p:nvPr/>
          </p:nvCxnSpPr>
          <p:spPr>
            <a:xfrm rot="16200000" flipV="1">
              <a:off x="3512796" y="3951530"/>
              <a:ext cx="242226" cy="42722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21"/>
            <p:cNvSpPr/>
            <p:nvPr/>
          </p:nvSpPr>
          <p:spPr>
            <a:xfrm>
              <a:off x="3428992" y="4786322"/>
              <a:ext cx="265553" cy="27016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c</a:t>
              </a:r>
            </a:p>
          </p:txBody>
        </p:sp>
        <p:sp>
          <p:nvSpPr>
            <p:cNvPr id="23" name="Elipse 22"/>
            <p:cNvSpPr/>
            <p:nvPr/>
          </p:nvSpPr>
          <p:spPr>
            <a:xfrm>
              <a:off x="4000496" y="4786322"/>
              <a:ext cx="265553" cy="27016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d</a:t>
              </a:r>
            </a:p>
          </p:txBody>
        </p:sp>
        <p:cxnSp>
          <p:nvCxnSpPr>
            <p:cNvPr id="25" name="Conector reto 24"/>
            <p:cNvCxnSpPr>
              <a:stCxn id="19" idx="5"/>
              <a:endCxn id="23" idx="0"/>
            </p:cNvCxnSpPr>
            <p:nvPr/>
          </p:nvCxnSpPr>
          <p:spPr>
            <a:xfrm rot="16200000" flipH="1">
              <a:off x="3902609" y="4555657"/>
              <a:ext cx="269463" cy="19186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>
              <a:stCxn id="19" idx="3"/>
              <a:endCxn id="22" idx="0"/>
            </p:cNvCxnSpPr>
            <p:nvPr/>
          </p:nvCxnSpPr>
          <p:spPr>
            <a:xfrm rot="5400000">
              <a:off x="3522970" y="4555658"/>
              <a:ext cx="269463" cy="19186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>
              <a:stCxn id="18" idx="3"/>
              <a:endCxn id="31" idx="0"/>
            </p:cNvCxnSpPr>
            <p:nvPr/>
          </p:nvCxnSpPr>
          <p:spPr>
            <a:xfrm rot="5400000">
              <a:off x="2470377" y="4503198"/>
              <a:ext cx="302946" cy="26330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ipse 30"/>
            <p:cNvSpPr/>
            <p:nvPr/>
          </p:nvSpPr>
          <p:spPr>
            <a:xfrm>
              <a:off x="2357422" y="4786322"/>
              <a:ext cx="265553" cy="27016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a</a:t>
              </a:r>
            </a:p>
          </p:txBody>
        </p:sp>
      </p:grpSp>
      <p:sp>
        <p:nvSpPr>
          <p:cNvPr id="24" name="CaixaDeTexto 23"/>
          <p:cNvSpPr txBox="1"/>
          <p:nvPr/>
        </p:nvSpPr>
        <p:spPr>
          <a:xfrm>
            <a:off x="6030879" y="3743091"/>
            <a:ext cx="49423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Notação polonesa:  </a:t>
            </a:r>
            <a:r>
              <a:rPr lang="pt-BR" sz="2000" dirty="0">
                <a:latin typeface="Consolas" panose="020B0609020204030204" pitchFamily="49" charset="0"/>
              </a:rPr>
              <a:t>/ * + a b – c d e</a:t>
            </a:r>
          </a:p>
          <a:p>
            <a:r>
              <a:rPr lang="pt-BR" sz="2000" dirty="0"/>
              <a:t>Polonesa reversa:    </a:t>
            </a:r>
            <a:r>
              <a:rPr lang="pt-BR" sz="2000" dirty="0">
                <a:latin typeface="Consolas" panose="020B0609020204030204" pitchFamily="49" charset="0"/>
              </a:rPr>
              <a:t>a b + c d - * e /</a:t>
            </a:r>
          </a:p>
          <a:p>
            <a:r>
              <a:rPr lang="pt-BR" sz="2000" dirty="0"/>
              <a:t>Notação infixa:  </a:t>
            </a:r>
            <a:r>
              <a:rPr lang="pt-BR" sz="2000" dirty="0">
                <a:latin typeface="Consolas" panose="020B0609020204030204" pitchFamily="49" charset="0"/>
              </a:rPr>
              <a:t>(((</a:t>
            </a:r>
            <a:r>
              <a:rPr lang="pt-BR" sz="2000" dirty="0" err="1">
                <a:latin typeface="Consolas" panose="020B0609020204030204" pitchFamily="49" charset="0"/>
              </a:rPr>
              <a:t>a+b</a:t>
            </a:r>
            <a:r>
              <a:rPr lang="pt-BR" sz="2000" dirty="0">
                <a:latin typeface="Consolas" panose="020B0609020204030204" pitchFamily="49" charset="0"/>
              </a:rPr>
              <a:t>) * (c-d)) / e)</a:t>
            </a:r>
          </a:p>
        </p:txBody>
      </p:sp>
      <p:sp>
        <p:nvSpPr>
          <p:cNvPr id="8" name="Retângulo 7"/>
          <p:cNvSpPr/>
          <p:nvPr/>
        </p:nvSpPr>
        <p:spPr>
          <a:xfrm>
            <a:off x="6528048" y="5290825"/>
            <a:ext cx="37527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As notações polonesas são notações não ambíguas e dispensam o uso do parênteses</a:t>
            </a:r>
          </a:p>
        </p:txBody>
      </p:sp>
    </p:spTree>
    <p:extLst>
      <p:ext uri="{BB962C8B-B14F-4D97-AF65-F5344CB8AC3E}">
        <p14:creationId xmlns:p14="http://schemas.microsoft.com/office/powerpoint/2010/main" val="160990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11768" y="2549179"/>
            <a:ext cx="507222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sz="2400" dirty="0">
                <a:latin typeface="+mj-lt"/>
              </a:rPr>
              <a:t>: Percurso em pré-ordem (recursivo)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procedimento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pre(pt)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 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visita(pt)</a:t>
            </a:r>
          </a:p>
          <a:p>
            <a:r>
              <a:rPr lang="pt-BR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esq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≠ </a:t>
            </a:r>
            <a:r>
              <a:rPr lang="el-GR" dirty="0">
                <a:latin typeface="Consolas" panose="020B0609020204030204" pitchFamily="49" charset="0"/>
                <a:cs typeface="Consolas" panose="020B0609020204030204" pitchFamily="49" charset="0"/>
              </a:rPr>
              <a:t>λ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pre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esq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  se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≠ </a:t>
            </a:r>
            <a:r>
              <a:rPr lang="el-GR" dirty="0">
                <a:latin typeface="Consolas" panose="020B0609020204030204" pitchFamily="49" charset="0"/>
                <a:cs typeface="Consolas" panose="020B0609020204030204" pitchFamily="49" charset="0"/>
              </a:rPr>
              <a:t>λ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pre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ptraiz ≠ </a:t>
            </a:r>
            <a:r>
              <a:rPr lang="el-GR" dirty="0">
                <a:latin typeface="Consolas" panose="020B0609020204030204" pitchFamily="49" charset="0"/>
                <a:cs typeface="Consolas" panose="020B0609020204030204" pitchFamily="49" charset="0"/>
              </a:rPr>
              <a:t>λ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pre(ptraiz)</a:t>
            </a:r>
          </a:p>
          <a:p>
            <a:endParaRPr lang="pt-BR" dirty="0">
              <a:latin typeface="+mj-lt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8406363" y="5226835"/>
            <a:ext cx="2048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Ordem de visitas: </a:t>
            </a:r>
          </a:p>
          <a:p>
            <a:r>
              <a:rPr lang="pt-BR" sz="2000" dirty="0"/>
              <a:t>/ * + a b – c d e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7001951" y="1348992"/>
            <a:ext cx="4357719" cy="2986137"/>
            <a:chOff x="7001951" y="1348992"/>
            <a:chExt cx="4357719" cy="2986137"/>
          </a:xfrm>
        </p:grpSpPr>
        <p:grpSp>
          <p:nvGrpSpPr>
            <p:cNvPr id="3" name="Grupo 28"/>
            <p:cNvGrpSpPr/>
            <p:nvPr/>
          </p:nvGrpSpPr>
          <p:grpSpPr>
            <a:xfrm>
              <a:off x="9573719" y="1906237"/>
              <a:ext cx="857257" cy="357190"/>
              <a:chOff x="3714743" y="4214818"/>
              <a:chExt cx="857257" cy="3571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25" name="Retângulo 24"/>
              <p:cNvSpPr/>
              <p:nvPr/>
            </p:nvSpPr>
            <p:spPr>
              <a:xfrm>
                <a:off x="3714743" y="4214818"/>
                <a:ext cx="142877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4429124" y="4214818"/>
                <a:ext cx="142876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26" name="Retângulo 25"/>
              <p:cNvSpPr/>
              <p:nvPr/>
            </p:nvSpPr>
            <p:spPr>
              <a:xfrm>
                <a:off x="3857620" y="4214818"/>
                <a:ext cx="571504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+mj-lt"/>
                  </a:rPr>
                  <a:t>/</a:t>
                </a:r>
              </a:p>
            </p:txBody>
          </p:sp>
        </p:grpSp>
        <p:grpSp>
          <p:nvGrpSpPr>
            <p:cNvPr id="4" name="Grupo 29"/>
            <p:cNvGrpSpPr/>
            <p:nvPr/>
          </p:nvGrpSpPr>
          <p:grpSpPr>
            <a:xfrm>
              <a:off x="8716463" y="2549179"/>
              <a:ext cx="857257" cy="357190"/>
              <a:chOff x="3714743" y="4214818"/>
              <a:chExt cx="857257" cy="3571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31" name="Retângulo 30"/>
              <p:cNvSpPr/>
              <p:nvPr/>
            </p:nvSpPr>
            <p:spPr>
              <a:xfrm>
                <a:off x="3714743" y="4214818"/>
                <a:ext cx="142877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33" name="Retângulo 32"/>
              <p:cNvSpPr/>
              <p:nvPr/>
            </p:nvSpPr>
            <p:spPr>
              <a:xfrm>
                <a:off x="4429124" y="4214818"/>
                <a:ext cx="142876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32" name="Retângulo 31"/>
              <p:cNvSpPr/>
              <p:nvPr/>
            </p:nvSpPr>
            <p:spPr>
              <a:xfrm>
                <a:off x="3857620" y="4214818"/>
                <a:ext cx="571504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+mj-lt"/>
                  </a:rPr>
                  <a:t>*</a:t>
                </a:r>
              </a:p>
            </p:txBody>
          </p:sp>
        </p:grpSp>
        <p:grpSp>
          <p:nvGrpSpPr>
            <p:cNvPr id="6" name="Grupo 33"/>
            <p:cNvGrpSpPr/>
            <p:nvPr/>
          </p:nvGrpSpPr>
          <p:grpSpPr>
            <a:xfrm>
              <a:off x="10502413" y="2549179"/>
              <a:ext cx="857257" cy="357190"/>
              <a:chOff x="3714743" y="4214818"/>
              <a:chExt cx="857257" cy="3571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35" name="Retângulo 34"/>
              <p:cNvSpPr/>
              <p:nvPr/>
            </p:nvSpPr>
            <p:spPr>
              <a:xfrm>
                <a:off x="3714743" y="4214818"/>
                <a:ext cx="142877" cy="35719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37" name="Retângulo 36"/>
              <p:cNvSpPr/>
              <p:nvPr/>
            </p:nvSpPr>
            <p:spPr>
              <a:xfrm>
                <a:off x="4429124" y="4214818"/>
                <a:ext cx="142876" cy="35719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36" name="Retângulo 35"/>
              <p:cNvSpPr/>
              <p:nvPr/>
            </p:nvSpPr>
            <p:spPr>
              <a:xfrm>
                <a:off x="3857620" y="4214818"/>
                <a:ext cx="571504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+mj-lt"/>
                  </a:rPr>
                  <a:t>e</a:t>
                </a:r>
              </a:p>
            </p:txBody>
          </p:sp>
        </p:grpSp>
        <p:cxnSp>
          <p:nvCxnSpPr>
            <p:cNvPr id="39" name="Conector reto 38"/>
            <p:cNvCxnSpPr/>
            <p:nvPr/>
          </p:nvCxnSpPr>
          <p:spPr>
            <a:xfrm rot="5400000">
              <a:off x="9252248" y="2156270"/>
              <a:ext cx="285752" cy="5000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rot="16200000" flipH="1">
              <a:off x="10502413" y="2120551"/>
              <a:ext cx="285752" cy="5715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upo 48"/>
            <p:cNvGrpSpPr/>
            <p:nvPr/>
          </p:nvGrpSpPr>
          <p:grpSpPr>
            <a:xfrm>
              <a:off x="7573455" y="3263559"/>
              <a:ext cx="857257" cy="357190"/>
              <a:chOff x="3714743" y="4214818"/>
              <a:chExt cx="857257" cy="3571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50" name="Retângulo 49"/>
              <p:cNvSpPr/>
              <p:nvPr/>
            </p:nvSpPr>
            <p:spPr>
              <a:xfrm>
                <a:off x="3714743" y="4214818"/>
                <a:ext cx="142877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51" name="Retângulo 50"/>
              <p:cNvSpPr/>
              <p:nvPr/>
            </p:nvSpPr>
            <p:spPr>
              <a:xfrm>
                <a:off x="4429124" y="4214818"/>
                <a:ext cx="142876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52" name="Retângulo 51"/>
              <p:cNvSpPr/>
              <p:nvPr/>
            </p:nvSpPr>
            <p:spPr>
              <a:xfrm>
                <a:off x="3857620" y="4214818"/>
                <a:ext cx="571504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+mj-lt"/>
                  </a:rPr>
                  <a:t>+</a:t>
                </a:r>
              </a:p>
            </p:txBody>
          </p:sp>
        </p:grpSp>
        <p:grpSp>
          <p:nvGrpSpPr>
            <p:cNvPr id="8" name="Grupo 52"/>
            <p:cNvGrpSpPr/>
            <p:nvPr/>
          </p:nvGrpSpPr>
          <p:grpSpPr>
            <a:xfrm>
              <a:off x="9859471" y="3263559"/>
              <a:ext cx="857257" cy="357190"/>
              <a:chOff x="3714743" y="4214818"/>
              <a:chExt cx="857257" cy="3571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54" name="Retângulo 53"/>
              <p:cNvSpPr/>
              <p:nvPr/>
            </p:nvSpPr>
            <p:spPr>
              <a:xfrm>
                <a:off x="3714743" y="4214818"/>
                <a:ext cx="142877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55" name="Retângulo 54"/>
              <p:cNvSpPr/>
              <p:nvPr/>
            </p:nvSpPr>
            <p:spPr>
              <a:xfrm>
                <a:off x="4429124" y="4214818"/>
                <a:ext cx="142876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56" name="Retângulo 55"/>
              <p:cNvSpPr/>
              <p:nvPr/>
            </p:nvSpPr>
            <p:spPr>
              <a:xfrm>
                <a:off x="3857620" y="4214818"/>
                <a:ext cx="571504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+mj-lt"/>
                  </a:rPr>
                  <a:t>-</a:t>
                </a:r>
              </a:p>
            </p:txBody>
          </p:sp>
        </p:grpSp>
        <p:grpSp>
          <p:nvGrpSpPr>
            <p:cNvPr id="9" name="Grupo 56"/>
            <p:cNvGrpSpPr/>
            <p:nvPr/>
          </p:nvGrpSpPr>
          <p:grpSpPr>
            <a:xfrm>
              <a:off x="7001951" y="3977939"/>
              <a:ext cx="857257" cy="357190"/>
              <a:chOff x="3714743" y="4214818"/>
              <a:chExt cx="857257" cy="3571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58" name="Retângulo 57"/>
              <p:cNvSpPr/>
              <p:nvPr/>
            </p:nvSpPr>
            <p:spPr>
              <a:xfrm>
                <a:off x="3714743" y="4214818"/>
                <a:ext cx="142877" cy="35719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59" name="Retângulo 58"/>
              <p:cNvSpPr/>
              <p:nvPr/>
            </p:nvSpPr>
            <p:spPr>
              <a:xfrm>
                <a:off x="4429124" y="4214818"/>
                <a:ext cx="142876" cy="35719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60" name="Retângulo 59"/>
              <p:cNvSpPr/>
              <p:nvPr/>
            </p:nvSpPr>
            <p:spPr>
              <a:xfrm>
                <a:off x="3857620" y="4214818"/>
                <a:ext cx="571504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+mj-lt"/>
                  </a:rPr>
                  <a:t>a</a:t>
                </a:r>
              </a:p>
            </p:txBody>
          </p:sp>
        </p:grpSp>
        <p:grpSp>
          <p:nvGrpSpPr>
            <p:cNvPr id="10" name="Grupo 60"/>
            <p:cNvGrpSpPr/>
            <p:nvPr/>
          </p:nvGrpSpPr>
          <p:grpSpPr>
            <a:xfrm>
              <a:off x="8073521" y="3977939"/>
              <a:ext cx="857257" cy="357190"/>
              <a:chOff x="3714743" y="4214818"/>
              <a:chExt cx="857257" cy="3571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62" name="Retângulo 61"/>
              <p:cNvSpPr/>
              <p:nvPr/>
            </p:nvSpPr>
            <p:spPr>
              <a:xfrm>
                <a:off x="3714743" y="4214818"/>
                <a:ext cx="142877" cy="35719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63" name="Retângulo 62"/>
              <p:cNvSpPr/>
              <p:nvPr/>
            </p:nvSpPr>
            <p:spPr>
              <a:xfrm>
                <a:off x="4429124" y="4214818"/>
                <a:ext cx="142876" cy="35719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64" name="Retângulo 63"/>
              <p:cNvSpPr/>
              <p:nvPr/>
            </p:nvSpPr>
            <p:spPr>
              <a:xfrm>
                <a:off x="3857620" y="4214818"/>
                <a:ext cx="571504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+mj-lt"/>
                  </a:rPr>
                  <a:t>b</a:t>
                </a:r>
              </a:p>
            </p:txBody>
          </p:sp>
        </p:grpSp>
        <p:grpSp>
          <p:nvGrpSpPr>
            <p:cNvPr id="11" name="Grupo 64"/>
            <p:cNvGrpSpPr/>
            <p:nvPr/>
          </p:nvGrpSpPr>
          <p:grpSpPr>
            <a:xfrm>
              <a:off x="9359405" y="3977939"/>
              <a:ext cx="857257" cy="357190"/>
              <a:chOff x="3714743" y="4214818"/>
              <a:chExt cx="857257" cy="3571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66" name="Retângulo 65"/>
              <p:cNvSpPr/>
              <p:nvPr/>
            </p:nvSpPr>
            <p:spPr>
              <a:xfrm>
                <a:off x="3714743" y="4214818"/>
                <a:ext cx="142877" cy="35719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67" name="Retângulo 66"/>
              <p:cNvSpPr/>
              <p:nvPr/>
            </p:nvSpPr>
            <p:spPr>
              <a:xfrm>
                <a:off x="4429124" y="4214818"/>
                <a:ext cx="142876" cy="35719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68" name="Retângulo 67"/>
              <p:cNvSpPr/>
              <p:nvPr/>
            </p:nvSpPr>
            <p:spPr>
              <a:xfrm>
                <a:off x="3857620" y="4214818"/>
                <a:ext cx="571504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+mj-lt"/>
                  </a:rPr>
                  <a:t>c</a:t>
                </a:r>
              </a:p>
            </p:txBody>
          </p:sp>
        </p:grpSp>
        <p:grpSp>
          <p:nvGrpSpPr>
            <p:cNvPr id="12" name="Grupo 68"/>
            <p:cNvGrpSpPr/>
            <p:nvPr/>
          </p:nvGrpSpPr>
          <p:grpSpPr>
            <a:xfrm>
              <a:off x="10359537" y="3977939"/>
              <a:ext cx="857257" cy="357190"/>
              <a:chOff x="3714743" y="4214818"/>
              <a:chExt cx="857257" cy="3571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70" name="Retângulo 69"/>
              <p:cNvSpPr/>
              <p:nvPr/>
            </p:nvSpPr>
            <p:spPr>
              <a:xfrm>
                <a:off x="3714743" y="4214818"/>
                <a:ext cx="142877" cy="35719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71" name="Retângulo 70"/>
              <p:cNvSpPr/>
              <p:nvPr/>
            </p:nvSpPr>
            <p:spPr>
              <a:xfrm>
                <a:off x="4429124" y="4214818"/>
                <a:ext cx="142876" cy="35719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72" name="Retângulo 71"/>
              <p:cNvSpPr/>
              <p:nvPr/>
            </p:nvSpPr>
            <p:spPr>
              <a:xfrm>
                <a:off x="3857620" y="4214818"/>
                <a:ext cx="571504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+mj-lt"/>
                  </a:rPr>
                  <a:t>d</a:t>
                </a:r>
              </a:p>
            </p:txBody>
          </p:sp>
        </p:grpSp>
        <p:cxnSp>
          <p:nvCxnSpPr>
            <p:cNvPr id="74" name="Conector reto 73"/>
            <p:cNvCxnSpPr/>
            <p:nvPr/>
          </p:nvCxnSpPr>
          <p:spPr>
            <a:xfrm rot="5400000">
              <a:off x="8180678" y="2656336"/>
              <a:ext cx="357190" cy="8572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/>
            <p:cNvCxnSpPr/>
            <p:nvPr/>
          </p:nvCxnSpPr>
          <p:spPr>
            <a:xfrm rot="16200000" flipH="1">
              <a:off x="9680876" y="2727774"/>
              <a:ext cx="357190" cy="7143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 rot="5400000">
              <a:off x="7359141" y="3692187"/>
              <a:ext cx="357190" cy="2143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 rot="16200000" flipH="1">
              <a:off x="8252116" y="3727906"/>
              <a:ext cx="357190" cy="1428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 rot="5400000">
              <a:off x="9680876" y="3727906"/>
              <a:ext cx="357190" cy="1428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 rot="16200000" flipH="1">
              <a:off x="10538132" y="3727906"/>
              <a:ext cx="357190" cy="1428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aixaDeTexto 52"/>
            <p:cNvSpPr txBox="1"/>
            <p:nvPr/>
          </p:nvSpPr>
          <p:spPr>
            <a:xfrm>
              <a:off x="8837895" y="1348992"/>
              <a:ext cx="786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ptraiz</a:t>
              </a:r>
              <a:endParaRPr lang="pt-BR" dirty="0"/>
            </a:p>
          </p:txBody>
        </p:sp>
        <p:cxnSp>
          <p:nvCxnSpPr>
            <p:cNvPr id="57" name="Forma 78"/>
            <p:cNvCxnSpPr>
              <a:cxnSpLocks/>
              <a:stCxn id="53" idx="3"/>
              <a:endCxn id="26" idx="0"/>
            </p:cNvCxnSpPr>
            <p:nvPr/>
          </p:nvCxnSpPr>
          <p:spPr>
            <a:xfrm>
              <a:off x="9624392" y="1549047"/>
              <a:ext cx="377956" cy="35719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2994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24128" y="2551060"/>
            <a:ext cx="507222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sz="2400" dirty="0">
                <a:latin typeface="+mj-lt"/>
              </a:rPr>
              <a:t>: Percurso em pós-ordem (recursivo)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procedimento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pos(pt)</a:t>
            </a:r>
          </a:p>
          <a:p>
            <a:r>
              <a:rPr lang="pt-BR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se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esq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≠ </a:t>
            </a:r>
            <a:r>
              <a:rPr lang="el-GR" dirty="0">
                <a:latin typeface="Consolas" panose="020B0609020204030204" pitchFamily="49" charset="0"/>
                <a:cs typeface="Consolas" panose="020B0609020204030204" pitchFamily="49" charset="0"/>
              </a:rPr>
              <a:t>λ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esq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  se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≠ </a:t>
            </a:r>
            <a:r>
              <a:rPr lang="el-GR" dirty="0">
                <a:latin typeface="Consolas" panose="020B0609020204030204" pitchFamily="49" charset="0"/>
                <a:cs typeface="Consolas" panose="020B0609020204030204" pitchFamily="49" charset="0"/>
              </a:rPr>
              <a:t>λ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  visita(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ptraiz ≠ </a:t>
            </a:r>
            <a:r>
              <a:rPr lang="el-GR" dirty="0">
                <a:latin typeface="Consolas" panose="020B0609020204030204" pitchFamily="49" charset="0"/>
                <a:cs typeface="Consolas" panose="020B0609020204030204" pitchFamily="49" charset="0"/>
              </a:rPr>
              <a:t>λ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pos(ptraiz)</a:t>
            </a:r>
          </a:p>
          <a:p>
            <a:endParaRPr lang="pt-BR" dirty="0">
              <a:latin typeface="+mj-lt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8406363" y="5228716"/>
            <a:ext cx="2048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Ordem de visitas: </a:t>
            </a:r>
          </a:p>
          <a:p>
            <a:r>
              <a:rPr lang="pt-BR" sz="2000" dirty="0"/>
              <a:t>a b + c d - * e /</a:t>
            </a:r>
          </a:p>
        </p:txBody>
      </p:sp>
      <p:grpSp>
        <p:nvGrpSpPr>
          <p:cNvPr id="53" name="Grupo 13"/>
          <p:cNvGrpSpPr/>
          <p:nvPr/>
        </p:nvGrpSpPr>
        <p:grpSpPr>
          <a:xfrm>
            <a:off x="7001951" y="1348992"/>
            <a:ext cx="4357719" cy="2986137"/>
            <a:chOff x="7001951" y="1348992"/>
            <a:chExt cx="4357719" cy="2986137"/>
          </a:xfrm>
        </p:grpSpPr>
        <p:grpSp>
          <p:nvGrpSpPr>
            <p:cNvPr id="57" name="Grupo 28"/>
            <p:cNvGrpSpPr/>
            <p:nvPr/>
          </p:nvGrpSpPr>
          <p:grpSpPr>
            <a:xfrm>
              <a:off x="9573719" y="1906237"/>
              <a:ext cx="857257" cy="357190"/>
              <a:chOff x="3714743" y="4214818"/>
              <a:chExt cx="857257" cy="3571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41" name="Retângulo 140"/>
              <p:cNvSpPr/>
              <p:nvPr/>
            </p:nvSpPr>
            <p:spPr>
              <a:xfrm>
                <a:off x="3714743" y="4214818"/>
                <a:ext cx="142877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142" name="Retângulo 141"/>
              <p:cNvSpPr/>
              <p:nvPr/>
            </p:nvSpPr>
            <p:spPr>
              <a:xfrm>
                <a:off x="4429124" y="4214818"/>
                <a:ext cx="142876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143" name="Retângulo 142"/>
              <p:cNvSpPr/>
              <p:nvPr/>
            </p:nvSpPr>
            <p:spPr>
              <a:xfrm>
                <a:off x="3857620" y="4214818"/>
                <a:ext cx="571504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+mj-lt"/>
                  </a:rPr>
                  <a:t>/</a:t>
                </a:r>
              </a:p>
            </p:txBody>
          </p:sp>
        </p:grpSp>
        <p:grpSp>
          <p:nvGrpSpPr>
            <p:cNvPr id="61" name="Grupo 29"/>
            <p:cNvGrpSpPr/>
            <p:nvPr/>
          </p:nvGrpSpPr>
          <p:grpSpPr>
            <a:xfrm>
              <a:off x="8716463" y="2549179"/>
              <a:ext cx="857257" cy="357190"/>
              <a:chOff x="3714743" y="4214818"/>
              <a:chExt cx="857257" cy="3571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15" name="Retângulo 114"/>
              <p:cNvSpPr/>
              <p:nvPr/>
            </p:nvSpPr>
            <p:spPr>
              <a:xfrm>
                <a:off x="3714743" y="4214818"/>
                <a:ext cx="142877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116" name="Retângulo 115"/>
              <p:cNvSpPr/>
              <p:nvPr/>
            </p:nvSpPr>
            <p:spPr>
              <a:xfrm>
                <a:off x="4429124" y="4214818"/>
                <a:ext cx="142876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140" name="Retângulo 139"/>
              <p:cNvSpPr/>
              <p:nvPr/>
            </p:nvSpPr>
            <p:spPr>
              <a:xfrm>
                <a:off x="3857620" y="4214818"/>
                <a:ext cx="571504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+mj-lt"/>
                  </a:rPr>
                  <a:t>*</a:t>
                </a:r>
              </a:p>
            </p:txBody>
          </p:sp>
        </p:grpSp>
        <p:grpSp>
          <p:nvGrpSpPr>
            <p:cNvPr id="65" name="Grupo 33"/>
            <p:cNvGrpSpPr/>
            <p:nvPr/>
          </p:nvGrpSpPr>
          <p:grpSpPr>
            <a:xfrm>
              <a:off x="10502413" y="2549179"/>
              <a:ext cx="857257" cy="357190"/>
              <a:chOff x="3714743" y="4214818"/>
              <a:chExt cx="857257" cy="3571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12" name="Retângulo 111"/>
              <p:cNvSpPr/>
              <p:nvPr/>
            </p:nvSpPr>
            <p:spPr>
              <a:xfrm>
                <a:off x="3714743" y="4214818"/>
                <a:ext cx="142877" cy="35719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113" name="Retângulo 112"/>
              <p:cNvSpPr/>
              <p:nvPr/>
            </p:nvSpPr>
            <p:spPr>
              <a:xfrm>
                <a:off x="4429124" y="4214818"/>
                <a:ext cx="142876" cy="35719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114" name="Retângulo 113"/>
              <p:cNvSpPr/>
              <p:nvPr/>
            </p:nvSpPr>
            <p:spPr>
              <a:xfrm>
                <a:off x="3857620" y="4214818"/>
                <a:ext cx="571504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+mj-lt"/>
                  </a:rPr>
                  <a:t>e</a:t>
                </a:r>
              </a:p>
            </p:txBody>
          </p:sp>
        </p:grpSp>
        <p:cxnSp>
          <p:nvCxnSpPr>
            <p:cNvPr id="69" name="Conector reto 68"/>
            <p:cNvCxnSpPr/>
            <p:nvPr/>
          </p:nvCxnSpPr>
          <p:spPr>
            <a:xfrm rot="5400000">
              <a:off x="9252248" y="2156270"/>
              <a:ext cx="285752" cy="5000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 flipH="1">
              <a:off x="10502413" y="2120551"/>
              <a:ext cx="285752" cy="5715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upo 48"/>
            <p:cNvGrpSpPr/>
            <p:nvPr/>
          </p:nvGrpSpPr>
          <p:grpSpPr>
            <a:xfrm>
              <a:off x="7573455" y="3263559"/>
              <a:ext cx="857257" cy="357190"/>
              <a:chOff x="3714743" y="4214818"/>
              <a:chExt cx="857257" cy="3571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09" name="Retângulo 108"/>
              <p:cNvSpPr/>
              <p:nvPr/>
            </p:nvSpPr>
            <p:spPr>
              <a:xfrm>
                <a:off x="3714743" y="4214818"/>
                <a:ext cx="142877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110" name="Retângulo 109"/>
              <p:cNvSpPr/>
              <p:nvPr/>
            </p:nvSpPr>
            <p:spPr>
              <a:xfrm>
                <a:off x="4429124" y="4214818"/>
                <a:ext cx="142876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111" name="Retângulo 110"/>
              <p:cNvSpPr/>
              <p:nvPr/>
            </p:nvSpPr>
            <p:spPr>
              <a:xfrm>
                <a:off x="3857620" y="4214818"/>
                <a:ext cx="571504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+mj-lt"/>
                  </a:rPr>
                  <a:t>+</a:t>
                </a:r>
              </a:p>
            </p:txBody>
          </p:sp>
        </p:grpSp>
        <p:grpSp>
          <p:nvGrpSpPr>
            <p:cNvPr id="76" name="Grupo 52"/>
            <p:cNvGrpSpPr/>
            <p:nvPr/>
          </p:nvGrpSpPr>
          <p:grpSpPr>
            <a:xfrm>
              <a:off x="9859471" y="3263559"/>
              <a:ext cx="857257" cy="357190"/>
              <a:chOff x="3714743" y="4214818"/>
              <a:chExt cx="857257" cy="3571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06" name="Retângulo 105"/>
              <p:cNvSpPr/>
              <p:nvPr/>
            </p:nvSpPr>
            <p:spPr>
              <a:xfrm>
                <a:off x="3714743" y="4214818"/>
                <a:ext cx="142877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107" name="Retângulo 106"/>
              <p:cNvSpPr/>
              <p:nvPr/>
            </p:nvSpPr>
            <p:spPr>
              <a:xfrm>
                <a:off x="4429124" y="4214818"/>
                <a:ext cx="142876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108" name="Retângulo 107"/>
              <p:cNvSpPr/>
              <p:nvPr/>
            </p:nvSpPr>
            <p:spPr>
              <a:xfrm>
                <a:off x="3857620" y="4214818"/>
                <a:ext cx="571504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+mj-lt"/>
                  </a:rPr>
                  <a:t>-</a:t>
                </a:r>
              </a:p>
            </p:txBody>
          </p:sp>
        </p:grpSp>
        <p:grpSp>
          <p:nvGrpSpPr>
            <p:cNvPr id="77" name="Grupo 56"/>
            <p:cNvGrpSpPr/>
            <p:nvPr/>
          </p:nvGrpSpPr>
          <p:grpSpPr>
            <a:xfrm>
              <a:off x="7001951" y="3977939"/>
              <a:ext cx="857257" cy="357190"/>
              <a:chOff x="3714743" y="4214818"/>
              <a:chExt cx="857257" cy="3571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03" name="Retângulo 102"/>
              <p:cNvSpPr/>
              <p:nvPr/>
            </p:nvSpPr>
            <p:spPr>
              <a:xfrm>
                <a:off x="3714743" y="4214818"/>
                <a:ext cx="142877" cy="35719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104" name="Retângulo 103"/>
              <p:cNvSpPr/>
              <p:nvPr/>
            </p:nvSpPr>
            <p:spPr>
              <a:xfrm>
                <a:off x="4429124" y="4214818"/>
                <a:ext cx="142876" cy="35719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105" name="Retângulo 104"/>
              <p:cNvSpPr/>
              <p:nvPr/>
            </p:nvSpPr>
            <p:spPr>
              <a:xfrm>
                <a:off x="3857620" y="4214818"/>
                <a:ext cx="571504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+mj-lt"/>
                  </a:rPr>
                  <a:t>a</a:t>
                </a:r>
              </a:p>
            </p:txBody>
          </p:sp>
        </p:grpSp>
        <p:grpSp>
          <p:nvGrpSpPr>
            <p:cNvPr id="79" name="Grupo 60"/>
            <p:cNvGrpSpPr/>
            <p:nvPr/>
          </p:nvGrpSpPr>
          <p:grpSpPr>
            <a:xfrm>
              <a:off x="8073521" y="3977939"/>
              <a:ext cx="857257" cy="357190"/>
              <a:chOff x="3714743" y="4214818"/>
              <a:chExt cx="857257" cy="3571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00" name="Retângulo 99"/>
              <p:cNvSpPr/>
              <p:nvPr/>
            </p:nvSpPr>
            <p:spPr>
              <a:xfrm>
                <a:off x="3714743" y="4214818"/>
                <a:ext cx="142877" cy="35719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101" name="Retângulo 100"/>
              <p:cNvSpPr/>
              <p:nvPr/>
            </p:nvSpPr>
            <p:spPr>
              <a:xfrm>
                <a:off x="4429124" y="4214818"/>
                <a:ext cx="142876" cy="35719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102" name="Retângulo 101"/>
              <p:cNvSpPr/>
              <p:nvPr/>
            </p:nvSpPr>
            <p:spPr>
              <a:xfrm>
                <a:off x="3857620" y="4214818"/>
                <a:ext cx="571504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+mj-lt"/>
                  </a:rPr>
                  <a:t>b</a:t>
                </a:r>
              </a:p>
            </p:txBody>
          </p:sp>
        </p:grpSp>
        <p:grpSp>
          <p:nvGrpSpPr>
            <p:cNvPr id="81" name="Grupo 64"/>
            <p:cNvGrpSpPr/>
            <p:nvPr/>
          </p:nvGrpSpPr>
          <p:grpSpPr>
            <a:xfrm>
              <a:off x="9359405" y="3977939"/>
              <a:ext cx="857257" cy="357190"/>
              <a:chOff x="3714743" y="4214818"/>
              <a:chExt cx="857257" cy="3571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97" name="Retângulo 96"/>
              <p:cNvSpPr/>
              <p:nvPr/>
            </p:nvSpPr>
            <p:spPr>
              <a:xfrm>
                <a:off x="3714743" y="4214818"/>
                <a:ext cx="142877" cy="35719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4429124" y="4214818"/>
                <a:ext cx="142876" cy="35719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3857620" y="4214818"/>
                <a:ext cx="571504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+mj-lt"/>
                  </a:rPr>
                  <a:t>c</a:t>
                </a:r>
              </a:p>
            </p:txBody>
          </p:sp>
        </p:grpSp>
        <p:grpSp>
          <p:nvGrpSpPr>
            <p:cNvPr id="83" name="Grupo 68"/>
            <p:cNvGrpSpPr/>
            <p:nvPr/>
          </p:nvGrpSpPr>
          <p:grpSpPr>
            <a:xfrm>
              <a:off x="10359537" y="3977939"/>
              <a:ext cx="857257" cy="357190"/>
              <a:chOff x="3714743" y="4214818"/>
              <a:chExt cx="857257" cy="3571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94" name="Retângulo 93"/>
              <p:cNvSpPr/>
              <p:nvPr/>
            </p:nvSpPr>
            <p:spPr>
              <a:xfrm>
                <a:off x="3714743" y="4214818"/>
                <a:ext cx="142877" cy="35719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95" name="Retângulo 94"/>
              <p:cNvSpPr/>
              <p:nvPr/>
            </p:nvSpPr>
            <p:spPr>
              <a:xfrm>
                <a:off x="4429124" y="4214818"/>
                <a:ext cx="142876" cy="35719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3857620" y="4214818"/>
                <a:ext cx="571504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+mj-lt"/>
                  </a:rPr>
                  <a:t>d</a:t>
                </a:r>
              </a:p>
            </p:txBody>
          </p:sp>
        </p:grpSp>
        <p:cxnSp>
          <p:nvCxnSpPr>
            <p:cNvPr id="85" name="Conector reto 84"/>
            <p:cNvCxnSpPr/>
            <p:nvPr/>
          </p:nvCxnSpPr>
          <p:spPr>
            <a:xfrm rot="5400000">
              <a:off x="8180678" y="2656336"/>
              <a:ext cx="357190" cy="8572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 rot="16200000" flipH="1">
              <a:off x="9680876" y="2727774"/>
              <a:ext cx="357190" cy="7143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to 87"/>
            <p:cNvCxnSpPr/>
            <p:nvPr/>
          </p:nvCxnSpPr>
          <p:spPr>
            <a:xfrm rot="5400000">
              <a:off x="7359141" y="3692187"/>
              <a:ext cx="357190" cy="2143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/>
            <p:nvPr/>
          </p:nvCxnSpPr>
          <p:spPr>
            <a:xfrm rot="16200000" flipH="1">
              <a:off x="8252116" y="3727906"/>
              <a:ext cx="357190" cy="1428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rot="5400000">
              <a:off x="9680876" y="3727906"/>
              <a:ext cx="357190" cy="1428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 rot="16200000" flipH="1">
              <a:off x="10538132" y="3727906"/>
              <a:ext cx="357190" cy="1428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aixaDeTexto 91"/>
            <p:cNvSpPr txBox="1"/>
            <p:nvPr/>
          </p:nvSpPr>
          <p:spPr>
            <a:xfrm>
              <a:off x="8573586" y="1348992"/>
              <a:ext cx="786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ptraiz</a:t>
              </a:r>
              <a:endParaRPr lang="pt-BR" dirty="0"/>
            </a:p>
          </p:txBody>
        </p:sp>
        <p:cxnSp>
          <p:nvCxnSpPr>
            <p:cNvPr id="93" name="Forma 78"/>
            <p:cNvCxnSpPr>
              <a:stCxn id="92" idx="3"/>
            </p:cNvCxnSpPr>
            <p:nvPr/>
          </p:nvCxnSpPr>
          <p:spPr>
            <a:xfrm>
              <a:off x="9360083" y="1549047"/>
              <a:ext cx="642265" cy="371449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669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24557" y="2549179"/>
            <a:ext cx="532549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sz="2400" dirty="0">
                <a:latin typeface="+mj-lt"/>
              </a:rPr>
              <a:t>: Percurso em ordem simétrica (recursivo)</a:t>
            </a:r>
          </a:p>
          <a:p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procedimento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simet(pt)</a:t>
            </a:r>
          </a:p>
          <a:p>
            <a:r>
              <a:rPr lang="pt-BR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se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esq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≠ </a:t>
            </a:r>
            <a:r>
              <a:rPr lang="el-GR" dirty="0">
                <a:latin typeface="Consolas" panose="020B0609020204030204" pitchFamily="49" charset="0"/>
                <a:cs typeface="Consolas" panose="020B0609020204030204" pitchFamily="49" charset="0"/>
              </a:rPr>
              <a:t>λ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simet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esq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  visita(pt)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  se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≠ </a:t>
            </a:r>
            <a:r>
              <a:rPr lang="el-GR" dirty="0">
                <a:latin typeface="Consolas" panose="020B0609020204030204" pitchFamily="49" charset="0"/>
                <a:cs typeface="Consolas" panose="020B0609020204030204" pitchFamily="49" charset="0"/>
              </a:rPr>
              <a:t>λ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simet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ptraiz ≠ </a:t>
            </a:r>
            <a:r>
              <a:rPr lang="el-GR" dirty="0">
                <a:latin typeface="Consolas" panose="020B0609020204030204" pitchFamily="49" charset="0"/>
                <a:cs typeface="Consolas" panose="020B0609020204030204" pitchFamily="49" charset="0"/>
              </a:rPr>
              <a:t>λ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simet(ptraiz)</a:t>
            </a:r>
          </a:p>
          <a:p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8435531" y="5226835"/>
            <a:ext cx="2491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Ordem de visitas: </a:t>
            </a:r>
          </a:p>
          <a:p>
            <a:r>
              <a:rPr lang="pt-BR" sz="2000" dirty="0"/>
              <a:t>(((a + b) * (c – d)) / e)</a:t>
            </a:r>
          </a:p>
        </p:txBody>
      </p:sp>
      <p:grpSp>
        <p:nvGrpSpPr>
          <p:cNvPr id="53" name="Grupo 13"/>
          <p:cNvGrpSpPr/>
          <p:nvPr/>
        </p:nvGrpSpPr>
        <p:grpSpPr>
          <a:xfrm>
            <a:off x="7001951" y="1348992"/>
            <a:ext cx="4357719" cy="2986137"/>
            <a:chOff x="7001951" y="1348992"/>
            <a:chExt cx="4357719" cy="2986137"/>
          </a:xfrm>
        </p:grpSpPr>
        <p:grpSp>
          <p:nvGrpSpPr>
            <p:cNvPr id="57" name="Grupo 28"/>
            <p:cNvGrpSpPr/>
            <p:nvPr/>
          </p:nvGrpSpPr>
          <p:grpSpPr>
            <a:xfrm>
              <a:off x="9573719" y="1906237"/>
              <a:ext cx="857257" cy="357190"/>
              <a:chOff x="3714743" y="4214818"/>
              <a:chExt cx="857257" cy="3571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41" name="Retângulo 140"/>
              <p:cNvSpPr/>
              <p:nvPr/>
            </p:nvSpPr>
            <p:spPr>
              <a:xfrm>
                <a:off x="3714743" y="4214818"/>
                <a:ext cx="142877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142" name="Retângulo 141"/>
              <p:cNvSpPr/>
              <p:nvPr/>
            </p:nvSpPr>
            <p:spPr>
              <a:xfrm>
                <a:off x="4429124" y="4214818"/>
                <a:ext cx="142876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143" name="Retângulo 142"/>
              <p:cNvSpPr/>
              <p:nvPr/>
            </p:nvSpPr>
            <p:spPr>
              <a:xfrm>
                <a:off x="3857620" y="4214818"/>
                <a:ext cx="571504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+mj-lt"/>
                  </a:rPr>
                  <a:t>/</a:t>
                </a:r>
              </a:p>
            </p:txBody>
          </p:sp>
        </p:grpSp>
        <p:grpSp>
          <p:nvGrpSpPr>
            <p:cNvPr id="61" name="Grupo 29"/>
            <p:cNvGrpSpPr/>
            <p:nvPr/>
          </p:nvGrpSpPr>
          <p:grpSpPr>
            <a:xfrm>
              <a:off x="8716463" y="2549179"/>
              <a:ext cx="857257" cy="357190"/>
              <a:chOff x="3714743" y="4214818"/>
              <a:chExt cx="857257" cy="3571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15" name="Retângulo 114"/>
              <p:cNvSpPr/>
              <p:nvPr/>
            </p:nvSpPr>
            <p:spPr>
              <a:xfrm>
                <a:off x="3714743" y="4214818"/>
                <a:ext cx="142877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116" name="Retângulo 115"/>
              <p:cNvSpPr/>
              <p:nvPr/>
            </p:nvSpPr>
            <p:spPr>
              <a:xfrm>
                <a:off x="4429124" y="4214818"/>
                <a:ext cx="142876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140" name="Retângulo 139"/>
              <p:cNvSpPr/>
              <p:nvPr/>
            </p:nvSpPr>
            <p:spPr>
              <a:xfrm>
                <a:off x="3857620" y="4214818"/>
                <a:ext cx="571504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+mj-lt"/>
                  </a:rPr>
                  <a:t>*</a:t>
                </a:r>
              </a:p>
            </p:txBody>
          </p:sp>
        </p:grpSp>
        <p:grpSp>
          <p:nvGrpSpPr>
            <p:cNvPr id="65" name="Grupo 33"/>
            <p:cNvGrpSpPr/>
            <p:nvPr/>
          </p:nvGrpSpPr>
          <p:grpSpPr>
            <a:xfrm>
              <a:off x="10502413" y="2549179"/>
              <a:ext cx="857257" cy="357190"/>
              <a:chOff x="3714743" y="4214818"/>
              <a:chExt cx="857257" cy="3571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12" name="Retângulo 111"/>
              <p:cNvSpPr/>
              <p:nvPr/>
            </p:nvSpPr>
            <p:spPr>
              <a:xfrm>
                <a:off x="3714743" y="4214818"/>
                <a:ext cx="142877" cy="35719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113" name="Retângulo 112"/>
              <p:cNvSpPr/>
              <p:nvPr/>
            </p:nvSpPr>
            <p:spPr>
              <a:xfrm>
                <a:off x="4429124" y="4214818"/>
                <a:ext cx="142876" cy="35719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114" name="Retângulo 113"/>
              <p:cNvSpPr/>
              <p:nvPr/>
            </p:nvSpPr>
            <p:spPr>
              <a:xfrm>
                <a:off x="3857620" y="4214818"/>
                <a:ext cx="571504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+mj-lt"/>
                  </a:rPr>
                  <a:t>e</a:t>
                </a:r>
              </a:p>
            </p:txBody>
          </p:sp>
        </p:grpSp>
        <p:cxnSp>
          <p:nvCxnSpPr>
            <p:cNvPr id="69" name="Conector reto 68"/>
            <p:cNvCxnSpPr/>
            <p:nvPr/>
          </p:nvCxnSpPr>
          <p:spPr>
            <a:xfrm rot="5400000">
              <a:off x="9252248" y="2156270"/>
              <a:ext cx="285752" cy="5000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 rot="16200000" flipH="1">
              <a:off x="10502413" y="2120551"/>
              <a:ext cx="285752" cy="5715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upo 48"/>
            <p:cNvGrpSpPr/>
            <p:nvPr/>
          </p:nvGrpSpPr>
          <p:grpSpPr>
            <a:xfrm>
              <a:off x="7573455" y="3263559"/>
              <a:ext cx="857257" cy="357190"/>
              <a:chOff x="3714743" y="4214818"/>
              <a:chExt cx="857257" cy="3571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09" name="Retângulo 108"/>
              <p:cNvSpPr/>
              <p:nvPr/>
            </p:nvSpPr>
            <p:spPr>
              <a:xfrm>
                <a:off x="3714743" y="4214818"/>
                <a:ext cx="142877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110" name="Retângulo 109"/>
              <p:cNvSpPr/>
              <p:nvPr/>
            </p:nvSpPr>
            <p:spPr>
              <a:xfrm>
                <a:off x="4429124" y="4214818"/>
                <a:ext cx="142876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111" name="Retângulo 110"/>
              <p:cNvSpPr/>
              <p:nvPr/>
            </p:nvSpPr>
            <p:spPr>
              <a:xfrm>
                <a:off x="3857620" y="4214818"/>
                <a:ext cx="571504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+mj-lt"/>
                  </a:rPr>
                  <a:t>+</a:t>
                </a:r>
              </a:p>
            </p:txBody>
          </p:sp>
        </p:grpSp>
        <p:grpSp>
          <p:nvGrpSpPr>
            <p:cNvPr id="76" name="Grupo 52"/>
            <p:cNvGrpSpPr/>
            <p:nvPr/>
          </p:nvGrpSpPr>
          <p:grpSpPr>
            <a:xfrm>
              <a:off x="9859471" y="3263559"/>
              <a:ext cx="857257" cy="357190"/>
              <a:chOff x="3714743" y="4214818"/>
              <a:chExt cx="857257" cy="3571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06" name="Retângulo 105"/>
              <p:cNvSpPr/>
              <p:nvPr/>
            </p:nvSpPr>
            <p:spPr>
              <a:xfrm>
                <a:off x="3714743" y="4214818"/>
                <a:ext cx="142877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107" name="Retângulo 106"/>
              <p:cNvSpPr/>
              <p:nvPr/>
            </p:nvSpPr>
            <p:spPr>
              <a:xfrm>
                <a:off x="4429124" y="4214818"/>
                <a:ext cx="142876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108" name="Retângulo 107"/>
              <p:cNvSpPr/>
              <p:nvPr/>
            </p:nvSpPr>
            <p:spPr>
              <a:xfrm>
                <a:off x="3857620" y="4214818"/>
                <a:ext cx="571504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+mj-lt"/>
                  </a:rPr>
                  <a:t>-</a:t>
                </a:r>
              </a:p>
            </p:txBody>
          </p:sp>
        </p:grpSp>
        <p:grpSp>
          <p:nvGrpSpPr>
            <p:cNvPr id="77" name="Grupo 56"/>
            <p:cNvGrpSpPr/>
            <p:nvPr/>
          </p:nvGrpSpPr>
          <p:grpSpPr>
            <a:xfrm>
              <a:off x="7001951" y="3977939"/>
              <a:ext cx="857257" cy="357190"/>
              <a:chOff x="3714743" y="4214818"/>
              <a:chExt cx="857257" cy="3571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03" name="Retângulo 102"/>
              <p:cNvSpPr/>
              <p:nvPr/>
            </p:nvSpPr>
            <p:spPr>
              <a:xfrm>
                <a:off x="3714743" y="4214818"/>
                <a:ext cx="142877" cy="35719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104" name="Retângulo 103"/>
              <p:cNvSpPr/>
              <p:nvPr/>
            </p:nvSpPr>
            <p:spPr>
              <a:xfrm>
                <a:off x="4429124" y="4214818"/>
                <a:ext cx="142876" cy="35719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105" name="Retângulo 104"/>
              <p:cNvSpPr/>
              <p:nvPr/>
            </p:nvSpPr>
            <p:spPr>
              <a:xfrm>
                <a:off x="3857620" y="4214818"/>
                <a:ext cx="571504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+mj-lt"/>
                  </a:rPr>
                  <a:t>a</a:t>
                </a:r>
              </a:p>
            </p:txBody>
          </p:sp>
        </p:grpSp>
        <p:grpSp>
          <p:nvGrpSpPr>
            <p:cNvPr id="79" name="Grupo 60"/>
            <p:cNvGrpSpPr/>
            <p:nvPr/>
          </p:nvGrpSpPr>
          <p:grpSpPr>
            <a:xfrm>
              <a:off x="8073521" y="3977939"/>
              <a:ext cx="857257" cy="357190"/>
              <a:chOff x="3714743" y="4214818"/>
              <a:chExt cx="857257" cy="3571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00" name="Retângulo 99"/>
              <p:cNvSpPr/>
              <p:nvPr/>
            </p:nvSpPr>
            <p:spPr>
              <a:xfrm>
                <a:off x="3714743" y="4214818"/>
                <a:ext cx="142877" cy="35719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101" name="Retângulo 100"/>
              <p:cNvSpPr/>
              <p:nvPr/>
            </p:nvSpPr>
            <p:spPr>
              <a:xfrm>
                <a:off x="4429124" y="4214818"/>
                <a:ext cx="142876" cy="35719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102" name="Retângulo 101"/>
              <p:cNvSpPr/>
              <p:nvPr/>
            </p:nvSpPr>
            <p:spPr>
              <a:xfrm>
                <a:off x="3857620" y="4214818"/>
                <a:ext cx="571504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+mj-lt"/>
                  </a:rPr>
                  <a:t>b</a:t>
                </a:r>
              </a:p>
            </p:txBody>
          </p:sp>
        </p:grpSp>
        <p:grpSp>
          <p:nvGrpSpPr>
            <p:cNvPr id="81" name="Grupo 64"/>
            <p:cNvGrpSpPr/>
            <p:nvPr/>
          </p:nvGrpSpPr>
          <p:grpSpPr>
            <a:xfrm>
              <a:off x="9359405" y="3977939"/>
              <a:ext cx="857257" cy="357190"/>
              <a:chOff x="3714743" y="4214818"/>
              <a:chExt cx="857257" cy="3571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97" name="Retângulo 96"/>
              <p:cNvSpPr/>
              <p:nvPr/>
            </p:nvSpPr>
            <p:spPr>
              <a:xfrm>
                <a:off x="3714743" y="4214818"/>
                <a:ext cx="142877" cy="35719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4429124" y="4214818"/>
                <a:ext cx="142876" cy="35719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3857620" y="4214818"/>
                <a:ext cx="571504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+mj-lt"/>
                  </a:rPr>
                  <a:t>c</a:t>
                </a:r>
              </a:p>
            </p:txBody>
          </p:sp>
        </p:grpSp>
        <p:grpSp>
          <p:nvGrpSpPr>
            <p:cNvPr id="83" name="Grupo 68"/>
            <p:cNvGrpSpPr/>
            <p:nvPr/>
          </p:nvGrpSpPr>
          <p:grpSpPr>
            <a:xfrm>
              <a:off x="10359537" y="3977939"/>
              <a:ext cx="857257" cy="357190"/>
              <a:chOff x="3714743" y="4214818"/>
              <a:chExt cx="857257" cy="3571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94" name="Retângulo 93"/>
              <p:cNvSpPr/>
              <p:nvPr/>
            </p:nvSpPr>
            <p:spPr>
              <a:xfrm>
                <a:off x="3714743" y="4214818"/>
                <a:ext cx="142877" cy="35719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95" name="Retângulo 94"/>
              <p:cNvSpPr/>
              <p:nvPr/>
            </p:nvSpPr>
            <p:spPr>
              <a:xfrm>
                <a:off x="4429124" y="4214818"/>
                <a:ext cx="142876" cy="35719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3857620" y="4214818"/>
                <a:ext cx="571504" cy="35719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+mj-lt"/>
                  </a:rPr>
                  <a:t>d</a:t>
                </a:r>
              </a:p>
            </p:txBody>
          </p:sp>
        </p:grpSp>
        <p:cxnSp>
          <p:nvCxnSpPr>
            <p:cNvPr id="85" name="Conector reto 84"/>
            <p:cNvCxnSpPr/>
            <p:nvPr/>
          </p:nvCxnSpPr>
          <p:spPr>
            <a:xfrm rot="5400000">
              <a:off x="8180678" y="2656336"/>
              <a:ext cx="357190" cy="8572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 rot="16200000" flipH="1">
              <a:off x="9680876" y="2727774"/>
              <a:ext cx="357190" cy="7143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to 87"/>
            <p:cNvCxnSpPr/>
            <p:nvPr/>
          </p:nvCxnSpPr>
          <p:spPr>
            <a:xfrm rot="5400000">
              <a:off x="7359141" y="3692187"/>
              <a:ext cx="357190" cy="2143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/>
            <p:nvPr/>
          </p:nvCxnSpPr>
          <p:spPr>
            <a:xfrm rot="16200000" flipH="1">
              <a:off x="8252116" y="3727906"/>
              <a:ext cx="357190" cy="1428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rot="5400000">
              <a:off x="9680876" y="3727906"/>
              <a:ext cx="357190" cy="1428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 rot="16200000" flipH="1">
              <a:off x="10538132" y="3727906"/>
              <a:ext cx="357190" cy="1428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aixaDeTexto 91"/>
            <p:cNvSpPr txBox="1"/>
            <p:nvPr/>
          </p:nvSpPr>
          <p:spPr>
            <a:xfrm>
              <a:off x="8573586" y="1348992"/>
              <a:ext cx="786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ptraiz</a:t>
              </a:r>
              <a:endParaRPr lang="pt-BR" dirty="0"/>
            </a:p>
          </p:txBody>
        </p:sp>
        <p:cxnSp>
          <p:nvCxnSpPr>
            <p:cNvPr id="93" name="Forma 78"/>
            <p:cNvCxnSpPr>
              <a:stCxn id="92" idx="3"/>
            </p:cNvCxnSpPr>
            <p:nvPr/>
          </p:nvCxnSpPr>
          <p:spPr>
            <a:xfrm>
              <a:off x="9360083" y="1549047"/>
              <a:ext cx="642265" cy="371449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9762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24128" y="2461980"/>
            <a:ext cx="790953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sz="2400" dirty="0">
                <a:latin typeface="+mj-lt"/>
              </a:rPr>
              <a:t>: Percurso em pré-ordem (usando pilha)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 inserir</a:t>
            </a:r>
            <a:r>
              <a:rPr lang="pt-BR" dirty="0">
                <a:latin typeface="Consolas" pitchFamily="49" charset="0"/>
              </a:rPr>
              <a:t> raiz na pilha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 enquanto</a:t>
            </a:r>
            <a:r>
              <a:rPr lang="pt-BR" dirty="0">
                <a:latin typeface="Consolas" pitchFamily="49" charset="0"/>
              </a:rPr>
              <a:t> pilha não estiver vazia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faça</a:t>
            </a:r>
          </a:p>
          <a:p>
            <a:r>
              <a:rPr lang="pt-BR" dirty="0">
                <a:latin typeface="Consolas" pitchFamily="49" charset="0"/>
              </a:rPr>
              <a:t>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|</a:t>
            </a:r>
            <a:r>
              <a:rPr lang="pt-BR" dirty="0">
                <a:latin typeface="Consolas" pitchFamily="49" charset="0"/>
              </a:rPr>
              <a:t>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remover</a:t>
            </a:r>
            <a:r>
              <a:rPr lang="pt-BR" dirty="0">
                <a:latin typeface="Consolas" pitchFamily="49" charset="0"/>
              </a:rPr>
              <a:t> vértice v da pilha</a:t>
            </a:r>
          </a:p>
          <a:p>
            <a:r>
              <a:rPr lang="pt-BR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</a:rPr>
              <a:t>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|</a:t>
            </a:r>
            <a:r>
              <a:rPr lang="pt-BR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</a:rPr>
              <a:t>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visitar</a:t>
            </a:r>
            <a:r>
              <a:rPr lang="pt-BR" dirty="0">
                <a:latin typeface="Consolas" pitchFamily="49" charset="0"/>
              </a:rPr>
              <a:t> vértice v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  |   inserir</a:t>
            </a:r>
            <a:r>
              <a:rPr lang="pt-BR" dirty="0">
                <a:latin typeface="Consolas" pitchFamily="49" charset="0"/>
              </a:rPr>
              <a:t> filhos de v na pilha (da direita pra esquerda)</a:t>
            </a:r>
          </a:p>
        </p:txBody>
      </p:sp>
      <p:grpSp>
        <p:nvGrpSpPr>
          <p:cNvPr id="5" name="Grupo 40"/>
          <p:cNvGrpSpPr/>
          <p:nvPr/>
        </p:nvGrpSpPr>
        <p:grpSpPr>
          <a:xfrm>
            <a:off x="6181871" y="4816511"/>
            <a:ext cx="1310397" cy="1428760"/>
            <a:chOff x="4429124" y="4286256"/>
            <a:chExt cx="1911179" cy="1714512"/>
          </a:xfrm>
        </p:grpSpPr>
        <p:sp>
          <p:nvSpPr>
            <p:cNvPr id="24" name="Retângulo 23"/>
            <p:cNvSpPr/>
            <p:nvPr/>
          </p:nvSpPr>
          <p:spPr>
            <a:xfrm>
              <a:off x="4429124" y="5572140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/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4429124" y="5143512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429124" y="4714884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4429124" y="4286256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8" name="Conector angulado 8"/>
            <p:cNvCxnSpPr>
              <a:stCxn id="29" idx="2"/>
              <a:endCxn id="24" idx="3"/>
            </p:cNvCxnSpPr>
            <p:nvPr/>
          </p:nvCxnSpPr>
          <p:spPr>
            <a:xfrm rot="5400000">
              <a:off x="5485710" y="5387383"/>
              <a:ext cx="128305" cy="66983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/>
            <p:cNvSpPr txBox="1"/>
            <p:nvPr/>
          </p:nvSpPr>
          <p:spPr>
            <a:xfrm>
              <a:off x="5429256" y="5214950"/>
              <a:ext cx="911047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Topo</a:t>
              </a:r>
            </a:p>
          </p:txBody>
        </p:sp>
      </p:grpSp>
      <p:grpSp>
        <p:nvGrpSpPr>
          <p:cNvPr id="6" name="Grupo 41"/>
          <p:cNvGrpSpPr/>
          <p:nvPr/>
        </p:nvGrpSpPr>
        <p:grpSpPr>
          <a:xfrm>
            <a:off x="7682070" y="4816511"/>
            <a:ext cx="1373083" cy="1428760"/>
            <a:chOff x="6572264" y="4286256"/>
            <a:chExt cx="1703810" cy="1714512"/>
          </a:xfrm>
        </p:grpSpPr>
        <p:sp>
          <p:nvSpPr>
            <p:cNvPr id="30" name="Retângulo 29"/>
            <p:cNvSpPr/>
            <p:nvPr/>
          </p:nvSpPr>
          <p:spPr>
            <a:xfrm>
              <a:off x="6572264" y="5572140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572264" y="5143512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*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6572264" y="4714884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6572264" y="4286256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4" name="Conector angulado 8"/>
            <p:cNvCxnSpPr>
              <a:stCxn id="35" idx="2"/>
              <a:endCxn id="31" idx="3"/>
            </p:cNvCxnSpPr>
            <p:nvPr/>
          </p:nvCxnSpPr>
          <p:spPr>
            <a:xfrm rot="5400000">
              <a:off x="7559148" y="5028457"/>
              <a:ext cx="128305" cy="53043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/>
            <p:cNvSpPr txBox="1"/>
            <p:nvPr/>
          </p:nvSpPr>
          <p:spPr>
            <a:xfrm>
              <a:off x="7500958" y="4786322"/>
              <a:ext cx="775116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Topo</a:t>
              </a:r>
            </a:p>
          </p:txBody>
        </p:sp>
      </p:grpSp>
      <p:grpSp>
        <p:nvGrpSpPr>
          <p:cNvPr id="36" name="Grupo 42"/>
          <p:cNvGrpSpPr/>
          <p:nvPr/>
        </p:nvGrpSpPr>
        <p:grpSpPr>
          <a:xfrm>
            <a:off x="9325143" y="4816511"/>
            <a:ext cx="1410476" cy="1428760"/>
            <a:chOff x="6572264" y="4286256"/>
            <a:chExt cx="1750210" cy="1714512"/>
          </a:xfrm>
        </p:grpSpPr>
        <p:sp>
          <p:nvSpPr>
            <p:cNvPr id="44" name="Retângulo 43"/>
            <p:cNvSpPr/>
            <p:nvPr/>
          </p:nvSpPr>
          <p:spPr>
            <a:xfrm>
              <a:off x="6572264" y="5572140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6572264" y="5143512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-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6572264" y="4714884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+</a:t>
              </a: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572264" y="4286256"/>
              <a:ext cx="785818" cy="4286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8" name="Conector angulado 8"/>
            <p:cNvCxnSpPr>
              <a:stCxn id="49" idx="2"/>
              <a:endCxn id="46" idx="3"/>
            </p:cNvCxnSpPr>
            <p:nvPr/>
          </p:nvCxnSpPr>
          <p:spPr>
            <a:xfrm rot="5400000">
              <a:off x="7589491" y="4583772"/>
              <a:ext cx="114018" cy="57683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aixaDeTexto 48"/>
            <p:cNvSpPr txBox="1"/>
            <p:nvPr/>
          </p:nvSpPr>
          <p:spPr>
            <a:xfrm>
              <a:off x="7547358" y="4371982"/>
              <a:ext cx="775116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Topo</a:t>
              </a:r>
            </a:p>
          </p:txBody>
        </p:sp>
      </p:grpSp>
      <p:sp>
        <p:nvSpPr>
          <p:cNvPr id="52" name="CaixaDeTexto 51"/>
          <p:cNvSpPr txBox="1"/>
          <p:nvPr/>
        </p:nvSpPr>
        <p:spPr>
          <a:xfrm>
            <a:off x="1849667" y="5001600"/>
            <a:ext cx="2048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Ordem de visitas: </a:t>
            </a:r>
          </a:p>
          <a:p>
            <a:r>
              <a:rPr lang="pt-BR" sz="2000" dirty="0"/>
              <a:t>/ * + a b – c d e</a:t>
            </a:r>
          </a:p>
        </p:txBody>
      </p:sp>
      <p:grpSp>
        <p:nvGrpSpPr>
          <p:cNvPr id="69" name="Grupo 47"/>
          <p:cNvGrpSpPr/>
          <p:nvPr/>
        </p:nvGrpSpPr>
        <p:grpSpPr>
          <a:xfrm>
            <a:off x="8130082" y="719303"/>
            <a:ext cx="3357586" cy="1984680"/>
            <a:chOff x="2357422" y="3429000"/>
            <a:chExt cx="2804947" cy="1627490"/>
          </a:xfrm>
          <a:solidFill>
            <a:schemeClr val="accent3">
              <a:lumMod val="75000"/>
            </a:schemeClr>
          </a:solidFill>
        </p:grpSpPr>
        <p:sp>
          <p:nvSpPr>
            <p:cNvPr id="70" name="Elipse 69"/>
            <p:cNvSpPr/>
            <p:nvPr/>
          </p:nvSpPr>
          <p:spPr>
            <a:xfrm>
              <a:off x="4045224" y="3429000"/>
              <a:ext cx="265553" cy="27016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/</a:t>
              </a:r>
            </a:p>
          </p:txBody>
        </p:sp>
        <p:sp>
          <p:nvSpPr>
            <p:cNvPr id="71" name="Elipse 70"/>
            <p:cNvSpPr/>
            <p:nvPr/>
          </p:nvSpPr>
          <p:spPr>
            <a:xfrm>
              <a:off x="4896816" y="3813427"/>
              <a:ext cx="265553" cy="27016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e</a:t>
              </a:r>
            </a:p>
          </p:txBody>
        </p:sp>
        <p:sp>
          <p:nvSpPr>
            <p:cNvPr id="72" name="Elipse 71"/>
            <p:cNvSpPr/>
            <p:nvPr/>
          </p:nvSpPr>
          <p:spPr>
            <a:xfrm>
              <a:off x="3193632" y="3813427"/>
              <a:ext cx="265553" cy="27016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*</a:t>
              </a:r>
            </a:p>
          </p:txBody>
        </p:sp>
        <p:cxnSp>
          <p:nvCxnSpPr>
            <p:cNvPr id="73" name="Conector reto 72"/>
            <p:cNvCxnSpPr>
              <a:stCxn id="70" idx="3"/>
              <a:endCxn id="72" idx="7"/>
            </p:cNvCxnSpPr>
            <p:nvPr/>
          </p:nvCxnSpPr>
          <p:spPr>
            <a:xfrm rot="5400000">
              <a:off x="3655510" y="3424389"/>
              <a:ext cx="193390" cy="66381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>
              <a:stCxn id="70" idx="5"/>
              <a:endCxn id="71" idx="1"/>
            </p:cNvCxnSpPr>
            <p:nvPr/>
          </p:nvCxnSpPr>
          <p:spPr>
            <a:xfrm rot="16200000" flipH="1">
              <a:off x="4507102" y="3424389"/>
              <a:ext cx="193390" cy="66381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Elipse 74"/>
            <p:cNvSpPr/>
            <p:nvPr/>
          </p:nvSpPr>
          <p:spPr>
            <a:xfrm>
              <a:off x="3000364" y="4786322"/>
              <a:ext cx="265553" cy="27016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b</a:t>
              </a:r>
            </a:p>
          </p:txBody>
        </p:sp>
        <p:cxnSp>
          <p:nvCxnSpPr>
            <p:cNvPr id="76" name="Conector reto 75"/>
            <p:cNvCxnSpPr>
              <a:stCxn id="75" idx="0"/>
              <a:endCxn id="77" idx="5"/>
            </p:cNvCxnSpPr>
            <p:nvPr/>
          </p:nvCxnSpPr>
          <p:spPr>
            <a:xfrm rot="16200000" flipV="1">
              <a:off x="2885736" y="4538916"/>
              <a:ext cx="302946" cy="19186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Elipse 76"/>
            <p:cNvSpPr/>
            <p:nvPr/>
          </p:nvSpPr>
          <p:spPr>
            <a:xfrm>
              <a:off x="2714612" y="4252773"/>
              <a:ext cx="265553" cy="27016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+</a:t>
              </a:r>
            </a:p>
          </p:txBody>
        </p:sp>
        <p:sp>
          <p:nvSpPr>
            <p:cNvPr id="78" name="Elipse 77"/>
            <p:cNvSpPr/>
            <p:nvPr/>
          </p:nvSpPr>
          <p:spPr>
            <a:xfrm>
              <a:off x="3714744" y="4286256"/>
              <a:ext cx="265553" cy="27016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-</a:t>
              </a:r>
            </a:p>
          </p:txBody>
        </p:sp>
        <p:cxnSp>
          <p:nvCxnSpPr>
            <p:cNvPr id="79" name="Conector reto 78"/>
            <p:cNvCxnSpPr>
              <a:stCxn id="72" idx="3"/>
              <a:endCxn id="77" idx="0"/>
            </p:cNvCxnSpPr>
            <p:nvPr/>
          </p:nvCxnSpPr>
          <p:spPr>
            <a:xfrm rot="5400000">
              <a:off x="2935584" y="3955835"/>
              <a:ext cx="208743" cy="38513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>
              <a:stCxn id="78" idx="0"/>
              <a:endCxn id="72" idx="5"/>
            </p:cNvCxnSpPr>
            <p:nvPr/>
          </p:nvCxnSpPr>
          <p:spPr>
            <a:xfrm rot="16200000" flipV="1">
              <a:off x="3512796" y="3951530"/>
              <a:ext cx="242226" cy="42722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ipse 80"/>
            <p:cNvSpPr/>
            <p:nvPr/>
          </p:nvSpPr>
          <p:spPr>
            <a:xfrm>
              <a:off x="3428992" y="4786322"/>
              <a:ext cx="265553" cy="27016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c</a:t>
              </a:r>
            </a:p>
          </p:txBody>
        </p:sp>
        <p:sp>
          <p:nvSpPr>
            <p:cNvPr id="82" name="Elipse 81"/>
            <p:cNvSpPr/>
            <p:nvPr/>
          </p:nvSpPr>
          <p:spPr>
            <a:xfrm>
              <a:off x="4000496" y="4786322"/>
              <a:ext cx="265553" cy="27016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d</a:t>
              </a:r>
            </a:p>
          </p:txBody>
        </p:sp>
        <p:cxnSp>
          <p:nvCxnSpPr>
            <p:cNvPr id="83" name="Conector reto 82"/>
            <p:cNvCxnSpPr>
              <a:stCxn id="78" idx="5"/>
              <a:endCxn id="82" idx="0"/>
            </p:cNvCxnSpPr>
            <p:nvPr/>
          </p:nvCxnSpPr>
          <p:spPr>
            <a:xfrm rot="16200000" flipH="1">
              <a:off x="3902609" y="4555657"/>
              <a:ext cx="269463" cy="19186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>
              <a:stCxn id="78" idx="3"/>
              <a:endCxn id="81" idx="0"/>
            </p:cNvCxnSpPr>
            <p:nvPr/>
          </p:nvCxnSpPr>
          <p:spPr>
            <a:xfrm rot="5400000">
              <a:off x="3522970" y="4555658"/>
              <a:ext cx="269463" cy="19186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/>
            <p:cNvCxnSpPr>
              <a:stCxn id="77" idx="3"/>
              <a:endCxn id="86" idx="0"/>
            </p:cNvCxnSpPr>
            <p:nvPr/>
          </p:nvCxnSpPr>
          <p:spPr>
            <a:xfrm rot="5400000">
              <a:off x="2470377" y="4503198"/>
              <a:ext cx="302946" cy="26330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Elipse 85"/>
            <p:cNvSpPr/>
            <p:nvPr/>
          </p:nvSpPr>
          <p:spPr>
            <a:xfrm>
              <a:off x="2357422" y="4786322"/>
              <a:ext cx="265553" cy="27016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a</a:t>
              </a: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11594275" y="6381328"/>
            <a:ext cx="618024" cy="482570"/>
            <a:chOff x="11582400" y="6381328"/>
            <a:chExt cx="618024" cy="482570"/>
          </a:xfrm>
        </p:grpSpPr>
        <p:sp>
          <p:nvSpPr>
            <p:cNvPr id="51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11809140" y="6525344"/>
              <a:ext cx="3912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1948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1919</TotalTime>
  <Words>955</Words>
  <Application>Microsoft Office PowerPoint</Application>
  <PresentationFormat>Widescreen</PresentationFormat>
  <Paragraphs>341</Paragraphs>
  <Slides>15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Symbol</vt:lpstr>
      <vt:lpstr>Tw Cen MT</vt:lpstr>
      <vt:lpstr>Tw Cen MT Condensed</vt:lpstr>
      <vt:lpstr>Wingdings 3</vt:lpstr>
      <vt:lpstr>Integral</vt:lpstr>
      <vt:lpstr>Árvores Binárias</vt:lpstr>
      <vt:lpstr>Introdução</vt:lpstr>
      <vt:lpstr>Introdução</vt:lpstr>
      <vt:lpstr>Aplicação</vt:lpstr>
      <vt:lpstr>Aplicação</vt:lpstr>
      <vt:lpstr>Implementação</vt:lpstr>
      <vt:lpstr>Implementação</vt:lpstr>
      <vt:lpstr>Implementação</vt:lpstr>
      <vt:lpstr>Implementação</vt:lpstr>
      <vt:lpstr>Representação de árvores</vt:lpstr>
      <vt:lpstr>Árvores com Costura</vt:lpstr>
      <vt:lpstr>Árvores com Costura</vt:lpstr>
      <vt:lpstr>Árvores com Costura</vt:lpstr>
      <vt:lpstr>Árvores com Costura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Judson Santiago</dc:creator>
  <cp:keywords>Complexidade;Notação Assintótica</cp:keywords>
  <cp:lastModifiedBy>Judson Santiago</cp:lastModifiedBy>
  <cp:revision>228</cp:revision>
  <dcterms:created xsi:type="dcterms:W3CDTF">2008-03-07T12:19:15Z</dcterms:created>
  <dcterms:modified xsi:type="dcterms:W3CDTF">2017-07-10T19:06:44Z</dcterms:modified>
  <cp:contentStatus/>
</cp:coreProperties>
</file>