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5"/>
  </p:notesMasterIdLst>
  <p:handoutMasterIdLst>
    <p:handoutMasterId r:id="rId26"/>
  </p:handoutMasterIdLst>
  <p:sldIdLst>
    <p:sldId id="374" r:id="rId2"/>
    <p:sldId id="351" r:id="rId3"/>
    <p:sldId id="366" r:id="rId4"/>
    <p:sldId id="352" r:id="rId5"/>
    <p:sldId id="353" r:id="rId6"/>
    <p:sldId id="354" r:id="rId7"/>
    <p:sldId id="355" r:id="rId8"/>
    <p:sldId id="364" r:id="rId9"/>
    <p:sldId id="358" r:id="rId10"/>
    <p:sldId id="367" r:id="rId11"/>
    <p:sldId id="375" r:id="rId12"/>
    <p:sldId id="365" r:id="rId13"/>
    <p:sldId id="369" r:id="rId14"/>
    <p:sldId id="370" r:id="rId15"/>
    <p:sldId id="371" r:id="rId16"/>
    <p:sldId id="372" r:id="rId17"/>
    <p:sldId id="373" r:id="rId18"/>
    <p:sldId id="359" r:id="rId19"/>
    <p:sldId id="360" r:id="rId20"/>
    <p:sldId id="361" r:id="rId21"/>
    <p:sldId id="362" r:id="rId22"/>
    <p:sldId id="363" r:id="rId23"/>
    <p:sldId id="3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1689" autoAdjust="0"/>
  </p:normalViewPr>
  <p:slideViewPr>
    <p:cSldViewPr>
      <p:cViewPr varScale="1">
        <p:scale>
          <a:sx n="104" d="100"/>
          <a:sy n="104" d="100"/>
        </p:scale>
        <p:origin x="85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55290E5-C8D0-4FC7-88A6-D06FC22E95E6}"/>
    <pc:docChg chg="custSel modSld">
      <pc:chgData name="Judson Santiago" userId="ebb108da2f256286" providerId="LiveId" clId="{855290E5-C8D0-4FC7-88A6-D06FC22E95E6}" dt="2017-12-06T21:29:48.509" v="14" actId="1076"/>
      <pc:docMkLst>
        <pc:docMk/>
      </pc:docMkLst>
      <pc:sldChg chg="addSp delSp modSp">
        <pc:chgData name="Judson Santiago" userId="ebb108da2f256286" providerId="LiveId" clId="{855290E5-C8D0-4FC7-88A6-D06FC22E95E6}" dt="2017-12-06T21:29:48.509" v="14" actId="1076"/>
        <pc:sldMkLst>
          <pc:docMk/>
          <pc:sldMk cId="2628356549" sldId="355"/>
        </pc:sldMkLst>
        <pc:spChg chg="del">
          <ac:chgData name="Judson Santiago" userId="ebb108da2f256286" providerId="LiveId" clId="{855290E5-C8D0-4FC7-88A6-D06FC22E95E6}" dt="2017-12-06T21:28:28.204" v="3" actId="478"/>
          <ac:spMkLst>
            <pc:docMk/>
            <pc:sldMk cId="2628356549" sldId="355"/>
            <ac:spMk id="10" creationId="{1EFA947F-3BDE-4AC1-AC45-7A798E73FAC0}"/>
          </ac:spMkLst>
        </pc:spChg>
        <pc:spChg chg="del">
          <ac:chgData name="Judson Santiago" userId="ebb108da2f256286" providerId="LiveId" clId="{855290E5-C8D0-4FC7-88A6-D06FC22E95E6}" dt="2017-12-06T21:28:33.517" v="5" actId="478"/>
          <ac:spMkLst>
            <pc:docMk/>
            <pc:sldMk cId="2628356549" sldId="355"/>
            <ac:spMk id="14" creationId="{F516ED1E-0178-4810-BB1E-6E4891F4157F}"/>
          </ac:spMkLst>
        </pc:spChg>
        <pc:spChg chg="del">
          <ac:chgData name="Judson Santiago" userId="ebb108da2f256286" providerId="LiveId" clId="{855290E5-C8D0-4FC7-88A6-D06FC22E95E6}" dt="2017-12-06T21:28:36.185" v="6" actId="478"/>
          <ac:spMkLst>
            <pc:docMk/>
            <pc:sldMk cId="2628356549" sldId="355"/>
            <ac:spMk id="16" creationId="{E211EC60-ABED-4F58-8FC2-074E8A0EDD8A}"/>
          </ac:spMkLst>
        </pc:spChg>
        <pc:spChg chg="del">
          <ac:chgData name="Judson Santiago" userId="ebb108da2f256286" providerId="LiveId" clId="{855290E5-C8D0-4FC7-88A6-D06FC22E95E6}" dt="2017-12-06T21:28:48.456" v="8" actId="478"/>
          <ac:spMkLst>
            <pc:docMk/>
            <pc:sldMk cId="2628356549" sldId="355"/>
            <ac:spMk id="17" creationId="{817F688F-3E49-4471-BE14-820EDDBAEC92}"/>
          </ac:spMkLst>
        </pc:spChg>
        <pc:spChg chg="del">
          <ac:chgData name="Judson Santiago" userId="ebb108da2f256286" providerId="LiveId" clId="{855290E5-C8D0-4FC7-88A6-D06FC22E95E6}" dt="2017-12-06T21:28:54.790" v="10" actId="478"/>
          <ac:spMkLst>
            <pc:docMk/>
            <pc:sldMk cId="2628356549" sldId="355"/>
            <ac:spMk id="22" creationId="{3B8EDFD6-DAA7-409B-894F-D13F2D48F58D}"/>
          </ac:spMkLst>
        </pc:spChg>
        <pc:grpChg chg="add mod">
          <ac:chgData name="Judson Santiago" userId="ebb108da2f256286" providerId="LiveId" clId="{855290E5-C8D0-4FC7-88A6-D06FC22E95E6}" dt="2017-12-06T21:29:48.509" v="14" actId="1076"/>
          <ac:grpSpMkLst>
            <pc:docMk/>
            <pc:sldMk cId="2628356549" sldId="355"/>
            <ac:grpSpMk id="4" creationId="{EC8591A6-8404-4A78-B1AE-D0CA46C71941}"/>
          </ac:grpSpMkLst>
        </pc:grpChg>
        <pc:cxnChg chg="del">
          <ac:chgData name="Judson Santiago" userId="ebb108da2f256286" providerId="LiveId" clId="{855290E5-C8D0-4FC7-88A6-D06FC22E95E6}" dt="2017-12-06T21:28:25.087" v="2" actId="478"/>
          <ac:cxnSpMkLst>
            <pc:docMk/>
            <pc:sldMk cId="2628356549" sldId="355"/>
            <ac:cxnSpMk id="12" creationId="{A9DC2947-1762-4EF6-B69C-5657B3563149}"/>
          </ac:cxnSpMkLst>
        </pc:cxnChg>
        <pc:cxnChg chg="del mod">
          <ac:chgData name="Judson Santiago" userId="ebb108da2f256286" providerId="LiveId" clId="{855290E5-C8D0-4FC7-88A6-D06FC22E95E6}" dt="2017-12-06T21:28:31.094" v="4" actId="478"/>
          <ac:cxnSpMkLst>
            <pc:docMk/>
            <pc:sldMk cId="2628356549" sldId="355"/>
            <ac:cxnSpMk id="13" creationId="{29619D73-2C06-4C82-98AE-F452C5B8F643}"/>
          </ac:cxnSpMkLst>
        </pc:cxnChg>
        <pc:cxnChg chg="del mod">
          <ac:chgData name="Judson Santiago" userId="ebb108da2f256286" providerId="LiveId" clId="{855290E5-C8D0-4FC7-88A6-D06FC22E95E6}" dt="2017-12-06T21:28:39.916" v="7" actId="478"/>
          <ac:cxnSpMkLst>
            <pc:docMk/>
            <pc:sldMk cId="2628356549" sldId="355"/>
            <ac:cxnSpMk id="19" creationId="{17410E13-3DE6-48EA-A781-99446A48E3DD}"/>
          </ac:cxnSpMkLst>
        </pc:cxnChg>
        <pc:cxnChg chg="del mod">
          <ac:chgData name="Judson Santiago" userId="ebb108da2f256286" providerId="LiveId" clId="{855290E5-C8D0-4FC7-88A6-D06FC22E95E6}" dt="2017-12-06T21:28:51.072" v="9" actId="478"/>
          <ac:cxnSpMkLst>
            <pc:docMk/>
            <pc:sldMk cId="2628356549" sldId="355"/>
            <ac:cxnSpMk id="20" creationId="{32606644-52F9-4C6C-A003-77FE84A1FF58}"/>
          </ac:cxnSpMkLst>
        </pc:cxnChg>
        <pc:cxnChg chg="del mod">
          <ac:chgData name="Judson Santiago" userId="ebb108da2f256286" providerId="LiveId" clId="{855290E5-C8D0-4FC7-88A6-D06FC22E95E6}" dt="2017-12-06T21:28:57.813" v="11" actId="478"/>
          <ac:cxnSpMkLst>
            <pc:docMk/>
            <pc:sldMk cId="2628356549" sldId="355"/>
            <ac:cxnSpMk id="23" creationId="{2B8DDB6F-EC79-4E86-B71F-11F64C61C12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12/6/2017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Livro do </a:t>
            </a:r>
            <a:r>
              <a:rPr lang="pt-BR" dirty="0" err="1"/>
              <a:t>Cormen</a:t>
            </a:r>
            <a:r>
              <a:rPr lang="pt-BR" baseline="0" dirty="0"/>
              <a:t> usado como principal referência.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2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Ponteiro</a:t>
            </a:r>
            <a:r>
              <a:rPr lang="pt-BR" baseline="0" dirty="0"/>
              <a:t> p</a:t>
            </a:r>
            <a:r>
              <a:rPr lang="pt-BR" dirty="0"/>
              <a:t> = pai de 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0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</a:t>
            </a:r>
            <a:r>
              <a:rPr lang="pt-BR" baseline="0" dirty="0"/>
              <a:t>Não estudaremos as árvores de busca ótimas porque sua aplicação é restrita, pois os dados </a:t>
            </a:r>
            <a:r>
              <a:rPr lang="pt-BR" baseline="0"/>
              <a:t>tem que ser estáticos.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9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será</a:t>
            </a:r>
            <a:r>
              <a:rPr lang="pt-BR" baseline="0" dirty="0"/>
              <a:t> c</a:t>
            </a:r>
            <a:r>
              <a:rPr lang="pt-BR" dirty="0"/>
              <a:t>onsiderado que as chaves não se repetem (dicionário),</a:t>
            </a:r>
            <a:r>
              <a:rPr lang="pt-BR" baseline="0" dirty="0"/>
              <a:t> mas é possível ter árvores de busca com elementos repetidos. O elemento repetido pode ficar tanto na </a:t>
            </a:r>
            <a:r>
              <a:rPr lang="pt-BR" baseline="0" dirty="0" err="1"/>
              <a:t>sub-árvore</a:t>
            </a:r>
            <a:r>
              <a:rPr lang="pt-BR" baseline="0" dirty="0"/>
              <a:t> esquerda quanto na direita.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14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algoritmo</a:t>
            </a:r>
            <a:r>
              <a:rPr lang="pt-BR" baseline="0" dirty="0"/>
              <a:t> nos diz se a chave procurada está ou não na árvore.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39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lg</a:t>
            </a:r>
            <a:r>
              <a:rPr lang="pt-BR" dirty="0"/>
              <a:t> representa log</a:t>
            </a:r>
            <a:r>
              <a:rPr lang="pt-BR" baseline="-25000" dirty="0"/>
              <a:t>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96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log</a:t>
            </a:r>
            <a:r>
              <a:rPr lang="pt-BR" baseline="-25000" dirty="0"/>
              <a:t>10</a:t>
            </a:r>
            <a:r>
              <a:rPr lang="pt-BR" dirty="0"/>
              <a:t> 1000 = 3 porque 10</a:t>
            </a:r>
            <a:r>
              <a:rPr lang="pt-BR" baseline="30000" dirty="0"/>
              <a:t>3</a:t>
            </a:r>
            <a:r>
              <a:rPr lang="pt-BR" dirty="0"/>
              <a:t> = 1000 </a:t>
            </a:r>
          </a:p>
          <a:p>
            <a:r>
              <a:rPr lang="pt-BR" dirty="0"/>
              <a:t>log</a:t>
            </a:r>
            <a:r>
              <a:rPr lang="pt-BR" baseline="-25000" dirty="0"/>
              <a:t>2</a:t>
            </a:r>
            <a:r>
              <a:rPr lang="pt-BR" dirty="0"/>
              <a:t> 16 = 4 porque 2</a:t>
            </a:r>
            <a:r>
              <a:rPr lang="pt-BR" baseline="30000" dirty="0"/>
              <a:t>4</a:t>
            </a:r>
            <a:r>
              <a:rPr lang="pt-BR" dirty="0"/>
              <a:t> = 16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81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O(</a:t>
            </a:r>
            <a:r>
              <a:rPr lang="pt-BR" dirty="0" err="1"/>
              <a:t>lg</a:t>
            </a:r>
            <a:r>
              <a:rPr lang="pt-BR" dirty="0"/>
              <a:t> n) representa uma taxa de crescimento excelente para algoritmos em estruturas de dados tipo árvore.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2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iterativa do algoritmo</a:t>
            </a:r>
            <a:r>
              <a:rPr lang="pt-BR" baseline="0" dirty="0"/>
              <a:t> de busca é mais eficiente.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36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algoritmos sucessor e predecessor</a:t>
            </a:r>
            <a:r>
              <a:rPr lang="pt-BR" baseline="0" dirty="0"/>
              <a:t> exigem o conhecimento do pai (não representado na árvore).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Testar o sucessor de 5, 0 e 3 para cobrir todos os casos.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1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algoritmos sucessor e predecessor</a:t>
            </a:r>
            <a:r>
              <a:rPr lang="pt-BR" baseline="0" dirty="0"/>
              <a:t> exigem o conhecimento do pai (não representado na árvore).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Testar o antecessor de 5, 6 e 10 para cobrir todos os casos.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4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AD288EC-CD96-4A52-BE12-13DE42F37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D65B4F8-22C5-4953-89D6-B70CA9B935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DBD8EABE-B05B-40BA-96A7-84FCABACA62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FE3800-AC1A-4149-ACF4-E10D4C7AF2FF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12/6/2017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8EA81-90D7-4D4A-AD51-D9B8AFB0C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 Binária de busca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F841E-5296-40A6-BEDB-4BA0ACD94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75088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da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o melhor caso é logarítmico?</a:t>
            </a:r>
          </a:p>
        </p:txBody>
      </p:sp>
      <p:cxnSp>
        <p:nvCxnSpPr>
          <p:cNvPr id="44" name="Conector de Seta Reta 43"/>
          <p:cNvCxnSpPr/>
          <p:nvPr/>
        </p:nvCxnSpPr>
        <p:spPr>
          <a:xfrm>
            <a:off x="6168008" y="3406989"/>
            <a:ext cx="0" cy="2430576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6942799" y="3714396"/>
            <a:ext cx="2407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Altura da árvore é proporcional ao log</a:t>
            </a:r>
            <a:r>
              <a:rPr lang="pt-BR" baseline="-25000" dirty="0"/>
              <a:t>2</a:t>
            </a:r>
            <a:r>
              <a:rPr lang="pt-BR" dirty="0"/>
              <a:t> do número de elementos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6813203" y="4913307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log</a:t>
            </a:r>
            <a:r>
              <a:rPr lang="pt-BR" baseline="-25000" dirty="0"/>
              <a:t>2</a:t>
            </a:r>
            <a:r>
              <a:rPr lang="pt-BR" dirty="0"/>
              <a:t> 15 = 3.906891 ( ≈ 4)</a:t>
            </a:r>
            <a:br>
              <a:rPr lang="pt-BR" dirty="0"/>
            </a:b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2399504" y="6078604"/>
            <a:ext cx="235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 Binária Completa</a:t>
            </a:r>
          </a:p>
        </p:txBody>
      </p:sp>
      <p:grpSp>
        <p:nvGrpSpPr>
          <p:cNvPr id="50" name="Grupo 26"/>
          <p:cNvGrpSpPr/>
          <p:nvPr/>
        </p:nvGrpSpPr>
        <p:grpSpPr>
          <a:xfrm>
            <a:off x="1612922" y="3414426"/>
            <a:ext cx="3928326" cy="2423139"/>
            <a:chOff x="6238876" y="3286125"/>
            <a:chExt cx="3928326" cy="2423139"/>
          </a:xfrm>
        </p:grpSpPr>
        <p:sp>
          <p:nvSpPr>
            <p:cNvPr id="51" name="Elipse 50"/>
            <p:cNvSpPr/>
            <p:nvPr/>
          </p:nvSpPr>
          <p:spPr>
            <a:xfrm>
              <a:off x="8025590" y="328612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024958" y="4143381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8524892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4" name="Conector reto 53"/>
            <p:cNvCxnSpPr>
              <a:stCxn id="51" idx="3"/>
              <a:endCxn id="63" idx="0"/>
            </p:cNvCxnSpPr>
            <p:nvPr/>
          </p:nvCxnSpPr>
          <p:spPr>
            <a:xfrm flipH="1">
              <a:off x="7202907" y="3586095"/>
              <a:ext cx="874880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51" idx="5"/>
              <a:endCxn id="52" idx="0"/>
            </p:cNvCxnSpPr>
            <p:nvPr/>
          </p:nvCxnSpPr>
          <p:spPr>
            <a:xfrm>
              <a:off x="8329819" y="3586095"/>
              <a:ext cx="873352" cy="557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/>
            <p:cNvSpPr/>
            <p:nvPr/>
          </p:nvSpPr>
          <p:spPr>
            <a:xfrm>
              <a:off x="9596462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7" name="Conector reto 56"/>
            <p:cNvCxnSpPr>
              <a:stCxn id="52" idx="3"/>
              <a:endCxn id="53" idx="0"/>
            </p:cNvCxnSpPr>
            <p:nvPr/>
          </p:nvCxnSpPr>
          <p:spPr>
            <a:xfrm flipH="1">
              <a:off x="8703105" y="4443351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2" idx="5"/>
              <a:endCxn id="56" idx="0"/>
            </p:cNvCxnSpPr>
            <p:nvPr/>
          </p:nvCxnSpPr>
          <p:spPr>
            <a:xfrm>
              <a:off x="9329187" y="4443351"/>
              <a:ext cx="445488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9382148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0" name="Conector reto 59"/>
            <p:cNvCxnSpPr>
              <a:stCxn id="56" idx="3"/>
              <a:endCxn id="59" idx="0"/>
            </p:cNvCxnSpPr>
            <p:nvPr/>
          </p:nvCxnSpPr>
          <p:spPr>
            <a:xfrm flipH="1">
              <a:off x="956036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981077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2" name="Conector reto 61"/>
            <p:cNvCxnSpPr>
              <a:stCxn id="56" idx="5"/>
              <a:endCxn id="61" idx="0"/>
            </p:cNvCxnSpPr>
            <p:nvPr/>
          </p:nvCxnSpPr>
          <p:spPr>
            <a:xfrm>
              <a:off x="990069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7024694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6453190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7524760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6" name="Conector reto 65"/>
            <p:cNvCxnSpPr>
              <a:stCxn id="63" idx="3"/>
              <a:endCxn id="64" idx="0"/>
            </p:cNvCxnSpPr>
            <p:nvPr/>
          </p:nvCxnSpPr>
          <p:spPr>
            <a:xfrm flipH="1">
              <a:off x="6631403" y="4371913"/>
              <a:ext cx="44548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>
              <a:stCxn id="63" idx="5"/>
              <a:endCxn id="65" idx="0"/>
            </p:cNvCxnSpPr>
            <p:nvPr/>
          </p:nvCxnSpPr>
          <p:spPr>
            <a:xfrm>
              <a:off x="7328923" y="4371913"/>
              <a:ext cx="374050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/>
            <p:cNvSpPr/>
            <p:nvPr/>
          </p:nvSpPr>
          <p:spPr>
            <a:xfrm>
              <a:off x="8310578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9" name="Conector reto 68"/>
            <p:cNvCxnSpPr>
              <a:stCxn id="53" idx="3"/>
              <a:endCxn id="68" idx="0"/>
            </p:cNvCxnSpPr>
            <p:nvPr/>
          </p:nvCxnSpPr>
          <p:spPr>
            <a:xfrm flipH="1">
              <a:off x="848879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873920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1" name="Conector reto 70"/>
            <p:cNvCxnSpPr>
              <a:stCxn id="53" idx="5"/>
              <a:endCxn id="70" idx="0"/>
            </p:cNvCxnSpPr>
            <p:nvPr/>
          </p:nvCxnSpPr>
          <p:spPr>
            <a:xfrm>
              <a:off x="882912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731044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3" name="Conector reto 72"/>
            <p:cNvCxnSpPr>
              <a:stCxn id="65" idx="3"/>
              <a:endCxn id="72" idx="0"/>
            </p:cNvCxnSpPr>
            <p:nvPr/>
          </p:nvCxnSpPr>
          <p:spPr>
            <a:xfrm flipH="1">
              <a:off x="748865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7739074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5" name="Conector reto 74"/>
            <p:cNvCxnSpPr>
              <a:stCxn id="65" idx="5"/>
              <a:endCxn id="74" idx="0"/>
            </p:cNvCxnSpPr>
            <p:nvPr/>
          </p:nvCxnSpPr>
          <p:spPr>
            <a:xfrm>
              <a:off x="782898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/>
            <p:cNvSpPr/>
            <p:nvPr/>
          </p:nvSpPr>
          <p:spPr>
            <a:xfrm>
              <a:off x="623887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7" name="Conector reto 76"/>
            <p:cNvCxnSpPr>
              <a:stCxn id="64" idx="3"/>
              <a:endCxn id="76" idx="0"/>
            </p:cNvCxnSpPr>
            <p:nvPr/>
          </p:nvCxnSpPr>
          <p:spPr>
            <a:xfrm flipH="1">
              <a:off x="641708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ipse 77"/>
            <p:cNvSpPr/>
            <p:nvPr/>
          </p:nvSpPr>
          <p:spPr>
            <a:xfrm>
              <a:off x="6667504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9" name="Conector reto 78"/>
            <p:cNvCxnSpPr>
              <a:stCxn id="64" idx="5"/>
              <a:endCxn id="78" idx="0"/>
            </p:cNvCxnSpPr>
            <p:nvPr/>
          </p:nvCxnSpPr>
          <p:spPr>
            <a:xfrm>
              <a:off x="675741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to 81"/>
          <p:cNvCxnSpPr/>
          <p:nvPr/>
        </p:nvCxnSpPr>
        <p:spPr>
          <a:xfrm flipV="1">
            <a:off x="3951135" y="3406989"/>
            <a:ext cx="2360889" cy="74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V="1">
            <a:off x="5663952" y="5837565"/>
            <a:ext cx="648072" cy="74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4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da busca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891" y="6163626"/>
            <a:ext cx="4004545" cy="432088"/>
          </a:xfrm>
        </p:spPr>
        <p:txBody>
          <a:bodyPr/>
          <a:lstStyle/>
          <a:p>
            <a:pPr algn="ctr"/>
            <a:r>
              <a:rPr lang="pt-BR" dirty="0"/>
              <a:t>Taxas de crescimento comuns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3075175" y="5152893"/>
            <a:ext cx="5807034" cy="570015"/>
          </a:xfrm>
          <a:custGeom>
            <a:avLst/>
            <a:gdLst>
              <a:gd name="connsiteX0" fmla="*/ 115165 w 5969700"/>
              <a:gd name="connsiteY0" fmla="*/ 605642 h 605642"/>
              <a:gd name="connsiteX1" fmla="*/ 780183 w 5969700"/>
              <a:gd name="connsiteY1" fmla="*/ 273133 h 605642"/>
              <a:gd name="connsiteX2" fmla="*/ 5969700 w 5969700"/>
              <a:gd name="connsiteY2" fmla="*/ 0 h 605642"/>
              <a:gd name="connsiteX0" fmla="*/ 22548 w 5877083"/>
              <a:gd name="connsiteY0" fmla="*/ 605642 h 605642"/>
              <a:gd name="connsiteX1" fmla="*/ 1506963 w 5877083"/>
              <a:gd name="connsiteY1" fmla="*/ 142504 h 605642"/>
              <a:gd name="connsiteX2" fmla="*/ 5877083 w 5877083"/>
              <a:gd name="connsiteY2" fmla="*/ 0 h 605642"/>
              <a:gd name="connsiteX0" fmla="*/ 24579 w 5795987"/>
              <a:gd name="connsiteY0" fmla="*/ 593766 h 593766"/>
              <a:gd name="connsiteX1" fmla="*/ 1425867 w 5795987"/>
              <a:gd name="connsiteY1" fmla="*/ 142504 h 593766"/>
              <a:gd name="connsiteX2" fmla="*/ 5795987 w 5795987"/>
              <a:gd name="connsiteY2" fmla="*/ 0 h 593766"/>
              <a:gd name="connsiteX0" fmla="*/ 0 w 5771408"/>
              <a:gd name="connsiteY0" fmla="*/ 593766 h 593766"/>
              <a:gd name="connsiteX1" fmla="*/ 1401288 w 5771408"/>
              <a:gd name="connsiteY1" fmla="*/ 142504 h 593766"/>
              <a:gd name="connsiteX2" fmla="*/ 5771408 w 5771408"/>
              <a:gd name="connsiteY2" fmla="*/ 0 h 593766"/>
              <a:gd name="connsiteX0" fmla="*/ 0 w 5807034"/>
              <a:gd name="connsiteY0" fmla="*/ 570015 h 570015"/>
              <a:gd name="connsiteX1" fmla="*/ 1436914 w 5807034"/>
              <a:gd name="connsiteY1" fmla="*/ 142504 h 570015"/>
              <a:gd name="connsiteX2" fmla="*/ 5807034 w 5807034"/>
              <a:gd name="connsiteY2" fmla="*/ 0 h 570015"/>
              <a:gd name="connsiteX0" fmla="*/ 0 w 5807034"/>
              <a:gd name="connsiteY0" fmla="*/ 570015 h 570015"/>
              <a:gd name="connsiteX1" fmla="*/ 1436914 w 5807034"/>
              <a:gd name="connsiteY1" fmla="*/ 142504 h 570015"/>
              <a:gd name="connsiteX2" fmla="*/ 5807034 w 5807034"/>
              <a:gd name="connsiteY2" fmla="*/ 0 h 57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7034" h="570015">
                <a:moveTo>
                  <a:pt x="0" y="570015"/>
                </a:moveTo>
                <a:cubicBezTo>
                  <a:pt x="22761" y="418604"/>
                  <a:pt x="469075" y="237507"/>
                  <a:pt x="1436914" y="142504"/>
                </a:cubicBezTo>
                <a:cubicBezTo>
                  <a:pt x="2404753" y="47502"/>
                  <a:pt x="3688278" y="2969"/>
                  <a:pt x="5807034" y="0"/>
                </a:cubicBezTo>
              </a:path>
            </a:pathLst>
          </a:custGeom>
          <a:noFill/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8" idx="0"/>
          </p:cNvCxnSpPr>
          <p:nvPr/>
        </p:nvCxnSpPr>
        <p:spPr>
          <a:xfrm flipV="1">
            <a:off x="3039549" y="4334530"/>
            <a:ext cx="5792755" cy="13625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13"/>
          <p:cNvSpPr/>
          <p:nvPr/>
        </p:nvSpPr>
        <p:spPr>
          <a:xfrm>
            <a:off x="3039549" y="3715980"/>
            <a:ext cx="5830784" cy="2006930"/>
          </a:xfrm>
          <a:custGeom>
            <a:avLst/>
            <a:gdLst>
              <a:gd name="connsiteX0" fmla="*/ 0 w 5830784"/>
              <a:gd name="connsiteY0" fmla="*/ 2006930 h 2006930"/>
              <a:gd name="connsiteX1" fmla="*/ 2945080 w 5830784"/>
              <a:gd name="connsiteY1" fmla="*/ 1116281 h 2006930"/>
              <a:gd name="connsiteX2" fmla="*/ 5830784 w 5830784"/>
              <a:gd name="connsiteY2" fmla="*/ 0 h 2006930"/>
              <a:gd name="connsiteX0" fmla="*/ 0 w 5830784"/>
              <a:gd name="connsiteY0" fmla="*/ 2006930 h 2006930"/>
              <a:gd name="connsiteX1" fmla="*/ 2945080 w 5830784"/>
              <a:gd name="connsiteY1" fmla="*/ 1116281 h 2006930"/>
              <a:gd name="connsiteX2" fmla="*/ 5830784 w 5830784"/>
              <a:gd name="connsiteY2" fmla="*/ 0 h 2006930"/>
              <a:gd name="connsiteX0" fmla="*/ 0 w 5830784"/>
              <a:gd name="connsiteY0" fmla="*/ 2006930 h 2006930"/>
              <a:gd name="connsiteX1" fmla="*/ 2945080 w 5830784"/>
              <a:gd name="connsiteY1" fmla="*/ 1116281 h 2006930"/>
              <a:gd name="connsiteX2" fmla="*/ 5830784 w 5830784"/>
              <a:gd name="connsiteY2" fmla="*/ 0 h 200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0784" h="2006930">
                <a:moveTo>
                  <a:pt x="0" y="2006930"/>
                </a:moveTo>
                <a:cubicBezTo>
                  <a:pt x="998517" y="1776350"/>
                  <a:pt x="1985158" y="1486395"/>
                  <a:pt x="2945080" y="1116281"/>
                </a:cubicBezTo>
                <a:cubicBezTo>
                  <a:pt x="3905002" y="746167"/>
                  <a:pt x="4873830" y="390896"/>
                  <a:pt x="5830784" y="0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3039549" y="2390314"/>
            <a:ext cx="5320145" cy="3308845"/>
          </a:xfrm>
          <a:custGeom>
            <a:avLst/>
            <a:gdLst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145" h="3348841">
                <a:moveTo>
                  <a:pt x="0" y="3348841"/>
                </a:moveTo>
                <a:cubicBezTo>
                  <a:pt x="987631" y="3289465"/>
                  <a:pt x="1904010" y="2968831"/>
                  <a:pt x="2790701" y="2410691"/>
                </a:cubicBezTo>
                <a:cubicBezTo>
                  <a:pt x="3677392" y="1852551"/>
                  <a:pt x="4849091" y="585849"/>
                  <a:pt x="532014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027673" y="2390314"/>
            <a:ext cx="2968832" cy="3320721"/>
          </a:xfrm>
          <a:custGeom>
            <a:avLst/>
            <a:gdLst>
              <a:gd name="connsiteX0" fmla="*/ 0 w 2612572"/>
              <a:gd name="connsiteY0" fmla="*/ 2196935 h 2196935"/>
              <a:gd name="connsiteX1" fmla="*/ 1721922 w 2612572"/>
              <a:gd name="connsiteY1" fmla="*/ 1567543 h 2196935"/>
              <a:gd name="connsiteX2" fmla="*/ 2612572 w 2612572"/>
              <a:gd name="connsiteY2" fmla="*/ 0 h 2196935"/>
              <a:gd name="connsiteX0" fmla="*/ 0 w 2612572"/>
              <a:gd name="connsiteY0" fmla="*/ 2196935 h 2196935"/>
              <a:gd name="connsiteX1" fmla="*/ 1876301 w 2612572"/>
              <a:gd name="connsiteY1" fmla="*/ 1685391 h 2196935"/>
              <a:gd name="connsiteX2" fmla="*/ 2612572 w 2612572"/>
              <a:gd name="connsiteY2" fmla="*/ 0 h 2196935"/>
              <a:gd name="connsiteX0" fmla="*/ 0 w 2612572"/>
              <a:gd name="connsiteY0" fmla="*/ 2196935 h 2196935"/>
              <a:gd name="connsiteX1" fmla="*/ 1876301 w 2612572"/>
              <a:gd name="connsiteY1" fmla="*/ 1685391 h 2196935"/>
              <a:gd name="connsiteX2" fmla="*/ 2612572 w 2612572"/>
              <a:gd name="connsiteY2" fmla="*/ 0 h 2196935"/>
              <a:gd name="connsiteX0" fmla="*/ 0 w 2968832"/>
              <a:gd name="connsiteY0" fmla="*/ 2196935 h 2196935"/>
              <a:gd name="connsiteX1" fmla="*/ 1876301 w 2968832"/>
              <a:gd name="connsiteY1" fmla="*/ 1685391 h 2196935"/>
              <a:gd name="connsiteX2" fmla="*/ 2968832 w 2968832"/>
              <a:gd name="connsiteY2" fmla="*/ 0 h 2196935"/>
              <a:gd name="connsiteX0" fmla="*/ 0 w 2968832"/>
              <a:gd name="connsiteY0" fmla="*/ 2196935 h 2196935"/>
              <a:gd name="connsiteX1" fmla="*/ 1876301 w 2968832"/>
              <a:gd name="connsiteY1" fmla="*/ 1685391 h 2196935"/>
              <a:gd name="connsiteX2" fmla="*/ 2968832 w 2968832"/>
              <a:gd name="connsiteY2" fmla="*/ 0 h 2196935"/>
              <a:gd name="connsiteX0" fmla="*/ 0 w 2968832"/>
              <a:gd name="connsiteY0" fmla="*/ 2196935 h 2196935"/>
              <a:gd name="connsiteX1" fmla="*/ 1733797 w 2968832"/>
              <a:gd name="connsiteY1" fmla="*/ 1740387 h 2196935"/>
              <a:gd name="connsiteX2" fmla="*/ 2968832 w 2968832"/>
              <a:gd name="connsiteY2" fmla="*/ 0 h 2196935"/>
              <a:gd name="connsiteX0" fmla="*/ 0 w 2968832"/>
              <a:gd name="connsiteY0" fmla="*/ 2196935 h 2196935"/>
              <a:gd name="connsiteX1" fmla="*/ 1733797 w 2968832"/>
              <a:gd name="connsiteY1" fmla="*/ 1740387 h 2196935"/>
              <a:gd name="connsiteX2" fmla="*/ 2968832 w 2968832"/>
              <a:gd name="connsiteY2" fmla="*/ 0 h 219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832" h="2196935">
                <a:moveTo>
                  <a:pt x="0" y="2196935"/>
                </a:moveTo>
                <a:cubicBezTo>
                  <a:pt x="631371" y="2120312"/>
                  <a:pt x="1238992" y="2106543"/>
                  <a:pt x="1733797" y="1740387"/>
                </a:cubicBezTo>
                <a:cubicBezTo>
                  <a:pt x="2228602" y="1374231"/>
                  <a:pt x="2701637" y="648326"/>
                  <a:pt x="296883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3039549" y="2402189"/>
            <a:ext cx="1330036" cy="3294884"/>
          </a:xfrm>
          <a:custGeom>
            <a:avLst/>
            <a:gdLst>
              <a:gd name="connsiteX0" fmla="*/ 0 w 1377537"/>
              <a:gd name="connsiteY0" fmla="*/ 2208810 h 2213008"/>
              <a:gd name="connsiteX1" fmla="*/ 1045028 w 1377537"/>
              <a:gd name="connsiteY1" fmla="*/ 1864426 h 2213008"/>
              <a:gd name="connsiteX2" fmla="*/ 1377537 w 1377537"/>
              <a:gd name="connsiteY2" fmla="*/ 0 h 2213008"/>
              <a:gd name="connsiteX0" fmla="*/ 0 w 1330036"/>
              <a:gd name="connsiteY0" fmla="*/ 2200878 h 2204975"/>
              <a:gd name="connsiteX1" fmla="*/ 1045028 w 1330036"/>
              <a:gd name="connsiteY1" fmla="*/ 1856494 h 2204975"/>
              <a:gd name="connsiteX2" fmla="*/ 1330036 w 1330036"/>
              <a:gd name="connsiteY2" fmla="*/ 0 h 2204975"/>
              <a:gd name="connsiteX0" fmla="*/ 0 w 1330036"/>
              <a:gd name="connsiteY0" fmla="*/ 2200878 h 2216900"/>
              <a:gd name="connsiteX1" fmla="*/ 1056903 w 1330036"/>
              <a:gd name="connsiteY1" fmla="*/ 1927885 h 2216900"/>
              <a:gd name="connsiteX2" fmla="*/ 1330036 w 1330036"/>
              <a:gd name="connsiteY2" fmla="*/ 0 h 2216900"/>
              <a:gd name="connsiteX0" fmla="*/ 0 w 1330036"/>
              <a:gd name="connsiteY0" fmla="*/ 2200878 h 2202813"/>
              <a:gd name="connsiteX1" fmla="*/ 1056903 w 1330036"/>
              <a:gd name="connsiteY1" fmla="*/ 1927885 h 2202813"/>
              <a:gd name="connsiteX2" fmla="*/ 1330036 w 1330036"/>
              <a:gd name="connsiteY2" fmla="*/ 0 h 2202813"/>
              <a:gd name="connsiteX0" fmla="*/ 0 w 1330036"/>
              <a:gd name="connsiteY0" fmla="*/ 2200878 h 2200878"/>
              <a:gd name="connsiteX1" fmla="*/ 1056903 w 1330036"/>
              <a:gd name="connsiteY1" fmla="*/ 1927885 h 2200878"/>
              <a:gd name="connsiteX2" fmla="*/ 1330036 w 1330036"/>
              <a:gd name="connsiteY2" fmla="*/ 0 h 22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36" h="2200878">
                <a:moveTo>
                  <a:pt x="0" y="2200878"/>
                </a:moveTo>
                <a:cubicBezTo>
                  <a:pt x="419595" y="2196888"/>
                  <a:pt x="906482" y="2175713"/>
                  <a:pt x="1056903" y="1927885"/>
                </a:cubicBezTo>
                <a:cubicBezTo>
                  <a:pt x="1207324" y="1680057"/>
                  <a:pt x="1278576" y="748145"/>
                  <a:pt x="1330036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027673" y="2390314"/>
            <a:ext cx="5854536" cy="3332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3027673" y="4581128"/>
            <a:ext cx="58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015880" y="5589240"/>
            <a:ext cx="0" cy="13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924471" y="5577367"/>
            <a:ext cx="0" cy="13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94322" y="38600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417263" y="44272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5.000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306001" y="330920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10.000</a:t>
            </a:r>
            <a:endParaRPr lang="pt-BR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3027673" y="3455877"/>
            <a:ext cx="58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06001" y="226495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15.000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705592" y="55892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897523" y="57431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24919" y="57431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20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732752" y="57504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40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640585" y="575047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60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211896" y="2773264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Exponencial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091257" y="2864645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Cúbica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450590" y="3007270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Quadrática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582607" y="355665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Log-linear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925670" y="4135096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Linear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587784" y="4846524"/>
            <a:ext cx="1132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Logarítmica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77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348880"/>
            <a:ext cx="97200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Entrada</a:t>
            </a:r>
            <a:r>
              <a:rPr lang="pt-BR" sz="2000" dirty="0">
                <a:latin typeface="+mj-lt"/>
              </a:rPr>
              <a:t>: Um ponteiro </a:t>
            </a:r>
            <a:r>
              <a:rPr lang="pt-BR" sz="2000" dirty="0" err="1">
                <a:latin typeface="+mj-lt"/>
              </a:rPr>
              <a:t>pt</a:t>
            </a:r>
            <a:r>
              <a:rPr lang="pt-BR" sz="2000" dirty="0">
                <a:latin typeface="+mj-lt"/>
              </a:rPr>
              <a:t> para a raiz de uma árvore binária de busca A e a chave procurada x</a:t>
            </a:r>
            <a:br>
              <a:rPr lang="pt-BR" sz="2000" dirty="0">
                <a:latin typeface="+mj-lt"/>
              </a:rPr>
            </a:br>
            <a:r>
              <a:rPr lang="pt-BR" sz="2000" b="1" dirty="0">
                <a:latin typeface="+mj-lt"/>
              </a:rPr>
              <a:t>Saída</a:t>
            </a:r>
            <a:r>
              <a:rPr lang="pt-BR" sz="2000" dirty="0">
                <a:latin typeface="+mj-lt"/>
              </a:rPr>
              <a:t>: Se x for encontrado, o ponteiro pt aponta para este vértice da árvore; caso contrário ele aponta para nulo</a:t>
            </a:r>
          </a:p>
          <a:p>
            <a:r>
              <a:rPr lang="pt-BR" sz="2000" b="1" dirty="0">
                <a:latin typeface="+mj-lt"/>
              </a:rPr>
              <a:t>Chamada</a:t>
            </a:r>
            <a:r>
              <a:rPr lang="pt-BR" sz="2000" dirty="0">
                <a:latin typeface="+mj-lt"/>
              </a:rPr>
              <a:t>: busca(</a:t>
            </a:r>
            <a:r>
              <a:rPr lang="pt-BR" sz="2000" dirty="0" err="1">
                <a:latin typeface="+mj-lt"/>
              </a:rPr>
              <a:t>A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000" dirty="0" err="1">
                <a:latin typeface="+mj-lt"/>
              </a:rPr>
              <a:t>raiz</a:t>
            </a:r>
            <a:r>
              <a:rPr lang="pt-BR" sz="2000" dirty="0">
                <a:latin typeface="+mj-lt"/>
              </a:rPr>
              <a:t>, valor)</a:t>
            </a:r>
          </a:p>
          <a:p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Busca em árvore binária de busca (iterativo)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busca(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x ≠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|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senão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└   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600056" y="3676962"/>
            <a:ext cx="5014395" cy="2602391"/>
            <a:chOff x="2927648" y="3317222"/>
            <a:chExt cx="5857917" cy="3040166"/>
          </a:xfrm>
        </p:grpSpPr>
        <p:sp>
          <p:nvSpPr>
            <p:cNvPr id="6" name="Retângulo 5"/>
            <p:cNvSpPr/>
            <p:nvPr/>
          </p:nvSpPr>
          <p:spPr>
            <a:xfrm>
              <a:off x="5642293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928046" y="3928496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6409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856740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10" name="Conector reto 9"/>
            <p:cNvCxnSpPr>
              <a:stCxn id="6" idx="2"/>
              <a:endCxn id="8" idx="0"/>
            </p:cNvCxnSpPr>
            <p:nvPr/>
          </p:nvCxnSpPr>
          <p:spPr>
            <a:xfrm rot="5400000">
              <a:off x="5070790" y="3857058"/>
              <a:ext cx="285752" cy="114300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21" idx="2"/>
            </p:cNvCxnSpPr>
            <p:nvPr/>
          </p:nvCxnSpPr>
          <p:spPr>
            <a:xfrm rot="16200000" flipH="1">
              <a:off x="6749583" y="4178529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321340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13467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14" name="Conector reto 13"/>
            <p:cNvCxnSpPr>
              <a:stCxn id="22" idx="2"/>
              <a:endCxn id="12" idx="0"/>
            </p:cNvCxnSpPr>
            <p:nvPr/>
          </p:nvCxnSpPr>
          <p:spPr>
            <a:xfrm rot="5400000">
              <a:off x="3677748" y="4750033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23" idx="2"/>
            </p:cNvCxnSpPr>
            <p:nvPr/>
          </p:nvCxnSpPr>
          <p:spPr>
            <a:xfrm rot="16200000" flipH="1">
              <a:off x="5356541" y="4642876"/>
              <a:ext cx="357190" cy="92869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27" idx="2"/>
            </p:cNvCxnSpPr>
            <p:nvPr/>
          </p:nvCxnSpPr>
          <p:spPr>
            <a:xfrm rot="16200000" flipH="1">
              <a:off x="3784905" y="5785884"/>
              <a:ext cx="357190" cy="7143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33" idx="0"/>
            </p:cNvCxnSpPr>
            <p:nvPr/>
          </p:nvCxnSpPr>
          <p:spPr>
            <a:xfrm rot="5400000">
              <a:off x="5249384" y="5678727"/>
              <a:ext cx="357190" cy="285752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endCxn id="36" idx="0"/>
            </p:cNvCxnSpPr>
            <p:nvPr/>
          </p:nvCxnSpPr>
          <p:spPr>
            <a:xfrm rot="16200000" flipH="1">
              <a:off x="6428110" y="5643008"/>
              <a:ext cx="357190" cy="3571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4519076" y="3317222"/>
              <a:ext cx="1151012" cy="46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/>
                <a:t>A</a:t>
              </a:r>
              <a:r>
                <a:rPr lang="pt-BR" sz="2000" dirty="0" err="1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</a:t>
              </a:r>
              <a:r>
                <a:rPr lang="pt-BR" sz="2000" dirty="0" err="1"/>
                <a:t>raiz</a:t>
              </a:r>
              <a:endParaRPr lang="pt-BR" dirty="0"/>
            </a:p>
          </p:txBody>
        </p:sp>
        <p:cxnSp>
          <p:nvCxnSpPr>
            <p:cNvPr id="20" name="Forma 78"/>
            <p:cNvCxnSpPr>
              <a:endCxn id="7" idx="0"/>
            </p:cNvCxnSpPr>
            <p:nvPr/>
          </p:nvCxnSpPr>
          <p:spPr>
            <a:xfrm>
              <a:off x="5642292" y="3596671"/>
              <a:ext cx="571506" cy="33182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6499549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070656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927912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570987" y="457143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428243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927648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8490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1373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29" name="Retângulo 27"/>
            <p:cNvSpPr/>
            <p:nvPr/>
          </p:nvSpPr>
          <p:spPr>
            <a:xfrm>
              <a:off x="5427978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0" name="Retângulo 28"/>
            <p:cNvSpPr/>
            <p:nvPr/>
          </p:nvSpPr>
          <p:spPr>
            <a:xfrm>
              <a:off x="628523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2771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999351" y="600019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Consolas" pitchFamily="49" charset="0"/>
                </a:rPr>
                <a:t>λ</a:t>
              </a:r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999351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713598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57085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499548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13796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071052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928309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42556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8499812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42" name="Conector reto 41"/>
            <p:cNvCxnSpPr>
              <a:stCxn id="25" idx="2"/>
              <a:endCxn id="39" idx="0"/>
            </p:cNvCxnSpPr>
            <p:nvPr/>
          </p:nvCxnSpPr>
          <p:spPr>
            <a:xfrm rot="16200000" flipH="1">
              <a:off x="7713995" y="4785752"/>
              <a:ext cx="357190" cy="64294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4284971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14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Máximo e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encontrar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elemento de uma árvore </a:t>
            </a:r>
            <a:r>
              <a:rPr lang="pt-BR" dirty="0"/>
              <a:t>usando: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3085822"/>
            <a:ext cx="6800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Maior elemento de uma árvore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máximo(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|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└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o 3"/>
          <p:cNvGrpSpPr/>
          <p:nvPr/>
        </p:nvGrpSpPr>
        <p:grpSpPr>
          <a:xfrm>
            <a:off x="6384032" y="3085822"/>
            <a:ext cx="5014395" cy="2602391"/>
            <a:chOff x="2927648" y="3317222"/>
            <a:chExt cx="5857917" cy="3040166"/>
          </a:xfrm>
        </p:grpSpPr>
        <p:sp>
          <p:nvSpPr>
            <p:cNvPr id="6" name="Retângulo 5"/>
            <p:cNvSpPr/>
            <p:nvPr/>
          </p:nvSpPr>
          <p:spPr>
            <a:xfrm>
              <a:off x="5642293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928046" y="3928496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6409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856740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10" name="Conector reto 9"/>
            <p:cNvCxnSpPr>
              <a:stCxn id="6" idx="2"/>
              <a:endCxn id="8" idx="0"/>
            </p:cNvCxnSpPr>
            <p:nvPr/>
          </p:nvCxnSpPr>
          <p:spPr>
            <a:xfrm rot="5400000">
              <a:off x="5070790" y="3857058"/>
              <a:ext cx="285752" cy="114300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21" idx="2"/>
            </p:cNvCxnSpPr>
            <p:nvPr/>
          </p:nvCxnSpPr>
          <p:spPr>
            <a:xfrm rot="16200000" flipH="1">
              <a:off x="6749583" y="4178529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321340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13467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14" name="Conector reto 13"/>
            <p:cNvCxnSpPr>
              <a:stCxn id="22" idx="2"/>
              <a:endCxn id="12" idx="0"/>
            </p:cNvCxnSpPr>
            <p:nvPr/>
          </p:nvCxnSpPr>
          <p:spPr>
            <a:xfrm rot="5400000">
              <a:off x="3677748" y="4750033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23" idx="2"/>
            </p:cNvCxnSpPr>
            <p:nvPr/>
          </p:nvCxnSpPr>
          <p:spPr>
            <a:xfrm rot="16200000" flipH="1">
              <a:off x="5356541" y="4642876"/>
              <a:ext cx="357190" cy="92869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27" idx="2"/>
            </p:cNvCxnSpPr>
            <p:nvPr/>
          </p:nvCxnSpPr>
          <p:spPr>
            <a:xfrm rot="16200000" flipH="1">
              <a:off x="3784905" y="5785884"/>
              <a:ext cx="357190" cy="7143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33" idx="0"/>
            </p:cNvCxnSpPr>
            <p:nvPr/>
          </p:nvCxnSpPr>
          <p:spPr>
            <a:xfrm rot="5400000">
              <a:off x="5249384" y="5678727"/>
              <a:ext cx="357190" cy="285752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endCxn id="36" idx="0"/>
            </p:cNvCxnSpPr>
            <p:nvPr/>
          </p:nvCxnSpPr>
          <p:spPr>
            <a:xfrm rot="16200000" flipH="1">
              <a:off x="6428110" y="5643008"/>
              <a:ext cx="357190" cy="3571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4519076" y="3317222"/>
              <a:ext cx="1151012" cy="46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/>
                <a:t>A</a:t>
              </a:r>
              <a:r>
                <a:rPr lang="pt-BR" sz="2000" dirty="0" err="1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</a:t>
              </a:r>
              <a:r>
                <a:rPr lang="pt-BR" sz="2000" dirty="0" err="1"/>
                <a:t>raiz</a:t>
              </a:r>
              <a:endParaRPr lang="pt-BR" dirty="0"/>
            </a:p>
          </p:txBody>
        </p:sp>
        <p:cxnSp>
          <p:nvCxnSpPr>
            <p:cNvPr id="20" name="Forma 78"/>
            <p:cNvCxnSpPr>
              <a:endCxn id="7" idx="0"/>
            </p:cNvCxnSpPr>
            <p:nvPr/>
          </p:nvCxnSpPr>
          <p:spPr>
            <a:xfrm>
              <a:off x="5642292" y="3596671"/>
              <a:ext cx="571506" cy="33182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6499549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070656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927912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570987" y="457143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428243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927648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8490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1373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29" name="Retângulo 27"/>
            <p:cNvSpPr/>
            <p:nvPr/>
          </p:nvSpPr>
          <p:spPr>
            <a:xfrm>
              <a:off x="5427978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0" name="Retângulo 28"/>
            <p:cNvSpPr/>
            <p:nvPr/>
          </p:nvSpPr>
          <p:spPr>
            <a:xfrm>
              <a:off x="628523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2771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999351" y="600019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Consolas" pitchFamily="49" charset="0"/>
                </a:rPr>
                <a:t>λ</a:t>
              </a:r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999351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713598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57085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499548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13796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071052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928309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42556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8499812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42" name="Conector reto 41"/>
            <p:cNvCxnSpPr>
              <a:stCxn id="25" idx="2"/>
              <a:endCxn id="39" idx="0"/>
            </p:cNvCxnSpPr>
            <p:nvPr/>
          </p:nvCxnSpPr>
          <p:spPr>
            <a:xfrm rot="16200000" flipH="1">
              <a:off x="7713995" y="4785752"/>
              <a:ext cx="357190" cy="64294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4284971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2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Máximo e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encontrar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menor elemento de uma árvore </a:t>
            </a:r>
            <a:r>
              <a:rPr lang="pt-BR" dirty="0"/>
              <a:t>usando: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3085822"/>
            <a:ext cx="6800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Menor elemento de uma árvore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mínimo(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|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└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o 3"/>
          <p:cNvGrpSpPr/>
          <p:nvPr/>
        </p:nvGrpSpPr>
        <p:grpSpPr>
          <a:xfrm>
            <a:off x="6384032" y="3085822"/>
            <a:ext cx="5014395" cy="2602391"/>
            <a:chOff x="2927648" y="3317222"/>
            <a:chExt cx="5857917" cy="3040166"/>
          </a:xfrm>
        </p:grpSpPr>
        <p:sp>
          <p:nvSpPr>
            <p:cNvPr id="6" name="Retângulo 5"/>
            <p:cNvSpPr/>
            <p:nvPr/>
          </p:nvSpPr>
          <p:spPr>
            <a:xfrm>
              <a:off x="5642293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928046" y="3928496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6409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856740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10" name="Conector reto 9"/>
            <p:cNvCxnSpPr>
              <a:stCxn id="6" idx="2"/>
              <a:endCxn id="8" idx="0"/>
            </p:cNvCxnSpPr>
            <p:nvPr/>
          </p:nvCxnSpPr>
          <p:spPr>
            <a:xfrm rot="5400000">
              <a:off x="5070790" y="3857058"/>
              <a:ext cx="285752" cy="114300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21" idx="2"/>
            </p:cNvCxnSpPr>
            <p:nvPr/>
          </p:nvCxnSpPr>
          <p:spPr>
            <a:xfrm rot="16200000" flipH="1">
              <a:off x="6749583" y="4178529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321340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13467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14" name="Conector reto 13"/>
            <p:cNvCxnSpPr>
              <a:stCxn id="22" idx="2"/>
              <a:endCxn id="12" idx="0"/>
            </p:cNvCxnSpPr>
            <p:nvPr/>
          </p:nvCxnSpPr>
          <p:spPr>
            <a:xfrm rot="5400000">
              <a:off x="3677748" y="4750033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23" idx="2"/>
            </p:cNvCxnSpPr>
            <p:nvPr/>
          </p:nvCxnSpPr>
          <p:spPr>
            <a:xfrm rot="16200000" flipH="1">
              <a:off x="5356541" y="4642876"/>
              <a:ext cx="357190" cy="92869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27" idx="2"/>
            </p:cNvCxnSpPr>
            <p:nvPr/>
          </p:nvCxnSpPr>
          <p:spPr>
            <a:xfrm rot="16200000" flipH="1">
              <a:off x="3784905" y="5785884"/>
              <a:ext cx="357190" cy="7143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33" idx="0"/>
            </p:cNvCxnSpPr>
            <p:nvPr/>
          </p:nvCxnSpPr>
          <p:spPr>
            <a:xfrm rot="5400000">
              <a:off x="5249384" y="5678727"/>
              <a:ext cx="357190" cy="285752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endCxn id="36" idx="0"/>
            </p:cNvCxnSpPr>
            <p:nvPr/>
          </p:nvCxnSpPr>
          <p:spPr>
            <a:xfrm rot="16200000" flipH="1">
              <a:off x="6428110" y="5643008"/>
              <a:ext cx="357190" cy="3571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4519076" y="3317222"/>
              <a:ext cx="1151012" cy="46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/>
                <a:t>A</a:t>
              </a:r>
              <a:r>
                <a:rPr lang="pt-BR" sz="2000" dirty="0" err="1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</a:t>
              </a:r>
              <a:r>
                <a:rPr lang="pt-BR" sz="2000" dirty="0" err="1"/>
                <a:t>raiz</a:t>
              </a:r>
              <a:endParaRPr lang="pt-BR" dirty="0"/>
            </a:p>
          </p:txBody>
        </p:sp>
        <p:cxnSp>
          <p:nvCxnSpPr>
            <p:cNvPr id="20" name="Forma 78"/>
            <p:cNvCxnSpPr>
              <a:endCxn id="7" idx="0"/>
            </p:cNvCxnSpPr>
            <p:nvPr/>
          </p:nvCxnSpPr>
          <p:spPr>
            <a:xfrm>
              <a:off x="5642292" y="3596671"/>
              <a:ext cx="571506" cy="33182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6499549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070656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927912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570987" y="457143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428243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927648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8490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1373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29" name="Retângulo 27"/>
            <p:cNvSpPr/>
            <p:nvPr/>
          </p:nvSpPr>
          <p:spPr>
            <a:xfrm>
              <a:off x="5427978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0" name="Retângulo 28"/>
            <p:cNvSpPr/>
            <p:nvPr/>
          </p:nvSpPr>
          <p:spPr>
            <a:xfrm>
              <a:off x="628523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2771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999351" y="600019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Consolas" pitchFamily="49" charset="0"/>
                </a:rPr>
                <a:t>λ</a:t>
              </a:r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999351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713598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57085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499548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13796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071052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928309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42556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8499812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42" name="Conector reto 41"/>
            <p:cNvCxnSpPr>
              <a:stCxn id="25" idx="2"/>
              <a:endCxn id="39" idx="0"/>
            </p:cNvCxnSpPr>
            <p:nvPr/>
          </p:nvCxnSpPr>
          <p:spPr>
            <a:xfrm rot="16200000" flipH="1">
              <a:off x="7713995" y="4785752"/>
              <a:ext cx="357190" cy="64294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4284971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latin typeface="+mj-lt"/>
                </a:rPr>
                <a:t>λ</a:t>
              </a:r>
              <a:endParaRPr lang="pt-BR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15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Sucessor e antecessor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sucessor </a:t>
            </a:r>
            <a:r>
              <a:rPr lang="pt-BR" dirty="0"/>
              <a:t>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antecessor</a:t>
            </a:r>
            <a:r>
              <a:rPr lang="pt-BR" dirty="0"/>
              <a:t> de um elemento é uma operação fundamental para certas aplicações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8228561" y="4192757"/>
            <a:ext cx="125842" cy="342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8358114" y="4535539"/>
            <a:ext cx="1428760" cy="11430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431560" y="4506878"/>
            <a:ext cx="1355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cabido</a:t>
            </a:r>
          </a:p>
          <a:p>
            <a:r>
              <a:rPr lang="pt-BR" sz="1400" dirty="0"/>
              <a:t>adjetivo</a:t>
            </a:r>
          </a:p>
          <a:p>
            <a:r>
              <a:rPr lang="pt-BR" sz="1400" dirty="0"/>
              <a:t>1. que cabe, que tem cabimento;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54887" y="3789040"/>
            <a:ext cx="1389330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cabra</a:t>
            </a:r>
            <a:endParaRPr lang="pt-BR" sz="16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44218" y="3789040"/>
            <a:ext cx="1396752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cacto</a:t>
            </a:r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840969" y="3789040"/>
            <a:ext cx="1387592" cy="40371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cabido</a:t>
            </a:r>
            <a:endParaRPr lang="pt-BR" sz="16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28562" y="3789040"/>
            <a:ext cx="1393040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cabulado</a:t>
            </a:r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6835521" y="4193953"/>
            <a:ext cx="1518882" cy="148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487488" y="3303347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Dicionário</a:t>
            </a:r>
          </a:p>
          <a:p>
            <a:r>
              <a:rPr lang="pt-BR" sz="2400" dirty="0">
                <a:latin typeface="+mj-lt"/>
              </a:rPr>
              <a:t>-------------</a:t>
            </a:r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Termo</a:t>
            </a:r>
            <a:r>
              <a:rPr lang="pt-BR" dirty="0">
                <a:latin typeface="+mj-lt"/>
              </a:rPr>
              <a:t>:</a:t>
            </a:r>
            <a:r>
              <a:rPr lang="pt-BR" dirty="0"/>
              <a:t> </a:t>
            </a:r>
            <a:r>
              <a:rPr lang="pt-BR" u="sng" dirty="0">
                <a:latin typeface="+mj-lt"/>
              </a:rPr>
              <a:t>Cabido</a:t>
            </a:r>
            <a:br>
              <a:rPr lang="pt-BR" dirty="0"/>
            </a:br>
            <a:endParaRPr lang="pt-BR" dirty="0"/>
          </a:p>
          <a:p>
            <a:r>
              <a:rPr lang="pt-BR" dirty="0"/>
              <a:t>cabido</a:t>
            </a:r>
          </a:p>
          <a:p>
            <a:r>
              <a:rPr lang="pt-BR" dirty="0"/>
              <a:t>adjetivo</a:t>
            </a:r>
          </a:p>
          <a:p>
            <a:r>
              <a:rPr lang="pt-BR" dirty="0"/>
              <a:t>1. que cabe, que tem cabimento; admissível, válido.</a:t>
            </a:r>
          </a:p>
          <a:p>
            <a:r>
              <a:rPr lang="pt-BR" dirty="0"/>
              <a:t>2. compatível, adequado, apropriado; merecido.</a:t>
            </a:r>
          </a:p>
          <a:p>
            <a:r>
              <a:rPr lang="pt-BR" dirty="0"/>
              <a:t>3. que se mete onde não deve; intrometido, saliente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06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Sucessor e antecessor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sucessor de um elemento </a:t>
            </a:r>
            <a:r>
              <a:rPr lang="pt-BR" dirty="0"/>
              <a:t>pode ser encontrado em O(</a:t>
            </a:r>
            <a:r>
              <a:rPr lang="pt-BR" dirty="0" err="1"/>
              <a:t>lg</a:t>
            </a:r>
            <a:r>
              <a:rPr lang="pt-BR" dirty="0"/>
              <a:t> n):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99456" y="3085822"/>
            <a:ext cx="68000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Sucessor de um elemento na árvore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sucessor(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   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mínimo(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p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|   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p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|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└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07776" y="360907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952382" y="3609074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07056" y="4348494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402747" y="4348494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0" name="Conector reto 9"/>
          <p:cNvCxnSpPr>
            <a:stCxn id="6" idx="2"/>
            <a:endCxn id="8" idx="0"/>
          </p:cNvCxnSpPr>
          <p:nvPr/>
        </p:nvCxnSpPr>
        <p:spPr>
          <a:xfrm flipH="1">
            <a:off x="7851661" y="3914830"/>
            <a:ext cx="978418" cy="433664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1" idx="2"/>
            <a:endCxn id="9" idx="0"/>
          </p:cNvCxnSpPr>
          <p:nvPr/>
        </p:nvCxnSpPr>
        <p:spPr>
          <a:xfrm>
            <a:off x="9563893" y="3914830"/>
            <a:ext cx="1083459" cy="433664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628637" y="4960005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9666056" y="4964713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14" name="Conector reto 13"/>
          <p:cNvCxnSpPr>
            <a:stCxn id="22" idx="2"/>
            <a:endCxn id="12" idx="0"/>
          </p:cNvCxnSpPr>
          <p:nvPr/>
        </p:nvCxnSpPr>
        <p:spPr>
          <a:xfrm rot="5400000">
            <a:off x="7026120" y="4501371"/>
            <a:ext cx="305756" cy="611511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23" idx="2"/>
            <a:endCxn id="28" idx="0"/>
          </p:cNvCxnSpPr>
          <p:nvPr/>
        </p:nvCxnSpPr>
        <p:spPr>
          <a:xfrm>
            <a:off x="8218567" y="4654250"/>
            <a:ext cx="454876" cy="30575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4" idx="2"/>
            <a:endCxn id="13" idx="0"/>
          </p:cNvCxnSpPr>
          <p:nvPr/>
        </p:nvCxnSpPr>
        <p:spPr>
          <a:xfrm flipH="1">
            <a:off x="9910661" y="4654250"/>
            <a:ext cx="369783" cy="310463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29" idx="2"/>
            <a:endCxn id="33" idx="0"/>
          </p:cNvCxnSpPr>
          <p:nvPr/>
        </p:nvCxnSpPr>
        <p:spPr>
          <a:xfrm flipH="1">
            <a:off x="7911048" y="5265761"/>
            <a:ext cx="395487" cy="30575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3" idx="2"/>
            <a:endCxn id="36" idx="0"/>
          </p:cNvCxnSpPr>
          <p:nvPr/>
        </p:nvCxnSpPr>
        <p:spPr>
          <a:xfrm>
            <a:off x="10277569" y="5270469"/>
            <a:ext cx="297773" cy="301047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746299" y="3085822"/>
            <a:ext cx="985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A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000" dirty="0" err="1"/>
              <a:t>raiz</a:t>
            </a:r>
            <a:endParaRPr lang="pt-BR" dirty="0"/>
          </a:p>
        </p:txBody>
      </p:sp>
      <p:cxnSp>
        <p:nvCxnSpPr>
          <p:cNvPr id="20" name="Forma 78"/>
          <p:cNvCxnSpPr>
            <a:endCxn id="7" idx="0"/>
          </p:cNvCxnSpPr>
          <p:nvPr/>
        </p:nvCxnSpPr>
        <p:spPr>
          <a:xfrm>
            <a:off x="8707776" y="3325031"/>
            <a:ext cx="489211" cy="284043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441590" y="360907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62450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096264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0158141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0891955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384032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7117846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λ</a:t>
            </a:r>
            <a:endParaRPr lang="pt-BR" sz="1400" dirty="0"/>
          </a:p>
        </p:txBody>
      </p:sp>
      <p:sp>
        <p:nvSpPr>
          <p:cNvPr id="28" name="Retângulo 27"/>
          <p:cNvSpPr/>
          <p:nvPr/>
        </p:nvSpPr>
        <p:spPr>
          <a:xfrm>
            <a:off x="8428838" y="4960005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29" name="Retângulo 27"/>
          <p:cNvSpPr/>
          <p:nvPr/>
        </p:nvSpPr>
        <p:spPr>
          <a:xfrm>
            <a:off x="8184232" y="4960005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30" name="Retângulo 28"/>
          <p:cNvSpPr/>
          <p:nvPr/>
        </p:nvSpPr>
        <p:spPr>
          <a:xfrm>
            <a:off x="8918046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λ</a:t>
            </a:r>
            <a:endParaRPr lang="pt-BR" sz="1400" dirty="0"/>
          </a:p>
        </p:txBody>
      </p:sp>
      <p:sp>
        <p:nvSpPr>
          <p:cNvPr id="31" name="Retângulo 30"/>
          <p:cNvSpPr/>
          <p:nvPr/>
        </p:nvSpPr>
        <p:spPr>
          <a:xfrm>
            <a:off x="9421451" y="4964713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66443" y="5571516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onsolas" pitchFamily="49" charset="0"/>
              </a:rPr>
              <a:t>λ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666443" y="5571516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421838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8155651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0330737" y="5571516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10086133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0819947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1194834" y="4960005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0950229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684043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cxnSp>
        <p:nvCxnSpPr>
          <p:cNvPr id="42" name="Conector reto 41"/>
          <p:cNvCxnSpPr>
            <a:stCxn id="25" idx="2"/>
            <a:endCxn id="39" idx="0"/>
          </p:cNvCxnSpPr>
          <p:nvPr/>
        </p:nvCxnSpPr>
        <p:spPr>
          <a:xfrm>
            <a:off x="11014258" y="4654250"/>
            <a:ext cx="425181" cy="30575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10155266" y="4964713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37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Sucessor e antecessor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antecessor de um elemento </a:t>
            </a:r>
            <a:r>
              <a:rPr lang="pt-BR" dirty="0"/>
              <a:t>pode ser encontrado em O(</a:t>
            </a:r>
            <a:r>
              <a:rPr lang="pt-BR" dirty="0" err="1"/>
              <a:t>lg</a:t>
            </a:r>
            <a:r>
              <a:rPr lang="pt-BR" dirty="0"/>
              <a:t> n):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99456" y="3085822"/>
            <a:ext cx="68000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Antecessor de um elemento na árvore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antecessor(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   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máximo(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p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|   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p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|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└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07776" y="360907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952382" y="3609074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07056" y="4348494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402747" y="4348494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0" name="Conector reto 9"/>
          <p:cNvCxnSpPr>
            <a:stCxn id="6" idx="2"/>
            <a:endCxn id="8" idx="0"/>
          </p:cNvCxnSpPr>
          <p:nvPr/>
        </p:nvCxnSpPr>
        <p:spPr>
          <a:xfrm flipH="1">
            <a:off x="7851661" y="3914830"/>
            <a:ext cx="978418" cy="433664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1" idx="2"/>
            <a:endCxn id="9" idx="0"/>
          </p:cNvCxnSpPr>
          <p:nvPr/>
        </p:nvCxnSpPr>
        <p:spPr>
          <a:xfrm>
            <a:off x="9563893" y="3914830"/>
            <a:ext cx="1083459" cy="433664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628637" y="4960005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9666056" y="4964713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14" name="Conector reto 13"/>
          <p:cNvCxnSpPr>
            <a:stCxn id="22" idx="2"/>
            <a:endCxn id="12" idx="0"/>
          </p:cNvCxnSpPr>
          <p:nvPr/>
        </p:nvCxnSpPr>
        <p:spPr>
          <a:xfrm rot="5400000">
            <a:off x="7026120" y="4501371"/>
            <a:ext cx="305756" cy="611511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23" idx="2"/>
            <a:endCxn id="28" idx="0"/>
          </p:cNvCxnSpPr>
          <p:nvPr/>
        </p:nvCxnSpPr>
        <p:spPr>
          <a:xfrm>
            <a:off x="8218567" y="4654250"/>
            <a:ext cx="454876" cy="30575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4" idx="2"/>
            <a:endCxn id="13" idx="0"/>
          </p:cNvCxnSpPr>
          <p:nvPr/>
        </p:nvCxnSpPr>
        <p:spPr>
          <a:xfrm flipH="1">
            <a:off x="9910661" y="4654250"/>
            <a:ext cx="369783" cy="310463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29" idx="2"/>
            <a:endCxn id="33" idx="0"/>
          </p:cNvCxnSpPr>
          <p:nvPr/>
        </p:nvCxnSpPr>
        <p:spPr>
          <a:xfrm flipH="1">
            <a:off x="7911048" y="5265761"/>
            <a:ext cx="395487" cy="30575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3" idx="2"/>
            <a:endCxn id="36" idx="0"/>
          </p:cNvCxnSpPr>
          <p:nvPr/>
        </p:nvCxnSpPr>
        <p:spPr>
          <a:xfrm>
            <a:off x="10277569" y="5270469"/>
            <a:ext cx="297773" cy="301047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746299" y="3085822"/>
            <a:ext cx="985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A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000" dirty="0" err="1"/>
              <a:t>raiz</a:t>
            </a:r>
            <a:endParaRPr lang="pt-BR" dirty="0"/>
          </a:p>
        </p:txBody>
      </p:sp>
      <p:cxnSp>
        <p:nvCxnSpPr>
          <p:cNvPr id="20" name="Forma 78"/>
          <p:cNvCxnSpPr>
            <a:endCxn id="7" idx="0"/>
          </p:cNvCxnSpPr>
          <p:nvPr/>
        </p:nvCxnSpPr>
        <p:spPr>
          <a:xfrm>
            <a:off x="8707776" y="3325031"/>
            <a:ext cx="489211" cy="284043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441590" y="360907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62450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096264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0158141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0891955" y="4348494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384032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7117846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λ</a:t>
            </a:r>
            <a:endParaRPr lang="pt-BR" sz="1400" dirty="0"/>
          </a:p>
        </p:txBody>
      </p:sp>
      <p:sp>
        <p:nvSpPr>
          <p:cNvPr id="28" name="Retângulo 27"/>
          <p:cNvSpPr/>
          <p:nvPr/>
        </p:nvSpPr>
        <p:spPr>
          <a:xfrm>
            <a:off x="8428838" y="4960005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29" name="Retângulo 27"/>
          <p:cNvSpPr/>
          <p:nvPr/>
        </p:nvSpPr>
        <p:spPr>
          <a:xfrm>
            <a:off x="8184232" y="4960005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30" name="Retângulo 28"/>
          <p:cNvSpPr/>
          <p:nvPr/>
        </p:nvSpPr>
        <p:spPr>
          <a:xfrm>
            <a:off x="8918046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λ</a:t>
            </a:r>
            <a:endParaRPr lang="pt-BR" sz="1400" dirty="0"/>
          </a:p>
        </p:txBody>
      </p:sp>
      <p:sp>
        <p:nvSpPr>
          <p:cNvPr id="31" name="Retângulo 30"/>
          <p:cNvSpPr/>
          <p:nvPr/>
        </p:nvSpPr>
        <p:spPr>
          <a:xfrm>
            <a:off x="9421451" y="4964713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66443" y="5571516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onsolas" pitchFamily="49" charset="0"/>
              </a:rPr>
              <a:t>λ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666443" y="5571516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421838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8155651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0330737" y="5571516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10086133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0819947" y="5571516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1194834" y="4960005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0950229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684043" y="4960005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cxnSp>
        <p:nvCxnSpPr>
          <p:cNvPr id="42" name="Conector reto 41"/>
          <p:cNvCxnSpPr>
            <a:stCxn id="25" idx="2"/>
            <a:endCxn id="39" idx="0"/>
          </p:cNvCxnSpPr>
          <p:nvPr/>
        </p:nvCxnSpPr>
        <p:spPr>
          <a:xfrm>
            <a:off x="11014258" y="4654250"/>
            <a:ext cx="425181" cy="30575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10155266" y="4964713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9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de Busca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24128" y="2084832"/>
            <a:ext cx="4875053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Inserção em árvore binária de busca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função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inserir(A, z)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p = </a:t>
            </a:r>
            <a:r>
              <a:rPr lang="el-GR" sz="1600" dirty="0"/>
              <a:t>λ</a:t>
            </a:r>
            <a:endParaRPr lang="pt-BR" sz="1600" dirty="0"/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raiz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enquanto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sz="1600" dirty="0"/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p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|  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ptchave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p 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p == </a:t>
            </a:r>
            <a:r>
              <a:rPr lang="el-GR" sz="1600" dirty="0"/>
              <a:t>λ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raiz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z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// árvore vazia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pchave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p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z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senão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p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z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98489" y="5537428"/>
            <a:ext cx="489209" cy="33984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x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53885" y="5537428"/>
            <a:ext cx="244605" cy="339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587699" y="5537428"/>
            <a:ext cx="244605" cy="339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92144" y="2636912"/>
            <a:ext cx="29523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inserção recebe um nó z, para o qual:</a:t>
            </a:r>
            <a:br>
              <a:rPr lang="pt-BR" dirty="0"/>
            </a:br>
            <a:br>
              <a:rPr lang="pt-BR" dirty="0"/>
            </a:br>
            <a:r>
              <a:rPr lang="pt-BR" sz="1600" dirty="0" err="1">
                <a:latin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</a:rPr>
              <a:t>chave</a:t>
            </a:r>
            <a:r>
              <a:rPr lang="pt-BR" sz="1600" dirty="0">
                <a:latin typeface="Consolas" panose="020B0609020204030204" pitchFamily="49" charset="0"/>
              </a:rPr>
              <a:t> = x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</a:rPr>
              <a:t>esq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el-GR" sz="1600" dirty="0"/>
              <a:t>λ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sym typeface="Symbol" panose="05050102010706020507" pitchFamily="18" charset="2"/>
              </a:rPr>
              <a:t>d</a:t>
            </a:r>
            <a:r>
              <a:rPr lang="pt-BR" sz="1600" dirty="0" err="1">
                <a:latin typeface="Consolas" panose="020B0609020204030204" pitchFamily="49" charset="0"/>
              </a:rPr>
              <a:t>ir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el-GR" sz="1600" dirty="0"/>
              <a:t>λ</a:t>
            </a:r>
            <a:endParaRPr lang="pt-BR" sz="1600" dirty="0"/>
          </a:p>
          <a:p>
            <a:r>
              <a:rPr lang="pt-BR" sz="1600" dirty="0" err="1">
                <a:latin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sym typeface="Symbol" panose="05050102010706020507" pitchFamily="18" charset="2"/>
              </a:rPr>
              <a:t>pai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el-GR" sz="1600" dirty="0"/>
              <a:t>λ</a:t>
            </a:r>
            <a:endParaRPr lang="pt-BR" sz="1600" dirty="0"/>
          </a:p>
          <a:p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460844" y="4995573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cxnSp>
        <p:nvCxnSpPr>
          <p:cNvPr id="9" name="Forma 78"/>
          <p:cNvCxnSpPr/>
          <p:nvPr/>
        </p:nvCxnSpPr>
        <p:spPr>
          <a:xfrm>
            <a:off x="7853885" y="5253385"/>
            <a:ext cx="489211" cy="284043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3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da Árvore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árvore binária de busca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construída</a:t>
            </a:r>
            <a:r>
              <a:rPr lang="pt-BR" dirty="0"/>
              <a:t> utilizando o algoritmo de inserção visto anteriormente: </a:t>
            </a:r>
          </a:p>
          <a:p>
            <a:endParaRPr lang="pt-BR" dirty="0"/>
          </a:p>
        </p:txBody>
      </p:sp>
      <p:grpSp>
        <p:nvGrpSpPr>
          <p:cNvPr id="4" name="Grupo 102"/>
          <p:cNvGrpSpPr/>
          <p:nvPr/>
        </p:nvGrpSpPr>
        <p:grpSpPr>
          <a:xfrm>
            <a:off x="4247053" y="4149080"/>
            <a:ext cx="3098502" cy="2060196"/>
            <a:chOff x="1572165" y="3643314"/>
            <a:chExt cx="3098502" cy="2060196"/>
          </a:xfrm>
        </p:grpSpPr>
        <p:sp>
          <p:nvSpPr>
            <p:cNvPr id="5" name="Elipse 4"/>
            <p:cNvSpPr/>
            <p:nvPr/>
          </p:nvSpPr>
          <p:spPr>
            <a:xfrm>
              <a:off x="3000364" y="364331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3708589" y="421481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2208391" y="414338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8" name="Conector reto 7"/>
            <p:cNvCxnSpPr>
              <a:stCxn id="5" idx="3"/>
              <a:endCxn id="7" idx="7"/>
            </p:cNvCxnSpPr>
            <p:nvPr/>
          </p:nvCxnSpPr>
          <p:spPr>
            <a:xfrm rot="5400000">
              <a:off x="2652487" y="3799438"/>
              <a:ext cx="241945" cy="5528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5" idx="5"/>
              <a:endCxn id="6" idx="1"/>
            </p:cNvCxnSpPr>
            <p:nvPr/>
          </p:nvCxnSpPr>
          <p:spPr>
            <a:xfrm rot="16200000" flipH="1">
              <a:off x="3366867" y="3877031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2858049" y="53384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cxnSp>
          <p:nvCxnSpPr>
            <p:cNvPr id="11" name="Conector reto 10"/>
            <p:cNvCxnSpPr>
              <a:stCxn id="10" idx="0"/>
              <a:endCxn id="13" idx="5"/>
            </p:cNvCxnSpPr>
            <p:nvPr/>
          </p:nvCxnSpPr>
          <p:spPr>
            <a:xfrm rot="16200000" flipV="1">
              <a:off x="2742634" y="5053974"/>
              <a:ext cx="331362" cy="23763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1929355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500859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14" name="Conector reto 13"/>
            <p:cNvCxnSpPr>
              <a:stCxn id="7" idx="3"/>
              <a:endCxn id="12" idx="0"/>
            </p:cNvCxnSpPr>
            <p:nvPr/>
          </p:nvCxnSpPr>
          <p:spPr>
            <a:xfrm rot="5400000">
              <a:off x="2057892" y="4495506"/>
              <a:ext cx="240569" cy="1594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13" idx="0"/>
              <a:endCxn id="7" idx="5"/>
            </p:cNvCxnSpPr>
            <p:nvPr/>
          </p:nvCxnSpPr>
          <p:spPr>
            <a:xfrm rot="16200000" flipV="1">
              <a:off x="2463202" y="4488790"/>
              <a:ext cx="240569" cy="17291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12" idx="3"/>
              <a:endCxn id="17" idx="0"/>
            </p:cNvCxnSpPr>
            <p:nvPr/>
          </p:nvCxnSpPr>
          <p:spPr>
            <a:xfrm rot="5400000">
              <a:off x="1730101" y="5018256"/>
              <a:ext cx="259924" cy="2376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1572165" y="526703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3403810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332504" y="53384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4118190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cxnSp>
          <p:nvCxnSpPr>
            <p:cNvPr id="21" name="Conector reto 20"/>
            <p:cNvCxnSpPr>
              <a:stCxn id="6" idx="3"/>
              <a:endCxn id="18" idx="0"/>
            </p:cNvCxnSpPr>
            <p:nvPr/>
          </p:nvCxnSpPr>
          <p:spPr>
            <a:xfrm rot="5400000">
              <a:off x="3545218" y="4554072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20" idx="5"/>
              <a:endCxn id="19" idx="0"/>
            </p:cNvCxnSpPr>
            <p:nvPr/>
          </p:nvCxnSpPr>
          <p:spPr>
            <a:xfrm rot="16200000" flipH="1">
              <a:off x="4324246" y="5161131"/>
              <a:ext cx="259924" cy="947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6" idx="5"/>
              <a:endCxn id="20" idx="1"/>
            </p:cNvCxnSpPr>
            <p:nvPr/>
          </p:nvCxnSpPr>
          <p:spPr>
            <a:xfrm rot="16200000" flipH="1">
              <a:off x="3935457" y="4588170"/>
              <a:ext cx="294028" cy="17048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/>
          <p:cNvSpPr txBox="1"/>
          <p:nvPr/>
        </p:nvSpPr>
        <p:spPr>
          <a:xfrm>
            <a:off x="4093591" y="3389580"/>
            <a:ext cx="340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 = {5, 2, 7, 1, 6, 0, 8, 3, 9, 4}</a:t>
            </a:r>
          </a:p>
        </p:txBody>
      </p:sp>
    </p:spTree>
    <p:extLst>
      <p:ext uri="{BB962C8B-B14F-4D97-AF65-F5344CB8AC3E}">
        <p14:creationId xmlns:p14="http://schemas.microsoft.com/office/powerpoint/2010/main" val="326633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 de um elemento </a:t>
            </a:r>
            <a:r>
              <a:rPr lang="pt-BR" dirty="0"/>
              <a:t>em um conjunto de dados é uma operação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frequente</a:t>
            </a:r>
            <a:r>
              <a:rPr lang="pt-BR" dirty="0"/>
              <a:t> em muitas aplicações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87488" y="3303347"/>
            <a:ext cx="421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Sistema Acadêmico</a:t>
            </a:r>
          </a:p>
          <a:p>
            <a:r>
              <a:rPr lang="pt-BR" sz="2400" dirty="0">
                <a:latin typeface="+mj-lt"/>
              </a:rPr>
              <a:t>-------------------------</a:t>
            </a:r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M</a:t>
            </a:r>
            <a:r>
              <a:rPr lang="pt-BR" dirty="0"/>
              <a:t>atricula: </a:t>
            </a:r>
            <a:r>
              <a:rPr lang="pt-BR" u="sng" dirty="0"/>
              <a:t>454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Aluno Encontrado</a:t>
            </a:r>
            <a:br>
              <a:rPr lang="pt-BR" dirty="0"/>
            </a:br>
            <a:r>
              <a:rPr lang="pt-BR" dirty="0"/>
              <a:t>Nome: José Silva</a:t>
            </a:r>
          </a:p>
          <a:p>
            <a:r>
              <a:rPr lang="pt-BR" dirty="0"/>
              <a:t>Idade: 20 anos</a:t>
            </a:r>
          </a:p>
          <a:p>
            <a:r>
              <a:rPr lang="pt-BR" dirty="0"/>
              <a:t>Sexo: Masculino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7825902" y="5148071"/>
            <a:ext cx="214314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8040216" y="4005063"/>
            <a:ext cx="1428760" cy="11430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113662" y="3976402"/>
            <a:ext cx="135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454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José Silva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20 anos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Masculino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325441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231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021961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593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415003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930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718482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201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111523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454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08043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201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9201085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8504564" y="529094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 rot="5400000">
            <a:off x="6932927" y="4183658"/>
            <a:ext cx="1285884" cy="928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0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da Árvore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Dependendo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de inserção dos elementos</a:t>
            </a:r>
            <a:r>
              <a:rPr lang="pt-BR" dirty="0"/>
              <a:t>, a árvore gerada pode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ser ideal </a:t>
            </a:r>
            <a:r>
              <a:rPr lang="pt-BR" dirty="0"/>
              <a:t>e resultar em uma busca</a:t>
            </a:r>
            <a:br>
              <a:rPr lang="pt-BR" dirty="0"/>
            </a:br>
            <a:r>
              <a:rPr lang="pt-BR" dirty="0"/>
              <a:t>com eficiência quase linear</a:t>
            </a:r>
          </a:p>
          <a:p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7752184" y="2996952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</a:t>
            </a:r>
          </a:p>
        </p:txBody>
      </p:sp>
      <p:sp>
        <p:nvSpPr>
          <p:cNvPr id="54" name="Elipse 53"/>
          <p:cNvSpPr/>
          <p:nvPr/>
        </p:nvSpPr>
        <p:spPr>
          <a:xfrm>
            <a:off x="8252250" y="3425580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55" name="Elipse 54"/>
          <p:cNvSpPr/>
          <p:nvPr/>
        </p:nvSpPr>
        <p:spPr>
          <a:xfrm>
            <a:off x="7252118" y="3425580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</a:t>
            </a:r>
          </a:p>
        </p:txBody>
      </p:sp>
      <p:cxnSp>
        <p:nvCxnSpPr>
          <p:cNvPr id="56" name="Conector reto 55"/>
          <p:cNvCxnSpPr>
            <a:stCxn id="53" idx="3"/>
            <a:endCxn id="55" idx="7"/>
          </p:cNvCxnSpPr>
          <p:nvPr/>
        </p:nvCxnSpPr>
        <p:spPr>
          <a:xfrm rot="5400000">
            <a:off x="7585980" y="3263311"/>
            <a:ext cx="170507" cy="26094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3" idx="5"/>
            <a:endCxn id="54" idx="1"/>
          </p:cNvCxnSpPr>
          <p:nvPr/>
        </p:nvCxnSpPr>
        <p:spPr>
          <a:xfrm rot="16200000" flipH="1">
            <a:off x="8086045" y="3263310"/>
            <a:ext cx="170507" cy="26094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7323556" y="4425712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</a:t>
            </a:r>
          </a:p>
        </p:txBody>
      </p:sp>
      <p:cxnSp>
        <p:nvCxnSpPr>
          <p:cNvPr id="59" name="Conector reto 58"/>
          <p:cNvCxnSpPr>
            <a:stCxn id="58" idx="0"/>
            <a:endCxn id="60" idx="5"/>
          </p:cNvCxnSpPr>
          <p:nvPr/>
        </p:nvCxnSpPr>
        <p:spPr>
          <a:xfrm rot="16200000" flipV="1">
            <a:off x="7279578" y="4212652"/>
            <a:ext cx="188486" cy="2376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6966366" y="3925646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1" name="Elipse 60"/>
          <p:cNvSpPr/>
          <p:nvPr/>
        </p:nvSpPr>
        <p:spPr>
          <a:xfrm>
            <a:off x="6752052" y="5568720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</a:t>
            </a:r>
          </a:p>
        </p:txBody>
      </p:sp>
      <p:cxnSp>
        <p:nvCxnSpPr>
          <p:cNvPr id="62" name="Conector reto 61"/>
          <p:cNvCxnSpPr>
            <a:stCxn id="55" idx="3"/>
            <a:endCxn id="60" idx="0"/>
          </p:cNvCxnSpPr>
          <p:nvPr/>
        </p:nvCxnSpPr>
        <p:spPr>
          <a:xfrm rot="5400000">
            <a:off x="7124301" y="3748307"/>
            <a:ext cx="188486" cy="16619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61" idx="0"/>
            <a:endCxn id="66" idx="3"/>
          </p:cNvCxnSpPr>
          <p:nvPr/>
        </p:nvCxnSpPr>
        <p:spPr>
          <a:xfrm rot="5400000" flipH="1" flipV="1">
            <a:off x="6874267" y="5355662"/>
            <a:ext cx="259924" cy="16619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60" idx="3"/>
            <a:endCxn id="65" idx="0"/>
          </p:cNvCxnSpPr>
          <p:nvPr/>
        </p:nvCxnSpPr>
        <p:spPr>
          <a:xfrm rot="5400000">
            <a:off x="6802830" y="4212654"/>
            <a:ext cx="188486" cy="23763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6609176" y="4425712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66" name="Elipse 65"/>
          <p:cNvSpPr/>
          <p:nvPr/>
        </p:nvSpPr>
        <p:spPr>
          <a:xfrm>
            <a:off x="7037804" y="4997216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67" name="Elipse 66"/>
          <p:cNvSpPr/>
          <p:nvPr/>
        </p:nvSpPr>
        <p:spPr>
          <a:xfrm>
            <a:off x="6466300" y="606091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  <p:sp>
        <p:nvSpPr>
          <p:cNvPr id="68" name="Elipse 67"/>
          <p:cNvSpPr/>
          <p:nvPr/>
        </p:nvSpPr>
        <p:spPr>
          <a:xfrm>
            <a:off x="7109242" y="606091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cxnSp>
        <p:nvCxnSpPr>
          <p:cNvPr id="69" name="Conector reto 68"/>
          <p:cNvCxnSpPr>
            <a:stCxn id="58" idx="3"/>
            <a:endCxn id="66" idx="0"/>
          </p:cNvCxnSpPr>
          <p:nvPr/>
        </p:nvCxnSpPr>
        <p:spPr>
          <a:xfrm rot="5400000">
            <a:off x="7160020" y="4784158"/>
            <a:ext cx="259924" cy="16619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1" idx="3"/>
            <a:endCxn id="67" idx="0"/>
          </p:cNvCxnSpPr>
          <p:nvPr/>
        </p:nvCxnSpPr>
        <p:spPr>
          <a:xfrm rot="5400000">
            <a:off x="6628173" y="5887510"/>
            <a:ext cx="180613" cy="16619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1" idx="5"/>
            <a:endCxn id="68" idx="1"/>
          </p:cNvCxnSpPr>
          <p:nvPr/>
        </p:nvCxnSpPr>
        <p:spPr>
          <a:xfrm rot="16200000" flipH="1">
            <a:off x="6982691" y="5938299"/>
            <a:ext cx="234072" cy="11807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1621619" y="4425711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= {8, 9, 7, 1, 6, 0, 5, 3, 2, 4}</a:t>
            </a:r>
          </a:p>
        </p:txBody>
      </p:sp>
    </p:spTree>
    <p:extLst>
      <p:ext uri="{BB962C8B-B14F-4D97-AF65-F5344CB8AC3E}">
        <p14:creationId xmlns:p14="http://schemas.microsoft.com/office/powerpoint/2010/main" val="347936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construir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de busca eficiente </a:t>
            </a:r>
            <a:r>
              <a:rPr lang="pt-BR" dirty="0"/>
              <a:t>basta colocar as chaves em uma ordem conveniente</a:t>
            </a:r>
          </a:p>
          <a:p>
            <a:pPr lvl="1"/>
            <a:r>
              <a:rPr lang="pt-BR" dirty="0"/>
              <a:t>A idéia consiste em, a cada passo, inserir na árvore alguma nova chave que seja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 médio</a:t>
            </a:r>
            <a:r>
              <a:rPr lang="pt-BR" dirty="0"/>
              <a:t> entre duas chaves de valores extremos</a:t>
            </a:r>
          </a:p>
          <a:p>
            <a:pPr lvl="1"/>
            <a:r>
              <a:rPr lang="pt-BR" dirty="0"/>
              <a:t>No caso em que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frequência de acesso</a:t>
            </a:r>
            <a:r>
              <a:rPr lang="pt-BR" dirty="0"/>
              <a:t> aos nós são idênticas,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completa </a:t>
            </a:r>
            <a:r>
              <a:rPr lang="pt-BR" dirty="0"/>
              <a:t>é ideal para o problema da busca</a:t>
            </a:r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186371" y="4923046"/>
            <a:ext cx="288032" cy="432048"/>
          </a:xfrm>
          <a:prstGeom prst="ellipse">
            <a:avLst/>
          </a:prstGeom>
          <a:solidFill>
            <a:schemeClr val="accent3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75720" y="4901098"/>
            <a:ext cx="340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 = {1, 2, 3, 4, 5, 6, 7, 8, 9}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da Árvore de Busca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79164" y="5797152"/>
            <a:ext cx="190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Elemento Central</a:t>
            </a:r>
            <a:br>
              <a:rPr lang="pt-BR" dirty="0"/>
            </a:br>
            <a:r>
              <a:rPr lang="pt-BR" dirty="0"/>
              <a:t>(primeira inserção)</a:t>
            </a:r>
          </a:p>
        </p:txBody>
      </p:sp>
      <p:cxnSp>
        <p:nvCxnSpPr>
          <p:cNvPr id="8" name="Conector de Seta Reta 7"/>
          <p:cNvCxnSpPr>
            <a:stCxn id="5" idx="4"/>
            <a:endCxn id="6" idx="0"/>
          </p:cNvCxnSpPr>
          <p:nvPr/>
        </p:nvCxnSpPr>
        <p:spPr>
          <a:xfrm>
            <a:off x="5330387" y="5355094"/>
            <a:ext cx="0" cy="44205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1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da Árvore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caso real, como em acessos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de um banco de dados</a:t>
            </a:r>
            <a:r>
              <a:rPr lang="pt-BR" dirty="0"/>
              <a:t>, existirão registros mais acessados que outros</a:t>
            </a:r>
          </a:p>
          <a:p>
            <a:r>
              <a:rPr lang="pt-BR" dirty="0"/>
              <a:t>Há interesse em construir uma árvore binária de busca que seja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melhor possível </a:t>
            </a:r>
            <a:r>
              <a:rPr lang="pt-BR" dirty="0"/>
              <a:t>para um dado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chaves e freqüências </a:t>
            </a:r>
            <a:r>
              <a:rPr lang="pt-BR" dirty="0"/>
              <a:t>de acesso</a:t>
            </a:r>
          </a:p>
          <a:p>
            <a:endParaRPr lang="pt-BR" dirty="0"/>
          </a:p>
          <a:p>
            <a:r>
              <a:rPr lang="pt-BR" dirty="0"/>
              <a:t>Solução: árvore de busca ótima</a:t>
            </a:r>
          </a:p>
          <a:p>
            <a:pPr lvl="1"/>
            <a:r>
              <a:rPr lang="pt-BR" dirty="0"/>
              <a:t>Armazena uma chave e a frequência de acesso à chave</a:t>
            </a:r>
          </a:p>
          <a:p>
            <a:pPr lvl="1"/>
            <a:r>
              <a:rPr lang="pt-BR" dirty="0"/>
              <a:t>A árvore é organizada pela frequência </a:t>
            </a:r>
          </a:p>
        </p:txBody>
      </p:sp>
    </p:spTree>
    <p:extLst>
      <p:ext uri="{BB962C8B-B14F-4D97-AF65-F5344CB8AC3E}">
        <p14:creationId xmlns:p14="http://schemas.microsoft.com/office/powerpoint/2010/main" val="210910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</a:t>
            </a:r>
            <a:r>
              <a:rPr lang="pt-BR"/>
              <a:t>é uma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operação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fundamental </a:t>
            </a:r>
            <a:r>
              <a:rPr lang="pt-BR" dirty="0"/>
              <a:t>para aplicações computacionais</a:t>
            </a:r>
          </a:p>
          <a:p>
            <a:pPr lvl="1"/>
            <a:r>
              <a:rPr lang="pt-BR" dirty="0"/>
              <a:t>Em uma estrutura linear podem ser usados os algoritmos:</a:t>
            </a:r>
          </a:p>
          <a:p>
            <a:pPr lvl="2"/>
            <a:r>
              <a:rPr lang="pt-BR" dirty="0"/>
              <a:t>Busca Linear</a:t>
            </a:r>
          </a:p>
          <a:p>
            <a:pPr lvl="2"/>
            <a:r>
              <a:rPr lang="pt-BR" dirty="0"/>
              <a:t>Busca Linear Ordenada</a:t>
            </a:r>
          </a:p>
          <a:p>
            <a:pPr lvl="2"/>
            <a:r>
              <a:rPr lang="pt-BR" dirty="0"/>
              <a:t>Busca Binária</a:t>
            </a:r>
          </a:p>
          <a:p>
            <a:pPr marL="0" indent="0">
              <a:buNone/>
            </a:pPr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 </a:t>
            </a:r>
            <a:r>
              <a:rPr lang="pt-BR" dirty="0"/>
              <a:t>é uma estrutura de dados que permite a execução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 binária </a:t>
            </a:r>
            <a:r>
              <a:rPr lang="pt-BR" dirty="0"/>
              <a:t>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 hierárquica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de inserção dos elementos </a:t>
            </a:r>
            <a:r>
              <a:rPr lang="pt-BR" dirty="0"/>
              <a:t>tem impacto no formato da árvore e consequentemente no desempenho da busca:</a:t>
            </a:r>
          </a:p>
          <a:p>
            <a:pPr lvl="1"/>
            <a:r>
              <a:rPr lang="pt-BR" dirty="0"/>
              <a:t>Pior caso O(n) e melhor caso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21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 de um elemento </a:t>
            </a:r>
            <a:r>
              <a:rPr lang="pt-BR" dirty="0"/>
              <a:t>em um conjunto de dados é uma operação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frequente</a:t>
            </a:r>
            <a:r>
              <a:rPr lang="pt-BR" dirty="0"/>
              <a:t> em muitas aplicações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87488" y="3303347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Dicionário</a:t>
            </a:r>
          </a:p>
          <a:p>
            <a:r>
              <a:rPr lang="pt-BR" sz="2400" dirty="0">
                <a:latin typeface="+mj-lt"/>
              </a:rPr>
              <a:t>-------------</a:t>
            </a:r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Termo</a:t>
            </a:r>
            <a:r>
              <a:rPr lang="pt-BR" dirty="0">
                <a:latin typeface="+mj-lt"/>
              </a:rPr>
              <a:t>:</a:t>
            </a:r>
            <a:r>
              <a:rPr lang="pt-BR" dirty="0"/>
              <a:t> </a:t>
            </a:r>
            <a:r>
              <a:rPr lang="pt-BR" u="sng" dirty="0">
                <a:latin typeface="+mj-lt"/>
              </a:rPr>
              <a:t>Cabido</a:t>
            </a:r>
            <a:br>
              <a:rPr lang="pt-BR" dirty="0"/>
            </a:br>
            <a:endParaRPr lang="pt-BR" dirty="0"/>
          </a:p>
          <a:p>
            <a:r>
              <a:rPr lang="pt-BR" dirty="0"/>
              <a:t>cabido</a:t>
            </a:r>
          </a:p>
          <a:p>
            <a:r>
              <a:rPr lang="pt-BR" dirty="0"/>
              <a:t>adjetivo</a:t>
            </a:r>
          </a:p>
          <a:p>
            <a:r>
              <a:rPr lang="pt-BR" dirty="0"/>
              <a:t>1. que cabe, que tem cabimento; admissível, válido.</a:t>
            </a:r>
          </a:p>
          <a:p>
            <a:r>
              <a:rPr lang="pt-BR" dirty="0"/>
              <a:t>2. compatível, adequado, apropriado; merecido.</a:t>
            </a:r>
          </a:p>
          <a:p>
            <a:r>
              <a:rPr lang="pt-BR" dirty="0"/>
              <a:t>3. que se mete onde não deve; intrometido, saliente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9146199" y="4480789"/>
            <a:ext cx="125842" cy="342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275752" y="4823571"/>
            <a:ext cx="1428760" cy="11430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349198" y="4794910"/>
            <a:ext cx="1355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cabido</a:t>
            </a:r>
          </a:p>
          <a:p>
            <a:r>
              <a:rPr lang="pt-BR" sz="1400" dirty="0"/>
              <a:t>adjetivo</a:t>
            </a:r>
          </a:p>
          <a:p>
            <a:r>
              <a:rPr lang="pt-BR" sz="1400" dirty="0"/>
              <a:t>1. que cabe, que tem cabimento;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972525" y="4077072"/>
            <a:ext cx="1387591" cy="40371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cabra</a:t>
            </a:r>
            <a:endParaRPr lang="pt-BR" sz="1600" dirty="0">
              <a:latin typeface="+mj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65566" y="4077072"/>
            <a:ext cx="1393041" cy="40371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cacto</a:t>
            </a:r>
            <a:endParaRPr lang="pt-BR" sz="1600" dirty="0">
              <a:latin typeface="+mj-lt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758607" y="4077072"/>
            <a:ext cx="1387592" cy="40371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cabido</a:t>
            </a:r>
            <a:endParaRPr lang="pt-BR" sz="1600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146200" y="4077072"/>
            <a:ext cx="1393040" cy="4015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cabulado</a:t>
            </a: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7753159" y="4481985"/>
            <a:ext cx="1518882" cy="148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 lineares</a:t>
            </a:r>
            <a:r>
              <a:rPr lang="pt-BR" dirty="0"/>
              <a:t>, foram utilizados três algoritmos de busca:</a:t>
            </a:r>
          </a:p>
          <a:p>
            <a:pPr lvl="1"/>
            <a:r>
              <a:rPr lang="pt-BR" dirty="0"/>
              <a:t>A Busca Linear</a:t>
            </a:r>
          </a:p>
          <a:p>
            <a:pPr lvl="1"/>
            <a:r>
              <a:rPr lang="pt-BR" dirty="0"/>
              <a:t>A Busca Linear Ordenada</a:t>
            </a:r>
          </a:p>
          <a:p>
            <a:pPr lvl="1"/>
            <a:r>
              <a:rPr lang="pt-BR" dirty="0"/>
              <a:t>A Busca Binária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 </a:t>
            </a:r>
            <a:r>
              <a:rPr lang="pt-BR" dirty="0"/>
              <a:t>é uma estrutura de dados que permite a execução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 binária </a:t>
            </a:r>
            <a:r>
              <a:rPr lang="pt-BR" dirty="0"/>
              <a:t>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9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ipse 58"/>
          <p:cNvSpPr/>
          <p:nvPr/>
        </p:nvSpPr>
        <p:spPr>
          <a:xfrm>
            <a:off x="2441376" y="4221666"/>
            <a:ext cx="3143272" cy="2071678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5870400" y="4221666"/>
            <a:ext cx="2857520" cy="2071678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</a:t>
            </a:r>
            <a:r>
              <a:rPr lang="pt-BR" dirty="0"/>
              <a:t>em que a chave de cada vértice:</a:t>
            </a:r>
          </a:p>
          <a:p>
            <a:pPr lvl="1"/>
            <a:r>
              <a:rPr lang="pt-BR" dirty="0"/>
              <a:t>É maior que a chave de cada vértice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sub-árvore esquerda</a:t>
            </a:r>
            <a:endParaRPr lang="pt-BR" dirty="0"/>
          </a:p>
          <a:p>
            <a:pPr lvl="1"/>
            <a:r>
              <a:rPr lang="pt-BR" dirty="0"/>
              <a:t>É menor que a chave de cada vértice da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sub-árvore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direita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447928" y="3793015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7774061" y="5713992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7" name="Elipse 6"/>
          <p:cNvSpPr/>
          <p:nvPr/>
        </p:nvSpPr>
        <p:spPr>
          <a:xfrm>
            <a:off x="4084451" y="4364519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</a:t>
            </a:r>
          </a:p>
        </p:txBody>
      </p:sp>
      <p:cxnSp>
        <p:nvCxnSpPr>
          <p:cNvPr id="8" name="Conector reto 7"/>
          <p:cNvCxnSpPr>
            <a:stCxn id="5" idx="3"/>
            <a:endCxn id="7" idx="7"/>
          </p:cNvCxnSpPr>
          <p:nvPr/>
        </p:nvCxnSpPr>
        <p:spPr>
          <a:xfrm rot="5400000">
            <a:off x="4778580" y="3699105"/>
            <a:ext cx="313383" cy="11243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5" idx="5"/>
            <a:endCxn id="18" idx="0"/>
          </p:cNvCxnSpPr>
          <p:nvPr/>
        </p:nvCxnSpPr>
        <p:spPr>
          <a:xfrm rot="16200000" flipH="1">
            <a:off x="6186690" y="3654471"/>
            <a:ext cx="259924" cy="1160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838338" y="567905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  <p:cxnSp>
        <p:nvCxnSpPr>
          <p:cNvPr id="11" name="Conector reto 10"/>
          <p:cNvCxnSpPr>
            <a:stCxn id="10" idx="0"/>
            <a:endCxn id="12" idx="5"/>
          </p:cNvCxnSpPr>
          <p:nvPr/>
        </p:nvCxnSpPr>
        <p:spPr>
          <a:xfrm rot="16200000" flipV="1">
            <a:off x="3680593" y="5352224"/>
            <a:ext cx="409328" cy="24432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474453" y="4958144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13" name="Elipse 12"/>
          <p:cNvSpPr/>
          <p:nvPr/>
        </p:nvSpPr>
        <p:spPr>
          <a:xfrm>
            <a:off x="4727848" y="5003385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cxnSp>
        <p:nvCxnSpPr>
          <p:cNvPr id="14" name="Conector reto 13"/>
          <p:cNvCxnSpPr>
            <a:stCxn id="7" idx="3"/>
            <a:endCxn id="12" idx="0"/>
          </p:cNvCxnSpPr>
          <p:nvPr/>
        </p:nvCxnSpPr>
        <p:spPr>
          <a:xfrm rot="5400000">
            <a:off x="3747732" y="4571902"/>
            <a:ext cx="282045" cy="49043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3" idx="0"/>
            <a:endCxn id="7" idx="5"/>
          </p:cNvCxnSpPr>
          <p:nvPr/>
        </p:nvCxnSpPr>
        <p:spPr>
          <a:xfrm flipH="1" flipV="1">
            <a:off x="4373091" y="4676099"/>
            <a:ext cx="523839" cy="32728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2" idx="3"/>
            <a:endCxn id="17" idx="0"/>
          </p:cNvCxnSpPr>
          <p:nvPr/>
        </p:nvCxnSpPr>
        <p:spPr>
          <a:xfrm rot="5400000">
            <a:off x="3151662" y="5306740"/>
            <a:ext cx="409328" cy="33529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019597" y="567905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18" name="Elipse 17"/>
          <p:cNvSpPr/>
          <p:nvPr/>
        </p:nvSpPr>
        <p:spPr>
          <a:xfrm>
            <a:off x="6727657" y="4364519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</a:t>
            </a:r>
          </a:p>
        </p:txBody>
      </p:sp>
      <p:sp>
        <p:nvSpPr>
          <p:cNvPr id="19" name="Elipse 18"/>
          <p:cNvSpPr/>
          <p:nvPr/>
        </p:nvSpPr>
        <p:spPr>
          <a:xfrm>
            <a:off x="6227591" y="5007461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</a:t>
            </a:r>
          </a:p>
        </p:txBody>
      </p:sp>
      <p:sp>
        <p:nvSpPr>
          <p:cNvPr id="20" name="Elipse 19"/>
          <p:cNvSpPr/>
          <p:nvPr/>
        </p:nvSpPr>
        <p:spPr>
          <a:xfrm>
            <a:off x="7342013" y="5007461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</a:t>
            </a:r>
          </a:p>
        </p:txBody>
      </p:sp>
      <p:cxnSp>
        <p:nvCxnSpPr>
          <p:cNvPr id="21" name="Conector reto 20"/>
          <p:cNvCxnSpPr>
            <a:stCxn id="20" idx="5"/>
            <a:endCxn id="6" idx="0"/>
          </p:cNvCxnSpPr>
          <p:nvPr/>
        </p:nvCxnSpPr>
        <p:spPr>
          <a:xfrm>
            <a:off x="7630653" y="5319041"/>
            <a:ext cx="312490" cy="39495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8" idx="3"/>
            <a:endCxn id="19" idx="0"/>
          </p:cNvCxnSpPr>
          <p:nvPr/>
        </p:nvCxnSpPr>
        <p:spPr>
          <a:xfrm rot="5400000">
            <a:off x="6421245" y="4651527"/>
            <a:ext cx="331362" cy="38050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8" idx="5"/>
            <a:endCxn id="20" idx="1"/>
          </p:cNvCxnSpPr>
          <p:nvPr/>
        </p:nvCxnSpPr>
        <p:spPr>
          <a:xfrm>
            <a:off x="7016297" y="4676099"/>
            <a:ext cx="375239" cy="38482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Diferentes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binárias de busca </a:t>
            </a:r>
            <a:r>
              <a:rPr lang="pt-BR" dirty="0"/>
              <a:t>podem ser construídas a partir das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mesmas chaves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FA92854-4CD9-4218-B586-F7BEC282C126}"/>
              </a:ext>
            </a:extLst>
          </p:cNvPr>
          <p:cNvGrpSpPr/>
          <p:nvPr/>
        </p:nvGrpSpPr>
        <p:grpSpPr>
          <a:xfrm>
            <a:off x="2279576" y="3357563"/>
            <a:ext cx="2800439" cy="2214578"/>
            <a:chOff x="2913190" y="3357563"/>
            <a:chExt cx="2800439" cy="2214578"/>
          </a:xfrm>
        </p:grpSpPr>
        <p:sp>
          <p:nvSpPr>
            <p:cNvPr id="5" name="Elipse 4"/>
            <p:cNvSpPr/>
            <p:nvPr/>
          </p:nvSpPr>
          <p:spPr>
            <a:xfrm>
              <a:off x="4524365" y="335756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5323055" y="387698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3673265" y="387698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8" name="Conector reto 7"/>
            <p:cNvCxnSpPr>
              <a:stCxn id="5" idx="3"/>
              <a:endCxn id="7" idx="7"/>
            </p:cNvCxnSpPr>
            <p:nvPr/>
          </p:nvCxnSpPr>
          <p:spPr>
            <a:xfrm rot="5400000">
              <a:off x="4137246" y="3493802"/>
              <a:ext cx="261300" cy="61198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5" idx="5"/>
              <a:endCxn id="6" idx="1"/>
            </p:cNvCxnSpPr>
            <p:nvPr/>
          </p:nvCxnSpPr>
          <p:spPr>
            <a:xfrm rot="16200000" flipH="1">
              <a:off x="4962140" y="3520006"/>
              <a:ext cx="261300" cy="55957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3627570" y="519151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11" name="Conector reto 10"/>
            <p:cNvCxnSpPr>
              <a:stCxn id="10" idx="0"/>
              <a:endCxn id="12" idx="5"/>
            </p:cNvCxnSpPr>
            <p:nvPr/>
          </p:nvCxnSpPr>
          <p:spPr>
            <a:xfrm rot="16200000" flipV="1">
              <a:off x="3484227" y="4879093"/>
              <a:ext cx="387216" cy="23763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3270380" y="449272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108609" y="45005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cxnSp>
          <p:nvCxnSpPr>
            <p:cNvPr id="14" name="Conector reto 13"/>
            <p:cNvCxnSpPr>
              <a:stCxn id="7" idx="3"/>
              <a:endCxn id="12" idx="0"/>
            </p:cNvCxnSpPr>
            <p:nvPr/>
          </p:nvCxnSpPr>
          <p:spPr>
            <a:xfrm rot="5400000">
              <a:off x="3429045" y="4198979"/>
              <a:ext cx="304158" cy="28332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13" idx="0"/>
              <a:endCxn id="7" idx="5"/>
            </p:cNvCxnSpPr>
            <p:nvPr/>
          </p:nvCxnSpPr>
          <p:spPr>
            <a:xfrm rot="16200000" flipV="1">
              <a:off x="3963795" y="4186674"/>
              <a:ext cx="312007" cy="31578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12" idx="3"/>
              <a:endCxn id="17" idx="0"/>
            </p:cNvCxnSpPr>
            <p:nvPr/>
          </p:nvCxnSpPr>
          <p:spPr>
            <a:xfrm rot="5400000">
              <a:off x="3007479" y="4879095"/>
              <a:ext cx="387216" cy="2376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2913190" y="519151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4946838" y="45005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589648" y="520710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5375466" y="520710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cxnSp>
          <p:nvCxnSpPr>
            <p:cNvPr id="21" name="Conector reto 20"/>
            <p:cNvCxnSpPr>
              <a:stCxn id="6" idx="3"/>
              <a:endCxn id="18" idx="0"/>
            </p:cNvCxnSpPr>
            <p:nvPr/>
          </p:nvCxnSpPr>
          <p:spPr>
            <a:xfrm rot="5400000">
              <a:off x="5088246" y="4216237"/>
              <a:ext cx="312007" cy="25665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18" idx="3"/>
              <a:endCxn id="19" idx="0"/>
            </p:cNvCxnSpPr>
            <p:nvPr/>
          </p:nvCxnSpPr>
          <p:spPr>
            <a:xfrm rot="5400000">
              <a:off x="4680071" y="4890811"/>
              <a:ext cx="394951" cy="2376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8" idx="5"/>
              <a:endCxn id="20" idx="1"/>
            </p:cNvCxnSpPr>
            <p:nvPr/>
          </p:nvCxnSpPr>
          <p:spPr>
            <a:xfrm rot="16200000" flipH="1">
              <a:off x="5106027" y="4941600"/>
              <a:ext cx="448410" cy="18951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3356FD4-9790-4377-93B0-FA1E48EDA15F}"/>
              </a:ext>
            </a:extLst>
          </p:cNvPr>
          <p:cNvGrpSpPr/>
          <p:nvPr/>
        </p:nvGrpSpPr>
        <p:grpSpPr>
          <a:xfrm>
            <a:off x="6453191" y="3357563"/>
            <a:ext cx="3409997" cy="2150989"/>
            <a:chOff x="6453191" y="3357563"/>
            <a:chExt cx="3409997" cy="2150989"/>
          </a:xfrm>
        </p:grpSpPr>
        <p:sp>
          <p:nvSpPr>
            <p:cNvPr id="25" name="Elipse 24"/>
            <p:cNvSpPr/>
            <p:nvPr/>
          </p:nvSpPr>
          <p:spPr>
            <a:xfrm>
              <a:off x="8024827" y="335756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67769" y="387698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7453323" y="38576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28" name="Conector reto 27"/>
            <p:cNvCxnSpPr>
              <a:stCxn id="25" idx="3"/>
              <a:endCxn id="27" idx="7"/>
            </p:cNvCxnSpPr>
            <p:nvPr/>
          </p:nvCxnSpPr>
          <p:spPr>
            <a:xfrm rot="5400000">
              <a:off x="7787185" y="3623922"/>
              <a:ext cx="241945" cy="33238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5" idx="5"/>
              <a:endCxn id="26" idx="1"/>
            </p:cNvCxnSpPr>
            <p:nvPr/>
          </p:nvCxnSpPr>
          <p:spPr>
            <a:xfrm rot="16200000" flipH="1">
              <a:off x="8384728" y="3597880"/>
              <a:ext cx="261300" cy="40382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6953257" y="45005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9096397" y="45005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cxnSp>
          <p:nvCxnSpPr>
            <p:cNvPr id="34" name="Conector reto 33"/>
            <p:cNvCxnSpPr>
              <a:stCxn id="27" idx="3"/>
              <a:endCxn id="32" idx="0"/>
            </p:cNvCxnSpPr>
            <p:nvPr/>
          </p:nvCxnSpPr>
          <p:spPr>
            <a:xfrm rot="5400000">
              <a:off x="7146911" y="4144637"/>
              <a:ext cx="331362" cy="38050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32" idx="3"/>
              <a:endCxn id="37" idx="0"/>
            </p:cNvCxnSpPr>
            <p:nvPr/>
          </p:nvCxnSpPr>
          <p:spPr>
            <a:xfrm rot="5400000">
              <a:off x="6646845" y="4787579"/>
              <a:ext cx="331362" cy="38050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453191" y="514351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8220114" y="45005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7720048" y="514351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8720180" y="514351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41" name="Conector reto 40"/>
            <p:cNvCxnSpPr>
              <a:endCxn id="38" idx="0"/>
            </p:cNvCxnSpPr>
            <p:nvPr/>
          </p:nvCxnSpPr>
          <p:spPr>
            <a:xfrm rot="5400000">
              <a:off x="8397241" y="4180518"/>
              <a:ext cx="312007" cy="32809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38" idx="3"/>
              <a:endCxn id="39" idx="0"/>
            </p:cNvCxnSpPr>
            <p:nvPr/>
          </p:nvCxnSpPr>
          <p:spPr>
            <a:xfrm rot="5400000">
              <a:off x="7913702" y="4787579"/>
              <a:ext cx="331362" cy="38050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8" idx="5"/>
              <a:endCxn id="40" idx="1"/>
            </p:cNvCxnSpPr>
            <p:nvPr/>
          </p:nvCxnSpPr>
          <p:spPr>
            <a:xfrm rot="16200000" flipH="1">
              <a:off x="8446818" y="4874086"/>
              <a:ext cx="384821" cy="26094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26" idx="5"/>
              <a:endCxn id="33" idx="0"/>
            </p:cNvCxnSpPr>
            <p:nvPr/>
          </p:nvCxnSpPr>
          <p:spPr>
            <a:xfrm rot="16200000" flipH="1">
              <a:off x="8954941" y="4190031"/>
              <a:ext cx="312007" cy="3090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9525025" y="514351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cxnSp>
          <p:nvCxnSpPr>
            <p:cNvPr id="51" name="Conector reto 50"/>
            <p:cNvCxnSpPr>
              <a:stCxn id="33" idx="5"/>
              <a:endCxn id="49" idx="0"/>
            </p:cNvCxnSpPr>
            <p:nvPr/>
          </p:nvCxnSpPr>
          <p:spPr>
            <a:xfrm rot="16200000" flipH="1">
              <a:off x="9373890" y="4823296"/>
              <a:ext cx="331362" cy="3090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49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construir um algoritmo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recursivo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iterativo</a:t>
            </a:r>
            <a:r>
              <a:rPr lang="pt-BR" dirty="0"/>
              <a:t> para fazer a busca em uma árvore binária de busca</a:t>
            </a:r>
          </a:p>
          <a:p>
            <a:endParaRPr lang="pt-BR" dirty="0"/>
          </a:p>
          <a:p>
            <a:r>
              <a:rPr lang="pt-BR" dirty="0"/>
              <a:t>A idéia é a mesma em ambos os casos:</a:t>
            </a:r>
          </a:p>
          <a:p>
            <a:pPr lvl="1"/>
            <a:r>
              <a:rPr lang="pt-BR" dirty="0"/>
              <a:t>Em cada iteração,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exclui-se 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sub-árvore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esquerda ou direita da busca</a:t>
            </a:r>
            <a:r>
              <a:rPr lang="pt-BR" dirty="0"/>
              <a:t>, dependendo do valor da raiz dessas </a:t>
            </a:r>
            <a:r>
              <a:rPr lang="pt-BR" dirty="0" err="1"/>
              <a:t>sub-árvores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Se a chave procurada é maior que a raiz, a busca continua na </a:t>
            </a:r>
            <a:r>
              <a:rPr lang="pt-BR" dirty="0" err="1"/>
              <a:t>sub-árvore</a:t>
            </a:r>
            <a:r>
              <a:rPr lang="pt-BR" dirty="0"/>
              <a:t> direita</a:t>
            </a:r>
          </a:p>
          <a:p>
            <a:pPr lvl="2"/>
            <a:r>
              <a:rPr lang="pt-BR" dirty="0"/>
              <a:t>Se a chave procurada é menor que a raiz, a busca continua na </a:t>
            </a:r>
            <a:r>
              <a:rPr lang="pt-BR" dirty="0" err="1"/>
              <a:t>sub-árvore</a:t>
            </a:r>
            <a:r>
              <a:rPr lang="pt-BR" dirty="0"/>
              <a:t> esquerda</a:t>
            </a:r>
          </a:p>
          <a:p>
            <a:pPr lvl="2"/>
            <a:r>
              <a:rPr lang="pt-BR" dirty="0"/>
              <a:t>Se a chave procurada é igual a raiz, encerra-se a busca</a:t>
            </a: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8591A6-8404-4A78-B1AE-D0CA46C71941}"/>
              </a:ext>
            </a:extLst>
          </p:cNvPr>
          <p:cNvGrpSpPr/>
          <p:nvPr/>
        </p:nvGrpSpPr>
        <p:grpSpPr>
          <a:xfrm>
            <a:off x="9552384" y="3068960"/>
            <a:ext cx="1981237" cy="1508047"/>
            <a:chOff x="7453323" y="3357563"/>
            <a:chExt cx="1981237" cy="150804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36BDCBF-1BD1-4892-8D7E-FD08987CA391}"/>
                </a:ext>
              </a:extLst>
            </p:cNvPr>
            <p:cNvSpPr/>
            <p:nvPr/>
          </p:nvSpPr>
          <p:spPr>
            <a:xfrm>
              <a:off x="8024827" y="335756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EFFCF25-C3FA-483B-AAD4-4367A01BFA4F}"/>
                </a:ext>
              </a:extLst>
            </p:cNvPr>
            <p:cNvSpPr/>
            <p:nvPr/>
          </p:nvSpPr>
          <p:spPr>
            <a:xfrm>
              <a:off x="8667769" y="387698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59AAA50-CDB7-4EAC-A6EC-D7F352D52891}"/>
                </a:ext>
              </a:extLst>
            </p:cNvPr>
            <p:cNvSpPr/>
            <p:nvPr/>
          </p:nvSpPr>
          <p:spPr>
            <a:xfrm>
              <a:off x="7453323" y="38576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E868EB6-497E-4260-80E7-B8FB9CB127DC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rot="5400000">
              <a:off x="7787185" y="3623922"/>
              <a:ext cx="241945" cy="33238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AEC1C06-3CC6-4B9F-B4F5-003FB67FC229}"/>
                </a:ext>
              </a:extLst>
            </p:cNvPr>
            <p:cNvCxnSpPr>
              <a:stCxn id="5" idx="5"/>
              <a:endCxn id="6" idx="1"/>
            </p:cNvCxnSpPr>
            <p:nvPr/>
          </p:nvCxnSpPr>
          <p:spPr>
            <a:xfrm rot="16200000" flipH="1">
              <a:off x="8384728" y="3597880"/>
              <a:ext cx="261300" cy="40382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A7B1092-9E79-48B3-8E40-350A760EC91A}"/>
                </a:ext>
              </a:extLst>
            </p:cNvPr>
            <p:cNvSpPr/>
            <p:nvPr/>
          </p:nvSpPr>
          <p:spPr>
            <a:xfrm>
              <a:off x="9096397" y="45005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9162BCE-EB67-485E-8137-B083607872B9}"/>
                </a:ext>
              </a:extLst>
            </p:cNvPr>
            <p:cNvSpPr/>
            <p:nvPr/>
          </p:nvSpPr>
          <p:spPr>
            <a:xfrm>
              <a:off x="8220114" y="45005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23A2158-3BA0-440B-8A69-4BA520F263E2}"/>
                </a:ext>
              </a:extLst>
            </p:cNvPr>
            <p:cNvCxnSpPr>
              <a:endCxn id="15" idx="0"/>
            </p:cNvCxnSpPr>
            <p:nvPr/>
          </p:nvCxnSpPr>
          <p:spPr>
            <a:xfrm rot="5400000">
              <a:off x="8397241" y="4180518"/>
              <a:ext cx="312007" cy="32809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783BC74-8047-412C-BA76-C6CCF9DBB3F0}"/>
                </a:ext>
              </a:extLst>
            </p:cNvPr>
            <p:cNvCxnSpPr>
              <a:stCxn id="6" idx="5"/>
              <a:endCxn id="11" idx="0"/>
            </p:cNvCxnSpPr>
            <p:nvPr/>
          </p:nvCxnSpPr>
          <p:spPr>
            <a:xfrm rot="16200000" flipH="1">
              <a:off x="8954941" y="4190031"/>
              <a:ext cx="312007" cy="3090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3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348880"/>
            <a:ext cx="9720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Entrada</a:t>
            </a:r>
            <a:r>
              <a:rPr lang="pt-BR" sz="2000" dirty="0">
                <a:latin typeface="+mj-lt"/>
              </a:rPr>
              <a:t>: Um ponteiro </a:t>
            </a:r>
            <a:r>
              <a:rPr lang="pt-BR" sz="2000" dirty="0" err="1">
                <a:latin typeface="+mj-lt"/>
              </a:rPr>
              <a:t>pt</a:t>
            </a:r>
            <a:r>
              <a:rPr lang="pt-BR" sz="2000" dirty="0">
                <a:latin typeface="+mj-lt"/>
              </a:rPr>
              <a:t> para a raiz de uma árvore binária de busca A e a chave procurada x</a:t>
            </a:r>
            <a:br>
              <a:rPr lang="pt-BR" sz="2000" dirty="0">
                <a:latin typeface="+mj-lt"/>
              </a:rPr>
            </a:br>
            <a:r>
              <a:rPr lang="pt-BR" sz="2000" b="1" dirty="0">
                <a:latin typeface="+mj-lt"/>
              </a:rPr>
              <a:t>Saída</a:t>
            </a:r>
            <a:r>
              <a:rPr lang="pt-BR" sz="2000" dirty="0">
                <a:latin typeface="+mj-lt"/>
              </a:rPr>
              <a:t>: Se x for encontrado, o ponteiro pt aponta para este vértice da árvore; caso contrário ele aponta para nulo</a:t>
            </a:r>
          </a:p>
          <a:p>
            <a:r>
              <a:rPr lang="pt-BR" sz="2000" b="1" dirty="0">
                <a:latin typeface="+mj-lt"/>
              </a:rPr>
              <a:t>Chamada</a:t>
            </a:r>
            <a:r>
              <a:rPr lang="pt-BR" sz="2000" dirty="0">
                <a:latin typeface="+mj-lt"/>
              </a:rPr>
              <a:t>: busca(</a:t>
            </a:r>
            <a:r>
              <a:rPr lang="pt-BR" sz="2000" dirty="0" err="1">
                <a:latin typeface="+mj-lt"/>
              </a:rPr>
              <a:t>A</a:t>
            </a:r>
            <a:r>
              <a:rPr lang="pt-BR" sz="2000" dirty="0" err="1">
                <a:latin typeface="+mj-lt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000" dirty="0" err="1">
                <a:latin typeface="+mj-lt"/>
              </a:rPr>
              <a:t>raiz</a:t>
            </a:r>
            <a:r>
              <a:rPr lang="pt-BR" sz="2000" dirty="0">
                <a:latin typeface="+mj-lt"/>
              </a:rPr>
              <a:t>, valor)</a:t>
            </a:r>
          </a:p>
          <a:p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Busca em árvore binária de busca (recursivo)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busca(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(x ==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retorne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busca(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, x)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senão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  retorne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busca(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, x)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600056" y="3676962"/>
            <a:ext cx="5014395" cy="2602391"/>
            <a:chOff x="2927648" y="3317222"/>
            <a:chExt cx="5857917" cy="3040166"/>
          </a:xfrm>
        </p:grpSpPr>
        <p:sp>
          <p:nvSpPr>
            <p:cNvPr id="6" name="Retângulo 5"/>
            <p:cNvSpPr/>
            <p:nvPr/>
          </p:nvSpPr>
          <p:spPr>
            <a:xfrm>
              <a:off x="5642293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928046" y="3928496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6409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856740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10" name="Conector reto 9"/>
            <p:cNvCxnSpPr>
              <a:stCxn id="6" idx="2"/>
              <a:endCxn id="8" idx="0"/>
            </p:cNvCxnSpPr>
            <p:nvPr/>
          </p:nvCxnSpPr>
          <p:spPr>
            <a:xfrm rot="5400000">
              <a:off x="5070790" y="3857058"/>
              <a:ext cx="285752" cy="114300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21" idx="2"/>
            </p:cNvCxnSpPr>
            <p:nvPr/>
          </p:nvCxnSpPr>
          <p:spPr>
            <a:xfrm rot="16200000" flipH="1">
              <a:off x="6749583" y="4178529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321340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13467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14" name="Conector reto 13"/>
            <p:cNvCxnSpPr>
              <a:stCxn id="22" idx="2"/>
              <a:endCxn id="12" idx="0"/>
            </p:cNvCxnSpPr>
            <p:nvPr/>
          </p:nvCxnSpPr>
          <p:spPr>
            <a:xfrm rot="5400000">
              <a:off x="3677748" y="4750033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23" idx="2"/>
            </p:cNvCxnSpPr>
            <p:nvPr/>
          </p:nvCxnSpPr>
          <p:spPr>
            <a:xfrm rot="16200000" flipH="1">
              <a:off x="5356541" y="4642876"/>
              <a:ext cx="357190" cy="92869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27" idx="2"/>
            </p:cNvCxnSpPr>
            <p:nvPr/>
          </p:nvCxnSpPr>
          <p:spPr>
            <a:xfrm rot="16200000" flipH="1">
              <a:off x="3784905" y="5785884"/>
              <a:ext cx="357190" cy="7143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33" idx="0"/>
            </p:cNvCxnSpPr>
            <p:nvPr/>
          </p:nvCxnSpPr>
          <p:spPr>
            <a:xfrm rot="5400000">
              <a:off x="5249384" y="5678727"/>
              <a:ext cx="357190" cy="285752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endCxn id="36" idx="0"/>
            </p:cNvCxnSpPr>
            <p:nvPr/>
          </p:nvCxnSpPr>
          <p:spPr>
            <a:xfrm rot="16200000" flipH="1">
              <a:off x="6428110" y="5643008"/>
              <a:ext cx="357190" cy="3571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4519076" y="3317222"/>
              <a:ext cx="1151012" cy="46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/>
                <a:t>A</a:t>
              </a:r>
              <a:r>
                <a:rPr lang="pt-BR" sz="2000" dirty="0" err="1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</a:t>
              </a:r>
              <a:r>
                <a:rPr lang="pt-BR" sz="2000" dirty="0" err="1"/>
                <a:t>raiz</a:t>
              </a:r>
              <a:endParaRPr lang="pt-BR" dirty="0"/>
            </a:p>
          </p:txBody>
        </p:sp>
        <p:cxnSp>
          <p:nvCxnSpPr>
            <p:cNvPr id="20" name="Forma 78"/>
            <p:cNvCxnSpPr>
              <a:endCxn id="7" idx="0"/>
            </p:cNvCxnSpPr>
            <p:nvPr/>
          </p:nvCxnSpPr>
          <p:spPr>
            <a:xfrm>
              <a:off x="5642292" y="3596671"/>
              <a:ext cx="571506" cy="33182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6499549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070656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927912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570987" y="457143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428243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927648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8490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1373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29" name="Retângulo 27"/>
            <p:cNvSpPr/>
            <p:nvPr/>
          </p:nvSpPr>
          <p:spPr>
            <a:xfrm>
              <a:off x="5427978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0" name="Retângulo 28"/>
            <p:cNvSpPr/>
            <p:nvPr/>
          </p:nvSpPr>
          <p:spPr>
            <a:xfrm>
              <a:off x="628523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2771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999351" y="600019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Consolas" pitchFamily="49" charset="0"/>
                </a:rPr>
                <a:t>λ</a:t>
              </a:r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999351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713598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57085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499548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13796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071052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928309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42556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8499812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cxnSp>
          <p:nvCxnSpPr>
            <p:cNvPr id="42" name="Conector reto 41"/>
            <p:cNvCxnSpPr>
              <a:stCxn id="25" idx="2"/>
              <a:endCxn id="39" idx="0"/>
            </p:cNvCxnSpPr>
            <p:nvPr/>
          </p:nvCxnSpPr>
          <p:spPr>
            <a:xfrm rot="16200000" flipH="1">
              <a:off x="7713995" y="4785752"/>
              <a:ext cx="357190" cy="64294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4284971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02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da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número de operações dentro da função busca-árvore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</a:t>
            </a:r>
          </a:p>
          <a:p>
            <a:pPr lvl="1"/>
            <a:r>
              <a:rPr lang="pt-BR" dirty="0"/>
              <a:t>São feitos apenas 2 testes em cada execução</a:t>
            </a:r>
          </a:p>
          <a:p>
            <a:r>
              <a:rPr lang="pt-BR" dirty="0"/>
              <a:t>O número de chamadas da função busca-árvore é igual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nós existentes </a:t>
            </a:r>
            <a:r>
              <a:rPr lang="pt-BR" dirty="0"/>
              <a:t>da raiz até o nó em que termina a busca</a:t>
            </a:r>
          </a:p>
          <a:p>
            <a:pPr lvl="1"/>
            <a:r>
              <a:rPr lang="pt-BR" dirty="0"/>
              <a:t>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pior caso </a:t>
            </a:r>
            <a:r>
              <a:rPr lang="pt-BR" dirty="0"/>
              <a:t>(árvore ziguezague) a complexidade é O(n)</a:t>
            </a:r>
          </a:p>
          <a:p>
            <a:pPr lvl="1"/>
            <a:r>
              <a:rPr lang="pt-BR" dirty="0"/>
              <a:t>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melhor caso </a:t>
            </a:r>
            <a:r>
              <a:rPr lang="pt-BR" dirty="0"/>
              <a:t>(árvore completa) a complexidade é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150349" y="5027000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94955" y="5027000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89886" y="5577360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89920" y="5577360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9" name="Conector reto 8"/>
          <p:cNvCxnSpPr>
            <a:stCxn id="5" idx="2"/>
            <a:endCxn id="7" idx="0"/>
          </p:cNvCxnSpPr>
          <p:nvPr/>
        </p:nvCxnSpPr>
        <p:spPr>
          <a:xfrm flipH="1">
            <a:off x="4734491" y="5332756"/>
            <a:ext cx="538161" cy="244604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20" idx="2"/>
          </p:cNvCxnSpPr>
          <p:nvPr/>
        </p:nvCxnSpPr>
        <p:spPr>
          <a:xfrm rot="16200000" flipH="1">
            <a:off x="6098193" y="5241029"/>
            <a:ext cx="244605" cy="428058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676968" y="6188872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13" name="Conector reto 12"/>
          <p:cNvCxnSpPr>
            <a:stCxn id="21" idx="2"/>
            <a:endCxn id="11" idx="0"/>
          </p:cNvCxnSpPr>
          <p:nvPr/>
        </p:nvCxnSpPr>
        <p:spPr>
          <a:xfrm flipH="1">
            <a:off x="3921573" y="5883116"/>
            <a:ext cx="446010" cy="305756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22" idx="2"/>
            <a:endCxn id="43" idx="0"/>
          </p:cNvCxnSpPr>
          <p:nvPr/>
        </p:nvCxnSpPr>
        <p:spPr>
          <a:xfrm>
            <a:off x="5101397" y="5883116"/>
            <a:ext cx="446665" cy="305756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884163" y="5027000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245280" y="5577360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979094" y="5577360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945314" y="5577360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679128" y="5577360"/>
            <a:ext cx="244605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432363" y="6188872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107186" y="6188872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862581" y="6188872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596395" y="6188872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cxnSp>
        <p:nvCxnSpPr>
          <p:cNvPr id="41" name="Conector reto 40"/>
          <p:cNvCxnSpPr>
            <a:stCxn id="24" idx="2"/>
            <a:endCxn id="38" idx="0"/>
          </p:cNvCxnSpPr>
          <p:nvPr/>
        </p:nvCxnSpPr>
        <p:spPr>
          <a:xfrm rot="16200000" flipH="1">
            <a:off x="6923733" y="5760814"/>
            <a:ext cx="305756" cy="550359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5303457" y="6188872"/>
            <a:ext cx="489209" cy="30575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058853" y="6188872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792667" y="6188872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4166176" y="6188450"/>
            <a:ext cx="244605" cy="305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+mj-lt"/>
              </a:rPr>
              <a:t>λ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666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2598</TotalTime>
  <Words>1575</Words>
  <Application>Microsoft Office PowerPoint</Application>
  <PresentationFormat>Widescreen</PresentationFormat>
  <Paragraphs>449</Paragraphs>
  <Slides>23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Árvore Binária de busca</vt:lpstr>
      <vt:lpstr>Introdução</vt:lpstr>
      <vt:lpstr>Introdução</vt:lpstr>
      <vt:lpstr>Introdução</vt:lpstr>
      <vt:lpstr>Árvore Binária de Busca</vt:lpstr>
      <vt:lpstr>Árvores Binárias de Busca</vt:lpstr>
      <vt:lpstr>Algoritmo de BUSCA</vt:lpstr>
      <vt:lpstr>Algoritmo de BUSCA</vt:lpstr>
      <vt:lpstr>Complexidade da Busca</vt:lpstr>
      <vt:lpstr>Complexidade da busca</vt:lpstr>
      <vt:lpstr>Complexidade da busca</vt:lpstr>
      <vt:lpstr>Algoritmo de BUSCA</vt:lpstr>
      <vt:lpstr>Máximo e Mínimo</vt:lpstr>
      <vt:lpstr>Máximo e Mínimo</vt:lpstr>
      <vt:lpstr>Sucessor e antecessor</vt:lpstr>
      <vt:lpstr>Sucessor e antecessor</vt:lpstr>
      <vt:lpstr>Sucessor e antecessor</vt:lpstr>
      <vt:lpstr>Inserção na Árvore de Busca</vt:lpstr>
      <vt:lpstr>Construção da Árvore de Busca</vt:lpstr>
      <vt:lpstr>Construção da Árvore de Busca</vt:lpstr>
      <vt:lpstr>Construção da Árvore de Busca</vt:lpstr>
      <vt:lpstr>Construção da Árvore de Busca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Complexidade;Notação Assintótica</cp:keywords>
  <cp:lastModifiedBy>Judson Santiago</cp:lastModifiedBy>
  <cp:revision>273</cp:revision>
  <dcterms:created xsi:type="dcterms:W3CDTF">2008-03-07T12:19:15Z</dcterms:created>
  <dcterms:modified xsi:type="dcterms:W3CDTF">2017-12-06T21:29:50Z</dcterms:modified>
  <cp:contentStatus/>
</cp:coreProperties>
</file>