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1"/>
  </p:sldMasterIdLst>
  <p:notesMasterIdLst>
    <p:notesMasterId r:id="rId12"/>
  </p:notesMasterIdLst>
  <p:handoutMasterIdLst>
    <p:handoutMasterId r:id="rId13"/>
  </p:handoutMasterIdLst>
  <p:sldIdLst>
    <p:sldId id="374" r:id="rId2"/>
    <p:sldId id="351" r:id="rId3"/>
    <p:sldId id="353" r:id="rId4"/>
    <p:sldId id="378" r:id="rId5"/>
    <p:sldId id="368" r:id="rId6"/>
    <p:sldId id="367" r:id="rId7"/>
    <p:sldId id="370" r:id="rId8"/>
    <p:sldId id="371" r:id="rId9"/>
    <p:sldId id="372" r:id="rId10"/>
    <p:sldId id="3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Estilo Médio 1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11" autoAdjust="0"/>
  </p:normalViewPr>
  <p:slideViewPr>
    <p:cSldViewPr>
      <p:cViewPr varScale="1">
        <p:scale>
          <a:sx n="89" d="100"/>
          <a:sy n="89" d="100"/>
        </p:scale>
        <p:origin x="172" y="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6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EB032-434C-434D-BF71-68376E798018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277112-ED65-4CC1-BF5C-FAED77783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64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A645D-3F2B-41FE-95FC-2DA6629F205F}" type="datetimeFigureOut">
              <a:rPr lang="en-US" smtClean="0"/>
              <a:pPr/>
              <a:t>7/17/2017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18EC6-7D0B-450C-BE89-F2DF9FDCACB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64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Aqui será</a:t>
            </a:r>
            <a:r>
              <a:rPr lang="pt-BR" baseline="0" dirty="0"/>
              <a:t> c</a:t>
            </a:r>
            <a:r>
              <a:rPr lang="pt-BR" dirty="0"/>
              <a:t>onsiderado que as chaves não se repetem,</a:t>
            </a:r>
            <a:r>
              <a:rPr lang="pt-BR" baseline="0" dirty="0"/>
              <a:t> mas é possível ter árvores de busca com elementos repetidos. O elemento repetido pode ficar tanto na </a:t>
            </a:r>
            <a:r>
              <a:rPr lang="pt-BR" baseline="0" dirty="0" err="1"/>
              <a:t>sub-árvore</a:t>
            </a:r>
            <a:r>
              <a:rPr lang="pt-BR" baseline="0" dirty="0"/>
              <a:t> esquerda quanto na direita.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4144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nó u é apenas trocado pelo v, qualquer outra modificação na árvore é feita fora da troca.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4487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9026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3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57200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F589850-BA0A-4456-B4E5-FB7182DC3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384" y="5137473"/>
            <a:ext cx="10849744" cy="988019"/>
          </a:xfrm>
        </p:spPr>
        <p:txBody>
          <a:bodyPr anchor="ctr">
            <a:normAutofit/>
          </a:bodyPr>
          <a:lstStyle>
            <a:lvl1pPr algn="l">
              <a:defRPr sz="5000" spc="200" baseline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ABEE8365-020B-4D23-B987-BFD90F3368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1891" y="5979439"/>
            <a:ext cx="10776684" cy="545905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cxnSp>
        <p:nvCxnSpPr>
          <p:cNvPr id="13" name="Straight Connector 7">
            <a:extLst>
              <a:ext uri="{FF2B5EF4-FFF2-40B4-BE49-F238E27FC236}">
                <a16:creationId xmlns:a16="http://schemas.microsoft.com/office/drawing/2014/main" id="{F3F36A44-2A5A-4E72-9B0B-00A22D85F579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568101"/>
            <a:ext cx="12192000" cy="39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220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7/17/2017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7296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7/17/2017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157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 marL="361950" indent="-136525">
              <a:buClr>
                <a:schemeClr val="accent3">
                  <a:lumMod val="75000"/>
                </a:schemeClr>
              </a:buClr>
              <a:defRPr sz="2200"/>
            </a:lvl2pPr>
            <a:lvl3pPr marL="538163" indent="-136525">
              <a:buClr>
                <a:schemeClr val="accent3">
                  <a:lumMod val="75000"/>
                </a:schemeClr>
              </a:buClr>
              <a:defRPr sz="2000"/>
            </a:lvl3pPr>
            <a:lvl4pPr marL="715963" indent="-136525">
              <a:buClr>
                <a:schemeClr val="accent3">
                  <a:lumMod val="75000"/>
                </a:schemeClr>
              </a:buClr>
              <a:defRPr sz="2000"/>
            </a:lvl4pPr>
            <a:lvl5pPr marL="900113" indent="-136525">
              <a:buClr>
                <a:schemeClr val="accent3">
                  <a:lumMod val="75000"/>
                </a:schemeClr>
              </a:buCl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7/17/2017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2702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7/17/2017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3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9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7/17/2017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0944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7/17/2017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618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7/17/2017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7560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7/17/2017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843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7/17/2017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5061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7/17/2017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97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843C780-E3D8-44FE-9D1A-591E85C5BC1F}" type="datetimeFigureOut">
              <a:rPr lang="en-US" smtClean="0"/>
              <a:pPr/>
              <a:t>7/17/2017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70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CFE354-39AF-4D7A-9FAF-1AAA34E7DC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Árvore Binária de busca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070108-8A34-42C6-87D5-6DED61D7ED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Estrutura de Dados II</a:t>
            </a:r>
          </a:p>
        </p:txBody>
      </p:sp>
    </p:spTree>
    <p:extLst>
      <p:ext uri="{BB962C8B-B14F-4D97-AF65-F5344CB8AC3E}">
        <p14:creationId xmlns:p14="http://schemas.microsoft.com/office/powerpoint/2010/main" val="2616412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rESUMO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árvore binária de busca </a:t>
            </a:r>
            <a:r>
              <a:rPr lang="pt-BR" dirty="0"/>
              <a:t>representa hierarquias e suporta 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operações</a:t>
            </a:r>
            <a:endParaRPr lang="pt-BR" dirty="0"/>
          </a:p>
          <a:p>
            <a:pPr lvl="1"/>
            <a:r>
              <a:rPr lang="pt-BR" dirty="0"/>
              <a:t>Percurso em nível, </a:t>
            </a:r>
            <a:r>
              <a:rPr lang="pt-BR" dirty="0" err="1"/>
              <a:t>pré</a:t>
            </a:r>
            <a:r>
              <a:rPr lang="pt-BR" dirty="0"/>
              <a:t>-ordem, pós-ordem e simétrico</a:t>
            </a:r>
          </a:p>
          <a:p>
            <a:pPr lvl="1"/>
            <a:r>
              <a:rPr lang="pt-BR" dirty="0"/>
              <a:t>Busca, inserção e remoção</a:t>
            </a:r>
          </a:p>
          <a:p>
            <a:pPr lvl="1"/>
            <a:r>
              <a:rPr lang="pt-BR" dirty="0"/>
              <a:t>Máximo, mínimo</a:t>
            </a:r>
          </a:p>
          <a:p>
            <a:pPr lvl="1"/>
            <a:r>
              <a:rPr lang="pt-BR" dirty="0"/>
              <a:t>Sucessor e antecessor </a:t>
            </a:r>
          </a:p>
          <a:p>
            <a:r>
              <a:rPr lang="pt-BR"/>
              <a:t>Todas </a:t>
            </a:r>
            <a:r>
              <a:rPr lang="pt-BR" dirty="0"/>
              <a:t>as operações possuem complexidade:</a:t>
            </a:r>
          </a:p>
          <a:p>
            <a:pPr lvl="1"/>
            <a:r>
              <a:rPr lang="pt-BR" dirty="0"/>
              <a:t>O(n) no pior caso -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árvore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zig-zag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/>
              <a:t>O(</a:t>
            </a:r>
            <a:r>
              <a:rPr lang="pt-BR" dirty="0" err="1"/>
              <a:t>lg</a:t>
            </a:r>
            <a:r>
              <a:rPr lang="pt-BR" dirty="0"/>
              <a:t> n) no melhor caso -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árvore completa</a:t>
            </a:r>
          </a:p>
        </p:txBody>
      </p:sp>
    </p:spTree>
    <p:extLst>
      <p:ext uri="{BB962C8B-B14F-4D97-AF65-F5344CB8AC3E}">
        <p14:creationId xmlns:p14="http://schemas.microsoft.com/office/powerpoint/2010/main" val="4292508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busca</a:t>
            </a:r>
            <a:r>
              <a:rPr lang="pt-BR" dirty="0"/>
              <a:t> é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operação fundamental </a:t>
            </a:r>
            <a:r>
              <a:rPr lang="pt-BR" dirty="0"/>
              <a:t>para muitas aplicações</a:t>
            </a:r>
          </a:p>
          <a:p>
            <a:pPr lvl="1"/>
            <a:r>
              <a:rPr lang="pt-BR" dirty="0"/>
              <a:t>Em uma estrutura linear podem ser usados os algoritmos:</a:t>
            </a:r>
          </a:p>
          <a:p>
            <a:pPr lvl="2"/>
            <a:r>
              <a:rPr lang="pt-BR" dirty="0"/>
              <a:t>Busca Linear</a:t>
            </a:r>
          </a:p>
          <a:p>
            <a:pPr lvl="2"/>
            <a:r>
              <a:rPr lang="pt-BR" dirty="0"/>
              <a:t>Busca Linear Ordenada</a:t>
            </a:r>
          </a:p>
          <a:p>
            <a:pPr lvl="2"/>
            <a:r>
              <a:rPr lang="pt-BR" dirty="0"/>
              <a:t>Busca Binária</a:t>
            </a:r>
          </a:p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árvore binária de busca </a:t>
            </a:r>
            <a:r>
              <a:rPr lang="pt-BR" dirty="0"/>
              <a:t>é uma estrutura de dados </a:t>
            </a:r>
            <a:br>
              <a:rPr lang="pt-BR" dirty="0"/>
            </a:br>
            <a:r>
              <a:rPr lang="pt-BR" dirty="0"/>
              <a:t>que permite a execução de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busca binária </a:t>
            </a:r>
            <a:r>
              <a:rPr lang="pt-BR" dirty="0"/>
              <a:t>em </a:t>
            </a:r>
            <a:br>
              <a:rPr lang="pt-BR" dirty="0"/>
            </a:br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estrutura hierárquica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9340562" y="578220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Buscar(</a:t>
            </a:r>
            <a:r>
              <a:rPr lang="pt-BR" sz="2000" dirty="0">
                <a:latin typeface="Consolas" panose="020B0609020204030204" pitchFamily="49" charset="0"/>
              </a:rPr>
              <a:t>5</a:t>
            </a:r>
            <a:r>
              <a:rPr lang="pt-BR" sz="2000" dirty="0"/>
              <a:t>)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21A14440-E8A5-4C7C-8D84-FA270B194627}"/>
              </a:ext>
            </a:extLst>
          </p:cNvPr>
          <p:cNvGrpSpPr/>
          <p:nvPr/>
        </p:nvGrpSpPr>
        <p:grpSpPr>
          <a:xfrm>
            <a:off x="8452931" y="3861048"/>
            <a:ext cx="2755637" cy="1686460"/>
            <a:chOff x="3932748" y="4932517"/>
            <a:chExt cx="2755637" cy="1686460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D2C567B4-F0B4-4D17-9CAC-4238A5BA4510}"/>
                </a:ext>
              </a:extLst>
            </p:cNvPr>
            <p:cNvSpPr/>
            <p:nvPr/>
          </p:nvSpPr>
          <p:spPr>
            <a:xfrm>
              <a:off x="3932748" y="5431620"/>
              <a:ext cx="1371754" cy="1187357"/>
            </a:xfrm>
            <a:prstGeom prst="ellipse">
              <a:avLst/>
            </a:prstGeom>
            <a:solidFill>
              <a:schemeClr val="accent3">
                <a:lumMod val="75000"/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5232396" y="4932517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4</a:t>
              </a:r>
            </a:p>
          </p:txBody>
        </p:sp>
        <p:sp>
          <p:nvSpPr>
            <p:cNvPr id="31" name="Elipse 30"/>
            <p:cNvSpPr/>
            <p:nvPr/>
          </p:nvSpPr>
          <p:spPr>
            <a:xfrm>
              <a:off x="5940621" y="5504021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6</a:t>
              </a:r>
            </a:p>
          </p:txBody>
        </p:sp>
        <p:sp>
          <p:nvSpPr>
            <p:cNvPr id="32" name="Elipse 31"/>
            <p:cNvSpPr/>
            <p:nvPr/>
          </p:nvSpPr>
          <p:spPr>
            <a:xfrm>
              <a:off x="4449544" y="5504020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2</a:t>
              </a:r>
            </a:p>
          </p:txBody>
        </p:sp>
        <p:cxnSp>
          <p:nvCxnSpPr>
            <p:cNvPr id="33" name="Conector reto 32"/>
            <p:cNvCxnSpPr>
              <a:stCxn id="30" idx="3"/>
              <a:endCxn id="32" idx="7"/>
            </p:cNvCxnSpPr>
            <p:nvPr/>
          </p:nvCxnSpPr>
          <p:spPr>
            <a:xfrm flipH="1">
              <a:off x="4738184" y="5244097"/>
              <a:ext cx="543735" cy="31338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/>
            <p:cNvCxnSpPr>
              <a:stCxn id="30" idx="5"/>
              <a:endCxn id="31" idx="1"/>
            </p:cNvCxnSpPr>
            <p:nvPr/>
          </p:nvCxnSpPr>
          <p:spPr>
            <a:xfrm rot="16200000" flipH="1">
              <a:off x="5598899" y="5166234"/>
              <a:ext cx="313383" cy="469108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Elipse 36"/>
            <p:cNvSpPr/>
            <p:nvPr/>
          </p:nvSpPr>
          <p:spPr>
            <a:xfrm>
              <a:off x="4151784" y="6057424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1</a:t>
              </a:r>
            </a:p>
          </p:txBody>
        </p:sp>
        <p:sp>
          <p:nvSpPr>
            <p:cNvPr id="38" name="Elipse 37"/>
            <p:cNvSpPr/>
            <p:nvPr/>
          </p:nvSpPr>
          <p:spPr>
            <a:xfrm>
              <a:off x="4723288" y="6057424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3</a:t>
              </a:r>
            </a:p>
          </p:txBody>
        </p:sp>
        <p:cxnSp>
          <p:nvCxnSpPr>
            <p:cNvPr id="39" name="Conector reto 38"/>
            <p:cNvCxnSpPr>
              <a:stCxn id="32" idx="3"/>
              <a:endCxn id="37" idx="0"/>
            </p:cNvCxnSpPr>
            <p:nvPr/>
          </p:nvCxnSpPr>
          <p:spPr>
            <a:xfrm flipH="1">
              <a:off x="4320866" y="5815600"/>
              <a:ext cx="178201" cy="241824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>
              <a:stCxn id="38" idx="0"/>
              <a:endCxn id="32" idx="5"/>
            </p:cNvCxnSpPr>
            <p:nvPr/>
          </p:nvCxnSpPr>
          <p:spPr>
            <a:xfrm flipH="1" flipV="1">
              <a:off x="4738184" y="5815600"/>
              <a:ext cx="154186" cy="241824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Elipse 42"/>
            <p:cNvSpPr/>
            <p:nvPr/>
          </p:nvSpPr>
          <p:spPr>
            <a:xfrm>
              <a:off x="5635842" y="6056170"/>
              <a:ext cx="338163" cy="36503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  <a:latin typeface="+mj-lt"/>
                </a:rPr>
                <a:t>5</a:t>
              </a:r>
            </a:p>
          </p:txBody>
        </p:sp>
        <p:sp>
          <p:nvSpPr>
            <p:cNvPr id="45" name="Elipse 44"/>
            <p:cNvSpPr/>
            <p:nvPr/>
          </p:nvSpPr>
          <p:spPr>
            <a:xfrm>
              <a:off x="6350222" y="6056170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7</a:t>
              </a:r>
            </a:p>
          </p:txBody>
        </p:sp>
        <p:cxnSp>
          <p:nvCxnSpPr>
            <p:cNvPr id="46" name="Conector reto 45"/>
            <p:cNvCxnSpPr>
              <a:stCxn id="31" idx="3"/>
              <a:endCxn id="43" idx="0"/>
            </p:cNvCxnSpPr>
            <p:nvPr/>
          </p:nvCxnSpPr>
          <p:spPr>
            <a:xfrm rot="5400000">
              <a:off x="5777250" y="5843275"/>
              <a:ext cx="240569" cy="185220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/>
            <p:cNvCxnSpPr>
              <a:stCxn id="31" idx="5"/>
              <a:endCxn id="45" idx="1"/>
            </p:cNvCxnSpPr>
            <p:nvPr/>
          </p:nvCxnSpPr>
          <p:spPr>
            <a:xfrm rot="16200000" flipH="1">
              <a:off x="6167489" y="5877373"/>
              <a:ext cx="294028" cy="170484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2F72FA7D-F14C-42CE-BD34-F515F35E791E}"/>
                </a:ext>
              </a:extLst>
            </p:cNvPr>
            <p:cNvCxnSpPr>
              <a:cxnSpLocks/>
            </p:cNvCxnSpPr>
            <p:nvPr/>
          </p:nvCxnSpPr>
          <p:spPr>
            <a:xfrm>
              <a:off x="5616501" y="5124796"/>
              <a:ext cx="469108" cy="313383"/>
            </a:xfrm>
            <a:prstGeom prst="straightConnector1">
              <a:avLst/>
            </a:prstGeom>
            <a:ln w="1905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6504A6FA-4267-4B38-9337-C7C24EADE2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2620" y="5748774"/>
              <a:ext cx="185220" cy="240569"/>
            </a:xfrm>
            <a:prstGeom prst="straightConnector1">
              <a:avLst/>
            </a:prstGeom>
            <a:ln w="1905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2601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Elipse 58"/>
          <p:cNvSpPr/>
          <p:nvPr/>
        </p:nvSpPr>
        <p:spPr>
          <a:xfrm>
            <a:off x="2441376" y="4221666"/>
            <a:ext cx="3143272" cy="2071678"/>
          </a:xfrm>
          <a:prstGeom prst="ellipse">
            <a:avLst/>
          </a:prstGeom>
          <a:solidFill>
            <a:schemeClr val="accent3">
              <a:lumMod val="75000"/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/>
          <p:cNvSpPr/>
          <p:nvPr/>
        </p:nvSpPr>
        <p:spPr>
          <a:xfrm>
            <a:off x="5870400" y="4221666"/>
            <a:ext cx="2857520" cy="2071678"/>
          </a:xfrm>
          <a:prstGeom prst="ellipse">
            <a:avLst/>
          </a:prstGeom>
          <a:solidFill>
            <a:schemeClr val="accent3">
              <a:lumMod val="75000"/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árvore binária de busca</a:t>
            </a:r>
            <a:r>
              <a:rPr lang="pt-BR" dirty="0"/>
              <a:t> é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árvore binária </a:t>
            </a:r>
            <a:r>
              <a:rPr lang="pt-BR" dirty="0"/>
              <a:t>em que a chave:</a:t>
            </a:r>
          </a:p>
          <a:p>
            <a:pPr lvl="1"/>
            <a:r>
              <a:rPr lang="pt-BR" dirty="0"/>
              <a:t>É maior que a chave de cada vértice da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sub-árvore esquerda</a:t>
            </a:r>
            <a:endParaRPr lang="pt-BR" dirty="0"/>
          </a:p>
          <a:p>
            <a:pPr lvl="1"/>
            <a:r>
              <a:rPr lang="pt-BR" dirty="0"/>
              <a:t>É menor que a chave de cada vértice da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sub-árvore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direita</a:t>
            </a:r>
            <a:endParaRPr lang="pt-BR" dirty="0"/>
          </a:p>
        </p:txBody>
      </p:sp>
      <p:sp>
        <p:nvSpPr>
          <p:cNvPr id="5" name="Elipse 4"/>
          <p:cNvSpPr/>
          <p:nvPr/>
        </p:nvSpPr>
        <p:spPr>
          <a:xfrm>
            <a:off x="5447928" y="3793015"/>
            <a:ext cx="338163" cy="36503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5</a:t>
            </a:r>
          </a:p>
        </p:txBody>
      </p:sp>
      <p:sp>
        <p:nvSpPr>
          <p:cNvPr id="6" name="Elipse 5"/>
          <p:cNvSpPr/>
          <p:nvPr/>
        </p:nvSpPr>
        <p:spPr>
          <a:xfrm>
            <a:off x="7656351" y="5713992"/>
            <a:ext cx="338163" cy="36503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9</a:t>
            </a:r>
          </a:p>
        </p:txBody>
      </p:sp>
      <p:sp>
        <p:nvSpPr>
          <p:cNvPr id="7" name="Elipse 6"/>
          <p:cNvSpPr/>
          <p:nvPr/>
        </p:nvSpPr>
        <p:spPr>
          <a:xfrm>
            <a:off x="4084451" y="4364519"/>
            <a:ext cx="338163" cy="36503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3</a:t>
            </a:r>
          </a:p>
        </p:txBody>
      </p:sp>
      <p:cxnSp>
        <p:nvCxnSpPr>
          <p:cNvPr id="8" name="Conector reto 7"/>
          <p:cNvCxnSpPr>
            <a:stCxn id="5" idx="3"/>
            <a:endCxn id="7" idx="7"/>
          </p:cNvCxnSpPr>
          <p:nvPr/>
        </p:nvCxnSpPr>
        <p:spPr>
          <a:xfrm rot="5400000">
            <a:off x="4778580" y="3699105"/>
            <a:ext cx="313383" cy="1124360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>
            <a:stCxn id="5" idx="5"/>
            <a:endCxn id="18" idx="0"/>
          </p:cNvCxnSpPr>
          <p:nvPr/>
        </p:nvCxnSpPr>
        <p:spPr>
          <a:xfrm rot="16200000" flipH="1">
            <a:off x="6186690" y="3654471"/>
            <a:ext cx="259924" cy="116017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3838338" y="5679053"/>
            <a:ext cx="338163" cy="36503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2</a:t>
            </a:r>
          </a:p>
        </p:txBody>
      </p:sp>
      <p:cxnSp>
        <p:nvCxnSpPr>
          <p:cNvPr id="11" name="Conector reto 10"/>
          <p:cNvCxnSpPr>
            <a:stCxn id="10" idx="0"/>
            <a:endCxn id="12" idx="5"/>
          </p:cNvCxnSpPr>
          <p:nvPr/>
        </p:nvCxnSpPr>
        <p:spPr>
          <a:xfrm rot="16200000" flipV="1">
            <a:off x="3680593" y="5352224"/>
            <a:ext cx="409328" cy="244326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3474453" y="4958144"/>
            <a:ext cx="338163" cy="36503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1</a:t>
            </a:r>
          </a:p>
        </p:txBody>
      </p:sp>
      <p:sp>
        <p:nvSpPr>
          <p:cNvPr id="13" name="Elipse 12"/>
          <p:cNvSpPr/>
          <p:nvPr/>
        </p:nvSpPr>
        <p:spPr>
          <a:xfrm>
            <a:off x="4748050" y="5003385"/>
            <a:ext cx="338163" cy="36503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4</a:t>
            </a:r>
          </a:p>
        </p:txBody>
      </p:sp>
      <p:cxnSp>
        <p:nvCxnSpPr>
          <p:cNvPr id="14" name="Conector reto 13"/>
          <p:cNvCxnSpPr>
            <a:stCxn id="7" idx="3"/>
            <a:endCxn id="12" idx="0"/>
          </p:cNvCxnSpPr>
          <p:nvPr/>
        </p:nvCxnSpPr>
        <p:spPr>
          <a:xfrm rot="5400000">
            <a:off x="3747732" y="4571902"/>
            <a:ext cx="282045" cy="490439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13" idx="0"/>
            <a:endCxn id="7" idx="5"/>
          </p:cNvCxnSpPr>
          <p:nvPr/>
        </p:nvCxnSpPr>
        <p:spPr>
          <a:xfrm rot="16200000" flipV="1">
            <a:off x="4481470" y="4567722"/>
            <a:ext cx="327285" cy="54404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12" idx="3"/>
            <a:endCxn id="17" idx="0"/>
          </p:cNvCxnSpPr>
          <p:nvPr/>
        </p:nvCxnSpPr>
        <p:spPr>
          <a:xfrm rot="5400000">
            <a:off x="3151662" y="5306740"/>
            <a:ext cx="409328" cy="335296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3019597" y="5679053"/>
            <a:ext cx="338163" cy="36503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0</a:t>
            </a:r>
          </a:p>
        </p:txBody>
      </p:sp>
      <p:sp>
        <p:nvSpPr>
          <p:cNvPr id="18" name="Elipse 17"/>
          <p:cNvSpPr/>
          <p:nvPr/>
        </p:nvSpPr>
        <p:spPr>
          <a:xfrm>
            <a:off x="6727657" y="4364519"/>
            <a:ext cx="338163" cy="36503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7</a:t>
            </a:r>
          </a:p>
        </p:txBody>
      </p:sp>
      <p:sp>
        <p:nvSpPr>
          <p:cNvPr id="19" name="Elipse 18"/>
          <p:cNvSpPr/>
          <p:nvPr/>
        </p:nvSpPr>
        <p:spPr>
          <a:xfrm>
            <a:off x="6227591" y="5007461"/>
            <a:ext cx="338163" cy="36503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6</a:t>
            </a:r>
          </a:p>
        </p:txBody>
      </p:sp>
      <p:sp>
        <p:nvSpPr>
          <p:cNvPr id="20" name="Elipse 19"/>
          <p:cNvSpPr/>
          <p:nvPr/>
        </p:nvSpPr>
        <p:spPr>
          <a:xfrm>
            <a:off x="7227723" y="5007461"/>
            <a:ext cx="338163" cy="36503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8</a:t>
            </a:r>
          </a:p>
        </p:txBody>
      </p:sp>
      <p:cxnSp>
        <p:nvCxnSpPr>
          <p:cNvPr id="21" name="Conector reto 20"/>
          <p:cNvCxnSpPr>
            <a:stCxn id="20" idx="5"/>
            <a:endCxn id="6" idx="0"/>
          </p:cNvCxnSpPr>
          <p:nvPr/>
        </p:nvCxnSpPr>
        <p:spPr>
          <a:xfrm rot="16200000" flipH="1">
            <a:off x="7473423" y="5361980"/>
            <a:ext cx="394951" cy="309070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stCxn id="18" idx="3"/>
            <a:endCxn id="19" idx="0"/>
          </p:cNvCxnSpPr>
          <p:nvPr/>
        </p:nvCxnSpPr>
        <p:spPr>
          <a:xfrm rot="5400000">
            <a:off x="6421245" y="4651527"/>
            <a:ext cx="331362" cy="380507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>
            <a:stCxn id="18" idx="5"/>
            <a:endCxn id="20" idx="0"/>
          </p:cNvCxnSpPr>
          <p:nvPr/>
        </p:nvCxnSpPr>
        <p:spPr>
          <a:xfrm>
            <a:off x="7016297" y="4676099"/>
            <a:ext cx="380508" cy="331362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993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ordem de inserção dos elementos </a:t>
            </a:r>
            <a:r>
              <a:rPr lang="pt-BR" dirty="0"/>
              <a:t>tem impacto no formato da árvore e consequentemente no desempenho da busca:</a:t>
            </a:r>
          </a:p>
          <a:p>
            <a:pPr lvl="1"/>
            <a:r>
              <a:rPr lang="pt-BR" dirty="0"/>
              <a:t>Melhor caso O(</a:t>
            </a:r>
            <a:r>
              <a:rPr lang="pt-BR" dirty="0" err="1"/>
              <a:t>lg</a:t>
            </a:r>
            <a:r>
              <a:rPr lang="pt-BR" dirty="0"/>
              <a:t> n) e pior caso O(n)</a:t>
            </a:r>
          </a:p>
          <a:p>
            <a:pPr marL="0" indent="0">
              <a:buNone/>
            </a:pPr>
            <a:endParaRPr lang="pt-BR" dirty="0"/>
          </a:p>
        </p:txBody>
      </p:sp>
      <p:grpSp>
        <p:nvGrpSpPr>
          <p:cNvPr id="24" name="Grupo 102">
            <a:extLst>
              <a:ext uri="{FF2B5EF4-FFF2-40B4-BE49-F238E27FC236}">
                <a16:creationId xmlns:a16="http://schemas.microsoft.com/office/drawing/2014/main" id="{CE89FC51-C44F-414B-B845-CC7D0F79F927}"/>
              </a:ext>
            </a:extLst>
          </p:cNvPr>
          <p:cNvGrpSpPr/>
          <p:nvPr/>
        </p:nvGrpSpPr>
        <p:grpSpPr>
          <a:xfrm>
            <a:off x="1845525" y="3996021"/>
            <a:ext cx="2455560" cy="1488692"/>
            <a:chOff x="1929355" y="3643314"/>
            <a:chExt cx="2455560" cy="1488692"/>
          </a:xfrm>
        </p:grpSpPr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6388A96F-B555-4830-B31E-30BC63A6554E}"/>
                </a:ext>
              </a:extLst>
            </p:cNvPr>
            <p:cNvSpPr/>
            <p:nvPr/>
          </p:nvSpPr>
          <p:spPr>
            <a:xfrm>
              <a:off x="3000364" y="3643314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5</a:t>
              </a:r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CC86A697-328D-4D0A-9969-EA1DD9A7099A}"/>
                </a:ext>
              </a:extLst>
            </p:cNvPr>
            <p:cNvSpPr/>
            <p:nvPr/>
          </p:nvSpPr>
          <p:spPr>
            <a:xfrm>
              <a:off x="3708589" y="4214818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7</a:t>
              </a:r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4F2F553F-73F6-47DC-9B24-3D2DC00686C1}"/>
                </a:ext>
              </a:extLst>
            </p:cNvPr>
            <p:cNvSpPr/>
            <p:nvPr/>
          </p:nvSpPr>
          <p:spPr>
            <a:xfrm>
              <a:off x="2208391" y="4143380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2</a:t>
              </a:r>
            </a:p>
          </p:txBody>
        </p: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FB0D3A7D-0FED-491F-A81A-923C93F4EB37}"/>
                </a:ext>
              </a:extLst>
            </p:cNvPr>
            <p:cNvCxnSpPr>
              <a:cxnSpLocks/>
              <a:stCxn id="25" idx="3"/>
              <a:endCxn id="27" idx="7"/>
            </p:cNvCxnSpPr>
            <p:nvPr/>
          </p:nvCxnSpPr>
          <p:spPr>
            <a:xfrm rot="5400000">
              <a:off x="2652487" y="3799438"/>
              <a:ext cx="241945" cy="552856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A45ECB5F-D8BD-4452-AF48-52C53AA21FC8}"/>
                </a:ext>
              </a:extLst>
            </p:cNvPr>
            <p:cNvCxnSpPr>
              <a:cxnSpLocks/>
              <a:stCxn id="25" idx="5"/>
              <a:endCxn id="26" idx="1"/>
            </p:cNvCxnSpPr>
            <p:nvPr/>
          </p:nvCxnSpPr>
          <p:spPr>
            <a:xfrm rot="16200000" flipH="1">
              <a:off x="3366867" y="3877031"/>
              <a:ext cx="313383" cy="469108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A643A753-F2FB-4E46-87C3-EE70104FAF51}"/>
                </a:ext>
              </a:extLst>
            </p:cNvPr>
            <p:cNvSpPr/>
            <p:nvPr/>
          </p:nvSpPr>
          <p:spPr>
            <a:xfrm>
              <a:off x="1929355" y="4695529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1</a:t>
              </a:r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4B01ACEA-D36B-4D0A-958E-9CBAF560032F}"/>
                </a:ext>
              </a:extLst>
            </p:cNvPr>
            <p:cNvSpPr/>
            <p:nvPr/>
          </p:nvSpPr>
          <p:spPr>
            <a:xfrm>
              <a:off x="2500859" y="4695529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3</a:t>
              </a:r>
            </a:p>
          </p:txBody>
        </p: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D9DC254D-CE38-4799-8787-E0A1F2B06A6E}"/>
                </a:ext>
              </a:extLst>
            </p:cNvPr>
            <p:cNvCxnSpPr>
              <a:cxnSpLocks/>
              <a:stCxn id="27" idx="3"/>
              <a:endCxn id="32" idx="0"/>
            </p:cNvCxnSpPr>
            <p:nvPr/>
          </p:nvCxnSpPr>
          <p:spPr>
            <a:xfrm rot="5400000">
              <a:off x="2057892" y="4495506"/>
              <a:ext cx="240569" cy="159477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4DB552B6-9077-47DB-90EC-6FE7E43B5946}"/>
                </a:ext>
              </a:extLst>
            </p:cNvPr>
            <p:cNvCxnSpPr>
              <a:cxnSpLocks/>
              <a:stCxn id="33" idx="0"/>
              <a:endCxn id="27" idx="5"/>
            </p:cNvCxnSpPr>
            <p:nvPr/>
          </p:nvCxnSpPr>
          <p:spPr>
            <a:xfrm rot="16200000" flipV="1">
              <a:off x="2463202" y="4488790"/>
              <a:ext cx="240569" cy="172910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4A9EA459-A4A5-4507-B468-B41DA281404B}"/>
                </a:ext>
              </a:extLst>
            </p:cNvPr>
            <p:cNvSpPr/>
            <p:nvPr/>
          </p:nvSpPr>
          <p:spPr>
            <a:xfrm>
              <a:off x="3403810" y="4766967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6</a:t>
              </a:r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AFDEF36F-71A2-4811-BC32-1FDFF279C367}"/>
                </a:ext>
              </a:extLst>
            </p:cNvPr>
            <p:cNvSpPr/>
            <p:nvPr/>
          </p:nvSpPr>
          <p:spPr>
            <a:xfrm>
              <a:off x="4046752" y="4766967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8</a:t>
              </a:r>
            </a:p>
          </p:txBody>
        </p: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499DAA02-BB76-44F3-AA97-347D0E9BE56A}"/>
                </a:ext>
              </a:extLst>
            </p:cNvPr>
            <p:cNvCxnSpPr>
              <a:cxnSpLocks/>
              <a:stCxn id="26" idx="3"/>
              <a:endCxn id="38" idx="0"/>
            </p:cNvCxnSpPr>
            <p:nvPr/>
          </p:nvCxnSpPr>
          <p:spPr>
            <a:xfrm rot="5400000">
              <a:off x="3545218" y="4554072"/>
              <a:ext cx="240569" cy="185220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3D29CE66-9B20-4CF0-9332-3BED06935944}"/>
                </a:ext>
              </a:extLst>
            </p:cNvPr>
            <p:cNvCxnSpPr>
              <a:cxnSpLocks/>
              <a:stCxn id="26" idx="5"/>
              <a:endCxn id="40" idx="0"/>
            </p:cNvCxnSpPr>
            <p:nvPr/>
          </p:nvCxnSpPr>
          <p:spPr>
            <a:xfrm>
              <a:off x="3997229" y="4526398"/>
              <a:ext cx="218605" cy="240569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D26D11D0-ACFC-42F4-99D0-E8FAC018D04C}"/>
              </a:ext>
            </a:extLst>
          </p:cNvPr>
          <p:cNvSpPr txBox="1"/>
          <p:nvPr/>
        </p:nvSpPr>
        <p:spPr>
          <a:xfrm>
            <a:off x="1954951" y="5739656"/>
            <a:ext cx="241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 = {5, 2, 7, 1, 6, 8, 3}</a:t>
            </a:r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8AF31A27-154D-469D-9705-FB17EAF16CF5}"/>
              </a:ext>
            </a:extLst>
          </p:cNvPr>
          <p:cNvGrpSpPr/>
          <p:nvPr/>
        </p:nvGrpSpPr>
        <p:grpSpPr>
          <a:xfrm>
            <a:off x="6538034" y="3029274"/>
            <a:ext cx="1161173" cy="3441540"/>
            <a:chOff x="6669627" y="2892263"/>
            <a:chExt cx="1161173" cy="3441540"/>
          </a:xfrm>
        </p:grpSpPr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ECB3C4EC-5AE7-4739-A028-A264F23632BE}"/>
                </a:ext>
              </a:extLst>
            </p:cNvPr>
            <p:cNvSpPr/>
            <p:nvPr/>
          </p:nvSpPr>
          <p:spPr>
            <a:xfrm>
              <a:off x="7492637" y="2892263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8</a:t>
              </a:r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02E6F286-F919-4DAD-8F04-F67B439D7198}"/>
                </a:ext>
              </a:extLst>
            </p:cNvPr>
            <p:cNvSpPr/>
            <p:nvPr/>
          </p:nvSpPr>
          <p:spPr>
            <a:xfrm>
              <a:off x="7252118" y="3425580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7</a:t>
              </a:r>
            </a:p>
          </p:txBody>
        </p: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9AAC8EFA-6C5A-4B5C-8580-D0EF1CAA1B76}"/>
                </a:ext>
              </a:extLst>
            </p:cNvPr>
            <p:cNvCxnSpPr>
              <a:cxnSpLocks/>
              <a:stCxn id="46" idx="3"/>
              <a:endCxn id="48" idx="0"/>
            </p:cNvCxnSpPr>
            <p:nvPr/>
          </p:nvCxnSpPr>
          <p:spPr>
            <a:xfrm flipH="1">
              <a:off x="7421200" y="3203843"/>
              <a:ext cx="120960" cy="221737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04D73E93-5863-419F-A8E8-41DBA880E1F4}"/>
                </a:ext>
              </a:extLst>
            </p:cNvPr>
            <p:cNvSpPr/>
            <p:nvPr/>
          </p:nvSpPr>
          <p:spPr>
            <a:xfrm>
              <a:off x="7323556" y="4425712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6</a:t>
              </a:r>
            </a:p>
          </p:txBody>
        </p:sp>
        <p:cxnSp>
          <p:nvCxnSpPr>
            <p:cNvPr id="52" name="Conector reto 51">
              <a:extLst>
                <a:ext uri="{FF2B5EF4-FFF2-40B4-BE49-F238E27FC236}">
                  <a16:creationId xmlns:a16="http://schemas.microsoft.com/office/drawing/2014/main" id="{2ED2AE34-A2C4-42A8-97D0-66F4607A6742}"/>
                </a:ext>
              </a:extLst>
            </p:cNvPr>
            <p:cNvCxnSpPr>
              <a:stCxn id="51" idx="0"/>
              <a:endCxn id="53" idx="5"/>
            </p:cNvCxnSpPr>
            <p:nvPr/>
          </p:nvCxnSpPr>
          <p:spPr>
            <a:xfrm flipH="1" flipV="1">
              <a:off x="7323556" y="4265844"/>
              <a:ext cx="169082" cy="159868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EFD5A968-47E5-4577-975E-B63897F539DE}"/>
                </a:ext>
              </a:extLst>
            </p:cNvPr>
            <p:cNvSpPr/>
            <p:nvPr/>
          </p:nvSpPr>
          <p:spPr>
            <a:xfrm>
              <a:off x="7034916" y="3954264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1</a:t>
              </a:r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F65BCF29-5082-4922-BCB0-C50CA0F03B7E}"/>
                </a:ext>
              </a:extLst>
            </p:cNvPr>
            <p:cNvSpPr/>
            <p:nvPr/>
          </p:nvSpPr>
          <p:spPr>
            <a:xfrm>
              <a:off x="6865834" y="5454596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3</a:t>
              </a: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09CE5CB4-5212-4A75-8919-0DBE11FF8C4A}"/>
                </a:ext>
              </a:extLst>
            </p:cNvPr>
            <p:cNvCxnSpPr>
              <a:stCxn id="48" idx="3"/>
              <a:endCxn id="53" idx="0"/>
            </p:cNvCxnSpPr>
            <p:nvPr/>
          </p:nvCxnSpPr>
          <p:spPr>
            <a:xfrm flipH="1">
              <a:off x="7203998" y="3737160"/>
              <a:ext cx="97643" cy="217104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50C9AA47-D980-4C43-BD16-218ED95950EE}"/>
                </a:ext>
              </a:extLst>
            </p:cNvPr>
            <p:cNvCxnSpPr>
              <a:stCxn id="54" idx="0"/>
              <a:endCxn id="59" idx="3"/>
            </p:cNvCxnSpPr>
            <p:nvPr/>
          </p:nvCxnSpPr>
          <p:spPr>
            <a:xfrm flipV="1">
              <a:off x="7034916" y="5251734"/>
              <a:ext cx="95220" cy="20286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B25AB572-DC7E-48B3-B5E5-8B2CFEB5F339}"/>
                </a:ext>
              </a:extLst>
            </p:cNvPr>
            <p:cNvSpPr/>
            <p:nvPr/>
          </p:nvSpPr>
          <p:spPr>
            <a:xfrm>
              <a:off x="7080613" y="4940154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5</a:t>
              </a:r>
            </a:p>
          </p:txBody>
        </p: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414B698D-F44D-44C5-966E-85E09760F297}"/>
                </a:ext>
              </a:extLst>
            </p:cNvPr>
            <p:cNvSpPr/>
            <p:nvPr/>
          </p:nvSpPr>
          <p:spPr>
            <a:xfrm>
              <a:off x="6669627" y="5968764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2</a:t>
              </a:r>
            </a:p>
          </p:txBody>
        </p: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62FE445F-5FAF-469C-9846-D08A77CEFBF0}"/>
                </a:ext>
              </a:extLst>
            </p:cNvPr>
            <p:cNvCxnSpPr>
              <a:stCxn id="51" idx="3"/>
              <a:endCxn id="59" idx="0"/>
            </p:cNvCxnSpPr>
            <p:nvPr/>
          </p:nvCxnSpPr>
          <p:spPr>
            <a:xfrm flipH="1">
              <a:off x="7249695" y="4737292"/>
              <a:ext cx="123384" cy="20286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DBDEE9B3-DC99-49B3-A8BD-9D90B94455AB}"/>
                </a:ext>
              </a:extLst>
            </p:cNvPr>
            <p:cNvCxnSpPr>
              <a:stCxn id="54" idx="3"/>
              <a:endCxn id="60" idx="0"/>
            </p:cNvCxnSpPr>
            <p:nvPr/>
          </p:nvCxnSpPr>
          <p:spPr>
            <a:xfrm flipH="1">
              <a:off x="6838709" y="5766176"/>
              <a:ext cx="76648" cy="202588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6E65FF53-6CD9-4997-9706-44FDA86E5DB9}"/>
              </a:ext>
            </a:extLst>
          </p:cNvPr>
          <p:cNvSpPr txBox="1"/>
          <p:nvPr/>
        </p:nvSpPr>
        <p:spPr>
          <a:xfrm>
            <a:off x="7597890" y="5736443"/>
            <a:ext cx="244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 = {8, 7, 1, 6, 5, 3, 2}</a:t>
            </a:r>
          </a:p>
        </p:txBody>
      </p:sp>
    </p:spTree>
    <p:extLst>
      <p:ext uri="{BB962C8B-B14F-4D97-AF65-F5344CB8AC3E}">
        <p14:creationId xmlns:p14="http://schemas.microsoft.com/office/powerpoint/2010/main" val="2637507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na árvore de busca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estratégia 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eliminar um nó z </a:t>
            </a:r>
            <a:r>
              <a:rPr lang="pt-BR" dirty="0"/>
              <a:t>de uma árvore binária de busca é:</a:t>
            </a:r>
            <a:br>
              <a:rPr lang="pt-BR" dirty="0"/>
            </a:br>
            <a:endParaRPr lang="pt-BR" dirty="0"/>
          </a:p>
          <a:p>
            <a:pPr marL="682625" lvl="1" indent="-457200">
              <a:buFont typeface="+mj-lt"/>
              <a:buAutoNum type="arabicPeriod"/>
            </a:pPr>
            <a:r>
              <a:rPr lang="pt-BR" dirty="0"/>
              <a:t>Se z não tem filhos simplesmente o removemos</a:t>
            </a:r>
          </a:p>
          <a:p>
            <a:pPr marL="225425" lvl="1" indent="0">
              <a:buNone/>
            </a:pPr>
            <a:endParaRPr lang="pt-BR" dirty="0"/>
          </a:p>
        </p:txBody>
      </p:sp>
      <p:grpSp>
        <p:nvGrpSpPr>
          <p:cNvPr id="4" name="Agrupar 3"/>
          <p:cNvGrpSpPr/>
          <p:nvPr/>
        </p:nvGrpSpPr>
        <p:grpSpPr>
          <a:xfrm>
            <a:off x="1919536" y="4018237"/>
            <a:ext cx="2467856" cy="1489946"/>
            <a:chOff x="6684619" y="4740948"/>
            <a:chExt cx="2467856" cy="1489946"/>
          </a:xfrm>
        </p:grpSpPr>
        <p:sp>
          <p:nvSpPr>
            <p:cNvPr id="5" name="Elipse 4"/>
            <p:cNvSpPr/>
            <p:nvPr/>
          </p:nvSpPr>
          <p:spPr>
            <a:xfrm>
              <a:off x="7765231" y="4740948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4</a:t>
              </a:r>
            </a:p>
          </p:txBody>
        </p:sp>
        <p:sp>
          <p:nvSpPr>
            <p:cNvPr id="6" name="Elipse 5"/>
            <p:cNvSpPr/>
            <p:nvPr/>
          </p:nvSpPr>
          <p:spPr>
            <a:xfrm>
              <a:off x="8473456" y="5312452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6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6982379" y="5312451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2</a:t>
              </a:r>
            </a:p>
          </p:txBody>
        </p:sp>
        <p:cxnSp>
          <p:nvCxnSpPr>
            <p:cNvPr id="8" name="Conector reto 7"/>
            <p:cNvCxnSpPr>
              <a:stCxn id="5" idx="3"/>
              <a:endCxn id="7" idx="7"/>
            </p:cNvCxnSpPr>
            <p:nvPr/>
          </p:nvCxnSpPr>
          <p:spPr>
            <a:xfrm flipH="1">
              <a:off x="7271019" y="5052528"/>
              <a:ext cx="543735" cy="31338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>
              <a:stCxn id="5" idx="5"/>
              <a:endCxn id="6" idx="1"/>
            </p:cNvCxnSpPr>
            <p:nvPr/>
          </p:nvCxnSpPr>
          <p:spPr>
            <a:xfrm rot="16200000" flipH="1">
              <a:off x="8131734" y="4974665"/>
              <a:ext cx="313383" cy="469108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lipse 9"/>
            <p:cNvSpPr/>
            <p:nvPr/>
          </p:nvSpPr>
          <p:spPr>
            <a:xfrm>
              <a:off x="6684619" y="5865855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1</a:t>
              </a:r>
            </a:p>
          </p:txBody>
        </p:sp>
        <p:sp>
          <p:nvSpPr>
            <p:cNvPr id="11" name="Elipse 10"/>
            <p:cNvSpPr/>
            <p:nvPr/>
          </p:nvSpPr>
          <p:spPr>
            <a:xfrm>
              <a:off x="7256123" y="5865855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3</a:t>
              </a:r>
            </a:p>
          </p:txBody>
        </p:sp>
        <p:cxnSp>
          <p:nvCxnSpPr>
            <p:cNvPr id="12" name="Conector reto 11"/>
            <p:cNvCxnSpPr>
              <a:stCxn id="7" idx="3"/>
              <a:endCxn id="10" idx="0"/>
            </p:cNvCxnSpPr>
            <p:nvPr/>
          </p:nvCxnSpPr>
          <p:spPr>
            <a:xfrm flipH="1">
              <a:off x="6853701" y="5624031"/>
              <a:ext cx="178201" cy="241824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>
              <a:stCxn id="11" idx="0"/>
              <a:endCxn id="7" idx="5"/>
            </p:cNvCxnSpPr>
            <p:nvPr/>
          </p:nvCxnSpPr>
          <p:spPr>
            <a:xfrm flipH="1" flipV="1">
              <a:off x="7271019" y="5624031"/>
              <a:ext cx="154186" cy="241824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ipse 13"/>
            <p:cNvSpPr/>
            <p:nvPr/>
          </p:nvSpPr>
          <p:spPr>
            <a:xfrm>
              <a:off x="8168677" y="5864601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5</a:t>
              </a:r>
            </a:p>
          </p:txBody>
        </p:sp>
        <p:sp>
          <p:nvSpPr>
            <p:cNvPr id="15" name="Elipse 14"/>
            <p:cNvSpPr/>
            <p:nvPr/>
          </p:nvSpPr>
          <p:spPr>
            <a:xfrm>
              <a:off x="8814312" y="5860308"/>
              <a:ext cx="338163" cy="365039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+mj-lt"/>
                </a:rPr>
                <a:t>7</a:t>
              </a:r>
            </a:p>
          </p:txBody>
        </p:sp>
        <p:cxnSp>
          <p:nvCxnSpPr>
            <p:cNvPr id="16" name="Conector reto 15"/>
            <p:cNvCxnSpPr>
              <a:stCxn id="6" idx="3"/>
              <a:endCxn id="14" idx="0"/>
            </p:cNvCxnSpPr>
            <p:nvPr/>
          </p:nvCxnSpPr>
          <p:spPr>
            <a:xfrm rot="5400000">
              <a:off x="8310085" y="5651706"/>
              <a:ext cx="240569" cy="185220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>
              <a:cxnSpLocks/>
              <a:stCxn id="6" idx="5"/>
              <a:endCxn id="15" idx="0"/>
            </p:cNvCxnSpPr>
            <p:nvPr/>
          </p:nvCxnSpPr>
          <p:spPr>
            <a:xfrm>
              <a:off x="8762096" y="5624032"/>
              <a:ext cx="221298" cy="236276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eta: para a Direita 17"/>
          <p:cNvSpPr/>
          <p:nvPr/>
        </p:nvSpPr>
        <p:spPr>
          <a:xfrm>
            <a:off x="5286119" y="4589740"/>
            <a:ext cx="360040" cy="28344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" name="Agrupar 18"/>
          <p:cNvGrpSpPr/>
          <p:nvPr/>
        </p:nvGrpSpPr>
        <p:grpSpPr>
          <a:xfrm>
            <a:off x="6345264" y="4027286"/>
            <a:ext cx="2127000" cy="1489946"/>
            <a:chOff x="6684619" y="4740948"/>
            <a:chExt cx="2127000" cy="1489946"/>
          </a:xfrm>
        </p:grpSpPr>
        <p:sp>
          <p:nvSpPr>
            <p:cNvPr id="20" name="Elipse 19"/>
            <p:cNvSpPr/>
            <p:nvPr/>
          </p:nvSpPr>
          <p:spPr>
            <a:xfrm>
              <a:off x="7765231" y="4740948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4</a:t>
              </a:r>
            </a:p>
          </p:txBody>
        </p:sp>
        <p:sp>
          <p:nvSpPr>
            <p:cNvPr id="21" name="Elipse 20"/>
            <p:cNvSpPr/>
            <p:nvPr/>
          </p:nvSpPr>
          <p:spPr>
            <a:xfrm>
              <a:off x="8473456" y="5312452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6</a:t>
              </a:r>
            </a:p>
          </p:txBody>
        </p:sp>
        <p:sp>
          <p:nvSpPr>
            <p:cNvPr id="22" name="Elipse 21"/>
            <p:cNvSpPr/>
            <p:nvPr/>
          </p:nvSpPr>
          <p:spPr>
            <a:xfrm>
              <a:off x="6982379" y="5312451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2</a:t>
              </a:r>
            </a:p>
          </p:txBody>
        </p:sp>
        <p:cxnSp>
          <p:nvCxnSpPr>
            <p:cNvPr id="23" name="Conector reto 22"/>
            <p:cNvCxnSpPr>
              <a:stCxn id="20" idx="3"/>
              <a:endCxn id="22" idx="7"/>
            </p:cNvCxnSpPr>
            <p:nvPr/>
          </p:nvCxnSpPr>
          <p:spPr>
            <a:xfrm flipH="1">
              <a:off x="7271019" y="5052528"/>
              <a:ext cx="543735" cy="31338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>
              <a:stCxn id="20" idx="5"/>
              <a:endCxn id="21" idx="1"/>
            </p:cNvCxnSpPr>
            <p:nvPr/>
          </p:nvCxnSpPr>
          <p:spPr>
            <a:xfrm rot="16200000" flipH="1">
              <a:off x="8131734" y="4974665"/>
              <a:ext cx="313383" cy="469108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Elipse 24"/>
            <p:cNvSpPr/>
            <p:nvPr/>
          </p:nvSpPr>
          <p:spPr>
            <a:xfrm>
              <a:off x="6684619" y="5865855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1</a:t>
              </a:r>
            </a:p>
          </p:txBody>
        </p:sp>
        <p:sp>
          <p:nvSpPr>
            <p:cNvPr id="26" name="Elipse 25"/>
            <p:cNvSpPr/>
            <p:nvPr/>
          </p:nvSpPr>
          <p:spPr>
            <a:xfrm>
              <a:off x="7256123" y="5865855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3</a:t>
              </a:r>
            </a:p>
          </p:txBody>
        </p:sp>
        <p:cxnSp>
          <p:nvCxnSpPr>
            <p:cNvPr id="27" name="Conector reto 26"/>
            <p:cNvCxnSpPr>
              <a:stCxn id="22" idx="3"/>
              <a:endCxn id="25" idx="0"/>
            </p:cNvCxnSpPr>
            <p:nvPr/>
          </p:nvCxnSpPr>
          <p:spPr>
            <a:xfrm flipH="1">
              <a:off x="6853701" y="5624031"/>
              <a:ext cx="178201" cy="241824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>
              <a:stCxn id="26" idx="0"/>
              <a:endCxn id="22" idx="5"/>
            </p:cNvCxnSpPr>
            <p:nvPr/>
          </p:nvCxnSpPr>
          <p:spPr>
            <a:xfrm flipH="1" flipV="1">
              <a:off x="7271019" y="5624031"/>
              <a:ext cx="154186" cy="241824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lipse 28"/>
            <p:cNvSpPr/>
            <p:nvPr/>
          </p:nvSpPr>
          <p:spPr>
            <a:xfrm>
              <a:off x="8168677" y="5864601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5</a:t>
              </a:r>
            </a:p>
          </p:txBody>
        </p:sp>
        <p:cxnSp>
          <p:nvCxnSpPr>
            <p:cNvPr id="31" name="Conector reto 30"/>
            <p:cNvCxnSpPr>
              <a:stCxn id="21" idx="3"/>
              <a:endCxn id="29" idx="0"/>
            </p:cNvCxnSpPr>
            <p:nvPr/>
          </p:nvCxnSpPr>
          <p:spPr>
            <a:xfrm rot="5400000">
              <a:off x="8310085" y="5651706"/>
              <a:ext cx="240569" cy="185220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CaixaDeTexto 32"/>
          <p:cNvSpPr txBox="1"/>
          <p:nvPr/>
        </p:nvSpPr>
        <p:spPr>
          <a:xfrm>
            <a:off x="4495032" y="5137597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2389238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na árvore de busca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estratégia 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eliminar um nó z </a:t>
            </a:r>
            <a:r>
              <a:rPr lang="pt-BR" dirty="0"/>
              <a:t>de uma árvore binária de busca é:</a:t>
            </a:r>
          </a:p>
          <a:p>
            <a:pPr marL="225425" lvl="1" indent="0">
              <a:buNone/>
            </a:pPr>
            <a:endParaRPr lang="pt-BR" dirty="0"/>
          </a:p>
          <a:p>
            <a:pPr marL="682625" lvl="1" indent="-457200">
              <a:buFont typeface="+mj-lt"/>
              <a:buAutoNum type="arabicPeriod" startAt="2"/>
            </a:pPr>
            <a:r>
              <a:rPr lang="pt-BR" dirty="0"/>
              <a:t>Se z tem apenas um filho, ele passa a ocupar o lugar de z</a:t>
            </a:r>
          </a:p>
        </p:txBody>
      </p:sp>
      <p:grpSp>
        <p:nvGrpSpPr>
          <p:cNvPr id="43" name="Agrupar 42"/>
          <p:cNvGrpSpPr/>
          <p:nvPr/>
        </p:nvGrpSpPr>
        <p:grpSpPr>
          <a:xfrm>
            <a:off x="1991544" y="3861048"/>
            <a:ext cx="2127000" cy="1489946"/>
            <a:chOff x="6684619" y="4740948"/>
            <a:chExt cx="2127000" cy="1489946"/>
          </a:xfrm>
        </p:grpSpPr>
        <p:sp>
          <p:nvSpPr>
            <p:cNvPr id="44" name="Elipse 43"/>
            <p:cNvSpPr/>
            <p:nvPr/>
          </p:nvSpPr>
          <p:spPr>
            <a:xfrm>
              <a:off x="7765231" y="4740948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4</a:t>
              </a:r>
            </a:p>
          </p:txBody>
        </p:sp>
        <p:sp>
          <p:nvSpPr>
            <p:cNvPr id="45" name="Elipse 44"/>
            <p:cNvSpPr/>
            <p:nvPr/>
          </p:nvSpPr>
          <p:spPr>
            <a:xfrm>
              <a:off x="8473456" y="5312452"/>
              <a:ext cx="338163" cy="365039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+mj-lt"/>
                </a:rPr>
                <a:t>6</a:t>
              </a:r>
            </a:p>
          </p:txBody>
        </p:sp>
        <p:sp>
          <p:nvSpPr>
            <p:cNvPr id="46" name="Elipse 45"/>
            <p:cNvSpPr/>
            <p:nvPr/>
          </p:nvSpPr>
          <p:spPr>
            <a:xfrm>
              <a:off x="6982379" y="5312451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2</a:t>
              </a:r>
            </a:p>
          </p:txBody>
        </p:sp>
        <p:cxnSp>
          <p:nvCxnSpPr>
            <p:cNvPr id="47" name="Conector reto 46"/>
            <p:cNvCxnSpPr>
              <a:stCxn id="44" idx="3"/>
              <a:endCxn id="46" idx="7"/>
            </p:cNvCxnSpPr>
            <p:nvPr/>
          </p:nvCxnSpPr>
          <p:spPr>
            <a:xfrm flipH="1">
              <a:off x="7271019" y="5052528"/>
              <a:ext cx="543735" cy="31338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/>
            <p:cNvCxnSpPr>
              <a:stCxn id="44" idx="5"/>
              <a:endCxn id="45" idx="1"/>
            </p:cNvCxnSpPr>
            <p:nvPr/>
          </p:nvCxnSpPr>
          <p:spPr>
            <a:xfrm rot="16200000" flipH="1">
              <a:off x="8131734" y="4974665"/>
              <a:ext cx="313383" cy="469108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Elipse 48"/>
            <p:cNvSpPr/>
            <p:nvPr/>
          </p:nvSpPr>
          <p:spPr>
            <a:xfrm>
              <a:off x="6684619" y="5865855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1</a:t>
              </a:r>
            </a:p>
          </p:txBody>
        </p:sp>
        <p:sp>
          <p:nvSpPr>
            <p:cNvPr id="50" name="Elipse 49"/>
            <p:cNvSpPr/>
            <p:nvPr/>
          </p:nvSpPr>
          <p:spPr>
            <a:xfrm>
              <a:off x="7256123" y="5865855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3</a:t>
              </a:r>
            </a:p>
          </p:txBody>
        </p:sp>
        <p:cxnSp>
          <p:nvCxnSpPr>
            <p:cNvPr id="51" name="Conector reto 50"/>
            <p:cNvCxnSpPr>
              <a:stCxn id="46" idx="3"/>
              <a:endCxn id="49" idx="0"/>
            </p:cNvCxnSpPr>
            <p:nvPr/>
          </p:nvCxnSpPr>
          <p:spPr>
            <a:xfrm flipH="1">
              <a:off x="6853701" y="5624031"/>
              <a:ext cx="178201" cy="241824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/>
            <p:cNvCxnSpPr>
              <a:stCxn id="50" idx="0"/>
              <a:endCxn id="46" idx="5"/>
            </p:cNvCxnSpPr>
            <p:nvPr/>
          </p:nvCxnSpPr>
          <p:spPr>
            <a:xfrm flipH="1" flipV="1">
              <a:off x="7271019" y="5624031"/>
              <a:ext cx="154186" cy="241824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Elipse 52"/>
            <p:cNvSpPr/>
            <p:nvPr/>
          </p:nvSpPr>
          <p:spPr>
            <a:xfrm>
              <a:off x="8168677" y="5864601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5</a:t>
              </a:r>
            </a:p>
          </p:txBody>
        </p:sp>
        <p:cxnSp>
          <p:nvCxnSpPr>
            <p:cNvPr id="54" name="Conector reto 53"/>
            <p:cNvCxnSpPr>
              <a:stCxn id="45" idx="3"/>
              <a:endCxn id="53" idx="0"/>
            </p:cNvCxnSpPr>
            <p:nvPr/>
          </p:nvCxnSpPr>
          <p:spPr>
            <a:xfrm rot="5400000">
              <a:off x="8310085" y="5651706"/>
              <a:ext cx="240569" cy="185220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Seta: para a Direita 54"/>
          <p:cNvSpPr/>
          <p:nvPr/>
        </p:nvSpPr>
        <p:spPr>
          <a:xfrm>
            <a:off x="5286119" y="4589740"/>
            <a:ext cx="360040" cy="28344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CaixaDeTexto 55"/>
          <p:cNvSpPr txBox="1"/>
          <p:nvPr/>
        </p:nvSpPr>
        <p:spPr>
          <a:xfrm>
            <a:off x="4128036" y="4405074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z</a:t>
            </a:r>
          </a:p>
        </p:txBody>
      </p:sp>
      <p:grpSp>
        <p:nvGrpSpPr>
          <p:cNvPr id="57" name="Agrupar 56"/>
          <p:cNvGrpSpPr/>
          <p:nvPr/>
        </p:nvGrpSpPr>
        <p:grpSpPr>
          <a:xfrm>
            <a:off x="6518586" y="3873735"/>
            <a:ext cx="2117094" cy="1489946"/>
            <a:chOff x="6684619" y="4740948"/>
            <a:chExt cx="2117094" cy="1489946"/>
          </a:xfrm>
        </p:grpSpPr>
        <p:sp>
          <p:nvSpPr>
            <p:cNvPr id="58" name="Elipse 57"/>
            <p:cNvSpPr/>
            <p:nvPr/>
          </p:nvSpPr>
          <p:spPr>
            <a:xfrm>
              <a:off x="7765231" y="4740948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4</a:t>
              </a:r>
            </a:p>
          </p:txBody>
        </p:sp>
        <p:sp>
          <p:nvSpPr>
            <p:cNvPr id="60" name="Elipse 59"/>
            <p:cNvSpPr/>
            <p:nvPr/>
          </p:nvSpPr>
          <p:spPr>
            <a:xfrm>
              <a:off x="6982379" y="5312451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2</a:t>
              </a:r>
            </a:p>
          </p:txBody>
        </p:sp>
        <p:cxnSp>
          <p:nvCxnSpPr>
            <p:cNvPr id="61" name="Conector reto 60"/>
            <p:cNvCxnSpPr>
              <a:stCxn id="58" idx="3"/>
              <a:endCxn id="60" idx="7"/>
            </p:cNvCxnSpPr>
            <p:nvPr/>
          </p:nvCxnSpPr>
          <p:spPr>
            <a:xfrm flipH="1">
              <a:off x="7271019" y="5052528"/>
              <a:ext cx="543735" cy="31338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to 61"/>
            <p:cNvCxnSpPr>
              <a:stCxn id="58" idx="5"/>
              <a:endCxn id="67" idx="1"/>
            </p:cNvCxnSpPr>
            <p:nvPr/>
          </p:nvCxnSpPr>
          <p:spPr>
            <a:xfrm>
              <a:off x="8053871" y="5052528"/>
              <a:ext cx="459202" cy="31338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Elipse 62"/>
            <p:cNvSpPr/>
            <p:nvPr/>
          </p:nvSpPr>
          <p:spPr>
            <a:xfrm>
              <a:off x="6684619" y="5865855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1</a:t>
              </a:r>
            </a:p>
          </p:txBody>
        </p:sp>
        <p:sp>
          <p:nvSpPr>
            <p:cNvPr id="64" name="Elipse 63"/>
            <p:cNvSpPr/>
            <p:nvPr/>
          </p:nvSpPr>
          <p:spPr>
            <a:xfrm>
              <a:off x="7256123" y="5865855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3</a:t>
              </a:r>
            </a:p>
          </p:txBody>
        </p:sp>
        <p:cxnSp>
          <p:nvCxnSpPr>
            <p:cNvPr id="65" name="Conector reto 64"/>
            <p:cNvCxnSpPr>
              <a:stCxn id="60" idx="3"/>
              <a:endCxn id="63" idx="0"/>
            </p:cNvCxnSpPr>
            <p:nvPr/>
          </p:nvCxnSpPr>
          <p:spPr>
            <a:xfrm flipH="1">
              <a:off x="6853701" y="5624031"/>
              <a:ext cx="178201" cy="241824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to 65"/>
            <p:cNvCxnSpPr>
              <a:stCxn id="64" idx="0"/>
              <a:endCxn id="60" idx="5"/>
            </p:cNvCxnSpPr>
            <p:nvPr/>
          </p:nvCxnSpPr>
          <p:spPr>
            <a:xfrm flipH="1" flipV="1">
              <a:off x="7271019" y="5624031"/>
              <a:ext cx="154186" cy="241824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Elipse 66"/>
            <p:cNvSpPr/>
            <p:nvPr/>
          </p:nvSpPr>
          <p:spPr>
            <a:xfrm>
              <a:off x="8463550" y="5312451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8405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na árvore de busca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estratégia 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eliminar um nó z </a:t>
            </a:r>
            <a:r>
              <a:rPr lang="pt-BR" dirty="0"/>
              <a:t>de uma árvore binária de busca é:</a:t>
            </a:r>
          </a:p>
          <a:p>
            <a:pPr marL="225425" lvl="1" indent="0">
              <a:buNone/>
            </a:pPr>
            <a:endParaRPr lang="pt-BR" dirty="0"/>
          </a:p>
          <a:p>
            <a:pPr marL="682625" lvl="1" indent="-457200">
              <a:buFont typeface="+mj-lt"/>
              <a:buAutoNum type="arabicPeriod" startAt="3"/>
            </a:pPr>
            <a:r>
              <a:rPr lang="pt-BR" dirty="0"/>
              <a:t>Se z tem dois filhos, o sucessor de z ocupará seu lugar</a:t>
            </a:r>
          </a:p>
        </p:txBody>
      </p:sp>
      <p:sp>
        <p:nvSpPr>
          <p:cNvPr id="55" name="Seta: para a Direita 54"/>
          <p:cNvSpPr/>
          <p:nvPr/>
        </p:nvSpPr>
        <p:spPr>
          <a:xfrm>
            <a:off x="5286119" y="4589740"/>
            <a:ext cx="360040" cy="28344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" name="Agrupar 10"/>
          <p:cNvGrpSpPr/>
          <p:nvPr/>
        </p:nvGrpSpPr>
        <p:grpSpPr>
          <a:xfrm>
            <a:off x="1991544" y="3810162"/>
            <a:ext cx="2448272" cy="2091725"/>
            <a:chOff x="1991544" y="3810162"/>
            <a:chExt cx="2448272" cy="2091725"/>
          </a:xfrm>
        </p:grpSpPr>
        <p:sp>
          <p:nvSpPr>
            <p:cNvPr id="44" name="Elipse 43"/>
            <p:cNvSpPr/>
            <p:nvPr/>
          </p:nvSpPr>
          <p:spPr>
            <a:xfrm>
              <a:off x="3072156" y="3861048"/>
              <a:ext cx="338163" cy="365039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+mj-lt"/>
                </a:rPr>
                <a:t>4</a:t>
              </a:r>
            </a:p>
          </p:txBody>
        </p:sp>
        <p:sp>
          <p:nvSpPr>
            <p:cNvPr id="45" name="Elipse 44"/>
            <p:cNvSpPr/>
            <p:nvPr/>
          </p:nvSpPr>
          <p:spPr>
            <a:xfrm>
              <a:off x="3780381" y="4432552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8</a:t>
              </a:r>
            </a:p>
          </p:txBody>
        </p:sp>
        <p:sp>
          <p:nvSpPr>
            <p:cNvPr id="46" name="Elipse 45"/>
            <p:cNvSpPr/>
            <p:nvPr/>
          </p:nvSpPr>
          <p:spPr>
            <a:xfrm>
              <a:off x="2289304" y="4432551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2</a:t>
              </a:r>
            </a:p>
          </p:txBody>
        </p:sp>
        <p:cxnSp>
          <p:nvCxnSpPr>
            <p:cNvPr id="47" name="Conector reto 46"/>
            <p:cNvCxnSpPr>
              <a:stCxn id="44" idx="3"/>
              <a:endCxn id="46" idx="7"/>
            </p:cNvCxnSpPr>
            <p:nvPr/>
          </p:nvCxnSpPr>
          <p:spPr>
            <a:xfrm flipH="1">
              <a:off x="2577944" y="4172628"/>
              <a:ext cx="543735" cy="31338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/>
            <p:cNvCxnSpPr>
              <a:stCxn id="44" idx="5"/>
              <a:endCxn id="45" idx="1"/>
            </p:cNvCxnSpPr>
            <p:nvPr/>
          </p:nvCxnSpPr>
          <p:spPr>
            <a:xfrm rot="16200000" flipH="1">
              <a:off x="3438659" y="4094765"/>
              <a:ext cx="313383" cy="469108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Elipse 48"/>
            <p:cNvSpPr/>
            <p:nvPr/>
          </p:nvSpPr>
          <p:spPr>
            <a:xfrm>
              <a:off x="1991544" y="4985955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1</a:t>
              </a:r>
            </a:p>
          </p:txBody>
        </p:sp>
        <p:sp>
          <p:nvSpPr>
            <p:cNvPr id="50" name="Elipse 49"/>
            <p:cNvSpPr/>
            <p:nvPr/>
          </p:nvSpPr>
          <p:spPr>
            <a:xfrm>
              <a:off x="2563048" y="4985955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3</a:t>
              </a:r>
            </a:p>
          </p:txBody>
        </p:sp>
        <p:cxnSp>
          <p:nvCxnSpPr>
            <p:cNvPr id="51" name="Conector reto 50"/>
            <p:cNvCxnSpPr>
              <a:stCxn id="46" idx="3"/>
              <a:endCxn id="49" idx="0"/>
            </p:cNvCxnSpPr>
            <p:nvPr/>
          </p:nvCxnSpPr>
          <p:spPr>
            <a:xfrm flipH="1">
              <a:off x="2160626" y="4744131"/>
              <a:ext cx="178201" cy="241824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/>
            <p:cNvCxnSpPr>
              <a:stCxn id="50" idx="0"/>
              <a:endCxn id="46" idx="5"/>
            </p:cNvCxnSpPr>
            <p:nvPr/>
          </p:nvCxnSpPr>
          <p:spPr>
            <a:xfrm flipH="1" flipV="1">
              <a:off x="2577944" y="4744131"/>
              <a:ext cx="154186" cy="241824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Elipse 52"/>
            <p:cNvSpPr/>
            <p:nvPr/>
          </p:nvSpPr>
          <p:spPr>
            <a:xfrm>
              <a:off x="3475602" y="4984701"/>
              <a:ext cx="338163" cy="36503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  <a:latin typeface="+mj-lt"/>
                </a:rPr>
                <a:t>5</a:t>
              </a:r>
            </a:p>
          </p:txBody>
        </p:sp>
        <p:cxnSp>
          <p:nvCxnSpPr>
            <p:cNvPr id="54" name="Conector reto 53"/>
            <p:cNvCxnSpPr>
              <a:stCxn id="45" idx="3"/>
              <a:endCxn id="53" idx="0"/>
            </p:cNvCxnSpPr>
            <p:nvPr/>
          </p:nvCxnSpPr>
          <p:spPr>
            <a:xfrm rot="5400000">
              <a:off x="3617010" y="4771806"/>
              <a:ext cx="240569" cy="185220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CaixaDeTexto 55"/>
            <p:cNvSpPr txBox="1"/>
            <p:nvPr/>
          </p:nvSpPr>
          <p:spPr>
            <a:xfrm>
              <a:off x="3411285" y="3810162"/>
              <a:ext cx="2895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z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4101653" y="4984700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9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3785047" y="5536848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6</a:t>
              </a:r>
            </a:p>
          </p:txBody>
        </p:sp>
        <p:cxnSp>
          <p:nvCxnSpPr>
            <p:cNvPr id="30" name="Conector reto 29"/>
            <p:cNvCxnSpPr>
              <a:stCxn id="45" idx="5"/>
              <a:endCxn id="28" idx="0"/>
            </p:cNvCxnSpPr>
            <p:nvPr/>
          </p:nvCxnSpPr>
          <p:spPr>
            <a:xfrm>
              <a:off x="4069021" y="4744132"/>
              <a:ext cx="201714" cy="240568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/>
            <p:cNvCxnSpPr>
              <a:stCxn id="53" idx="5"/>
              <a:endCxn id="29" idx="0"/>
            </p:cNvCxnSpPr>
            <p:nvPr/>
          </p:nvCxnSpPr>
          <p:spPr>
            <a:xfrm>
              <a:off x="3764242" y="5296281"/>
              <a:ext cx="189887" cy="240567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aixaDeTexto 36"/>
            <p:cNvSpPr txBox="1"/>
            <p:nvPr/>
          </p:nvSpPr>
          <p:spPr>
            <a:xfrm>
              <a:off x="3181176" y="4926949"/>
              <a:ext cx="2895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y</a:t>
              </a:r>
            </a:p>
          </p:txBody>
        </p:sp>
      </p:grpSp>
      <p:grpSp>
        <p:nvGrpSpPr>
          <p:cNvPr id="12" name="Agrupar 11"/>
          <p:cNvGrpSpPr/>
          <p:nvPr/>
        </p:nvGrpSpPr>
        <p:grpSpPr>
          <a:xfrm>
            <a:off x="6518586" y="3873735"/>
            <a:ext cx="2420413" cy="1489947"/>
            <a:chOff x="6518586" y="3873735"/>
            <a:chExt cx="2420413" cy="1489947"/>
          </a:xfrm>
        </p:grpSpPr>
        <p:sp>
          <p:nvSpPr>
            <p:cNvPr id="58" name="Elipse 57"/>
            <p:cNvSpPr/>
            <p:nvPr/>
          </p:nvSpPr>
          <p:spPr>
            <a:xfrm>
              <a:off x="7599198" y="3873735"/>
              <a:ext cx="338163" cy="36503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  <a:latin typeface="+mj-lt"/>
                </a:rPr>
                <a:t>5</a:t>
              </a:r>
            </a:p>
          </p:txBody>
        </p:sp>
        <p:sp>
          <p:nvSpPr>
            <p:cNvPr id="60" name="Elipse 59"/>
            <p:cNvSpPr/>
            <p:nvPr/>
          </p:nvSpPr>
          <p:spPr>
            <a:xfrm>
              <a:off x="6816346" y="4445238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2</a:t>
              </a:r>
            </a:p>
          </p:txBody>
        </p:sp>
        <p:cxnSp>
          <p:nvCxnSpPr>
            <p:cNvPr id="61" name="Conector reto 60"/>
            <p:cNvCxnSpPr>
              <a:stCxn id="58" idx="3"/>
              <a:endCxn id="60" idx="7"/>
            </p:cNvCxnSpPr>
            <p:nvPr/>
          </p:nvCxnSpPr>
          <p:spPr>
            <a:xfrm flipH="1">
              <a:off x="7104986" y="4185315"/>
              <a:ext cx="543735" cy="31338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to 61"/>
            <p:cNvCxnSpPr>
              <a:stCxn id="58" idx="5"/>
              <a:endCxn id="67" idx="1"/>
            </p:cNvCxnSpPr>
            <p:nvPr/>
          </p:nvCxnSpPr>
          <p:spPr>
            <a:xfrm>
              <a:off x="7887838" y="4185315"/>
              <a:ext cx="459202" cy="31338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Elipse 62"/>
            <p:cNvSpPr/>
            <p:nvPr/>
          </p:nvSpPr>
          <p:spPr>
            <a:xfrm>
              <a:off x="6518586" y="4998642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1</a:t>
              </a:r>
            </a:p>
          </p:txBody>
        </p:sp>
        <p:sp>
          <p:nvSpPr>
            <p:cNvPr id="64" name="Elipse 63"/>
            <p:cNvSpPr/>
            <p:nvPr/>
          </p:nvSpPr>
          <p:spPr>
            <a:xfrm>
              <a:off x="7090090" y="4998642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3</a:t>
              </a:r>
            </a:p>
          </p:txBody>
        </p:sp>
        <p:cxnSp>
          <p:nvCxnSpPr>
            <p:cNvPr id="65" name="Conector reto 64"/>
            <p:cNvCxnSpPr>
              <a:stCxn id="60" idx="3"/>
              <a:endCxn id="63" idx="0"/>
            </p:cNvCxnSpPr>
            <p:nvPr/>
          </p:nvCxnSpPr>
          <p:spPr>
            <a:xfrm flipH="1">
              <a:off x="6687668" y="4756818"/>
              <a:ext cx="178201" cy="241824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to 65"/>
            <p:cNvCxnSpPr>
              <a:stCxn id="64" idx="0"/>
              <a:endCxn id="60" idx="5"/>
            </p:cNvCxnSpPr>
            <p:nvPr/>
          </p:nvCxnSpPr>
          <p:spPr>
            <a:xfrm flipH="1" flipV="1">
              <a:off x="7104986" y="4756818"/>
              <a:ext cx="154186" cy="241824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Elipse 66"/>
            <p:cNvSpPr/>
            <p:nvPr/>
          </p:nvSpPr>
          <p:spPr>
            <a:xfrm>
              <a:off x="8297517" y="4445238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8</a:t>
              </a:r>
            </a:p>
          </p:txBody>
        </p:sp>
        <p:sp>
          <p:nvSpPr>
            <p:cNvPr id="38" name="Elipse 37"/>
            <p:cNvSpPr/>
            <p:nvPr/>
          </p:nvSpPr>
          <p:spPr>
            <a:xfrm>
              <a:off x="7974785" y="4998643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6</a:t>
              </a:r>
            </a:p>
          </p:txBody>
        </p:sp>
        <p:cxnSp>
          <p:nvCxnSpPr>
            <p:cNvPr id="39" name="Conector reto 38"/>
            <p:cNvCxnSpPr>
              <a:stCxn id="67" idx="3"/>
              <a:endCxn id="38" idx="0"/>
            </p:cNvCxnSpPr>
            <p:nvPr/>
          </p:nvCxnSpPr>
          <p:spPr>
            <a:xfrm flipH="1">
              <a:off x="8143867" y="4756818"/>
              <a:ext cx="203173" cy="241825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Elipse 39"/>
            <p:cNvSpPr/>
            <p:nvPr/>
          </p:nvSpPr>
          <p:spPr>
            <a:xfrm>
              <a:off x="8600836" y="4998642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9</a:t>
              </a:r>
            </a:p>
          </p:txBody>
        </p:sp>
        <p:cxnSp>
          <p:nvCxnSpPr>
            <p:cNvPr id="41" name="Conector reto 40"/>
            <p:cNvCxnSpPr>
              <a:stCxn id="67" idx="5"/>
              <a:endCxn id="40" idx="0"/>
            </p:cNvCxnSpPr>
            <p:nvPr/>
          </p:nvCxnSpPr>
          <p:spPr>
            <a:xfrm>
              <a:off x="8586157" y="4756818"/>
              <a:ext cx="183761" cy="241824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5562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remoção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substituir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um nó u </a:t>
            </a:r>
            <a:r>
              <a:rPr lang="pt-BR" dirty="0"/>
              <a:t>por uma </a:t>
            </a:r>
            <a:r>
              <a:rPr lang="pt-BR" dirty="0" err="1"/>
              <a:t>sub-árvore</a:t>
            </a:r>
            <a:r>
              <a:rPr lang="pt-BR" dirty="0"/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enraizada no nó v</a:t>
            </a:r>
            <a:r>
              <a:rPr lang="pt-BR" dirty="0"/>
              <a:t>, definimos: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199456" y="3085822"/>
            <a:ext cx="68000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Algoritmo</a:t>
            </a:r>
            <a:r>
              <a:rPr lang="pt-BR" sz="2400" dirty="0">
                <a:latin typeface="+mj-lt"/>
              </a:rPr>
              <a:t>: Troca de nós dentro de uma árvore</a:t>
            </a:r>
          </a:p>
          <a:p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função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troca(A, u, v)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</a:t>
            </a:r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</a:t>
            </a:r>
            <a:r>
              <a:rPr lang="pt-BR" sz="16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pai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l-GR" sz="1600" dirty="0">
                <a:latin typeface="Consolas" panose="020B0609020204030204" pitchFamily="49" charset="0"/>
                <a:cs typeface="Consolas" panose="020B0609020204030204" pitchFamily="49" charset="0"/>
              </a:rPr>
              <a:t>λ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então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raiz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= v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  senão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  |    se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u ==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pai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esq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então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  |    |   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pai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esq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= v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senão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└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└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pai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= v 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  se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v ≠ </a:t>
            </a:r>
            <a:r>
              <a:rPr lang="el-GR" sz="1600" dirty="0">
                <a:latin typeface="Consolas" panose="020B0609020204030204" pitchFamily="49" charset="0"/>
                <a:cs typeface="Consolas" panose="020B0609020204030204" pitchFamily="49" charset="0"/>
              </a:rPr>
              <a:t>λ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então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└   └    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pai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pai</a:t>
            </a:r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9" name="Agrupar 28"/>
          <p:cNvGrpSpPr/>
          <p:nvPr/>
        </p:nvGrpSpPr>
        <p:grpSpPr>
          <a:xfrm>
            <a:off x="7176120" y="3799005"/>
            <a:ext cx="2448272" cy="2227947"/>
            <a:chOff x="7176120" y="3799005"/>
            <a:chExt cx="2448272" cy="2227947"/>
          </a:xfrm>
        </p:grpSpPr>
        <p:sp>
          <p:nvSpPr>
            <p:cNvPr id="6" name="Elipse 5"/>
            <p:cNvSpPr/>
            <p:nvPr/>
          </p:nvSpPr>
          <p:spPr>
            <a:xfrm>
              <a:off x="8256732" y="3799005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4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8964957" y="4370509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8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7473880" y="4370508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2</a:t>
              </a:r>
            </a:p>
          </p:txBody>
        </p:sp>
        <p:cxnSp>
          <p:nvCxnSpPr>
            <p:cNvPr id="9" name="Conector reto 8"/>
            <p:cNvCxnSpPr>
              <a:stCxn id="6" idx="3"/>
              <a:endCxn id="8" idx="7"/>
            </p:cNvCxnSpPr>
            <p:nvPr/>
          </p:nvCxnSpPr>
          <p:spPr>
            <a:xfrm flipH="1">
              <a:off x="7762520" y="4110585"/>
              <a:ext cx="543735" cy="31338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>
              <a:stCxn id="6" idx="5"/>
              <a:endCxn id="7" idx="1"/>
            </p:cNvCxnSpPr>
            <p:nvPr/>
          </p:nvCxnSpPr>
          <p:spPr>
            <a:xfrm rot="16200000" flipH="1">
              <a:off x="8623235" y="4032722"/>
              <a:ext cx="313383" cy="469108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ipse 10"/>
            <p:cNvSpPr/>
            <p:nvPr/>
          </p:nvSpPr>
          <p:spPr>
            <a:xfrm>
              <a:off x="7176120" y="4923912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1</a:t>
              </a:r>
            </a:p>
          </p:txBody>
        </p:sp>
        <p:sp>
          <p:nvSpPr>
            <p:cNvPr id="12" name="Elipse 11"/>
            <p:cNvSpPr/>
            <p:nvPr/>
          </p:nvSpPr>
          <p:spPr>
            <a:xfrm>
              <a:off x="7747624" y="4923912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3</a:t>
              </a:r>
            </a:p>
          </p:txBody>
        </p:sp>
        <p:cxnSp>
          <p:nvCxnSpPr>
            <p:cNvPr id="13" name="Conector reto 12"/>
            <p:cNvCxnSpPr>
              <a:stCxn id="8" idx="3"/>
              <a:endCxn id="11" idx="0"/>
            </p:cNvCxnSpPr>
            <p:nvPr/>
          </p:nvCxnSpPr>
          <p:spPr>
            <a:xfrm flipH="1">
              <a:off x="7345202" y="4682088"/>
              <a:ext cx="178201" cy="241824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>
              <a:stCxn id="12" idx="0"/>
              <a:endCxn id="8" idx="5"/>
            </p:cNvCxnSpPr>
            <p:nvPr/>
          </p:nvCxnSpPr>
          <p:spPr>
            <a:xfrm flipH="1" flipV="1">
              <a:off x="7762520" y="4682088"/>
              <a:ext cx="154186" cy="241824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ipse 14"/>
            <p:cNvSpPr/>
            <p:nvPr/>
          </p:nvSpPr>
          <p:spPr>
            <a:xfrm>
              <a:off x="8660178" y="4922658"/>
              <a:ext cx="338163" cy="365039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5</a:t>
              </a:r>
            </a:p>
          </p:txBody>
        </p:sp>
        <p:cxnSp>
          <p:nvCxnSpPr>
            <p:cNvPr id="16" name="Conector reto 15"/>
            <p:cNvCxnSpPr>
              <a:stCxn id="7" idx="3"/>
              <a:endCxn id="15" idx="0"/>
            </p:cNvCxnSpPr>
            <p:nvPr/>
          </p:nvCxnSpPr>
          <p:spPr>
            <a:xfrm rot="5400000">
              <a:off x="8801586" y="4709763"/>
              <a:ext cx="240569" cy="185220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/>
            <p:cNvSpPr txBox="1"/>
            <p:nvPr/>
          </p:nvSpPr>
          <p:spPr>
            <a:xfrm>
              <a:off x="8647120" y="5474805"/>
              <a:ext cx="283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</a:t>
              </a:r>
            </a:p>
          </p:txBody>
        </p:sp>
        <p:sp>
          <p:nvSpPr>
            <p:cNvPr id="18" name="Elipse 17"/>
            <p:cNvSpPr/>
            <p:nvPr/>
          </p:nvSpPr>
          <p:spPr>
            <a:xfrm>
              <a:off x="9286229" y="4922657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9</a:t>
              </a:r>
            </a:p>
          </p:txBody>
        </p:sp>
        <p:sp>
          <p:nvSpPr>
            <p:cNvPr id="19" name="Elipse 18"/>
            <p:cNvSpPr/>
            <p:nvPr/>
          </p:nvSpPr>
          <p:spPr>
            <a:xfrm>
              <a:off x="8969623" y="5474805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6</a:t>
              </a:r>
            </a:p>
          </p:txBody>
        </p:sp>
        <p:cxnSp>
          <p:nvCxnSpPr>
            <p:cNvPr id="20" name="Conector reto 19"/>
            <p:cNvCxnSpPr>
              <a:stCxn id="7" idx="5"/>
              <a:endCxn id="18" idx="0"/>
            </p:cNvCxnSpPr>
            <p:nvPr/>
          </p:nvCxnSpPr>
          <p:spPr>
            <a:xfrm>
              <a:off x="9253597" y="4682089"/>
              <a:ext cx="201714" cy="240568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>
              <a:stCxn id="15" idx="5"/>
              <a:endCxn id="19" idx="0"/>
            </p:cNvCxnSpPr>
            <p:nvPr/>
          </p:nvCxnSpPr>
          <p:spPr>
            <a:xfrm>
              <a:off x="8948818" y="5234238"/>
              <a:ext cx="189887" cy="240567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aixaDeTexto 21"/>
            <p:cNvSpPr txBox="1"/>
            <p:nvPr/>
          </p:nvSpPr>
          <p:spPr>
            <a:xfrm>
              <a:off x="8357535" y="4885945"/>
              <a:ext cx="2895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u</a:t>
              </a:r>
            </a:p>
          </p:txBody>
        </p:sp>
        <p:cxnSp>
          <p:nvCxnSpPr>
            <p:cNvPr id="23" name="Conector reto 22"/>
            <p:cNvCxnSpPr>
              <a:stCxn id="19" idx="5"/>
            </p:cNvCxnSpPr>
            <p:nvPr/>
          </p:nvCxnSpPr>
          <p:spPr>
            <a:xfrm>
              <a:off x="9258263" y="5786385"/>
              <a:ext cx="176978" cy="240567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>
              <a:cxnSpLocks/>
              <a:stCxn id="19" idx="3"/>
            </p:cNvCxnSpPr>
            <p:nvPr/>
          </p:nvCxnSpPr>
          <p:spPr>
            <a:xfrm flipH="1">
              <a:off x="8829260" y="5786385"/>
              <a:ext cx="189886" cy="240567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3656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remoção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059812" y="2100254"/>
            <a:ext cx="6800064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Algoritmo</a:t>
            </a:r>
            <a:r>
              <a:rPr lang="pt-BR" sz="2400" dirty="0">
                <a:latin typeface="+mj-lt"/>
              </a:rPr>
              <a:t>: Remoção em árvore binária de busca</a:t>
            </a:r>
          </a:p>
          <a:p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função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remover(A, z)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</a:t>
            </a:r>
            <a:r>
              <a:rPr lang="pt-BR" sz="16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esq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l-GR" sz="1600" dirty="0">
                <a:latin typeface="Consolas" panose="020B0609020204030204" pitchFamily="49" charset="0"/>
                <a:cs typeface="Consolas" panose="020B0609020204030204" pitchFamily="49" charset="0"/>
              </a:rPr>
              <a:t>λ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então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Troca(A, z,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dir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)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   senão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   |    se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dir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== </a:t>
            </a:r>
            <a:r>
              <a:rPr lang="el-GR" sz="1600" dirty="0">
                <a:latin typeface="Consolas" panose="020B0609020204030204" pitchFamily="49" charset="0"/>
                <a:cs typeface="Consolas" panose="020B0609020204030204" pitchFamily="49" charset="0"/>
              </a:rPr>
              <a:t>λ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então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   |    |   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Troca(A, z,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esq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)</a:t>
            </a:r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senão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y = mínimo(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   |    |    se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pai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≠ z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então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   |    |    |   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Troca(A, y,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dir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   |    |    |   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dir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=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dir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   |    |    └   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dirpai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= y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   |    |   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Troca(A, z, y)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esq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=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esq</a:t>
            </a:r>
            <a:endParaRPr lang="pt-BR" sz="1600" dirty="0">
              <a:latin typeface="Consolas" panose="020B0609020204030204" pitchFamily="49" charset="0"/>
              <a:cs typeface="Consolas" panose="020B0609020204030204" pitchFamily="49" charset="0"/>
              <a:sym typeface="Symbol" panose="05050102010706020507" pitchFamily="18" charset="2"/>
            </a:endParaRP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└    └    └   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esqpai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= y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</a:t>
            </a:r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6" name="Agrupar 25"/>
          <p:cNvGrpSpPr/>
          <p:nvPr/>
        </p:nvGrpSpPr>
        <p:grpSpPr>
          <a:xfrm>
            <a:off x="7536160" y="3068960"/>
            <a:ext cx="2448272" cy="2091725"/>
            <a:chOff x="1991544" y="3810162"/>
            <a:chExt cx="2448272" cy="2091725"/>
          </a:xfrm>
        </p:grpSpPr>
        <p:sp>
          <p:nvSpPr>
            <p:cNvPr id="27" name="Elipse 26"/>
            <p:cNvSpPr/>
            <p:nvPr/>
          </p:nvSpPr>
          <p:spPr>
            <a:xfrm>
              <a:off x="3072156" y="3861048"/>
              <a:ext cx="338163" cy="365039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4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3780381" y="4432552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8</a:t>
              </a:r>
            </a:p>
          </p:txBody>
        </p:sp>
        <p:sp>
          <p:nvSpPr>
            <p:cNvPr id="30" name="Elipse 29"/>
            <p:cNvSpPr/>
            <p:nvPr/>
          </p:nvSpPr>
          <p:spPr>
            <a:xfrm>
              <a:off x="2289304" y="4432551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2</a:t>
              </a:r>
            </a:p>
          </p:txBody>
        </p:sp>
        <p:cxnSp>
          <p:nvCxnSpPr>
            <p:cNvPr id="31" name="Conector reto 30"/>
            <p:cNvCxnSpPr>
              <a:stCxn id="27" idx="3"/>
              <a:endCxn id="30" idx="7"/>
            </p:cNvCxnSpPr>
            <p:nvPr/>
          </p:nvCxnSpPr>
          <p:spPr>
            <a:xfrm flipH="1">
              <a:off x="2577944" y="4172628"/>
              <a:ext cx="543735" cy="31338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/>
            <p:cNvCxnSpPr>
              <a:stCxn id="27" idx="5"/>
              <a:endCxn id="28" idx="1"/>
            </p:cNvCxnSpPr>
            <p:nvPr/>
          </p:nvCxnSpPr>
          <p:spPr>
            <a:xfrm rot="16200000" flipH="1">
              <a:off x="3438659" y="4094765"/>
              <a:ext cx="313383" cy="469108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Elipse 32"/>
            <p:cNvSpPr/>
            <p:nvPr/>
          </p:nvSpPr>
          <p:spPr>
            <a:xfrm>
              <a:off x="1991544" y="4985955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1</a:t>
              </a:r>
            </a:p>
          </p:txBody>
        </p:sp>
        <p:sp>
          <p:nvSpPr>
            <p:cNvPr id="34" name="Elipse 33"/>
            <p:cNvSpPr/>
            <p:nvPr/>
          </p:nvSpPr>
          <p:spPr>
            <a:xfrm>
              <a:off x="2563048" y="4985955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3</a:t>
              </a:r>
            </a:p>
          </p:txBody>
        </p:sp>
        <p:cxnSp>
          <p:nvCxnSpPr>
            <p:cNvPr id="35" name="Conector reto 34"/>
            <p:cNvCxnSpPr>
              <a:stCxn id="30" idx="3"/>
              <a:endCxn id="33" idx="0"/>
            </p:cNvCxnSpPr>
            <p:nvPr/>
          </p:nvCxnSpPr>
          <p:spPr>
            <a:xfrm flipH="1">
              <a:off x="2160626" y="4744131"/>
              <a:ext cx="178201" cy="241824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/>
            <p:cNvCxnSpPr>
              <a:stCxn id="34" idx="0"/>
              <a:endCxn id="30" idx="5"/>
            </p:cNvCxnSpPr>
            <p:nvPr/>
          </p:nvCxnSpPr>
          <p:spPr>
            <a:xfrm flipH="1" flipV="1">
              <a:off x="2577944" y="4744131"/>
              <a:ext cx="154186" cy="241824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Elipse 36"/>
            <p:cNvSpPr/>
            <p:nvPr/>
          </p:nvSpPr>
          <p:spPr>
            <a:xfrm>
              <a:off x="3475602" y="4984701"/>
              <a:ext cx="338163" cy="36503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  <a:latin typeface="+mj-lt"/>
                </a:rPr>
                <a:t>5</a:t>
              </a:r>
            </a:p>
          </p:txBody>
        </p:sp>
        <p:cxnSp>
          <p:nvCxnSpPr>
            <p:cNvPr id="38" name="Conector reto 37"/>
            <p:cNvCxnSpPr>
              <a:stCxn id="28" idx="3"/>
              <a:endCxn id="37" idx="0"/>
            </p:cNvCxnSpPr>
            <p:nvPr/>
          </p:nvCxnSpPr>
          <p:spPr>
            <a:xfrm rot="5400000">
              <a:off x="3617010" y="4771806"/>
              <a:ext cx="240569" cy="185220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aixaDeTexto 38"/>
            <p:cNvSpPr txBox="1"/>
            <p:nvPr/>
          </p:nvSpPr>
          <p:spPr>
            <a:xfrm>
              <a:off x="3411285" y="3810162"/>
              <a:ext cx="2895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z</a:t>
              </a:r>
            </a:p>
          </p:txBody>
        </p:sp>
        <p:sp>
          <p:nvSpPr>
            <p:cNvPr id="40" name="Elipse 39"/>
            <p:cNvSpPr/>
            <p:nvPr/>
          </p:nvSpPr>
          <p:spPr>
            <a:xfrm>
              <a:off x="4101653" y="4984700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9</a:t>
              </a:r>
            </a:p>
          </p:txBody>
        </p:sp>
        <p:sp>
          <p:nvSpPr>
            <p:cNvPr id="41" name="Elipse 40"/>
            <p:cNvSpPr/>
            <p:nvPr/>
          </p:nvSpPr>
          <p:spPr>
            <a:xfrm>
              <a:off x="3785047" y="5536848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6</a:t>
              </a:r>
            </a:p>
          </p:txBody>
        </p:sp>
        <p:cxnSp>
          <p:nvCxnSpPr>
            <p:cNvPr id="42" name="Conector reto 41"/>
            <p:cNvCxnSpPr>
              <a:stCxn id="28" idx="5"/>
              <a:endCxn id="40" idx="0"/>
            </p:cNvCxnSpPr>
            <p:nvPr/>
          </p:nvCxnSpPr>
          <p:spPr>
            <a:xfrm>
              <a:off x="4069021" y="4744132"/>
              <a:ext cx="201714" cy="240568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>
              <a:stCxn id="37" idx="5"/>
              <a:endCxn id="41" idx="0"/>
            </p:cNvCxnSpPr>
            <p:nvPr/>
          </p:nvCxnSpPr>
          <p:spPr>
            <a:xfrm>
              <a:off x="3764242" y="5296281"/>
              <a:ext cx="189887" cy="240567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CaixaDeTexto 43"/>
            <p:cNvSpPr txBox="1"/>
            <p:nvPr/>
          </p:nvSpPr>
          <p:spPr>
            <a:xfrm>
              <a:off x="3191739" y="4926949"/>
              <a:ext cx="2895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68306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2722</TotalTime>
  <Words>610</Words>
  <Application>Microsoft Office PowerPoint</Application>
  <PresentationFormat>Widescreen</PresentationFormat>
  <Paragraphs>171</Paragraphs>
  <Slides>10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Calibri</vt:lpstr>
      <vt:lpstr>Consolas</vt:lpstr>
      <vt:lpstr>Symbol</vt:lpstr>
      <vt:lpstr>Tw Cen MT</vt:lpstr>
      <vt:lpstr>Tw Cen MT Condensed</vt:lpstr>
      <vt:lpstr>Wingdings 3</vt:lpstr>
      <vt:lpstr>Integral</vt:lpstr>
      <vt:lpstr>Árvore Binária de busca</vt:lpstr>
      <vt:lpstr>Introdução</vt:lpstr>
      <vt:lpstr>Introdução</vt:lpstr>
      <vt:lpstr>Introdução</vt:lpstr>
      <vt:lpstr>Remoção na árvore de busca</vt:lpstr>
      <vt:lpstr>Remoção na árvore de busca</vt:lpstr>
      <vt:lpstr>Remoção na árvore de busca</vt:lpstr>
      <vt:lpstr>Algoritmo de remoção</vt:lpstr>
      <vt:lpstr>Algoritmo de remoção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</dc:title>
  <dc:creator>Judson Santiago</dc:creator>
  <cp:keywords>Complexidade;Notação Assintótica</cp:keywords>
  <cp:lastModifiedBy>Judson Santiago</cp:lastModifiedBy>
  <cp:revision>273</cp:revision>
  <dcterms:created xsi:type="dcterms:W3CDTF">2008-03-07T12:19:15Z</dcterms:created>
  <dcterms:modified xsi:type="dcterms:W3CDTF">2017-07-17T23:09:28Z</dcterms:modified>
  <cp:contentStatus/>
</cp:coreProperties>
</file>