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8"/>
  </p:notesMasterIdLst>
  <p:handoutMasterIdLst>
    <p:handoutMasterId r:id="rId29"/>
  </p:handoutMasterIdLst>
  <p:sldIdLst>
    <p:sldId id="386" r:id="rId2"/>
    <p:sldId id="351" r:id="rId3"/>
    <p:sldId id="382" r:id="rId4"/>
    <p:sldId id="352" r:id="rId5"/>
    <p:sldId id="355" r:id="rId6"/>
    <p:sldId id="356" r:id="rId7"/>
    <p:sldId id="357" r:id="rId8"/>
    <p:sldId id="358" r:id="rId9"/>
    <p:sldId id="359" r:id="rId10"/>
    <p:sldId id="360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83" r:id="rId19"/>
    <p:sldId id="369" r:id="rId20"/>
    <p:sldId id="370" r:id="rId21"/>
    <p:sldId id="371" r:id="rId22"/>
    <p:sldId id="384" r:id="rId23"/>
    <p:sldId id="372" r:id="rId24"/>
    <p:sldId id="373" r:id="rId25"/>
    <p:sldId id="385" r:id="rId26"/>
    <p:sldId id="3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211" autoAdjust="0"/>
  </p:normalViewPr>
  <p:slideViewPr>
    <p:cSldViewPr>
      <p:cViewPr varScale="1">
        <p:scale>
          <a:sx n="106" d="100"/>
          <a:sy n="106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B1CE1A1-F44B-46F2-995C-E9AEE5536801}"/>
    <pc:docChg chg="modSld">
      <pc:chgData name="Judson Santiago" userId="ebb108da2f256286" providerId="LiveId" clId="{6B1CE1A1-F44B-46F2-995C-E9AEE5536801}" dt="2017-12-18T19:30:01.457" v="3"/>
      <pc:docMkLst>
        <pc:docMk/>
      </pc:docMkLst>
      <pc:sldChg chg="modSp">
        <pc:chgData name="Judson Santiago" userId="ebb108da2f256286" providerId="LiveId" clId="{6B1CE1A1-F44B-46F2-995C-E9AEE5536801}" dt="2017-12-18T19:23:59.116" v="2"/>
        <pc:sldMkLst>
          <pc:docMk/>
          <pc:sldMk cId="3091572217" sldId="359"/>
        </pc:sldMkLst>
        <pc:spChg chg="mod">
          <ac:chgData name="Judson Santiago" userId="ebb108da2f256286" providerId="LiveId" clId="{6B1CE1A1-F44B-46F2-995C-E9AEE5536801}" dt="2017-12-18T19:23:59.116" v="2"/>
          <ac:spMkLst>
            <pc:docMk/>
            <pc:sldMk cId="3091572217" sldId="359"/>
            <ac:spMk id="3" creationId="{00000000-0000-0000-0000-000000000000}"/>
          </ac:spMkLst>
        </pc:spChg>
      </pc:sldChg>
      <pc:sldChg chg="modTransition">
        <pc:chgData name="Judson Santiago" userId="ebb108da2f256286" providerId="LiveId" clId="{6B1CE1A1-F44B-46F2-995C-E9AEE5536801}" dt="2017-12-18T19:30:01.457" v="3"/>
        <pc:sldMkLst>
          <pc:docMk/>
          <pc:sldMk cId="1156787668" sldId="3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12/18/2017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50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Árvore binária de busca ótima é um tipo de árvore de busca que utiliza a frequência de acesso aos elementos e a frequência de buscas sem sucesso para ordenar os elementos de tal forma que as buscas sejam ótimas. Não necessariamente o elemento com maior frequência de acesso ficará na raiz.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93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Mantendo a árvore sempre completa...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9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duas possibilidades:</a:t>
            </a:r>
            <a:r>
              <a:rPr lang="pt-BR" baseline="0" dirty="0"/>
              <a:t> uma chave maior que todas as outras (mantém a árvore completa) ou uma menor que todas as outras (deixa de ser completa).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1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52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AVL foi a primeira a surgir, em 1962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0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nome AVL vem de seus criadores </a:t>
            </a:r>
            <a:r>
              <a:rPr lang="pt-BR" dirty="0" err="1"/>
              <a:t>Adel’son</a:t>
            </a:r>
            <a:r>
              <a:rPr lang="pt-BR" dirty="0"/>
              <a:t> </a:t>
            </a:r>
            <a:r>
              <a:rPr lang="pt-BR" dirty="0" err="1"/>
              <a:t>Vel’sky</a:t>
            </a:r>
            <a:r>
              <a:rPr lang="pt-BR" dirty="0"/>
              <a:t> e Landis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77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Completa: os nós que não tem todos os filhos devem estar no último ou penúltimo nível.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8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4EAE3C7-5B33-46BA-977A-D4AB155F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3A01533-56BB-40AF-A929-F39A197578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B0D1F6BA-6737-42D8-B015-C80C32E720F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512B67-1E41-4C84-ABAD-C20B06D43677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12/18/2017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cad.icmc.usp.br/~nonato/ED/AVL/remocao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6D812-5A72-4904-94D2-44927278F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balanceadas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99633-D520-408B-B97E-328F1A910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376037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árvore completa é AVL mas nem toda árvore AVL é completa</a:t>
            </a:r>
          </a:p>
        </p:txBody>
      </p:sp>
      <p:sp>
        <p:nvSpPr>
          <p:cNvPr id="4" name="Elipse 3"/>
          <p:cNvSpPr/>
          <p:nvPr/>
        </p:nvSpPr>
        <p:spPr>
          <a:xfrm>
            <a:off x="7353953" y="385591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353821" y="442742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6" name="Conector reto 5"/>
          <p:cNvCxnSpPr>
            <a:stCxn id="4" idx="3"/>
            <a:endCxn id="5" idx="7"/>
          </p:cNvCxnSpPr>
          <p:nvPr/>
        </p:nvCxnSpPr>
        <p:spPr>
          <a:xfrm rot="5400000">
            <a:off x="6958521" y="4031060"/>
            <a:ext cx="250730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10" idx="1"/>
          </p:cNvCxnSpPr>
          <p:nvPr/>
        </p:nvCxnSpPr>
        <p:spPr>
          <a:xfrm rot="16200000" flipH="1">
            <a:off x="7958653" y="4031060"/>
            <a:ext cx="250730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782449" y="514180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9" name="Conector reto 8"/>
          <p:cNvCxnSpPr>
            <a:stCxn id="8" idx="0"/>
            <a:endCxn id="5" idx="5"/>
          </p:cNvCxnSpPr>
          <p:nvPr/>
        </p:nvCxnSpPr>
        <p:spPr>
          <a:xfrm rot="16200000" flipV="1">
            <a:off x="6715867" y="4845220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8354085" y="442742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854019" y="509540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854151" y="509540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13" name="Conector reto 12"/>
          <p:cNvCxnSpPr>
            <a:stCxn id="10" idx="3"/>
            <a:endCxn id="11" idx="0"/>
          </p:cNvCxnSpPr>
          <p:nvPr/>
        </p:nvCxnSpPr>
        <p:spPr>
          <a:xfrm rot="5400000">
            <a:off x="8112349" y="4786301"/>
            <a:ext cx="280773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2" idx="0"/>
            <a:endCxn id="10" idx="5"/>
          </p:cNvCxnSpPr>
          <p:nvPr/>
        </p:nvCxnSpPr>
        <p:spPr>
          <a:xfrm rot="16200000" flipV="1">
            <a:off x="8775049" y="4786302"/>
            <a:ext cx="280773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139771" y="57383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16" name="Conector reto 15"/>
          <p:cNvCxnSpPr>
            <a:stCxn id="11" idx="5"/>
            <a:endCxn id="15" idx="0"/>
          </p:cNvCxnSpPr>
          <p:nvPr/>
        </p:nvCxnSpPr>
        <p:spPr>
          <a:xfrm rot="16200000" flipH="1">
            <a:off x="8180346" y="5548920"/>
            <a:ext cx="255733" cy="123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353425" y="385591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353293" y="435598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19" name="Conector reto 18"/>
          <p:cNvCxnSpPr>
            <a:stCxn id="17" idx="3"/>
            <a:endCxn id="18" idx="7"/>
          </p:cNvCxnSpPr>
          <p:nvPr/>
        </p:nvCxnSpPr>
        <p:spPr>
          <a:xfrm rot="5400000">
            <a:off x="2993712" y="3995341"/>
            <a:ext cx="179292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7" idx="5"/>
            <a:endCxn id="23" idx="1"/>
          </p:cNvCxnSpPr>
          <p:nvPr/>
        </p:nvCxnSpPr>
        <p:spPr>
          <a:xfrm rot="16200000" flipH="1">
            <a:off x="3993844" y="3995341"/>
            <a:ext cx="179292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2781921" y="50703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22" name="Conector reto 21"/>
          <p:cNvCxnSpPr>
            <a:stCxn id="21" idx="0"/>
            <a:endCxn id="18" idx="5"/>
          </p:cNvCxnSpPr>
          <p:nvPr/>
        </p:nvCxnSpPr>
        <p:spPr>
          <a:xfrm rot="16200000" flipV="1">
            <a:off x="2715339" y="477378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353557" y="435598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3853491" y="50703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26" name="Conector reto 25"/>
          <p:cNvCxnSpPr>
            <a:stCxn id="23" idx="3"/>
            <a:endCxn id="24" idx="0"/>
          </p:cNvCxnSpPr>
          <p:nvPr/>
        </p:nvCxnSpPr>
        <p:spPr>
          <a:xfrm rot="5400000">
            <a:off x="4088622" y="4738062"/>
            <a:ext cx="327171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424995" y="571330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29" name="Conector reto 28"/>
          <p:cNvCxnSpPr>
            <a:stCxn id="24" idx="5"/>
            <a:endCxn id="28" idx="1"/>
          </p:cNvCxnSpPr>
          <p:nvPr/>
        </p:nvCxnSpPr>
        <p:spPr>
          <a:xfrm rot="16200000" flipH="1">
            <a:off x="4208158" y="5495539"/>
            <a:ext cx="322168" cy="24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6352594" y="3212976"/>
            <a:ext cx="27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AVL e Não-completa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567608" y="3212976"/>
            <a:ext cx="24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AVL e Completa</a:t>
            </a:r>
          </a:p>
        </p:txBody>
      </p:sp>
      <p:sp>
        <p:nvSpPr>
          <p:cNvPr id="32" name="Elipse 31"/>
          <p:cNvSpPr/>
          <p:nvPr/>
        </p:nvSpPr>
        <p:spPr>
          <a:xfrm>
            <a:off x="1924665" y="50703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33" name="Conector reto 32"/>
          <p:cNvCxnSpPr>
            <a:stCxn id="18" idx="3"/>
            <a:endCxn id="32" idx="0"/>
          </p:cNvCxnSpPr>
          <p:nvPr/>
        </p:nvCxnSpPr>
        <p:spPr>
          <a:xfrm rot="5400000">
            <a:off x="2124077" y="4773781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4782185" y="50703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37" name="Conector reto 36"/>
          <p:cNvCxnSpPr>
            <a:stCxn id="36" idx="0"/>
            <a:endCxn id="23" idx="5"/>
          </p:cNvCxnSpPr>
          <p:nvPr/>
        </p:nvCxnSpPr>
        <p:spPr>
          <a:xfrm rot="16200000" flipV="1">
            <a:off x="4715603" y="477378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1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Inclusão em Árvores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que uma árvore se mantenha AVL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após as inclusões </a:t>
            </a:r>
            <a:r>
              <a:rPr lang="pt-BR" dirty="0"/>
              <a:t>é preciso efetuar operações de balanceamento sobre os nós desregulados</a:t>
            </a:r>
          </a:p>
          <a:p>
            <a:r>
              <a:rPr lang="pt-BR" dirty="0"/>
              <a:t>São quatro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transformações</a:t>
            </a:r>
            <a:r>
              <a:rPr lang="pt-BR" dirty="0"/>
              <a:t> de balanceamento para um nó desregulado:</a:t>
            </a:r>
          </a:p>
          <a:p>
            <a:pPr lvl="1"/>
            <a:r>
              <a:rPr lang="pt-BR" dirty="0"/>
              <a:t>Rotação direita</a:t>
            </a:r>
          </a:p>
          <a:p>
            <a:pPr lvl="1"/>
            <a:r>
              <a:rPr lang="pt-BR" dirty="0"/>
              <a:t>Rotação esquerda</a:t>
            </a:r>
          </a:p>
          <a:p>
            <a:pPr lvl="1"/>
            <a:r>
              <a:rPr lang="pt-BR" dirty="0"/>
              <a:t>Rotação dupla direita</a:t>
            </a:r>
          </a:p>
          <a:p>
            <a:pPr lvl="1"/>
            <a:r>
              <a:rPr lang="pt-BR" dirty="0"/>
              <a:t>Rotação dupla esquerda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77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Rotação direita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2524100" y="2928934"/>
            <a:ext cx="2714644" cy="2428892"/>
            <a:chOff x="2524100" y="2928934"/>
            <a:chExt cx="2714644" cy="2428892"/>
          </a:xfrm>
        </p:grpSpPr>
        <p:cxnSp>
          <p:nvCxnSpPr>
            <p:cNvPr id="9" name="Conector em Curva 8"/>
            <p:cNvCxnSpPr/>
            <p:nvPr/>
          </p:nvCxnSpPr>
          <p:spPr>
            <a:xfrm rot="10800000" flipH="1">
              <a:off x="3462716" y="3947324"/>
              <a:ext cx="324000" cy="324000"/>
            </a:xfrm>
            <a:prstGeom prst="curvedConnector4">
              <a:avLst>
                <a:gd name="adj1" fmla="val -99392"/>
                <a:gd name="adj2" fmla="val 200784"/>
              </a:avLst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952860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3238480" y="371475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6" name="Conector reto 5"/>
            <p:cNvCxnSpPr>
              <a:stCxn id="4" idx="3"/>
              <a:endCxn id="5" idx="0"/>
            </p:cNvCxnSpPr>
            <p:nvPr/>
          </p:nvCxnSpPr>
          <p:spPr>
            <a:xfrm rot="5400000">
              <a:off x="3545049" y="3239574"/>
              <a:ext cx="398609" cy="55174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4" idx="5"/>
              <a:endCxn id="34" idx="0"/>
            </p:cNvCxnSpPr>
            <p:nvPr/>
          </p:nvCxnSpPr>
          <p:spPr>
            <a:xfrm rot="16200000" flipH="1">
              <a:off x="4342782" y="3318855"/>
              <a:ext cx="470047" cy="46462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ângulo isósceles 21"/>
            <p:cNvSpPr/>
            <p:nvPr/>
          </p:nvSpPr>
          <p:spPr>
            <a:xfrm>
              <a:off x="2524100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T1</a:t>
              </a:r>
            </a:p>
          </p:txBody>
        </p:sp>
        <p:cxnSp>
          <p:nvCxnSpPr>
            <p:cNvPr id="27" name="Conector reto 26"/>
            <p:cNvCxnSpPr>
              <a:stCxn id="5" idx="3"/>
              <a:endCxn id="22" idx="0"/>
            </p:cNvCxnSpPr>
            <p:nvPr/>
          </p:nvCxnSpPr>
          <p:spPr>
            <a:xfrm rot="5400000">
              <a:off x="2894265" y="4160427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5"/>
              <a:endCxn id="32" idx="0"/>
            </p:cNvCxnSpPr>
            <p:nvPr/>
          </p:nvCxnSpPr>
          <p:spPr>
            <a:xfrm rot="16200000" flipH="1">
              <a:off x="3556964" y="4176111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ângulo isósceles 31"/>
            <p:cNvSpPr/>
            <p:nvPr/>
          </p:nvSpPr>
          <p:spPr>
            <a:xfrm>
              <a:off x="3524232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T2</a:t>
              </a:r>
            </a:p>
          </p:txBody>
        </p:sp>
        <p:sp>
          <p:nvSpPr>
            <p:cNvPr id="34" name="Triângulo isósceles 33"/>
            <p:cNvSpPr/>
            <p:nvPr/>
          </p:nvSpPr>
          <p:spPr>
            <a:xfrm>
              <a:off x="4381488" y="378619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T3</a:t>
              </a:r>
            </a:p>
          </p:txBody>
        </p:sp>
      </p:grpSp>
      <p:sp>
        <p:nvSpPr>
          <p:cNvPr id="37" name="Seta para a direita 36"/>
          <p:cNvSpPr/>
          <p:nvPr/>
        </p:nvSpPr>
        <p:spPr>
          <a:xfrm>
            <a:off x="5738810" y="3786190"/>
            <a:ext cx="1071570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/>
          <p:cNvGrpSpPr/>
          <p:nvPr/>
        </p:nvGrpSpPr>
        <p:grpSpPr>
          <a:xfrm>
            <a:off x="7381884" y="2928934"/>
            <a:ext cx="2857520" cy="2428892"/>
            <a:chOff x="7381884" y="2928934"/>
            <a:chExt cx="2857520" cy="2428892"/>
          </a:xfrm>
        </p:grpSpPr>
        <p:sp>
          <p:nvSpPr>
            <p:cNvPr id="46" name="Triângulo isósceles 45"/>
            <p:cNvSpPr/>
            <p:nvPr/>
          </p:nvSpPr>
          <p:spPr>
            <a:xfrm>
              <a:off x="8310578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T2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9024958" y="371475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8453454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41" name="Conector reto 40"/>
            <p:cNvCxnSpPr>
              <a:stCxn id="39" idx="0"/>
              <a:endCxn id="40" idx="5"/>
            </p:cNvCxnSpPr>
            <p:nvPr/>
          </p:nvCxnSpPr>
          <p:spPr>
            <a:xfrm rot="16200000" flipV="1">
              <a:off x="8851219" y="3311013"/>
              <a:ext cx="398609" cy="40887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39" idx="5"/>
              <a:endCxn id="47" idx="0"/>
            </p:cNvCxnSpPr>
            <p:nvPr/>
          </p:nvCxnSpPr>
          <p:spPr>
            <a:xfrm rot="16200000" flipH="1">
              <a:off x="9379161" y="4140392"/>
              <a:ext cx="470047" cy="39318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ângulo isósceles 42"/>
            <p:cNvSpPr/>
            <p:nvPr/>
          </p:nvSpPr>
          <p:spPr>
            <a:xfrm>
              <a:off x="7381884" y="378619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T1</a:t>
              </a:r>
            </a:p>
          </p:txBody>
        </p:sp>
        <p:cxnSp>
          <p:nvCxnSpPr>
            <p:cNvPr id="44" name="Conector reto 43"/>
            <p:cNvCxnSpPr>
              <a:stCxn id="40" idx="3"/>
              <a:endCxn id="43" idx="0"/>
            </p:cNvCxnSpPr>
            <p:nvPr/>
          </p:nvCxnSpPr>
          <p:spPr>
            <a:xfrm rot="5400000">
              <a:off x="7930644" y="3196014"/>
              <a:ext cx="470047" cy="710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39" idx="3"/>
              <a:endCxn id="46" idx="0"/>
            </p:cNvCxnSpPr>
            <p:nvPr/>
          </p:nvCxnSpPr>
          <p:spPr>
            <a:xfrm rot="5400000">
              <a:off x="8680743" y="4160427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riângulo isósceles 46"/>
            <p:cNvSpPr/>
            <p:nvPr/>
          </p:nvSpPr>
          <p:spPr>
            <a:xfrm>
              <a:off x="9382148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T3</a:t>
              </a:r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3830656" y="6082905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e T</a:t>
            </a:r>
            <a:r>
              <a:rPr lang="pt-BR" baseline="-25000" dirty="0"/>
              <a:t>3</a:t>
            </a:r>
            <a:r>
              <a:rPr lang="pt-BR" dirty="0"/>
              <a:t> podem ser vazias ou não</a:t>
            </a:r>
          </a:p>
        </p:txBody>
      </p:sp>
    </p:spTree>
    <p:extLst>
      <p:ext uri="{BB962C8B-B14F-4D97-AF65-F5344CB8AC3E}">
        <p14:creationId xmlns:p14="http://schemas.microsoft.com/office/powerpoint/2010/main" val="376118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Rotação esquerda</a:t>
            </a:r>
          </a:p>
        </p:txBody>
      </p:sp>
      <p:sp>
        <p:nvSpPr>
          <p:cNvPr id="37" name="Seta para a direita 36"/>
          <p:cNvSpPr/>
          <p:nvPr/>
        </p:nvSpPr>
        <p:spPr>
          <a:xfrm>
            <a:off x="5738810" y="3786190"/>
            <a:ext cx="1071570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7953388" y="37861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0" name="Elipse 39"/>
          <p:cNvSpPr/>
          <p:nvPr/>
        </p:nvSpPr>
        <p:spPr>
          <a:xfrm>
            <a:off x="8667768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cxnSp>
        <p:nvCxnSpPr>
          <p:cNvPr id="41" name="Conector reto 40"/>
          <p:cNvCxnSpPr>
            <a:stCxn id="39" idx="0"/>
            <a:endCxn id="40" idx="3"/>
          </p:cNvCxnSpPr>
          <p:nvPr/>
        </p:nvCxnSpPr>
        <p:spPr>
          <a:xfrm rot="5400000" flipH="1" flipV="1">
            <a:off x="8224238" y="3275294"/>
            <a:ext cx="470047" cy="55174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9" idx="5"/>
            <a:endCxn id="47" idx="0"/>
          </p:cNvCxnSpPr>
          <p:nvPr/>
        </p:nvCxnSpPr>
        <p:spPr>
          <a:xfrm rot="16200000" flipH="1">
            <a:off x="8343310" y="4176111"/>
            <a:ext cx="398609" cy="39318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ângulo isósceles 42"/>
          <p:cNvSpPr/>
          <p:nvPr/>
        </p:nvSpPr>
        <p:spPr>
          <a:xfrm>
            <a:off x="9167834" y="385762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cxnSp>
        <p:nvCxnSpPr>
          <p:cNvPr id="44" name="Conector reto 43"/>
          <p:cNvCxnSpPr>
            <a:stCxn id="40" idx="5"/>
            <a:endCxn id="43" idx="0"/>
          </p:cNvCxnSpPr>
          <p:nvPr/>
        </p:nvCxnSpPr>
        <p:spPr>
          <a:xfrm rot="16200000" flipH="1">
            <a:off x="9057690" y="3318855"/>
            <a:ext cx="541485" cy="536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9" idx="3"/>
            <a:endCxn id="46" idx="0"/>
          </p:cNvCxnSpPr>
          <p:nvPr/>
        </p:nvCxnSpPr>
        <p:spPr>
          <a:xfrm rot="5400000">
            <a:off x="7644892" y="4196146"/>
            <a:ext cx="398609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723900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831057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881422" y="6143644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e T</a:t>
            </a:r>
            <a:r>
              <a:rPr lang="pt-BR" baseline="-25000" dirty="0"/>
              <a:t>3</a:t>
            </a:r>
            <a:r>
              <a:rPr lang="pt-BR" dirty="0"/>
              <a:t> podem ser vazias ou não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517260" y="2928934"/>
            <a:ext cx="2714644" cy="2428892"/>
            <a:chOff x="2517260" y="2928934"/>
            <a:chExt cx="2714644" cy="2428892"/>
          </a:xfrm>
        </p:grpSpPr>
        <p:sp>
          <p:nvSpPr>
            <p:cNvPr id="4" name="Elipse 3"/>
            <p:cNvSpPr/>
            <p:nvPr/>
          </p:nvSpPr>
          <p:spPr>
            <a:xfrm>
              <a:off x="3517392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4088896" y="371475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z</a:t>
              </a:r>
            </a:p>
          </p:txBody>
        </p:sp>
        <p:cxnSp>
          <p:nvCxnSpPr>
            <p:cNvPr id="6" name="Conector reto 5"/>
            <p:cNvCxnSpPr>
              <a:stCxn id="4" idx="5"/>
              <a:endCxn id="5" idx="0"/>
            </p:cNvCxnSpPr>
            <p:nvPr/>
          </p:nvCxnSpPr>
          <p:spPr>
            <a:xfrm rot="16200000" flipH="1">
              <a:off x="3915157" y="3311012"/>
              <a:ext cx="398609" cy="40887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4" idx="3"/>
              <a:endCxn id="34" idx="0"/>
            </p:cNvCxnSpPr>
            <p:nvPr/>
          </p:nvCxnSpPr>
          <p:spPr>
            <a:xfrm rot="5400000">
              <a:off x="3030301" y="3231733"/>
              <a:ext cx="470047" cy="63886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ângulo isósceles 21"/>
            <p:cNvSpPr/>
            <p:nvPr/>
          </p:nvSpPr>
          <p:spPr>
            <a:xfrm>
              <a:off x="3374516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T2</a:t>
              </a:r>
            </a:p>
          </p:txBody>
        </p:sp>
        <p:cxnSp>
          <p:nvCxnSpPr>
            <p:cNvPr id="27" name="Conector reto 26"/>
            <p:cNvCxnSpPr>
              <a:stCxn id="5" idx="3"/>
              <a:endCxn id="22" idx="0"/>
            </p:cNvCxnSpPr>
            <p:nvPr/>
          </p:nvCxnSpPr>
          <p:spPr>
            <a:xfrm rot="5400000">
              <a:off x="3744681" y="4160427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5"/>
              <a:endCxn id="32" idx="0"/>
            </p:cNvCxnSpPr>
            <p:nvPr/>
          </p:nvCxnSpPr>
          <p:spPr>
            <a:xfrm rot="16200000" flipH="1">
              <a:off x="4407380" y="4176111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ângulo isósceles 31"/>
            <p:cNvSpPr/>
            <p:nvPr/>
          </p:nvSpPr>
          <p:spPr>
            <a:xfrm>
              <a:off x="4374648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T3</a:t>
              </a:r>
            </a:p>
          </p:txBody>
        </p:sp>
        <p:sp>
          <p:nvSpPr>
            <p:cNvPr id="34" name="Triângulo isósceles 33"/>
            <p:cNvSpPr/>
            <p:nvPr/>
          </p:nvSpPr>
          <p:spPr>
            <a:xfrm>
              <a:off x="2517260" y="378619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T1</a:t>
              </a:r>
            </a:p>
          </p:txBody>
        </p:sp>
        <p:cxnSp>
          <p:nvCxnSpPr>
            <p:cNvPr id="26" name="Conector em Curva 25"/>
            <p:cNvCxnSpPr/>
            <p:nvPr/>
          </p:nvCxnSpPr>
          <p:spPr>
            <a:xfrm rot="10800000" flipH="1">
              <a:off x="4317772" y="3948249"/>
              <a:ext cx="324000" cy="324000"/>
            </a:xfrm>
            <a:prstGeom prst="curvedConnector4">
              <a:avLst>
                <a:gd name="adj1" fmla="val -99392"/>
                <a:gd name="adj2" fmla="val 200784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93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pt-BR" dirty="0"/>
              <a:t>Rotação dupla direita</a:t>
            </a:r>
          </a:p>
        </p:txBody>
      </p:sp>
      <p:sp>
        <p:nvSpPr>
          <p:cNvPr id="39" name="Elipse 38"/>
          <p:cNvSpPr/>
          <p:nvPr/>
        </p:nvSpPr>
        <p:spPr>
          <a:xfrm>
            <a:off x="10713632" y="38032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0" name="Elipse 39"/>
          <p:cNvSpPr/>
          <p:nvPr/>
        </p:nvSpPr>
        <p:spPr>
          <a:xfrm>
            <a:off x="9770118" y="292215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cxnSp>
        <p:nvCxnSpPr>
          <p:cNvPr id="41" name="Conector reto 40"/>
          <p:cNvCxnSpPr>
            <a:stCxn id="39" idx="0"/>
            <a:endCxn id="40" idx="5"/>
          </p:cNvCxnSpPr>
          <p:nvPr/>
        </p:nvCxnSpPr>
        <p:spPr>
          <a:xfrm flipH="1" flipV="1">
            <a:off x="10162751" y="3309367"/>
            <a:ext cx="780880" cy="4939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9" idx="5"/>
            <a:endCxn id="47" idx="0"/>
          </p:cNvCxnSpPr>
          <p:nvPr/>
        </p:nvCxnSpPr>
        <p:spPr>
          <a:xfrm rot="16200000" flipH="1">
            <a:off x="10960678" y="4336087"/>
            <a:ext cx="612923" cy="32174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9" idx="3"/>
            <a:endCxn id="46" idx="0"/>
          </p:cNvCxnSpPr>
          <p:nvPr/>
        </p:nvCxnSpPr>
        <p:spPr>
          <a:xfrm rot="5400000">
            <a:off x="10333698" y="4356122"/>
            <a:ext cx="612923" cy="2816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10070690" y="480342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10999384" y="480342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sp>
        <p:nvSpPr>
          <p:cNvPr id="35" name="Elipse 34"/>
          <p:cNvSpPr/>
          <p:nvPr/>
        </p:nvSpPr>
        <p:spPr>
          <a:xfrm>
            <a:off x="8841424" y="38032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cxnSp>
        <p:nvCxnSpPr>
          <p:cNvPr id="36" name="Conector reto 35"/>
          <p:cNvCxnSpPr>
            <a:stCxn id="35" idx="0"/>
            <a:endCxn id="40" idx="3"/>
          </p:cNvCxnSpPr>
          <p:nvPr/>
        </p:nvCxnSpPr>
        <p:spPr>
          <a:xfrm flipV="1">
            <a:off x="9071423" y="3309367"/>
            <a:ext cx="766060" cy="4939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5" idx="5"/>
            <a:endCxn id="51" idx="0"/>
          </p:cNvCxnSpPr>
          <p:nvPr/>
        </p:nvCxnSpPr>
        <p:spPr>
          <a:xfrm rot="16200000" flipH="1">
            <a:off x="9088470" y="4336087"/>
            <a:ext cx="612923" cy="32174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5" idx="3"/>
            <a:endCxn id="50" idx="0"/>
          </p:cNvCxnSpPr>
          <p:nvPr/>
        </p:nvCxnSpPr>
        <p:spPr>
          <a:xfrm rot="5400000">
            <a:off x="8461490" y="4356122"/>
            <a:ext cx="612923" cy="2816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ângulo isósceles 49"/>
          <p:cNvSpPr/>
          <p:nvPr/>
        </p:nvSpPr>
        <p:spPr>
          <a:xfrm>
            <a:off x="8198482" y="480342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51" name="Triângulo isósceles 50"/>
          <p:cNvSpPr/>
          <p:nvPr/>
        </p:nvSpPr>
        <p:spPr>
          <a:xfrm>
            <a:off x="9127176" y="480342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418310" y="6236818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, T</a:t>
            </a:r>
            <a:r>
              <a:rPr lang="pt-BR" baseline="-25000" dirty="0"/>
              <a:t>3</a:t>
            </a:r>
            <a:r>
              <a:rPr lang="pt-BR" dirty="0"/>
              <a:t> e T</a:t>
            </a:r>
            <a:r>
              <a:rPr lang="pt-BR" baseline="-25000" dirty="0"/>
              <a:t>4</a:t>
            </a:r>
            <a:r>
              <a:rPr lang="pt-BR" baseline="30000" dirty="0"/>
              <a:t> </a:t>
            </a:r>
            <a:r>
              <a:rPr lang="pt-BR" dirty="0"/>
              <a:t>podem ser vazias ou não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1293124" y="2759332"/>
            <a:ext cx="2714644" cy="3111670"/>
            <a:chOff x="1293124" y="2759332"/>
            <a:chExt cx="2714644" cy="3111670"/>
          </a:xfrm>
        </p:grpSpPr>
        <p:sp>
          <p:nvSpPr>
            <p:cNvPr id="4" name="Elipse 3"/>
            <p:cNvSpPr/>
            <p:nvPr/>
          </p:nvSpPr>
          <p:spPr>
            <a:xfrm>
              <a:off x="2639616" y="275933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2007504" y="3435840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6" name="Conector reto 5"/>
            <p:cNvCxnSpPr>
              <a:stCxn id="4" idx="3"/>
              <a:endCxn id="5" idx="0"/>
            </p:cNvCxnSpPr>
            <p:nvPr/>
          </p:nvCxnSpPr>
          <p:spPr>
            <a:xfrm flipH="1">
              <a:off x="2237503" y="3146541"/>
              <a:ext cx="469478" cy="28929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4" idx="5"/>
              <a:endCxn id="34" idx="0"/>
            </p:cNvCxnSpPr>
            <p:nvPr/>
          </p:nvCxnSpPr>
          <p:spPr>
            <a:xfrm>
              <a:off x="3032249" y="3146541"/>
              <a:ext cx="546891" cy="36073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ângulo isósceles 21"/>
            <p:cNvSpPr/>
            <p:nvPr/>
          </p:nvSpPr>
          <p:spPr>
            <a:xfrm>
              <a:off x="1293124" y="422108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T1</a:t>
              </a:r>
            </a:p>
          </p:txBody>
        </p:sp>
        <p:cxnSp>
          <p:nvCxnSpPr>
            <p:cNvPr id="27" name="Conector reto 26"/>
            <p:cNvCxnSpPr>
              <a:stCxn id="5" idx="3"/>
              <a:endCxn id="22" idx="0"/>
            </p:cNvCxnSpPr>
            <p:nvPr/>
          </p:nvCxnSpPr>
          <p:spPr>
            <a:xfrm flipH="1">
              <a:off x="1721752" y="3823049"/>
              <a:ext cx="353117" cy="3980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5"/>
              <a:endCxn id="25" idx="0"/>
            </p:cNvCxnSpPr>
            <p:nvPr/>
          </p:nvCxnSpPr>
          <p:spPr>
            <a:xfrm>
              <a:off x="2400137" y="3823049"/>
              <a:ext cx="408870" cy="3980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ângulo isósceles 33"/>
            <p:cNvSpPr/>
            <p:nvPr/>
          </p:nvSpPr>
          <p:spPr>
            <a:xfrm>
              <a:off x="3150512" y="350727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T4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2579008" y="422108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</a:t>
              </a:r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1864628" y="5085184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T2</a:t>
              </a:r>
            </a:p>
          </p:txBody>
        </p:sp>
        <p:cxnSp>
          <p:nvCxnSpPr>
            <p:cNvPr id="28" name="Conector reto 27"/>
            <p:cNvCxnSpPr>
              <a:stCxn id="25" idx="3"/>
              <a:endCxn id="26" idx="0"/>
            </p:cNvCxnSpPr>
            <p:nvPr/>
          </p:nvCxnSpPr>
          <p:spPr>
            <a:xfrm flipH="1">
              <a:off x="2293256" y="4608297"/>
              <a:ext cx="353117" cy="4768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5" idx="5"/>
              <a:endCxn id="31" idx="0"/>
            </p:cNvCxnSpPr>
            <p:nvPr/>
          </p:nvCxnSpPr>
          <p:spPr>
            <a:xfrm>
              <a:off x="2971641" y="4608297"/>
              <a:ext cx="321747" cy="4768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iângulo isósceles 30"/>
            <p:cNvSpPr/>
            <p:nvPr/>
          </p:nvSpPr>
          <p:spPr>
            <a:xfrm>
              <a:off x="2864760" y="5085184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T3</a:t>
              </a:r>
            </a:p>
          </p:txBody>
        </p:sp>
        <p:cxnSp>
          <p:nvCxnSpPr>
            <p:cNvPr id="43" name="Conector em Curva 42"/>
            <p:cNvCxnSpPr/>
            <p:nvPr/>
          </p:nvCxnSpPr>
          <p:spPr>
            <a:xfrm rot="10800000" flipH="1">
              <a:off x="2814721" y="4446297"/>
              <a:ext cx="324000" cy="324000"/>
            </a:xfrm>
            <a:prstGeom prst="curvedConnector4">
              <a:avLst>
                <a:gd name="adj1" fmla="val -99392"/>
                <a:gd name="adj2" fmla="val 200784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Elipse 43"/>
          <p:cNvSpPr/>
          <p:nvPr/>
        </p:nvSpPr>
        <p:spPr>
          <a:xfrm>
            <a:off x="6356319" y="275933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2" name="Elipse 51"/>
          <p:cNvSpPr/>
          <p:nvPr/>
        </p:nvSpPr>
        <p:spPr>
          <a:xfrm>
            <a:off x="5402259" y="42210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cxnSp>
        <p:nvCxnSpPr>
          <p:cNvPr id="53" name="Conector reto 52"/>
          <p:cNvCxnSpPr>
            <a:stCxn id="44" idx="3"/>
            <a:endCxn id="59" idx="0"/>
          </p:cNvCxnSpPr>
          <p:nvPr/>
        </p:nvCxnSpPr>
        <p:spPr>
          <a:xfrm flipH="1">
            <a:off x="6082262" y="3146541"/>
            <a:ext cx="341422" cy="33230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4" idx="5"/>
            <a:endCxn id="58" idx="0"/>
          </p:cNvCxnSpPr>
          <p:nvPr/>
        </p:nvCxnSpPr>
        <p:spPr>
          <a:xfrm>
            <a:off x="6748952" y="3146541"/>
            <a:ext cx="396035" cy="36073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ângulo isósceles 54"/>
          <p:cNvSpPr/>
          <p:nvPr/>
        </p:nvSpPr>
        <p:spPr>
          <a:xfrm>
            <a:off x="4727848" y="5085184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56" name="Conector reto 55"/>
          <p:cNvCxnSpPr>
            <a:stCxn id="52" idx="3"/>
            <a:endCxn id="55" idx="0"/>
          </p:cNvCxnSpPr>
          <p:nvPr/>
        </p:nvCxnSpPr>
        <p:spPr>
          <a:xfrm flipH="1">
            <a:off x="5156476" y="4608297"/>
            <a:ext cx="313148" cy="476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52" idx="0"/>
            <a:endCxn id="59" idx="3"/>
          </p:cNvCxnSpPr>
          <p:nvPr/>
        </p:nvCxnSpPr>
        <p:spPr>
          <a:xfrm flipV="1">
            <a:off x="5632258" y="3866051"/>
            <a:ext cx="287370" cy="355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ângulo isósceles 57"/>
          <p:cNvSpPr/>
          <p:nvPr/>
        </p:nvSpPr>
        <p:spPr>
          <a:xfrm>
            <a:off x="6716359" y="350727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sp>
        <p:nvSpPr>
          <p:cNvPr id="59" name="Elipse 58"/>
          <p:cNvSpPr/>
          <p:nvPr/>
        </p:nvSpPr>
        <p:spPr>
          <a:xfrm>
            <a:off x="5852263" y="347884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0" name="Triângulo isósceles 59"/>
          <p:cNvSpPr/>
          <p:nvPr/>
        </p:nvSpPr>
        <p:spPr>
          <a:xfrm>
            <a:off x="5685881" y="5085184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cxnSp>
        <p:nvCxnSpPr>
          <p:cNvPr id="61" name="Conector reto 60"/>
          <p:cNvCxnSpPr>
            <a:stCxn id="52" idx="5"/>
            <a:endCxn id="60" idx="0"/>
          </p:cNvCxnSpPr>
          <p:nvPr/>
        </p:nvCxnSpPr>
        <p:spPr>
          <a:xfrm>
            <a:off x="5794892" y="4608297"/>
            <a:ext cx="319617" cy="4768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9" idx="5"/>
            <a:endCxn id="63" idx="0"/>
          </p:cNvCxnSpPr>
          <p:nvPr/>
        </p:nvCxnSpPr>
        <p:spPr>
          <a:xfrm>
            <a:off x="6244896" y="3866051"/>
            <a:ext cx="384499" cy="4157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ângulo isósceles 62"/>
          <p:cNvSpPr/>
          <p:nvPr/>
        </p:nvSpPr>
        <p:spPr>
          <a:xfrm>
            <a:off x="6200767" y="428182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cxnSp>
        <p:nvCxnSpPr>
          <p:cNvPr id="65" name="Conector em Curva 64"/>
          <p:cNvCxnSpPr/>
          <p:nvPr/>
        </p:nvCxnSpPr>
        <p:spPr>
          <a:xfrm rot="10800000" flipH="1">
            <a:off x="6087976" y="3710002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eta para a direita 36"/>
          <p:cNvSpPr/>
          <p:nvPr/>
        </p:nvSpPr>
        <p:spPr>
          <a:xfrm>
            <a:off x="4362748" y="3823049"/>
            <a:ext cx="520606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 para a direita 36"/>
          <p:cNvSpPr/>
          <p:nvPr/>
        </p:nvSpPr>
        <p:spPr>
          <a:xfrm>
            <a:off x="7912261" y="3823049"/>
            <a:ext cx="520606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74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pt-BR" dirty="0"/>
              <a:t>Rotação dupla esquerda</a:t>
            </a:r>
          </a:p>
        </p:txBody>
      </p:sp>
      <p:sp>
        <p:nvSpPr>
          <p:cNvPr id="39" name="Elipse 38"/>
          <p:cNvSpPr/>
          <p:nvPr/>
        </p:nvSpPr>
        <p:spPr>
          <a:xfrm>
            <a:off x="10930206" y="421211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40" name="Elipse 39"/>
          <p:cNvSpPr/>
          <p:nvPr/>
        </p:nvSpPr>
        <p:spPr>
          <a:xfrm>
            <a:off x="9957032" y="306910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cxnSp>
        <p:nvCxnSpPr>
          <p:cNvPr id="41" name="Conector reto 40"/>
          <p:cNvCxnSpPr>
            <a:stCxn id="39" idx="0"/>
            <a:endCxn id="40" idx="5"/>
          </p:cNvCxnSpPr>
          <p:nvPr/>
        </p:nvCxnSpPr>
        <p:spPr>
          <a:xfrm flipH="1" flipV="1">
            <a:off x="10349665" y="3456312"/>
            <a:ext cx="810540" cy="75579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9" idx="5"/>
            <a:endCxn id="47" idx="0"/>
          </p:cNvCxnSpPr>
          <p:nvPr/>
        </p:nvCxnSpPr>
        <p:spPr>
          <a:xfrm rot="16200000" flipH="1">
            <a:off x="11177252" y="4744908"/>
            <a:ext cx="612923" cy="32174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9" idx="3"/>
            <a:endCxn id="46" idx="0"/>
          </p:cNvCxnSpPr>
          <p:nvPr/>
        </p:nvCxnSpPr>
        <p:spPr>
          <a:xfrm rot="5400000">
            <a:off x="10550272" y="4764943"/>
            <a:ext cx="612923" cy="281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10287264" y="521224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47" name="Triângulo isósceles 46"/>
          <p:cNvSpPr/>
          <p:nvPr/>
        </p:nvSpPr>
        <p:spPr>
          <a:xfrm>
            <a:off x="11215958" y="521224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sp>
        <p:nvSpPr>
          <p:cNvPr id="35" name="Elipse 34"/>
          <p:cNvSpPr/>
          <p:nvPr/>
        </p:nvSpPr>
        <p:spPr>
          <a:xfrm>
            <a:off x="9057998" y="421211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cxnSp>
        <p:nvCxnSpPr>
          <p:cNvPr id="36" name="Conector reto 35"/>
          <p:cNvCxnSpPr>
            <a:stCxn id="35" idx="0"/>
            <a:endCxn id="40" idx="3"/>
          </p:cNvCxnSpPr>
          <p:nvPr/>
        </p:nvCxnSpPr>
        <p:spPr>
          <a:xfrm flipV="1">
            <a:off x="9287997" y="3456312"/>
            <a:ext cx="736400" cy="75579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5" idx="5"/>
            <a:endCxn id="51" idx="0"/>
          </p:cNvCxnSpPr>
          <p:nvPr/>
        </p:nvCxnSpPr>
        <p:spPr>
          <a:xfrm rot="16200000" flipH="1">
            <a:off x="9305044" y="4744908"/>
            <a:ext cx="612923" cy="32174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5" idx="3"/>
            <a:endCxn id="50" idx="0"/>
          </p:cNvCxnSpPr>
          <p:nvPr/>
        </p:nvCxnSpPr>
        <p:spPr>
          <a:xfrm rot="5400000">
            <a:off x="8678064" y="4764943"/>
            <a:ext cx="612923" cy="281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ângulo isósceles 49"/>
          <p:cNvSpPr/>
          <p:nvPr/>
        </p:nvSpPr>
        <p:spPr>
          <a:xfrm>
            <a:off x="8415056" y="521224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51" name="Triângulo isósceles 50"/>
          <p:cNvSpPr/>
          <p:nvPr/>
        </p:nvSpPr>
        <p:spPr>
          <a:xfrm>
            <a:off x="9343750" y="5212243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434440" y="6261504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, T</a:t>
            </a:r>
            <a:r>
              <a:rPr lang="pt-BR" baseline="-25000" dirty="0"/>
              <a:t>3</a:t>
            </a:r>
            <a:r>
              <a:rPr lang="pt-BR" dirty="0"/>
              <a:t> e T</a:t>
            </a:r>
            <a:r>
              <a:rPr lang="pt-BR" baseline="-25000" dirty="0"/>
              <a:t>4</a:t>
            </a:r>
            <a:r>
              <a:rPr lang="pt-BR" baseline="30000" dirty="0"/>
              <a:t> </a:t>
            </a:r>
            <a:r>
              <a:rPr lang="pt-BR" dirty="0"/>
              <a:t>podem ser vazias ou não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1221116" y="2643182"/>
            <a:ext cx="2714644" cy="3357586"/>
            <a:chOff x="1221116" y="2643182"/>
            <a:chExt cx="2714644" cy="3357586"/>
          </a:xfrm>
        </p:grpSpPr>
        <p:sp>
          <p:nvSpPr>
            <p:cNvPr id="4" name="Elipse 3"/>
            <p:cNvSpPr/>
            <p:nvPr/>
          </p:nvSpPr>
          <p:spPr>
            <a:xfrm>
              <a:off x="2149810" y="264318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2864190" y="350043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z</a:t>
              </a:r>
            </a:p>
          </p:txBody>
        </p:sp>
        <p:cxnSp>
          <p:nvCxnSpPr>
            <p:cNvPr id="6" name="Conector reto 5"/>
            <p:cNvCxnSpPr>
              <a:stCxn id="4" idx="5"/>
              <a:endCxn id="5" idx="0"/>
            </p:cNvCxnSpPr>
            <p:nvPr/>
          </p:nvCxnSpPr>
          <p:spPr>
            <a:xfrm rot="16200000" flipH="1">
              <a:off x="2583294" y="2989541"/>
              <a:ext cx="470047" cy="55174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4" idx="3"/>
              <a:endCxn id="34" idx="0"/>
            </p:cNvCxnSpPr>
            <p:nvPr/>
          </p:nvCxnSpPr>
          <p:spPr>
            <a:xfrm rot="5400000">
              <a:off x="1662719" y="3017419"/>
              <a:ext cx="541485" cy="5674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ângulo isósceles 21"/>
            <p:cNvSpPr/>
            <p:nvPr/>
          </p:nvSpPr>
          <p:spPr>
            <a:xfrm>
              <a:off x="3078504" y="421481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T4</a:t>
              </a:r>
            </a:p>
          </p:txBody>
        </p:sp>
        <p:cxnSp>
          <p:nvCxnSpPr>
            <p:cNvPr id="27" name="Conector reto 26"/>
            <p:cNvCxnSpPr>
              <a:stCxn id="5" idx="5"/>
              <a:endCxn id="22" idx="0"/>
            </p:cNvCxnSpPr>
            <p:nvPr/>
          </p:nvCxnSpPr>
          <p:spPr>
            <a:xfrm rot="16200000" flipH="1">
              <a:off x="3218393" y="3926078"/>
              <a:ext cx="327171" cy="250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3"/>
              <a:endCxn id="25" idx="0"/>
            </p:cNvCxnSpPr>
            <p:nvPr/>
          </p:nvCxnSpPr>
          <p:spPr>
            <a:xfrm rot="5400000">
              <a:off x="2527817" y="3953954"/>
              <a:ext cx="470047" cy="337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ângulo isósceles 33"/>
            <p:cNvSpPr/>
            <p:nvPr/>
          </p:nvSpPr>
          <p:spPr>
            <a:xfrm>
              <a:off x="1221116" y="3571876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T1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2364124" y="435769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y</a:t>
              </a:r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1649744" y="521495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T2</a:t>
              </a:r>
            </a:p>
          </p:txBody>
        </p:sp>
        <p:cxnSp>
          <p:nvCxnSpPr>
            <p:cNvPr id="28" name="Conector reto 27"/>
            <p:cNvCxnSpPr>
              <a:stCxn id="25" idx="3"/>
              <a:endCxn id="26" idx="0"/>
            </p:cNvCxnSpPr>
            <p:nvPr/>
          </p:nvCxnSpPr>
          <p:spPr>
            <a:xfrm rot="5400000">
              <a:off x="2019909" y="4803369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5" idx="5"/>
              <a:endCxn id="31" idx="0"/>
            </p:cNvCxnSpPr>
            <p:nvPr/>
          </p:nvCxnSpPr>
          <p:spPr>
            <a:xfrm rot="16200000" flipH="1">
              <a:off x="2682608" y="4819053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iângulo isósceles 30"/>
            <p:cNvSpPr/>
            <p:nvPr/>
          </p:nvSpPr>
          <p:spPr>
            <a:xfrm>
              <a:off x="2649876" y="521495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T3</a:t>
              </a:r>
            </a:p>
          </p:txBody>
        </p:sp>
        <p:cxnSp>
          <p:nvCxnSpPr>
            <p:cNvPr id="43" name="Conector em Curva 42"/>
            <p:cNvCxnSpPr/>
            <p:nvPr/>
          </p:nvCxnSpPr>
          <p:spPr>
            <a:xfrm rot="10800000" flipH="1">
              <a:off x="2589313" y="4581194"/>
              <a:ext cx="324000" cy="324000"/>
            </a:xfrm>
            <a:prstGeom prst="curvedConnector4">
              <a:avLst>
                <a:gd name="adj1" fmla="val -99392"/>
                <a:gd name="adj2" fmla="val 200784"/>
              </a:avLst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Elipse 43"/>
          <p:cNvSpPr/>
          <p:nvPr/>
        </p:nvSpPr>
        <p:spPr>
          <a:xfrm>
            <a:off x="5746878" y="264137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52" name="Elipse 51"/>
          <p:cNvSpPr/>
          <p:nvPr/>
        </p:nvSpPr>
        <p:spPr>
          <a:xfrm>
            <a:off x="6932146" y="435164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cxnSp>
        <p:nvCxnSpPr>
          <p:cNvPr id="53" name="Conector reto 52"/>
          <p:cNvCxnSpPr>
            <a:stCxn id="44" idx="5"/>
            <a:endCxn id="59" idx="0"/>
          </p:cNvCxnSpPr>
          <p:nvPr/>
        </p:nvCxnSpPr>
        <p:spPr>
          <a:xfrm>
            <a:off x="6139511" y="3028586"/>
            <a:ext cx="496585" cy="47185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4" idx="3"/>
            <a:endCxn id="58" idx="0"/>
          </p:cNvCxnSpPr>
          <p:nvPr/>
        </p:nvCxnSpPr>
        <p:spPr>
          <a:xfrm rot="5400000">
            <a:off x="5259787" y="3015614"/>
            <a:ext cx="541485" cy="56743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ângulo isósceles 54"/>
          <p:cNvSpPr/>
          <p:nvPr/>
        </p:nvSpPr>
        <p:spPr>
          <a:xfrm>
            <a:off x="7162417" y="5214437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T4</a:t>
            </a:r>
          </a:p>
        </p:txBody>
      </p:sp>
      <p:cxnSp>
        <p:nvCxnSpPr>
          <p:cNvPr id="56" name="Conector reto 55"/>
          <p:cNvCxnSpPr>
            <a:stCxn id="52" idx="5"/>
            <a:endCxn id="55" idx="0"/>
          </p:cNvCxnSpPr>
          <p:nvPr/>
        </p:nvCxnSpPr>
        <p:spPr>
          <a:xfrm>
            <a:off x="7324779" y="4738854"/>
            <a:ext cx="266266" cy="475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52" idx="3"/>
            <a:endCxn id="63" idx="0"/>
          </p:cNvCxnSpPr>
          <p:nvPr/>
        </p:nvCxnSpPr>
        <p:spPr>
          <a:xfrm flipH="1">
            <a:off x="6675572" y="4738854"/>
            <a:ext cx="323939" cy="474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ângulo isósceles 57"/>
          <p:cNvSpPr/>
          <p:nvPr/>
        </p:nvSpPr>
        <p:spPr>
          <a:xfrm>
            <a:off x="4818184" y="3570071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sp>
        <p:nvSpPr>
          <p:cNvPr id="59" name="Elipse 58"/>
          <p:cNvSpPr/>
          <p:nvPr/>
        </p:nvSpPr>
        <p:spPr>
          <a:xfrm>
            <a:off x="6406097" y="350043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60" name="Triângulo isósceles 59"/>
          <p:cNvSpPr/>
          <p:nvPr/>
        </p:nvSpPr>
        <p:spPr>
          <a:xfrm>
            <a:off x="5603516" y="424163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cxnSp>
        <p:nvCxnSpPr>
          <p:cNvPr id="61" name="Conector reto 60"/>
          <p:cNvCxnSpPr>
            <a:stCxn id="59" idx="3"/>
            <a:endCxn id="60" idx="0"/>
          </p:cNvCxnSpPr>
          <p:nvPr/>
        </p:nvCxnSpPr>
        <p:spPr>
          <a:xfrm flipH="1">
            <a:off x="6032144" y="3887647"/>
            <a:ext cx="441318" cy="35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9" idx="5"/>
            <a:endCxn id="52" idx="0"/>
          </p:cNvCxnSpPr>
          <p:nvPr/>
        </p:nvCxnSpPr>
        <p:spPr>
          <a:xfrm>
            <a:off x="6798730" y="3887647"/>
            <a:ext cx="363415" cy="463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ângulo isósceles 62"/>
          <p:cNvSpPr/>
          <p:nvPr/>
        </p:nvSpPr>
        <p:spPr>
          <a:xfrm>
            <a:off x="6246944" y="5213145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cxnSp>
        <p:nvCxnSpPr>
          <p:cNvPr id="65" name="Conector em Curva 64"/>
          <p:cNvCxnSpPr/>
          <p:nvPr/>
        </p:nvCxnSpPr>
        <p:spPr>
          <a:xfrm rot="10800000" flipH="1">
            <a:off x="6636096" y="3711445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headEnd type="triangle"/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eta para a direita 36"/>
          <p:cNvSpPr/>
          <p:nvPr/>
        </p:nvSpPr>
        <p:spPr>
          <a:xfrm>
            <a:off x="4024988" y="3918095"/>
            <a:ext cx="520606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 para a direita 36"/>
          <p:cNvSpPr/>
          <p:nvPr/>
        </p:nvSpPr>
        <p:spPr>
          <a:xfrm>
            <a:off x="7860100" y="3931093"/>
            <a:ext cx="520606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7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Suponha que o nó </a:t>
                </a:r>
                <a:r>
                  <a:rPr lang="pt-BR" i="1" dirty="0">
                    <a:solidFill>
                      <a:schemeClr val="accent3">
                        <a:lumMod val="75000"/>
                      </a:schemeClr>
                    </a:solidFill>
                  </a:rPr>
                  <a:t>q</a:t>
                </a:r>
                <a:r>
                  <a:rPr lang="pt-BR" dirty="0"/>
                  <a:t> foi incluído em A</a:t>
                </a:r>
              </a:p>
              <a:p>
                <a:endParaRPr lang="pt-BR" dirty="0"/>
              </a:p>
              <a:p>
                <a:pPr lvl="1"/>
                <a:r>
                  <a:rPr lang="pt-BR" dirty="0"/>
                  <a:t>Se todos os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nós continuam regulados</a:t>
                </a:r>
                <a:r>
                  <a:rPr lang="pt-BR" dirty="0"/>
                  <a:t>, a árvore continua sendo AVL </a:t>
                </a:r>
              </a:p>
              <a:p>
                <a:pPr lvl="1"/>
                <a:r>
                  <a:rPr lang="pt-BR" dirty="0"/>
                  <a:t>Caso contrário, seja </a:t>
                </a:r>
                <a:r>
                  <a:rPr lang="pt-BR" i="1" dirty="0">
                    <a:solidFill>
                      <a:schemeClr val="accent3">
                        <a:lumMod val="75000"/>
                      </a:schemeClr>
                    </a:solidFill>
                  </a:rPr>
                  <a:t>p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 o nó mais próximo à </a:t>
                </a:r>
                <a:r>
                  <a:rPr lang="pt-BR" i="1" dirty="0">
                    <a:solidFill>
                      <a:schemeClr val="accent3">
                        <a:lumMod val="75000"/>
                      </a:schemeClr>
                    </a:solidFill>
                  </a:rPr>
                  <a:t>q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pt-BR" dirty="0"/>
                  <a:t>que se </a:t>
                </a:r>
                <a:br>
                  <a:rPr lang="pt-BR" dirty="0"/>
                </a:br>
                <a:r>
                  <a:rPr lang="pt-BR" dirty="0"/>
                  <a:t>tornou desregulado, então: </a:t>
                </a:r>
              </a:p>
              <a:p>
                <a:pPr lvl="2"/>
                <a:r>
                  <a:rPr lang="pt-BR" i="1" dirty="0"/>
                  <a:t>p</a:t>
                </a:r>
                <a:r>
                  <a:rPr lang="pt-BR" dirty="0"/>
                  <a:t> se encontra no caminho de </a:t>
                </a:r>
                <a:r>
                  <a:rPr lang="pt-BR" i="1" dirty="0"/>
                  <a:t>q</a:t>
                </a:r>
                <a:r>
                  <a:rPr lang="pt-BR" dirty="0"/>
                  <a:t> até a raiz e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a sua escolha é única</a:t>
                </a:r>
              </a:p>
              <a:p>
                <a:pPr lvl="2"/>
                <a:r>
                  <a:rPr lang="pt-BR" dirty="0"/>
                  <a:t>Sendo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E</a:t>
                </a:r>
                <a:r>
                  <a:rPr lang="pt-BR" dirty="0"/>
                  <a:t>(p) e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D</a:t>
                </a:r>
                <a:r>
                  <a:rPr lang="pt-BR" dirty="0"/>
                  <a:t>(p) as alturas das </a:t>
                </a:r>
                <a:r>
                  <a:rPr lang="pt-BR" dirty="0" err="1"/>
                  <a:t>sub-árvores</a:t>
                </a:r>
                <a:r>
                  <a:rPr lang="pt-BR" dirty="0"/>
                  <a:t> </a:t>
                </a:r>
                <a:br>
                  <a:rPr lang="pt-BR" dirty="0"/>
                </a:b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esquerda e direita </a:t>
                </a:r>
                <a:r>
                  <a:rPr lang="pt-BR" dirty="0"/>
                  <a:t>de </a:t>
                </a:r>
                <a:r>
                  <a:rPr lang="pt-BR" i="1" dirty="0"/>
                  <a:t>p, </a:t>
                </a:r>
                <a:r>
                  <a:rPr lang="pt-BR" dirty="0"/>
                  <a:t>então:</a:t>
                </a:r>
                <a:br>
                  <a:rPr lang="pt-BR" dirty="0"/>
                </a:br>
                <a:br>
                  <a:rPr lang="pt-BR" dirty="0"/>
                </a:b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pt-B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pt-BR" i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/>
          <p:cNvGrpSpPr/>
          <p:nvPr/>
        </p:nvGrpSpPr>
        <p:grpSpPr>
          <a:xfrm>
            <a:off x="8544272" y="3140968"/>
            <a:ext cx="2510841" cy="2925296"/>
            <a:chOff x="7714423" y="3676552"/>
            <a:chExt cx="2510841" cy="2925296"/>
          </a:xfrm>
        </p:grpSpPr>
        <p:sp>
          <p:nvSpPr>
            <p:cNvPr id="19" name="Elipse 18"/>
            <p:cNvSpPr/>
            <p:nvPr/>
          </p:nvSpPr>
          <p:spPr>
            <a:xfrm>
              <a:off x="9336360" y="4005064"/>
              <a:ext cx="459998" cy="45364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cxnSp>
          <p:nvCxnSpPr>
            <p:cNvPr id="20" name="Conector reto 19"/>
            <p:cNvCxnSpPr>
              <a:endCxn id="19" idx="0"/>
            </p:cNvCxnSpPr>
            <p:nvPr/>
          </p:nvCxnSpPr>
          <p:spPr>
            <a:xfrm flipH="1">
              <a:off x="9566359" y="3676552"/>
              <a:ext cx="295770" cy="3285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9765266" y="4718103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cxnSp>
          <p:nvCxnSpPr>
            <p:cNvPr id="23" name="Conector reto 22"/>
            <p:cNvCxnSpPr>
              <a:stCxn id="22" idx="0"/>
              <a:endCxn id="19" idx="5"/>
            </p:cNvCxnSpPr>
            <p:nvPr/>
          </p:nvCxnSpPr>
          <p:spPr>
            <a:xfrm flipH="1" flipV="1">
              <a:off x="9728993" y="4392273"/>
              <a:ext cx="266272" cy="3258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8479104" y="543382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26" name="Conector reto 25"/>
            <p:cNvCxnSpPr>
              <a:stCxn id="29" idx="3"/>
              <a:endCxn id="25" idx="0"/>
            </p:cNvCxnSpPr>
            <p:nvPr/>
          </p:nvCxnSpPr>
          <p:spPr>
            <a:xfrm rot="5400000">
              <a:off x="8678516" y="513724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9345601" y="543382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cxnSp>
          <p:nvCxnSpPr>
            <p:cNvPr id="28" name="Conector reto 27"/>
            <p:cNvCxnSpPr>
              <a:stCxn id="29" idx="5"/>
              <a:endCxn id="27" idx="0"/>
            </p:cNvCxnSpPr>
            <p:nvPr/>
          </p:nvCxnSpPr>
          <p:spPr>
            <a:xfrm>
              <a:off x="9300365" y="5106653"/>
              <a:ext cx="275235" cy="327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8907732" y="4719444"/>
              <a:ext cx="459998" cy="4536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cxnSp>
          <p:nvCxnSpPr>
            <p:cNvPr id="30" name="Conector reto 29"/>
            <p:cNvCxnSpPr>
              <a:stCxn id="19" idx="3"/>
              <a:endCxn id="29" idx="0"/>
            </p:cNvCxnSpPr>
            <p:nvPr/>
          </p:nvCxnSpPr>
          <p:spPr>
            <a:xfrm rot="5400000">
              <a:off x="9107144" y="442286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8050476" y="6148204"/>
              <a:ext cx="459998" cy="4536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cxnSp>
          <p:nvCxnSpPr>
            <p:cNvPr id="34" name="Conector reto 33"/>
            <p:cNvCxnSpPr>
              <a:endCxn id="33" idx="0"/>
            </p:cNvCxnSpPr>
            <p:nvPr/>
          </p:nvCxnSpPr>
          <p:spPr>
            <a:xfrm rot="5400000">
              <a:off x="8249888" y="585162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8993101" y="395569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</a:t>
              </a:r>
              <a:endParaRPr lang="pt-BR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8579934" y="4693406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u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7714423" y="611041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q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9181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Para regular o nó pode-se identificar os seguintes casos:</a:t>
                </a:r>
              </a:p>
              <a:p>
                <a:pPr marL="969264" lvl="1" indent="-514350">
                  <a:buNone/>
                </a:pPr>
                <a:endParaRPr lang="pt-BR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969264" lvl="1" indent="-514350">
                  <a:buNone/>
                </a:pP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Caso 1: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E</a:t>
                </a:r>
                <a:r>
                  <a:rPr lang="pt-BR" dirty="0"/>
                  <a:t>(p) &gt; </a:t>
                </a:r>
                <a:r>
                  <a:rPr lang="pt-BR" dirty="0" err="1"/>
                  <a:t>h</a:t>
                </a:r>
                <a:r>
                  <a:rPr lang="pt-BR" baseline="-25000" dirty="0" err="1"/>
                  <a:t>D</a:t>
                </a:r>
                <a:r>
                  <a:rPr lang="pt-BR" dirty="0"/>
                  <a:t>(p)</a:t>
                </a:r>
              </a:p>
              <a:p>
                <a:pPr marL="969264" lvl="1" indent="-514350">
                  <a:buNone/>
                </a:pPr>
                <a:r>
                  <a:rPr lang="pt-BR" dirty="0"/>
                  <a:t>	- q pertence a sub-árvore esquerda de p </a:t>
                </a:r>
                <a:br>
                  <a:rPr lang="pt-BR" dirty="0"/>
                </a:br>
                <a:r>
                  <a:rPr lang="pt-BR" dirty="0"/>
                  <a:t>- p possui um filho esquerdo u ≠ q</a:t>
                </a:r>
              </a:p>
              <a:p>
                <a:pPr marL="969264" lvl="1" indent="-514350">
                  <a:buNone/>
                </a:pPr>
                <a:endParaRPr lang="pt-BR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969264" lvl="1" indent="-514350">
                  <a:buNone/>
                </a:pP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Caso 1.1: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h</m:t>
                    </m:r>
                    <m:r>
                      <m:rPr>
                        <m:nor/>
                      </m:rPr>
                      <a:rPr lang="pt-BR" b="0" i="0" baseline="-25000" dirty="0" smtClean="0"/>
                      <m:t>E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u</m:t>
                    </m:r>
                    <m:r>
                      <m:rPr>
                        <m:nor/>
                      </m:rPr>
                      <a:rPr lang="pt-BR" dirty="0"/>
                      <m:t>) &gt; </m:t>
                    </m:r>
                    <m:r>
                      <m:rPr>
                        <m:nor/>
                      </m:rPr>
                      <a:rPr lang="pt-BR" dirty="0"/>
                      <m:t>hD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u</m:t>
                    </m:r>
                    <m:r>
                      <m:rPr>
                        <m:nor/>
                      </m:rPr>
                      <a:rPr lang="pt-BR" dirty="0"/>
                      <m:t>)</m:t>
                    </m:r>
                  </m:oMath>
                </a14:m>
                <a:endParaRPr lang="pt-BR" dirty="0"/>
              </a:p>
              <a:p>
                <a:pPr marL="969264" lvl="1" indent="-514350">
                  <a:buNone/>
                </a:pPr>
                <a:r>
                  <a:rPr lang="pt-BR" dirty="0"/>
                  <a:t>	 - q pertence a sub-árvore esquerda de u, </a:t>
                </a:r>
                <a:br>
                  <a:rPr lang="pt-BR" dirty="0"/>
                </a:br>
                <a:r>
                  <a:rPr lang="pt-BR" dirty="0"/>
                  <a:t>   então aplica-se a </a:t>
                </a:r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rotação direita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/>
          <p:cNvGrpSpPr/>
          <p:nvPr/>
        </p:nvGrpSpPr>
        <p:grpSpPr>
          <a:xfrm>
            <a:off x="7655345" y="3384064"/>
            <a:ext cx="2510841" cy="2925296"/>
            <a:chOff x="7913666" y="2501787"/>
            <a:chExt cx="2510841" cy="2925296"/>
          </a:xfrm>
        </p:grpSpPr>
        <p:sp>
          <p:nvSpPr>
            <p:cNvPr id="26" name="Elipse 25"/>
            <p:cNvSpPr/>
            <p:nvPr/>
          </p:nvSpPr>
          <p:spPr>
            <a:xfrm>
              <a:off x="9535603" y="2830299"/>
              <a:ext cx="459998" cy="45364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cxnSp>
          <p:nvCxnSpPr>
            <p:cNvPr id="27" name="Conector reto 26"/>
            <p:cNvCxnSpPr>
              <a:endCxn id="26" idx="0"/>
            </p:cNvCxnSpPr>
            <p:nvPr/>
          </p:nvCxnSpPr>
          <p:spPr>
            <a:xfrm flipH="1">
              <a:off x="9765602" y="2501787"/>
              <a:ext cx="295770" cy="3285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9964509" y="354333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cxnSp>
          <p:nvCxnSpPr>
            <p:cNvPr id="29" name="Conector reto 28"/>
            <p:cNvCxnSpPr>
              <a:stCxn id="28" idx="0"/>
              <a:endCxn id="26" idx="5"/>
            </p:cNvCxnSpPr>
            <p:nvPr/>
          </p:nvCxnSpPr>
          <p:spPr>
            <a:xfrm flipH="1" flipV="1">
              <a:off x="9928236" y="3217508"/>
              <a:ext cx="266272" cy="3258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8678347" y="4259059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31" name="Conector reto 30"/>
            <p:cNvCxnSpPr>
              <a:stCxn id="34" idx="3"/>
              <a:endCxn id="30" idx="0"/>
            </p:cNvCxnSpPr>
            <p:nvPr/>
          </p:nvCxnSpPr>
          <p:spPr>
            <a:xfrm rot="5400000">
              <a:off x="8877759" y="3962476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9544844" y="4259059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cxnSp>
          <p:nvCxnSpPr>
            <p:cNvPr id="33" name="Conector reto 32"/>
            <p:cNvCxnSpPr>
              <a:stCxn id="34" idx="5"/>
              <a:endCxn id="32" idx="0"/>
            </p:cNvCxnSpPr>
            <p:nvPr/>
          </p:nvCxnSpPr>
          <p:spPr>
            <a:xfrm>
              <a:off x="9499608" y="3931888"/>
              <a:ext cx="275235" cy="327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9106975" y="3544679"/>
              <a:ext cx="459998" cy="4536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cxnSp>
          <p:nvCxnSpPr>
            <p:cNvPr id="35" name="Conector reto 34"/>
            <p:cNvCxnSpPr>
              <a:stCxn id="26" idx="3"/>
              <a:endCxn id="34" idx="0"/>
            </p:cNvCxnSpPr>
            <p:nvPr/>
          </p:nvCxnSpPr>
          <p:spPr>
            <a:xfrm rot="5400000">
              <a:off x="9306387" y="3248096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8249719" y="4973439"/>
              <a:ext cx="459998" cy="4536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cxnSp>
          <p:nvCxnSpPr>
            <p:cNvPr id="37" name="Conector reto 36"/>
            <p:cNvCxnSpPr>
              <a:endCxn id="36" idx="0"/>
            </p:cNvCxnSpPr>
            <p:nvPr/>
          </p:nvCxnSpPr>
          <p:spPr>
            <a:xfrm rot="5400000">
              <a:off x="8449131" y="4676856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9192344" y="278092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8779177" y="3518641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u</a:t>
              </a:r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7913666" y="49356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q</a:t>
              </a:r>
              <a:endParaRPr lang="pt-BR" dirty="0"/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9701100" y="314716"/>
            <a:ext cx="2086200" cy="1893037"/>
            <a:chOff x="2524100" y="2928934"/>
            <a:chExt cx="2714644" cy="2428892"/>
          </a:xfrm>
        </p:grpSpPr>
        <p:cxnSp>
          <p:nvCxnSpPr>
            <p:cNvPr id="20" name="Conector em Curva 8"/>
            <p:cNvCxnSpPr/>
            <p:nvPr/>
          </p:nvCxnSpPr>
          <p:spPr>
            <a:xfrm rot="10800000" flipH="1">
              <a:off x="3462716" y="3947324"/>
              <a:ext cx="324000" cy="324000"/>
            </a:xfrm>
            <a:prstGeom prst="curvedConnector4">
              <a:avLst>
                <a:gd name="adj1" fmla="val -99392"/>
                <a:gd name="adj2" fmla="val 200784"/>
              </a:avLst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3952860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3238480" y="371475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u</a:t>
              </a:r>
            </a:p>
          </p:txBody>
        </p:sp>
        <p:cxnSp>
          <p:nvCxnSpPr>
            <p:cNvPr id="23" name="Conector reto 22"/>
            <p:cNvCxnSpPr>
              <a:stCxn id="21" idx="3"/>
              <a:endCxn id="22" idx="0"/>
            </p:cNvCxnSpPr>
            <p:nvPr/>
          </p:nvCxnSpPr>
          <p:spPr>
            <a:xfrm rot="5400000">
              <a:off x="3545049" y="3239574"/>
              <a:ext cx="398609" cy="55174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21" idx="5"/>
              <a:endCxn id="44" idx="0"/>
            </p:cNvCxnSpPr>
            <p:nvPr/>
          </p:nvCxnSpPr>
          <p:spPr>
            <a:xfrm rot="16200000" flipH="1">
              <a:off x="4342782" y="3318855"/>
              <a:ext cx="470047" cy="46462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riângulo isósceles 24"/>
            <p:cNvSpPr/>
            <p:nvPr/>
          </p:nvSpPr>
          <p:spPr>
            <a:xfrm>
              <a:off x="2524100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T1</a:t>
              </a:r>
            </a:p>
          </p:txBody>
        </p:sp>
        <p:cxnSp>
          <p:nvCxnSpPr>
            <p:cNvPr id="41" name="Conector reto 40"/>
            <p:cNvCxnSpPr>
              <a:stCxn id="22" idx="3"/>
              <a:endCxn id="25" idx="0"/>
            </p:cNvCxnSpPr>
            <p:nvPr/>
          </p:nvCxnSpPr>
          <p:spPr>
            <a:xfrm rot="5400000">
              <a:off x="2894265" y="4160427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22" idx="5"/>
              <a:endCxn id="43" idx="0"/>
            </p:cNvCxnSpPr>
            <p:nvPr/>
          </p:nvCxnSpPr>
          <p:spPr>
            <a:xfrm rot="16200000" flipH="1">
              <a:off x="3556964" y="4176111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ângulo isósceles 42"/>
            <p:cNvSpPr/>
            <p:nvPr/>
          </p:nvSpPr>
          <p:spPr>
            <a:xfrm>
              <a:off x="3524232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T2</a:t>
              </a:r>
            </a:p>
          </p:txBody>
        </p:sp>
        <p:sp>
          <p:nvSpPr>
            <p:cNvPr id="44" name="Triângulo isósceles 43"/>
            <p:cNvSpPr/>
            <p:nvPr/>
          </p:nvSpPr>
          <p:spPr>
            <a:xfrm>
              <a:off x="4381488" y="378619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89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regular o nó pode-se identificar os seguintes casos: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1: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(p) &gt;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(p)</a:t>
            </a:r>
          </a:p>
          <a:p>
            <a:pPr marL="969264" lvl="1" indent="-514350">
              <a:buNone/>
            </a:pPr>
            <a:r>
              <a:rPr lang="pt-BR" dirty="0"/>
              <a:t>	- q pertence a sub-árvore esquerda de p </a:t>
            </a:r>
            <a:br>
              <a:rPr lang="pt-BR" dirty="0"/>
            </a:br>
            <a:r>
              <a:rPr lang="pt-BR" dirty="0"/>
              <a:t>- p possui um filho esquerdo u ≠ q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1.2: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(u) &lt;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(u)</a:t>
            </a:r>
          </a:p>
          <a:p>
            <a:pPr marL="969264" lvl="1" indent="-514350">
              <a:buNone/>
            </a:pPr>
            <a:r>
              <a:rPr lang="pt-BR" dirty="0"/>
              <a:t>	 - u possui um filho direito v, então </a:t>
            </a:r>
            <a:br>
              <a:rPr lang="pt-BR" dirty="0"/>
            </a:br>
            <a:r>
              <a:rPr lang="pt-BR" dirty="0"/>
              <a:t>   aplica-se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rotação dupla direita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7392144" y="3212976"/>
            <a:ext cx="1746160" cy="2915678"/>
            <a:chOff x="7814251" y="3005843"/>
            <a:chExt cx="1746160" cy="2915678"/>
          </a:xfrm>
        </p:grpSpPr>
        <p:sp>
          <p:nvSpPr>
            <p:cNvPr id="26" name="Elipse 25"/>
            <p:cNvSpPr/>
            <p:nvPr/>
          </p:nvSpPr>
          <p:spPr>
            <a:xfrm>
              <a:off x="8671507" y="3334355"/>
              <a:ext cx="459998" cy="45364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7</a:t>
              </a:r>
            </a:p>
          </p:txBody>
        </p:sp>
        <p:cxnSp>
          <p:nvCxnSpPr>
            <p:cNvPr id="27" name="Conector reto 26"/>
            <p:cNvCxnSpPr>
              <a:endCxn id="26" idx="0"/>
            </p:cNvCxnSpPr>
            <p:nvPr/>
          </p:nvCxnSpPr>
          <p:spPr>
            <a:xfrm flipH="1">
              <a:off x="8901506" y="3005843"/>
              <a:ext cx="295770" cy="32851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9100413" y="404739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cxnSp>
          <p:nvCxnSpPr>
            <p:cNvPr id="29" name="Conector reto 28"/>
            <p:cNvCxnSpPr>
              <a:stCxn id="28" idx="0"/>
              <a:endCxn id="26" idx="5"/>
            </p:cNvCxnSpPr>
            <p:nvPr/>
          </p:nvCxnSpPr>
          <p:spPr>
            <a:xfrm flipH="1" flipV="1">
              <a:off x="9064140" y="3721564"/>
              <a:ext cx="266272" cy="3258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7814251" y="4763115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31" name="Conector reto 30"/>
            <p:cNvCxnSpPr>
              <a:stCxn id="34" idx="3"/>
              <a:endCxn id="30" idx="0"/>
            </p:cNvCxnSpPr>
            <p:nvPr/>
          </p:nvCxnSpPr>
          <p:spPr>
            <a:xfrm rot="5400000">
              <a:off x="8013663" y="4466532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8680748" y="4763115"/>
              <a:ext cx="459998" cy="453644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cxnSp>
          <p:nvCxnSpPr>
            <p:cNvPr id="33" name="Conector reto 32"/>
            <p:cNvCxnSpPr>
              <a:stCxn id="34" idx="5"/>
              <a:endCxn id="32" idx="0"/>
            </p:cNvCxnSpPr>
            <p:nvPr/>
          </p:nvCxnSpPr>
          <p:spPr>
            <a:xfrm>
              <a:off x="8635512" y="4435944"/>
              <a:ext cx="275235" cy="327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242879" y="4048735"/>
              <a:ext cx="459998" cy="4536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cxnSp>
          <p:nvCxnSpPr>
            <p:cNvPr id="35" name="Conector reto 34"/>
            <p:cNvCxnSpPr>
              <a:stCxn id="26" idx="3"/>
              <a:endCxn id="34" idx="0"/>
            </p:cNvCxnSpPr>
            <p:nvPr/>
          </p:nvCxnSpPr>
          <p:spPr>
            <a:xfrm rot="5400000">
              <a:off x="8442291" y="3752152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9049391" y="5467877"/>
              <a:ext cx="459998" cy="4536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5</a:t>
              </a:r>
            </a:p>
          </p:txBody>
        </p:sp>
        <p:cxnSp>
          <p:nvCxnSpPr>
            <p:cNvPr id="37" name="Conector reto 36"/>
            <p:cNvCxnSpPr>
              <a:stCxn id="32" idx="5"/>
              <a:endCxn id="36" idx="0"/>
            </p:cNvCxnSpPr>
            <p:nvPr/>
          </p:nvCxnSpPr>
          <p:spPr>
            <a:xfrm>
              <a:off x="9073381" y="5150324"/>
              <a:ext cx="206009" cy="31755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8328248" y="328498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915081" y="4022697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u</a:t>
              </a:r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702877" y="545538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q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369677" y="4788120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v</a:t>
              </a:r>
              <a:endParaRPr lang="pt-BR" dirty="0"/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9840416" y="404664"/>
            <a:ext cx="2079188" cy="2397058"/>
            <a:chOff x="1293124" y="2759332"/>
            <a:chExt cx="2714644" cy="3111670"/>
          </a:xfrm>
        </p:grpSpPr>
        <p:sp>
          <p:nvSpPr>
            <p:cNvPr id="23" name="Elipse 22"/>
            <p:cNvSpPr/>
            <p:nvPr/>
          </p:nvSpPr>
          <p:spPr>
            <a:xfrm>
              <a:off x="2639616" y="275933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2007504" y="3435840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u</a:t>
              </a:r>
            </a:p>
          </p:txBody>
        </p:sp>
        <p:cxnSp>
          <p:nvCxnSpPr>
            <p:cNvPr id="25" name="Conector reto 24"/>
            <p:cNvCxnSpPr>
              <a:stCxn id="23" idx="3"/>
              <a:endCxn id="24" idx="0"/>
            </p:cNvCxnSpPr>
            <p:nvPr/>
          </p:nvCxnSpPr>
          <p:spPr>
            <a:xfrm flipH="1">
              <a:off x="2237503" y="3146541"/>
              <a:ext cx="469478" cy="28929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23" idx="5"/>
              <a:endCxn id="45" idx="0"/>
            </p:cNvCxnSpPr>
            <p:nvPr/>
          </p:nvCxnSpPr>
          <p:spPr>
            <a:xfrm>
              <a:off x="3032249" y="3146541"/>
              <a:ext cx="546891" cy="36073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riângulo isósceles 41"/>
            <p:cNvSpPr/>
            <p:nvPr/>
          </p:nvSpPr>
          <p:spPr>
            <a:xfrm>
              <a:off x="1293124" y="422108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T1</a:t>
              </a:r>
            </a:p>
          </p:txBody>
        </p:sp>
        <p:cxnSp>
          <p:nvCxnSpPr>
            <p:cNvPr id="43" name="Conector reto 42"/>
            <p:cNvCxnSpPr>
              <a:stCxn id="24" idx="3"/>
              <a:endCxn id="42" idx="0"/>
            </p:cNvCxnSpPr>
            <p:nvPr/>
          </p:nvCxnSpPr>
          <p:spPr>
            <a:xfrm flipH="1">
              <a:off x="1721752" y="3823049"/>
              <a:ext cx="353117" cy="398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24" idx="5"/>
              <a:endCxn id="46" idx="0"/>
            </p:cNvCxnSpPr>
            <p:nvPr/>
          </p:nvCxnSpPr>
          <p:spPr>
            <a:xfrm>
              <a:off x="2400137" y="3823049"/>
              <a:ext cx="408870" cy="398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ângulo isósceles 44"/>
            <p:cNvSpPr/>
            <p:nvPr/>
          </p:nvSpPr>
          <p:spPr>
            <a:xfrm>
              <a:off x="3150512" y="350727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T4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2579008" y="422108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v</a:t>
              </a:r>
            </a:p>
          </p:txBody>
        </p:sp>
        <p:sp>
          <p:nvSpPr>
            <p:cNvPr id="47" name="Triângulo isósceles 46"/>
            <p:cNvSpPr/>
            <p:nvPr/>
          </p:nvSpPr>
          <p:spPr>
            <a:xfrm>
              <a:off x="1864628" y="5085184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T2</a:t>
              </a:r>
            </a:p>
          </p:txBody>
        </p:sp>
        <p:cxnSp>
          <p:nvCxnSpPr>
            <p:cNvPr id="48" name="Conector reto 47"/>
            <p:cNvCxnSpPr>
              <a:stCxn id="46" idx="3"/>
              <a:endCxn id="47" idx="0"/>
            </p:cNvCxnSpPr>
            <p:nvPr/>
          </p:nvCxnSpPr>
          <p:spPr>
            <a:xfrm flipH="1">
              <a:off x="2293256" y="4608297"/>
              <a:ext cx="353117" cy="47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46" idx="5"/>
              <a:endCxn id="50" idx="0"/>
            </p:cNvCxnSpPr>
            <p:nvPr/>
          </p:nvCxnSpPr>
          <p:spPr>
            <a:xfrm>
              <a:off x="2971641" y="4608297"/>
              <a:ext cx="321747" cy="47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ângulo isósceles 49"/>
            <p:cNvSpPr/>
            <p:nvPr/>
          </p:nvSpPr>
          <p:spPr>
            <a:xfrm>
              <a:off x="2864760" y="5085184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714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inclusão do nó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na árvore AVL abaixo desregula o nó </a:t>
            </a:r>
            <a:r>
              <a:rPr lang="pt-BR" dirty="0">
                <a:latin typeface="+mj-lt"/>
              </a:rPr>
              <a:t>5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524327" y="299811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5" name="Elipse 4"/>
          <p:cNvSpPr/>
          <p:nvPr/>
        </p:nvSpPr>
        <p:spPr>
          <a:xfrm>
            <a:off x="2843100" y="371253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3073099" y="3385325"/>
            <a:ext cx="518593" cy="32721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10" idx="0"/>
          </p:cNvCxnSpPr>
          <p:nvPr/>
        </p:nvCxnSpPr>
        <p:spPr>
          <a:xfrm>
            <a:off x="3916960" y="3385325"/>
            <a:ext cx="536831" cy="32721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271728" y="442691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9" name="Conector reto 8"/>
          <p:cNvCxnSpPr>
            <a:stCxn id="8" idx="0"/>
            <a:endCxn id="5" idx="5"/>
          </p:cNvCxnSpPr>
          <p:nvPr/>
        </p:nvCxnSpPr>
        <p:spPr>
          <a:xfrm rot="16200000" flipV="1">
            <a:off x="3205146" y="413033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223792" y="371253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11" name="Elipse 10"/>
          <p:cNvSpPr/>
          <p:nvPr/>
        </p:nvSpPr>
        <p:spPr>
          <a:xfrm>
            <a:off x="1985844" y="514129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12" name="Conector reto 11"/>
          <p:cNvCxnSpPr>
            <a:stCxn id="15" idx="3"/>
            <a:endCxn id="11" idx="0"/>
          </p:cNvCxnSpPr>
          <p:nvPr/>
        </p:nvCxnSpPr>
        <p:spPr>
          <a:xfrm rot="5400000">
            <a:off x="2185256" y="484471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835352" y="514129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14" name="Conector reto 13"/>
          <p:cNvCxnSpPr>
            <a:stCxn id="15" idx="5"/>
            <a:endCxn id="13" idx="0"/>
          </p:cNvCxnSpPr>
          <p:nvPr/>
        </p:nvCxnSpPr>
        <p:spPr>
          <a:xfrm>
            <a:off x="2807105" y="4814125"/>
            <a:ext cx="258246" cy="327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414472" y="4426916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16" name="Conector reto 15"/>
          <p:cNvCxnSpPr>
            <a:stCxn id="5" idx="3"/>
            <a:endCxn id="15" idx="0"/>
          </p:cNvCxnSpPr>
          <p:nvPr/>
        </p:nvCxnSpPr>
        <p:spPr>
          <a:xfrm rot="5400000">
            <a:off x="2613884" y="413033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580982" y="442691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18" name="Conector reto 17"/>
          <p:cNvCxnSpPr>
            <a:stCxn id="17" idx="0"/>
            <a:endCxn id="10" idx="5"/>
          </p:cNvCxnSpPr>
          <p:nvPr/>
        </p:nvCxnSpPr>
        <p:spPr>
          <a:xfrm rot="16200000" flipV="1">
            <a:off x="4550119" y="4166053"/>
            <a:ext cx="327171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1557216" y="585567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29" name="Conector reto 28"/>
          <p:cNvCxnSpPr>
            <a:endCxn id="28" idx="0"/>
          </p:cNvCxnSpPr>
          <p:nvPr/>
        </p:nvCxnSpPr>
        <p:spPr>
          <a:xfrm rot="5400000">
            <a:off x="1756628" y="555909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9077947" y="299811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57" name="Elipse 56"/>
          <p:cNvSpPr/>
          <p:nvPr/>
        </p:nvSpPr>
        <p:spPr>
          <a:xfrm>
            <a:off x="8389406" y="3712536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58" name="Conector reto 57"/>
          <p:cNvCxnSpPr>
            <a:stCxn id="56" idx="3"/>
            <a:endCxn id="57" idx="0"/>
          </p:cNvCxnSpPr>
          <p:nvPr/>
        </p:nvCxnSpPr>
        <p:spPr>
          <a:xfrm flipH="1">
            <a:off x="8619405" y="3385325"/>
            <a:ext cx="525907" cy="32721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6" idx="5"/>
            <a:endCxn id="62" idx="0"/>
          </p:cNvCxnSpPr>
          <p:nvPr/>
        </p:nvCxnSpPr>
        <p:spPr>
          <a:xfrm>
            <a:off x="9470580" y="3385325"/>
            <a:ext cx="599835" cy="32721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8954014" y="442691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61" name="Conector reto 60"/>
          <p:cNvCxnSpPr>
            <a:stCxn id="60" idx="0"/>
            <a:endCxn id="57" idx="5"/>
          </p:cNvCxnSpPr>
          <p:nvPr/>
        </p:nvCxnSpPr>
        <p:spPr>
          <a:xfrm flipH="1" flipV="1">
            <a:off x="8782039" y="4099745"/>
            <a:ext cx="401974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9840416" y="371253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63" name="Elipse 62"/>
          <p:cNvSpPr/>
          <p:nvPr/>
        </p:nvSpPr>
        <p:spPr>
          <a:xfrm>
            <a:off x="7889340" y="442691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65" name="Elipse 64"/>
          <p:cNvSpPr/>
          <p:nvPr/>
        </p:nvSpPr>
        <p:spPr>
          <a:xfrm>
            <a:off x="8535009" y="52127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66" name="Conector reto 65"/>
          <p:cNvCxnSpPr>
            <a:stCxn id="60" idx="3"/>
            <a:endCxn id="65" idx="0"/>
          </p:cNvCxnSpPr>
          <p:nvPr/>
        </p:nvCxnSpPr>
        <p:spPr>
          <a:xfrm flipH="1">
            <a:off x="8765008" y="4814125"/>
            <a:ext cx="256371" cy="398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57" idx="3"/>
            <a:endCxn id="63" idx="0"/>
          </p:cNvCxnSpPr>
          <p:nvPr/>
        </p:nvCxnSpPr>
        <p:spPr>
          <a:xfrm rot="5400000">
            <a:off x="8124471" y="4094614"/>
            <a:ext cx="327171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10316522" y="442691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70" name="Conector reto 69"/>
          <p:cNvCxnSpPr>
            <a:stCxn id="69" idx="0"/>
            <a:endCxn id="62" idx="5"/>
          </p:cNvCxnSpPr>
          <p:nvPr/>
        </p:nvCxnSpPr>
        <p:spPr>
          <a:xfrm flipH="1" flipV="1">
            <a:off x="10233049" y="4099745"/>
            <a:ext cx="313472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7423311" y="5212734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72" name="Conector reto 71"/>
          <p:cNvCxnSpPr>
            <a:stCxn id="63" idx="3"/>
            <a:endCxn id="71" idx="0"/>
          </p:cNvCxnSpPr>
          <p:nvPr/>
        </p:nvCxnSpPr>
        <p:spPr>
          <a:xfrm flipH="1">
            <a:off x="7653310" y="4814125"/>
            <a:ext cx="303395" cy="39860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9410677" y="52127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79" name="Conector reto 78"/>
          <p:cNvCxnSpPr>
            <a:stCxn id="78" idx="0"/>
            <a:endCxn id="60" idx="5"/>
          </p:cNvCxnSpPr>
          <p:nvPr/>
        </p:nvCxnSpPr>
        <p:spPr>
          <a:xfrm flipH="1" flipV="1">
            <a:off x="9346647" y="4814125"/>
            <a:ext cx="294029" cy="39860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2485284" y="36875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067864" y="442687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224694" y="585567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q</a:t>
            </a:r>
          </a:p>
        </p:txBody>
      </p:sp>
      <p:sp>
        <p:nvSpPr>
          <p:cNvPr id="41" name="Seta para a direita 40"/>
          <p:cNvSpPr/>
          <p:nvPr/>
        </p:nvSpPr>
        <p:spPr>
          <a:xfrm>
            <a:off x="5807968" y="3786190"/>
            <a:ext cx="1071570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807969" y="4214819"/>
            <a:ext cx="1018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Rotação </a:t>
            </a:r>
          </a:p>
          <a:p>
            <a:pPr algn="ctr"/>
            <a:r>
              <a:rPr lang="pt-BR" dirty="0"/>
              <a:t>direita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8652300" y="440261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092530" y="3712009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104112" y="5185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2962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9720072" cy="4023360"/>
          </a:xfrm>
        </p:spPr>
        <p:txBody>
          <a:bodyPr/>
          <a:lstStyle/>
          <a:p>
            <a:r>
              <a:rPr lang="pt-BR" dirty="0"/>
              <a:t>Um aspecto fundamental das árvores de busca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da busca</a:t>
            </a:r>
            <a:endParaRPr lang="pt-BR" dirty="0"/>
          </a:p>
          <a:p>
            <a:pPr lvl="1"/>
            <a:r>
              <a:rPr lang="pt-BR" dirty="0"/>
              <a:t>O(</a:t>
            </a:r>
            <a:r>
              <a:rPr lang="pt-BR" dirty="0" err="1"/>
              <a:t>lg</a:t>
            </a:r>
            <a:r>
              <a:rPr lang="pt-BR" dirty="0"/>
              <a:t> n) para árvores binárias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completas</a:t>
            </a:r>
          </a:p>
          <a:p>
            <a:pPr lvl="1"/>
            <a:r>
              <a:rPr lang="pt-BR" dirty="0"/>
              <a:t>O(n) para árvores binárias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ziguezague</a:t>
            </a:r>
          </a:p>
        </p:txBody>
      </p:sp>
      <p:grpSp>
        <p:nvGrpSpPr>
          <p:cNvPr id="73" name="Grupo 72"/>
          <p:cNvGrpSpPr/>
          <p:nvPr/>
        </p:nvGrpSpPr>
        <p:grpSpPr>
          <a:xfrm>
            <a:off x="7918008" y="3120230"/>
            <a:ext cx="2124113" cy="3429000"/>
            <a:chOff x="9578859" y="2411805"/>
            <a:chExt cx="2124113" cy="3429000"/>
          </a:xfrm>
        </p:grpSpPr>
        <p:sp>
          <p:nvSpPr>
            <p:cNvPr id="33" name="Elipse 32"/>
            <p:cNvSpPr/>
            <p:nvPr/>
          </p:nvSpPr>
          <p:spPr>
            <a:xfrm>
              <a:off x="10864743" y="241180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11364809" y="284043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10364677" y="284043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cxnSp>
          <p:nvCxnSpPr>
            <p:cNvPr id="36" name="Conector reto 35"/>
            <p:cNvCxnSpPr>
              <a:stCxn id="33" idx="3"/>
              <a:endCxn id="35" idx="7"/>
            </p:cNvCxnSpPr>
            <p:nvPr/>
          </p:nvCxnSpPr>
          <p:spPr>
            <a:xfrm rot="5400000">
              <a:off x="10698539" y="2678164"/>
              <a:ext cx="170507" cy="26094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33" idx="5"/>
              <a:endCxn id="34" idx="1"/>
            </p:cNvCxnSpPr>
            <p:nvPr/>
          </p:nvCxnSpPr>
          <p:spPr>
            <a:xfrm rot="16200000" flipH="1">
              <a:off x="11198604" y="2678163"/>
              <a:ext cx="170507" cy="26094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10436115" y="384056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cxnSp>
          <p:nvCxnSpPr>
            <p:cNvPr id="39" name="Conector reto 38"/>
            <p:cNvCxnSpPr>
              <a:stCxn id="38" idx="0"/>
              <a:endCxn id="40" idx="5"/>
            </p:cNvCxnSpPr>
            <p:nvPr/>
          </p:nvCxnSpPr>
          <p:spPr>
            <a:xfrm rot="16200000" flipV="1">
              <a:off x="10392137" y="3627505"/>
              <a:ext cx="188486" cy="23763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078925" y="334049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9864611" y="498357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42" name="Conector reto 41"/>
            <p:cNvCxnSpPr>
              <a:stCxn id="35" idx="3"/>
              <a:endCxn id="40" idx="0"/>
            </p:cNvCxnSpPr>
            <p:nvPr/>
          </p:nvCxnSpPr>
          <p:spPr>
            <a:xfrm rot="5400000">
              <a:off x="10236860" y="3163160"/>
              <a:ext cx="188486" cy="16619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41" idx="0"/>
              <a:endCxn id="46" idx="3"/>
            </p:cNvCxnSpPr>
            <p:nvPr/>
          </p:nvCxnSpPr>
          <p:spPr>
            <a:xfrm rot="5400000" flipH="1" flipV="1">
              <a:off x="9986826" y="4770515"/>
              <a:ext cx="259924" cy="16619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40" idx="3"/>
              <a:endCxn id="45" idx="0"/>
            </p:cNvCxnSpPr>
            <p:nvPr/>
          </p:nvCxnSpPr>
          <p:spPr>
            <a:xfrm rot="5400000">
              <a:off x="9915389" y="3627507"/>
              <a:ext cx="188486" cy="2376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9721735" y="384056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10150363" y="441206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9578859" y="5475766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0221801" y="5475766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cxnSp>
          <p:nvCxnSpPr>
            <p:cNvPr id="49" name="Conector reto 48"/>
            <p:cNvCxnSpPr>
              <a:stCxn id="38" idx="3"/>
              <a:endCxn id="46" idx="0"/>
            </p:cNvCxnSpPr>
            <p:nvPr/>
          </p:nvCxnSpPr>
          <p:spPr>
            <a:xfrm rot="5400000">
              <a:off x="10272579" y="4199011"/>
              <a:ext cx="259924" cy="16619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41" idx="3"/>
              <a:endCxn id="47" idx="0"/>
            </p:cNvCxnSpPr>
            <p:nvPr/>
          </p:nvCxnSpPr>
          <p:spPr>
            <a:xfrm rot="5400000">
              <a:off x="9740732" y="5302363"/>
              <a:ext cx="180613" cy="16619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1" idx="5"/>
              <a:endCxn id="48" idx="1"/>
            </p:cNvCxnSpPr>
            <p:nvPr/>
          </p:nvCxnSpPr>
          <p:spPr>
            <a:xfrm rot="16200000" flipH="1">
              <a:off x="10095250" y="5353152"/>
              <a:ext cx="234072" cy="11807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aixaDeTexto 51"/>
          <p:cNvSpPr txBox="1"/>
          <p:nvPr/>
        </p:nvSpPr>
        <p:spPr>
          <a:xfrm>
            <a:off x="9379541" y="4584697"/>
            <a:ext cx="1757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de Busca </a:t>
            </a:r>
            <a:br>
              <a:rPr lang="pt-BR" dirty="0"/>
            </a:br>
            <a:r>
              <a:rPr lang="pt-BR" dirty="0"/>
              <a:t>Ziguezague</a:t>
            </a:r>
          </a:p>
        </p:txBody>
      </p:sp>
      <p:grpSp>
        <p:nvGrpSpPr>
          <p:cNvPr id="53" name="Grupo 102"/>
          <p:cNvGrpSpPr/>
          <p:nvPr/>
        </p:nvGrpSpPr>
        <p:grpSpPr>
          <a:xfrm>
            <a:off x="2131554" y="4152145"/>
            <a:ext cx="3098502" cy="2060196"/>
            <a:chOff x="1572165" y="3643314"/>
            <a:chExt cx="3098502" cy="2060196"/>
          </a:xfrm>
        </p:grpSpPr>
        <p:sp>
          <p:nvSpPr>
            <p:cNvPr id="54" name="Elipse 53"/>
            <p:cNvSpPr/>
            <p:nvPr/>
          </p:nvSpPr>
          <p:spPr>
            <a:xfrm>
              <a:off x="3000364" y="364331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55" name="Elipse 54"/>
            <p:cNvSpPr/>
            <p:nvPr/>
          </p:nvSpPr>
          <p:spPr>
            <a:xfrm>
              <a:off x="3708589" y="421481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56" name="Elipse 55"/>
            <p:cNvSpPr/>
            <p:nvPr/>
          </p:nvSpPr>
          <p:spPr>
            <a:xfrm>
              <a:off x="2208391" y="4143380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cxnSp>
          <p:nvCxnSpPr>
            <p:cNvPr id="57" name="Conector reto 56"/>
            <p:cNvCxnSpPr>
              <a:stCxn id="54" idx="3"/>
              <a:endCxn id="56" idx="7"/>
            </p:cNvCxnSpPr>
            <p:nvPr/>
          </p:nvCxnSpPr>
          <p:spPr>
            <a:xfrm rot="5400000">
              <a:off x="2652487" y="3799438"/>
              <a:ext cx="241945" cy="5528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54" idx="5"/>
              <a:endCxn id="55" idx="1"/>
            </p:cNvCxnSpPr>
            <p:nvPr/>
          </p:nvCxnSpPr>
          <p:spPr>
            <a:xfrm rot="16200000" flipH="1">
              <a:off x="3366867" y="3877031"/>
              <a:ext cx="313383" cy="4691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2858049" y="53384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cxnSp>
          <p:nvCxnSpPr>
            <p:cNvPr id="60" name="Conector reto 59"/>
            <p:cNvCxnSpPr>
              <a:stCxn id="59" idx="0"/>
              <a:endCxn id="62" idx="5"/>
            </p:cNvCxnSpPr>
            <p:nvPr/>
          </p:nvCxnSpPr>
          <p:spPr>
            <a:xfrm rot="16200000" flipV="1">
              <a:off x="2742634" y="5053974"/>
              <a:ext cx="331362" cy="23763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1929355" y="46955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2500859" y="469552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63" name="Conector reto 62"/>
            <p:cNvCxnSpPr>
              <a:stCxn id="56" idx="3"/>
              <a:endCxn id="61" idx="0"/>
            </p:cNvCxnSpPr>
            <p:nvPr/>
          </p:nvCxnSpPr>
          <p:spPr>
            <a:xfrm rot="5400000">
              <a:off x="2057892" y="4495506"/>
              <a:ext cx="240569" cy="15947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>
              <a:stCxn id="62" idx="0"/>
              <a:endCxn id="56" idx="5"/>
            </p:cNvCxnSpPr>
            <p:nvPr/>
          </p:nvCxnSpPr>
          <p:spPr>
            <a:xfrm rot="16200000" flipV="1">
              <a:off x="2463202" y="4488790"/>
              <a:ext cx="240569" cy="17291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61" idx="3"/>
              <a:endCxn id="66" idx="0"/>
            </p:cNvCxnSpPr>
            <p:nvPr/>
          </p:nvCxnSpPr>
          <p:spPr>
            <a:xfrm rot="5400000">
              <a:off x="1730101" y="5018256"/>
              <a:ext cx="259924" cy="2376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/>
            <p:cNvSpPr/>
            <p:nvPr/>
          </p:nvSpPr>
          <p:spPr>
            <a:xfrm>
              <a:off x="1572165" y="526703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67" name="Elipse 66"/>
            <p:cNvSpPr/>
            <p:nvPr/>
          </p:nvSpPr>
          <p:spPr>
            <a:xfrm>
              <a:off x="3403810" y="476696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68" name="Elipse 67"/>
            <p:cNvSpPr/>
            <p:nvPr/>
          </p:nvSpPr>
          <p:spPr>
            <a:xfrm>
              <a:off x="4332504" y="5338471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69" name="Elipse 68"/>
            <p:cNvSpPr/>
            <p:nvPr/>
          </p:nvSpPr>
          <p:spPr>
            <a:xfrm>
              <a:off x="4118190" y="4766967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cxnSp>
          <p:nvCxnSpPr>
            <p:cNvPr id="70" name="Conector reto 69"/>
            <p:cNvCxnSpPr>
              <a:stCxn id="55" idx="3"/>
              <a:endCxn id="67" idx="0"/>
            </p:cNvCxnSpPr>
            <p:nvPr/>
          </p:nvCxnSpPr>
          <p:spPr>
            <a:xfrm rot="5400000">
              <a:off x="3545218" y="4554072"/>
              <a:ext cx="240569" cy="18522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>
              <a:stCxn id="69" idx="5"/>
              <a:endCxn id="68" idx="0"/>
            </p:cNvCxnSpPr>
            <p:nvPr/>
          </p:nvCxnSpPr>
          <p:spPr>
            <a:xfrm rot="16200000" flipH="1">
              <a:off x="4324246" y="5161131"/>
              <a:ext cx="259924" cy="947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>
              <a:stCxn id="55" idx="5"/>
              <a:endCxn id="69" idx="1"/>
            </p:cNvCxnSpPr>
            <p:nvPr/>
          </p:nvCxnSpPr>
          <p:spPr>
            <a:xfrm rot="16200000" flipH="1">
              <a:off x="3935457" y="4588170"/>
              <a:ext cx="294028" cy="17048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aixaDeTexto 73"/>
          <p:cNvSpPr txBox="1"/>
          <p:nvPr/>
        </p:nvSpPr>
        <p:spPr>
          <a:xfrm>
            <a:off x="5005654" y="4580049"/>
            <a:ext cx="1757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Árvore de Busca </a:t>
            </a:r>
            <a:br>
              <a:rPr lang="pt-BR" dirty="0"/>
            </a:br>
            <a:r>
              <a:rPr lang="pt-BR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182996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inclusão do nó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na árvore AVL abaixo desregula o nó </a:t>
            </a:r>
            <a:r>
              <a:rPr lang="pt-BR" dirty="0">
                <a:latin typeface="+mj-lt"/>
              </a:rPr>
              <a:t>5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982555" y="320435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5" name="Elipse 4"/>
          <p:cNvSpPr/>
          <p:nvPr/>
        </p:nvSpPr>
        <p:spPr>
          <a:xfrm>
            <a:off x="2416752" y="392906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2646751" y="3591563"/>
            <a:ext cx="403169" cy="33750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10" idx="0"/>
          </p:cNvCxnSpPr>
          <p:nvPr/>
        </p:nvCxnSpPr>
        <p:spPr>
          <a:xfrm>
            <a:off x="3375188" y="3591563"/>
            <a:ext cx="430531" cy="33750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845380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9" name="Conector reto 8"/>
          <p:cNvCxnSpPr>
            <a:stCxn id="8" idx="0"/>
            <a:endCxn id="5" idx="5"/>
          </p:cNvCxnSpPr>
          <p:nvPr/>
        </p:nvCxnSpPr>
        <p:spPr>
          <a:xfrm rot="16200000" flipV="1">
            <a:off x="2778798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575720" y="392906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11" name="Elipse 10"/>
          <p:cNvSpPr/>
          <p:nvPr/>
        </p:nvSpPr>
        <p:spPr>
          <a:xfrm>
            <a:off x="1559496" y="535782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12" name="Conector reto 11"/>
          <p:cNvCxnSpPr>
            <a:stCxn id="15" idx="3"/>
            <a:endCxn id="11" idx="0"/>
          </p:cNvCxnSpPr>
          <p:nvPr/>
        </p:nvCxnSpPr>
        <p:spPr>
          <a:xfrm rot="5400000">
            <a:off x="1758908" y="506124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416752" y="5429264"/>
            <a:ext cx="459998" cy="45364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14" name="Conector reto 13"/>
          <p:cNvCxnSpPr>
            <a:stCxn id="15" idx="5"/>
            <a:endCxn id="13" idx="0"/>
          </p:cNvCxnSpPr>
          <p:nvPr/>
        </p:nvCxnSpPr>
        <p:spPr>
          <a:xfrm rot="16200000" flipH="1">
            <a:off x="2314451" y="5096962"/>
            <a:ext cx="398609" cy="265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988124" y="4643446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16" name="Conector reto 15"/>
          <p:cNvCxnSpPr>
            <a:stCxn id="5" idx="3"/>
            <a:endCxn id="15" idx="0"/>
          </p:cNvCxnSpPr>
          <p:nvPr/>
        </p:nvCxnSpPr>
        <p:spPr>
          <a:xfrm rot="5400000">
            <a:off x="2187536" y="434686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004348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18" name="Conector reto 17"/>
          <p:cNvCxnSpPr>
            <a:stCxn id="17" idx="0"/>
            <a:endCxn id="10" idx="5"/>
          </p:cNvCxnSpPr>
          <p:nvPr/>
        </p:nvCxnSpPr>
        <p:spPr>
          <a:xfrm rot="16200000" flipV="1">
            <a:off x="3937766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59562" y="6143644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29" name="Conector reto 28"/>
          <p:cNvCxnSpPr>
            <a:stCxn id="13" idx="3"/>
            <a:endCxn id="28" idx="0"/>
          </p:cNvCxnSpPr>
          <p:nvPr/>
        </p:nvCxnSpPr>
        <p:spPr>
          <a:xfrm rot="5400000">
            <a:off x="2223255" y="5882780"/>
            <a:ext cx="327171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892787" y="324688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22" name="Elipse 21"/>
          <p:cNvSpPr/>
          <p:nvPr/>
        </p:nvSpPr>
        <p:spPr>
          <a:xfrm>
            <a:off x="8367156" y="4000504"/>
            <a:ext cx="459998" cy="45364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23" name="Conector reto 22"/>
          <p:cNvCxnSpPr>
            <a:stCxn id="21" idx="3"/>
            <a:endCxn id="22" idx="0"/>
          </p:cNvCxnSpPr>
          <p:nvPr/>
        </p:nvCxnSpPr>
        <p:spPr>
          <a:xfrm flipH="1">
            <a:off x="8597155" y="3634090"/>
            <a:ext cx="362997" cy="36641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1" idx="5"/>
            <a:endCxn id="27" idx="0"/>
          </p:cNvCxnSpPr>
          <p:nvPr/>
        </p:nvCxnSpPr>
        <p:spPr>
          <a:xfrm>
            <a:off x="9285420" y="3634090"/>
            <a:ext cx="472433" cy="36141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795784" y="4714884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26" name="Conector reto 25"/>
          <p:cNvCxnSpPr>
            <a:stCxn id="25" idx="0"/>
            <a:endCxn id="22" idx="5"/>
          </p:cNvCxnSpPr>
          <p:nvPr/>
        </p:nvCxnSpPr>
        <p:spPr>
          <a:xfrm rot="16200000" flipV="1">
            <a:off x="8729202" y="4418302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9527854" y="399550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30" name="Elipse 29"/>
          <p:cNvSpPr/>
          <p:nvPr/>
        </p:nvSpPr>
        <p:spPr>
          <a:xfrm>
            <a:off x="7509900" y="54292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1" name="Conector reto 30"/>
          <p:cNvCxnSpPr>
            <a:stCxn id="34" idx="3"/>
            <a:endCxn id="30" idx="0"/>
          </p:cNvCxnSpPr>
          <p:nvPr/>
        </p:nvCxnSpPr>
        <p:spPr>
          <a:xfrm rot="5400000">
            <a:off x="7709312" y="5132681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152974" y="542926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33" name="Conector reto 32"/>
          <p:cNvCxnSpPr>
            <a:stCxn id="25" idx="5"/>
            <a:endCxn id="32" idx="0"/>
          </p:cNvCxnSpPr>
          <p:nvPr/>
        </p:nvCxnSpPr>
        <p:spPr>
          <a:xfrm rot="16200000" flipH="1">
            <a:off x="9122111" y="5168400"/>
            <a:ext cx="327171" cy="194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938528" y="4714884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35" name="Conector reto 34"/>
          <p:cNvCxnSpPr>
            <a:stCxn id="22" idx="3"/>
            <a:endCxn id="34" idx="0"/>
          </p:cNvCxnSpPr>
          <p:nvPr/>
        </p:nvCxnSpPr>
        <p:spPr>
          <a:xfrm rot="5400000">
            <a:off x="8137940" y="4418301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9956482" y="470988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37" name="Conector reto 36"/>
          <p:cNvCxnSpPr>
            <a:stCxn id="36" idx="0"/>
            <a:endCxn id="27" idx="5"/>
          </p:cNvCxnSpPr>
          <p:nvPr/>
        </p:nvCxnSpPr>
        <p:spPr>
          <a:xfrm rot="16200000" flipV="1">
            <a:off x="9889900" y="4413299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335786" y="547568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39" name="Conector reto 38"/>
          <p:cNvCxnSpPr>
            <a:stCxn id="34" idx="5"/>
            <a:endCxn id="38" idx="0"/>
          </p:cNvCxnSpPr>
          <p:nvPr/>
        </p:nvCxnSpPr>
        <p:spPr>
          <a:xfrm rot="16200000" flipH="1">
            <a:off x="8261678" y="5171577"/>
            <a:ext cx="373593" cy="23462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2059562" y="39290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630934" y="464344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146684" y="5439853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747821" y="61330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sp>
        <p:nvSpPr>
          <p:cNvPr id="44" name="Seta para a direita 43"/>
          <p:cNvSpPr/>
          <p:nvPr/>
        </p:nvSpPr>
        <p:spPr>
          <a:xfrm>
            <a:off x="5519936" y="4206797"/>
            <a:ext cx="1071570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5565205" y="4635425"/>
            <a:ext cx="92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Rotação</a:t>
            </a:r>
            <a:br>
              <a:rPr lang="pt-BR" dirty="0"/>
            </a:br>
            <a:r>
              <a:rPr lang="pt-BR" dirty="0"/>
              <a:t>dupla</a:t>
            </a:r>
          </a:p>
          <a:p>
            <a:pPr algn="ctr"/>
            <a:r>
              <a:rPr lang="pt-BR" dirty="0"/>
              <a:t>direita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085720" y="3994053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041426" y="54560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7658826" y="4700869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515363" y="47084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07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identificar os seguintes casos: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2: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(p) &gt;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(p)  </a:t>
            </a:r>
            <a:br>
              <a:rPr lang="pt-BR" dirty="0"/>
            </a:br>
            <a:r>
              <a:rPr lang="pt-BR" dirty="0"/>
              <a:t>- q pertence a sub-árvore direita de p</a:t>
            </a:r>
            <a:br>
              <a:rPr lang="pt-BR" dirty="0"/>
            </a:br>
            <a:r>
              <a:rPr lang="pt-BR" dirty="0"/>
              <a:t>- p possui o filho direito z ≠ q. 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2.1: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(z) &gt;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(z)</a:t>
            </a:r>
          </a:p>
          <a:p>
            <a:pPr marL="969264" lvl="1" indent="-514350">
              <a:buNone/>
            </a:pPr>
            <a:r>
              <a:rPr lang="pt-BR" dirty="0"/>
              <a:t>	- q pertence a sub-árvore direita de z e </a:t>
            </a:r>
            <a:br>
              <a:rPr lang="pt-BR" dirty="0"/>
            </a:br>
            <a:r>
              <a:rPr lang="pt-BR" dirty="0"/>
              <a:t>  aplica-se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rotação esquerda</a:t>
            </a:r>
          </a:p>
        </p:txBody>
      </p:sp>
      <p:grpSp>
        <p:nvGrpSpPr>
          <p:cNvPr id="19" name="Agrupar 18"/>
          <p:cNvGrpSpPr/>
          <p:nvPr/>
        </p:nvGrpSpPr>
        <p:grpSpPr>
          <a:xfrm>
            <a:off x="7392144" y="2857520"/>
            <a:ext cx="2512405" cy="2880320"/>
            <a:chOff x="9047785" y="836712"/>
            <a:chExt cx="2512405" cy="2880320"/>
          </a:xfrm>
        </p:grpSpPr>
        <p:sp>
          <p:nvSpPr>
            <p:cNvPr id="4" name="Elipse 3"/>
            <p:cNvSpPr/>
            <p:nvPr/>
          </p:nvSpPr>
          <p:spPr>
            <a:xfrm>
              <a:off x="9476413" y="1124744"/>
              <a:ext cx="459998" cy="453644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cxnSp>
          <p:nvCxnSpPr>
            <p:cNvPr id="5" name="Conector reto 4"/>
            <p:cNvCxnSpPr>
              <a:endCxn id="4" idx="0"/>
            </p:cNvCxnSpPr>
            <p:nvPr/>
          </p:nvCxnSpPr>
          <p:spPr>
            <a:xfrm>
              <a:off x="9476413" y="836712"/>
              <a:ext cx="229999" cy="28803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9905319" y="1837783"/>
              <a:ext cx="459998" cy="4536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</a:t>
              </a:r>
            </a:p>
          </p:txBody>
        </p:sp>
        <p:cxnSp>
          <p:nvCxnSpPr>
            <p:cNvPr id="7" name="Conector reto 6"/>
            <p:cNvCxnSpPr>
              <a:stCxn id="6" idx="0"/>
              <a:endCxn id="4" idx="5"/>
            </p:cNvCxnSpPr>
            <p:nvPr/>
          </p:nvCxnSpPr>
          <p:spPr>
            <a:xfrm flipH="1" flipV="1">
              <a:off x="9869046" y="1511953"/>
              <a:ext cx="266272" cy="32583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9483653" y="2555299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cxnSp>
          <p:nvCxnSpPr>
            <p:cNvPr id="9" name="Conector reto 8"/>
            <p:cNvCxnSpPr>
              <a:stCxn id="6" idx="3"/>
              <a:endCxn id="8" idx="0"/>
            </p:cNvCxnSpPr>
            <p:nvPr/>
          </p:nvCxnSpPr>
          <p:spPr>
            <a:xfrm flipH="1">
              <a:off x="9713652" y="2224992"/>
              <a:ext cx="259032" cy="33030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10350150" y="2555299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cxnSp>
          <p:nvCxnSpPr>
            <p:cNvPr id="11" name="Conector reto 10"/>
            <p:cNvCxnSpPr>
              <a:stCxn id="6" idx="5"/>
              <a:endCxn id="10" idx="0"/>
            </p:cNvCxnSpPr>
            <p:nvPr/>
          </p:nvCxnSpPr>
          <p:spPr>
            <a:xfrm>
              <a:off x="10297952" y="2224992"/>
              <a:ext cx="282197" cy="330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9047785" y="183912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cxnSp>
          <p:nvCxnSpPr>
            <p:cNvPr id="13" name="Conector reto 12"/>
            <p:cNvCxnSpPr>
              <a:stCxn id="4" idx="3"/>
              <a:endCxn id="12" idx="0"/>
            </p:cNvCxnSpPr>
            <p:nvPr/>
          </p:nvCxnSpPr>
          <p:spPr>
            <a:xfrm rot="5400000">
              <a:off x="9247197" y="154254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0748570" y="3263388"/>
              <a:ext cx="459998" cy="4536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cxnSp>
          <p:nvCxnSpPr>
            <p:cNvPr id="15" name="Conector reto 14"/>
            <p:cNvCxnSpPr>
              <a:stCxn id="10" idx="5"/>
              <a:endCxn id="14" idx="0"/>
            </p:cNvCxnSpPr>
            <p:nvPr/>
          </p:nvCxnSpPr>
          <p:spPr>
            <a:xfrm>
              <a:off x="10742783" y="2942508"/>
              <a:ext cx="235786" cy="32088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9938542" y="108702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0406860" y="1817436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z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1234460" y="3249036"/>
              <a:ext cx="32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q</a:t>
              </a:r>
              <a:endParaRPr lang="pt-BR" dirty="0"/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9760672" y="359586"/>
            <a:ext cx="2086225" cy="1926414"/>
            <a:chOff x="2517260" y="2928934"/>
            <a:chExt cx="2714644" cy="2428892"/>
          </a:xfrm>
        </p:grpSpPr>
        <p:sp>
          <p:nvSpPr>
            <p:cNvPr id="21" name="Elipse 20"/>
            <p:cNvSpPr/>
            <p:nvPr/>
          </p:nvSpPr>
          <p:spPr>
            <a:xfrm>
              <a:off x="3517392" y="292893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4088896" y="371475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cxnSp>
          <p:nvCxnSpPr>
            <p:cNvPr id="23" name="Conector reto 22"/>
            <p:cNvCxnSpPr>
              <a:stCxn id="21" idx="5"/>
              <a:endCxn id="22" idx="0"/>
            </p:cNvCxnSpPr>
            <p:nvPr/>
          </p:nvCxnSpPr>
          <p:spPr>
            <a:xfrm rot="16200000" flipH="1">
              <a:off x="3915157" y="3311012"/>
              <a:ext cx="398609" cy="40887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21" idx="3"/>
              <a:endCxn id="29" idx="0"/>
            </p:cNvCxnSpPr>
            <p:nvPr/>
          </p:nvCxnSpPr>
          <p:spPr>
            <a:xfrm rot="5400000">
              <a:off x="3030301" y="3231733"/>
              <a:ext cx="470047" cy="63886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riângulo isósceles 24"/>
            <p:cNvSpPr/>
            <p:nvPr/>
          </p:nvSpPr>
          <p:spPr>
            <a:xfrm>
              <a:off x="3374516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T2</a:t>
              </a:r>
            </a:p>
          </p:txBody>
        </p:sp>
        <p:cxnSp>
          <p:nvCxnSpPr>
            <p:cNvPr id="26" name="Conector reto 25"/>
            <p:cNvCxnSpPr>
              <a:stCxn id="22" idx="3"/>
              <a:endCxn id="25" idx="0"/>
            </p:cNvCxnSpPr>
            <p:nvPr/>
          </p:nvCxnSpPr>
          <p:spPr>
            <a:xfrm rot="5400000">
              <a:off x="3744681" y="4160427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22" idx="5"/>
              <a:endCxn id="28" idx="0"/>
            </p:cNvCxnSpPr>
            <p:nvPr/>
          </p:nvCxnSpPr>
          <p:spPr>
            <a:xfrm rot="16200000" flipH="1">
              <a:off x="4407380" y="4176111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ângulo isósceles 27"/>
            <p:cNvSpPr/>
            <p:nvPr/>
          </p:nvSpPr>
          <p:spPr>
            <a:xfrm>
              <a:off x="4374648" y="457200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T3</a:t>
              </a:r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2517260" y="378619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T1</a:t>
              </a:r>
            </a:p>
          </p:txBody>
        </p:sp>
        <p:cxnSp>
          <p:nvCxnSpPr>
            <p:cNvPr id="30" name="Conector em Curva 25"/>
            <p:cNvCxnSpPr/>
            <p:nvPr/>
          </p:nvCxnSpPr>
          <p:spPr>
            <a:xfrm rot="10800000" flipH="1">
              <a:off x="4317772" y="3948249"/>
              <a:ext cx="324000" cy="324000"/>
            </a:xfrm>
            <a:prstGeom prst="curvedConnector4">
              <a:avLst>
                <a:gd name="adj1" fmla="val -99392"/>
                <a:gd name="adj2" fmla="val 200784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5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identificar os seguintes casos: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2: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(p) &gt;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(p)  </a:t>
            </a:r>
            <a:br>
              <a:rPr lang="pt-BR" dirty="0"/>
            </a:br>
            <a:r>
              <a:rPr lang="pt-BR" dirty="0"/>
              <a:t>- q pertence a sub-árvore direita de p</a:t>
            </a:r>
            <a:br>
              <a:rPr lang="pt-BR" dirty="0"/>
            </a:br>
            <a:r>
              <a:rPr lang="pt-BR" dirty="0"/>
              <a:t>- p possui o filho direito z ≠ q. </a:t>
            </a:r>
          </a:p>
          <a:p>
            <a:pPr marL="969264" lvl="1" indent="-51435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969264" lvl="1" indent="-51435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2.2: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(z) &lt;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(z)</a:t>
            </a:r>
          </a:p>
          <a:p>
            <a:pPr marL="969264" lvl="1" indent="-514350">
              <a:buNone/>
            </a:pPr>
            <a:r>
              <a:rPr lang="pt-BR" dirty="0"/>
              <a:t>	- z possui o filho esquerdo y, </a:t>
            </a:r>
            <a:br>
              <a:rPr lang="pt-BR" dirty="0"/>
            </a:br>
            <a:r>
              <a:rPr lang="pt-BR" dirty="0"/>
              <a:t>  aplica-se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rotação dupla esquerda</a:t>
            </a:r>
          </a:p>
        </p:txBody>
      </p:sp>
      <p:sp>
        <p:nvSpPr>
          <p:cNvPr id="4" name="Elipse 3"/>
          <p:cNvSpPr/>
          <p:nvPr/>
        </p:nvSpPr>
        <p:spPr>
          <a:xfrm>
            <a:off x="7613825" y="316835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5" name="Conector reto 4"/>
          <p:cNvCxnSpPr>
            <a:endCxn id="4" idx="0"/>
          </p:cNvCxnSpPr>
          <p:nvPr/>
        </p:nvCxnSpPr>
        <p:spPr>
          <a:xfrm>
            <a:off x="7613825" y="2880324"/>
            <a:ext cx="229999" cy="2880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8042731" y="3881395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7" name="Conector reto 6"/>
          <p:cNvCxnSpPr>
            <a:stCxn id="6" idx="0"/>
            <a:endCxn id="4" idx="5"/>
          </p:cNvCxnSpPr>
          <p:nvPr/>
        </p:nvCxnSpPr>
        <p:spPr>
          <a:xfrm flipH="1" flipV="1">
            <a:off x="8006458" y="3555565"/>
            <a:ext cx="266272" cy="32583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621065" y="4598911"/>
            <a:ext cx="459998" cy="45364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9" name="Conector reto 8"/>
          <p:cNvCxnSpPr>
            <a:stCxn id="6" idx="3"/>
            <a:endCxn id="8" idx="0"/>
          </p:cNvCxnSpPr>
          <p:nvPr/>
        </p:nvCxnSpPr>
        <p:spPr>
          <a:xfrm flipH="1">
            <a:off x="7851064" y="4268604"/>
            <a:ext cx="259032" cy="33030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8487562" y="459891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cxnSp>
        <p:nvCxnSpPr>
          <p:cNvPr id="11" name="Conector reto 10"/>
          <p:cNvCxnSpPr>
            <a:stCxn id="6" idx="5"/>
            <a:endCxn id="10" idx="0"/>
          </p:cNvCxnSpPr>
          <p:nvPr/>
        </p:nvCxnSpPr>
        <p:spPr>
          <a:xfrm>
            <a:off x="8435364" y="4268604"/>
            <a:ext cx="282197" cy="33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185197" y="388273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13" name="Conector reto 12"/>
          <p:cNvCxnSpPr>
            <a:stCxn id="4" idx="3"/>
            <a:endCxn id="12" idx="0"/>
          </p:cNvCxnSpPr>
          <p:nvPr/>
        </p:nvCxnSpPr>
        <p:spPr>
          <a:xfrm rot="5400000">
            <a:off x="7384609" y="358615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8012214" y="5305744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15" name="Conector reto 14"/>
          <p:cNvCxnSpPr>
            <a:stCxn id="8" idx="5"/>
            <a:endCxn id="14" idx="0"/>
          </p:cNvCxnSpPr>
          <p:nvPr/>
        </p:nvCxnSpPr>
        <p:spPr>
          <a:xfrm>
            <a:off x="8013698" y="4986120"/>
            <a:ext cx="228515" cy="31962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068947" y="31420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544272" y="386104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468621" y="5280847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068643" y="45522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  <a:endParaRPr lang="pt-BR" dirty="0"/>
          </a:p>
        </p:txBody>
      </p:sp>
      <p:grpSp>
        <p:nvGrpSpPr>
          <p:cNvPr id="22" name="Agrupar 21"/>
          <p:cNvGrpSpPr/>
          <p:nvPr/>
        </p:nvGrpSpPr>
        <p:grpSpPr>
          <a:xfrm>
            <a:off x="9840416" y="260648"/>
            <a:ext cx="2078546" cy="2489424"/>
            <a:chOff x="1221116" y="2643182"/>
            <a:chExt cx="2714644" cy="3357586"/>
          </a:xfrm>
        </p:grpSpPr>
        <p:sp>
          <p:nvSpPr>
            <p:cNvPr id="23" name="Elipse 22"/>
            <p:cNvSpPr/>
            <p:nvPr/>
          </p:nvSpPr>
          <p:spPr>
            <a:xfrm>
              <a:off x="2149810" y="2643182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2864190" y="350043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z</a:t>
              </a:r>
            </a:p>
          </p:txBody>
        </p:sp>
        <p:cxnSp>
          <p:nvCxnSpPr>
            <p:cNvPr id="25" name="Conector reto 24"/>
            <p:cNvCxnSpPr>
              <a:stCxn id="23" idx="5"/>
              <a:endCxn id="24" idx="0"/>
            </p:cNvCxnSpPr>
            <p:nvPr/>
          </p:nvCxnSpPr>
          <p:spPr>
            <a:xfrm rot="16200000" flipH="1">
              <a:off x="2583294" y="2989541"/>
              <a:ext cx="470047" cy="55174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23" idx="3"/>
              <a:endCxn id="30" idx="0"/>
            </p:cNvCxnSpPr>
            <p:nvPr/>
          </p:nvCxnSpPr>
          <p:spPr>
            <a:xfrm rot="5400000">
              <a:off x="1662719" y="3017419"/>
              <a:ext cx="541485" cy="56743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riângulo isósceles 26"/>
            <p:cNvSpPr/>
            <p:nvPr/>
          </p:nvSpPr>
          <p:spPr>
            <a:xfrm>
              <a:off x="3078504" y="4214818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T4</a:t>
              </a:r>
            </a:p>
          </p:txBody>
        </p:sp>
        <p:cxnSp>
          <p:nvCxnSpPr>
            <p:cNvPr id="28" name="Conector reto 27"/>
            <p:cNvCxnSpPr>
              <a:stCxn id="24" idx="5"/>
              <a:endCxn id="27" idx="0"/>
            </p:cNvCxnSpPr>
            <p:nvPr/>
          </p:nvCxnSpPr>
          <p:spPr>
            <a:xfrm rot="16200000" flipH="1">
              <a:off x="3218393" y="3926078"/>
              <a:ext cx="327171" cy="250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24" idx="3"/>
              <a:endCxn id="31" idx="0"/>
            </p:cNvCxnSpPr>
            <p:nvPr/>
          </p:nvCxnSpPr>
          <p:spPr>
            <a:xfrm rot="5400000">
              <a:off x="2527817" y="3953954"/>
              <a:ext cx="470047" cy="337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riângulo isósceles 29"/>
            <p:cNvSpPr/>
            <p:nvPr/>
          </p:nvSpPr>
          <p:spPr>
            <a:xfrm>
              <a:off x="1221116" y="3571876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T1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2364124" y="435769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y</a:t>
              </a:r>
            </a:p>
          </p:txBody>
        </p:sp>
        <p:sp>
          <p:nvSpPr>
            <p:cNvPr id="32" name="Triângulo isósceles 31"/>
            <p:cNvSpPr/>
            <p:nvPr/>
          </p:nvSpPr>
          <p:spPr>
            <a:xfrm>
              <a:off x="1649744" y="521495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T2</a:t>
              </a:r>
            </a:p>
          </p:txBody>
        </p:sp>
        <p:cxnSp>
          <p:nvCxnSpPr>
            <p:cNvPr id="33" name="Conector reto 32"/>
            <p:cNvCxnSpPr>
              <a:stCxn id="31" idx="3"/>
              <a:endCxn id="32" idx="0"/>
            </p:cNvCxnSpPr>
            <p:nvPr/>
          </p:nvCxnSpPr>
          <p:spPr>
            <a:xfrm rot="5400000">
              <a:off x="2019909" y="4803369"/>
              <a:ext cx="470047" cy="35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31" idx="5"/>
              <a:endCxn id="35" idx="0"/>
            </p:cNvCxnSpPr>
            <p:nvPr/>
          </p:nvCxnSpPr>
          <p:spPr>
            <a:xfrm rot="16200000" flipH="1">
              <a:off x="2682608" y="4819053"/>
              <a:ext cx="470047" cy="321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iângulo isósceles 34"/>
            <p:cNvSpPr/>
            <p:nvPr/>
          </p:nvSpPr>
          <p:spPr>
            <a:xfrm>
              <a:off x="2649876" y="5214950"/>
              <a:ext cx="857256" cy="7858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73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inclusão do nó </a:t>
            </a:r>
            <a:r>
              <a:rPr lang="pt-BR" dirty="0">
                <a:latin typeface="+mj-lt"/>
              </a:rPr>
              <a:t>6</a:t>
            </a:r>
            <a:r>
              <a:rPr lang="pt-BR" dirty="0"/>
              <a:t> na árvore AVL abaixo desregula o nó </a:t>
            </a:r>
            <a:r>
              <a:rPr lang="pt-BR" dirty="0">
                <a:latin typeface="+mj-lt"/>
              </a:rPr>
              <a:t>2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686819" y="32795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5" name="Elipse 4"/>
          <p:cNvSpPr/>
          <p:nvPr/>
        </p:nvSpPr>
        <p:spPr>
          <a:xfrm>
            <a:off x="1988124" y="392906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6" name="Conector reto 5"/>
          <p:cNvCxnSpPr>
            <a:stCxn id="4" idx="3"/>
            <a:endCxn id="5" idx="7"/>
          </p:cNvCxnSpPr>
          <p:nvPr/>
        </p:nvCxnSpPr>
        <p:spPr>
          <a:xfrm flipH="1">
            <a:off x="2380757" y="3666797"/>
            <a:ext cx="373427" cy="3287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10" idx="1"/>
          </p:cNvCxnSpPr>
          <p:nvPr/>
        </p:nvCxnSpPr>
        <p:spPr>
          <a:xfrm>
            <a:off x="3079452" y="3666797"/>
            <a:ext cx="347609" cy="3287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416752" y="4643446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9" name="Conector reto 8"/>
          <p:cNvCxnSpPr>
            <a:stCxn id="8" idx="0"/>
            <a:endCxn id="5" idx="5"/>
          </p:cNvCxnSpPr>
          <p:nvPr/>
        </p:nvCxnSpPr>
        <p:spPr>
          <a:xfrm rot="16200000" flipV="1">
            <a:off x="2350170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359696" y="392906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11" name="Elipse 10"/>
          <p:cNvSpPr/>
          <p:nvPr/>
        </p:nvSpPr>
        <p:spPr>
          <a:xfrm>
            <a:off x="2059562" y="535782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12" name="Conector reto 11"/>
          <p:cNvCxnSpPr>
            <a:stCxn id="8" idx="3"/>
            <a:endCxn id="11" idx="0"/>
          </p:cNvCxnSpPr>
          <p:nvPr/>
        </p:nvCxnSpPr>
        <p:spPr>
          <a:xfrm rot="5400000">
            <a:off x="2223255" y="5096962"/>
            <a:ext cx="327171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845380" y="535782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14" name="Conector reto 13"/>
          <p:cNvCxnSpPr>
            <a:stCxn id="8" idx="5"/>
            <a:endCxn id="13" idx="0"/>
          </p:cNvCxnSpPr>
          <p:nvPr/>
        </p:nvCxnSpPr>
        <p:spPr>
          <a:xfrm rot="16200000" flipH="1">
            <a:off x="2778798" y="5061243"/>
            <a:ext cx="327171" cy="265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559496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16" name="Conector reto 15"/>
          <p:cNvCxnSpPr>
            <a:stCxn id="5" idx="3"/>
            <a:endCxn id="15" idx="0"/>
          </p:cNvCxnSpPr>
          <p:nvPr/>
        </p:nvCxnSpPr>
        <p:spPr>
          <a:xfrm rot="5400000">
            <a:off x="1758908" y="434686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788324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18" name="Conector reto 17"/>
          <p:cNvCxnSpPr>
            <a:stCxn id="17" idx="0"/>
            <a:endCxn id="10" idx="5"/>
          </p:cNvCxnSpPr>
          <p:nvPr/>
        </p:nvCxnSpPr>
        <p:spPr>
          <a:xfrm rot="16200000" flipV="1">
            <a:off x="3721742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3202570" y="607220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29" name="Conector reto 28"/>
          <p:cNvCxnSpPr>
            <a:stCxn id="13" idx="5"/>
            <a:endCxn id="28" idx="0"/>
          </p:cNvCxnSpPr>
          <p:nvPr/>
        </p:nvCxnSpPr>
        <p:spPr>
          <a:xfrm rot="16200000" flipH="1">
            <a:off x="3171707" y="5811342"/>
            <a:ext cx="327171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8642873" y="32795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38" name="Elipse 37"/>
          <p:cNvSpPr/>
          <p:nvPr/>
        </p:nvSpPr>
        <p:spPr>
          <a:xfrm>
            <a:off x="7959638" y="3929066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39" name="Conector reto 38"/>
          <p:cNvCxnSpPr>
            <a:stCxn id="37" idx="3"/>
            <a:endCxn id="38" idx="7"/>
          </p:cNvCxnSpPr>
          <p:nvPr/>
        </p:nvCxnSpPr>
        <p:spPr>
          <a:xfrm flipH="1">
            <a:off x="8352271" y="3666797"/>
            <a:ext cx="357967" cy="3287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7" idx="5"/>
            <a:endCxn id="43" idx="1"/>
          </p:cNvCxnSpPr>
          <p:nvPr/>
        </p:nvCxnSpPr>
        <p:spPr>
          <a:xfrm>
            <a:off x="9035506" y="3666797"/>
            <a:ext cx="440227" cy="3287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8388266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42" name="Conector reto 41"/>
          <p:cNvCxnSpPr>
            <a:stCxn id="41" idx="0"/>
            <a:endCxn id="38" idx="5"/>
          </p:cNvCxnSpPr>
          <p:nvPr/>
        </p:nvCxnSpPr>
        <p:spPr>
          <a:xfrm rot="16200000" flipV="1">
            <a:off x="8321684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9408368" y="392906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44" name="Elipse 43"/>
          <p:cNvSpPr/>
          <p:nvPr/>
        </p:nvSpPr>
        <p:spPr>
          <a:xfrm>
            <a:off x="7158134" y="532780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45" name="Conector reto 44"/>
          <p:cNvCxnSpPr>
            <a:endCxn id="44" idx="0"/>
          </p:cNvCxnSpPr>
          <p:nvPr/>
        </p:nvCxnSpPr>
        <p:spPr>
          <a:xfrm rot="5400000">
            <a:off x="7321827" y="5066944"/>
            <a:ext cx="327171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7959638" y="535782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47" name="Conector reto 46"/>
          <p:cNvCxnSpPr>
            <a:endCxn id="46" idx="0"/>
          </p:cNvCxnSpPr>
          <p:nvPr/>
        </p:nvCxnSpPr>
        <p:spPr>
          <a:xfrm rot="16200000" flipH="1">
            <a:off x="7893056" y="5061243"/>
            <a:ext cx="327171" cy="265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7531010" y="464344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49" name="Conector reto 48"/>
          <p:cNvCxnSpPr>
            <a:stCxn id="38" idx="3"/>
            <a:endCxn id="48" idx="0"/>
          </p:cNvCxnSpPr>
          <p:nvPr/>
        </p:nvCxnSpPr>
        <p:spPr>
          <a:xfrm rot="5400000">
            <a:off x="7730422" y="434686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9836996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51" name="Conector reto 50"/>
          <p:cNvCxnSpPr>
            <a:stCxn id="50" idx="0"/>
            <a:endCxn id="43" idx="5"/>
          </p:cNvCxnSpPr>
          <p:nvPr/>
        </p:nvCxnSpPr>
        <p:spPr>
          <a:xfrm rot="16200000" flipV="1">
            <a:off x="9770414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8816894" y="535782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53" name="Conector reto 52"/>
          <p:cNvCxnSpPr>
            <a:stCxn id="41" idx="5"/>
            <a:endCxn id="52" idx="0"/>
          </p:cNvCxnSpPr>
          <p:nvPr/>
        </p:nvCxnSpPr>
        <p:spPr>
          <a:xfrm rot="16200000" flipH="1">
            <a:off x="8750312" y="506124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1630934" y="39290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2916818" y="464344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702636" y="614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57" name="Seta para a direita 56"/>
          <p:cNvSpPr/>
          <p:nvPr/>
        </p:nvSpPr>
        <p:spPr>
          <a:xfrm>
            <a:off x="5312462" y="3822979"/>
            <a:ext cx="1071570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5312463" y="4251608"/>
            <a:ext cx="1063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Rotação </a:t>
            </a:r>
          </a:p>
          <a:p>
            <a:pPr algn="ctr"/>
            <a:r>
              <a:rPr lang="pt-BR" dirty="0"/>
              <a:t>esquerda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7641515" y="39434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9283877" y="53578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173834" y="4610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41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inclusão do nó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na árvore AVL abaixo desregula o nó </a:t>
            </a:r>
            <a:r>
              <a:rPr lang="pt-BR" dirty="0">
                <a:latin typeface="+mj-lt"/>
              </a:rPr>
              <a:t>2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693490" y="31902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5" name="Elipse 4"/>
          <p:cNvSpPr/>
          <p:nvPr/>
        </p:nvSpPr>
        <p:spPr>
          <a:xfrm>
            <a:off x="2132140" y="392906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2362139" y="3577469"/>
            <a:ext cx="398716" cy="35159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10" idx="0"/>
          </p:cNvCxnSpPr>
          <p:nvPr/>
        </p:nvCxnSpPr>
        <p:spPr>
          <a:xfrm>
            <a:off x="3086123" y="3577469"/>
            <a:ext cx="407034" cy="35159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560768" y="4643446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9" name="Conector reto 8"/>
          <p:cNvCxnSpPr>
            <a:stCxn id="8" idx="0"/>
            <a:endCxn id="5" idx="5"/>
          </p:cNvCxnSpPr>
          <p:nvPr/>
        </p:nvCxnSpPr>
        <p:spPr>
          <a:xfrm rot="16200000" flipV="1">
            <a:off x="2494186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263158" y="392906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11" name="Elipse 10"/>
          <p:cNvSpPr/>
          <p:nvPr/>
        </p:nvSpPr>
        <p:spPr>
          <a:xfrm>
            <a:off x="2203578" y="5357826"/>
            <a:ext cx="459998" cy="45364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12" name="Conector reto 11"/>
          <p:cNvCxnSpPr>
            <a:stCxn id="8" idx="3"/>
            <a:endCxn id="11" idx="0"/>
          </p:cNvCxnSpPr>
          <p:nvPr/>
        </p:nvCxnSpPr>
        <p:spPr>
          <a:xfrm rot="5400000">
            <a:off x="2367271" y="5096962"/>
            <a:ext cx="327171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989396" y="535782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14" name="Conector reto 13"/>
          <p:cNvCxnSpPr>
            <a:stCxn id="8" idx="5"/>
            <a:endCxn id="13" idx="0"/>
          </p:cNvCxnSpPr>
          <p:nvPr/>
        </p:nvCxnSpPr>
        <p:spPr>
          <a:xfrm rot="16200000" flipH="1">
            <a:off x="2922814" y="5061243"/>
            <a:ext cx="327171" cy="265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703512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16" name="Conector reto 15"/>
          <p:cNvCxnSpPr>
            <a:stCxn id="5" idx="3"/>
            <a:endCxn id="15" idx="0"/>
          </p:cNvCxnSpPr>
          <p:nvPr/>
        </p:nvCxnSpPr>
        <p:spPr>
          <a:xfrm rot="5400000">
            <a:off x="1902924" y="434686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691786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18" name="Conector reto 17"/>
          <p:cNvCxnSpPr>
            <a:stCxn id="17" idx="0"/>
            <a:endCxn id="10" idx="5"/>
          </p:cNvCxnSpPr>
          <p:nvPr/>
        </p:nvCxnSpPr>
        <p:spPr>
          <a:xfrm rot="16200000" flipV="1">
            <a:off x="3625204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560768" y="607220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29" name="Conector reto 28"/>
          <p:cNvCxnSpPr>
            <a:stCxn id="11" idx="5"/>
            <a:endCxn id="28" idx="0"/>
          </p:cNvCxnSpPr>
          <p:nvPr/>
        </p:nvCxnSpPr>
        <p:spPr>
          <a:xfrm rot="16200000" flipH="1">
            <a:off x="2529905" y="5811342"/>
            <a:ext cx="327171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827914" y="31902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</a:t>
            </a:r>
          </a:p>
        </p:txBody>
      </p:sp>
      <p:sp>
        <p:nvSpPr>
          <p:cNvPr id="24" name="Elipse 23"/>
          <p:cNvSpPr/>
          <p:nvPr/>
        </p:nvSpPr>
        <p:spPr>
          <a:xfrm>
            <a:off x="8103654" y="3929066"/>
            <a:ext cx="459998" cy="45364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cxnSp>
        <p:nvCxnSpPr>
          <p:cNvPr id="25" name="Conector reto 24"/>
          <p:cNvCxnSpPr>
            <a:stCxn id="23" idx="3"/>
            <a:endCxn id="24" idx="7"/>
          </p:cNvCxnSpPr>
          <p:nvPr/>
        </p:nvCxnSpPr>
        <p:spPr>
          <a:xfrm flipH="1">
            <a:off x="8496287" y="3577469"/>
            <a:ext cx="398992" cy="4180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5"/>
            <a:endCxn id="31" idx="1"/>
          </p:cNvCxnSpPr>
          <p:nvPr/>
        </p:nvCxnSpPr>
        <p:spPr>
          <a:xfrm>
            <a:off x="9220547" y="3577469"/>
            <a:ext cx="399202" cy="4180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8532282" y="4643446"/>
            <a:ext cx="459998" cy="4536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cxnSp>
        <p:nvCxnSpPr>
          <p:cNvPr id="30" name="Conector reto 29"/>
          <p:cNvCxnSpPr>
            <a:stCxn id="27" idx="0"/>
            <a:endCxn id="24" idx="5"/>
          </p:cNvCxnSpPr>
          <p:nvPr/>
        </p:nvCxnSpPr>
        <p:spPr>
          <a:xfrm rot="16200000" flipV="1">
            <a:off x="8465700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9552384" y="392906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</a:t>
            </a:r>
          </a:p>
        </p:txBody>
      </p:sp>
      <p:sp>
        <p:nvSpPr>
          <p:cNvPr id="32" name="Elipse 31"/>
          <p:cNvSpPr/>
          <p:nvPr/>
        </p:nvSpPr>
        <p:spPr>
          <a:xfrm>
            <a:off x="7246398" y="535782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cxnSp>
        <p:nvCxnSpPr>
          <p:cNvPr id="33" name="Conector reto 32"/>
          <p:cNvCxnSpPr>
            <a:stCxn id="36" idx="3"/>
            <a:endCxn id="32" idx="0"/>
          </p:cNvCxnSpPr>
          <p:nvPr/>
        </p:nvCxnSpPr>
        <p:spPr>
          <a:xfrm rot="5400000">
            <a:off x="7445810" y="506124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8960910" y="535782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</a:t>
            </a:r>
          </a:p>
        </p:txBody>
      </p:sp>
      <p:cxnSp>
        <p:nvCxnSpPr>
          <p:cNvPr id="35" name="Conector reto 34"/>
          <p:cNvCxnSpPr>
            <a:stCxn id="27" idx="5"/>
            <a:endCxn id="34" idx="0"/>
          </p:cNvCxnSpPr>
          <p:nvPr/>
        </p:nvCxnSpPr>
        <p:spPr>
          <a:xfrm rot="16200000" flipH="1">
            <a:off x="8894328" y="5061243"/>
            <a:ext cx="327171" cy="265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7675026" y="4643446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</a:t>
            </a:r>
          </a:p>
        </p:txBody>
      </p:sp>
      <p:cxnSp>
        <p:nvCxnSpPr>
          <p:cNvPr id="37" name="Conector reto 36"/>
          <p:cNvCxnSpPr>
            <a:stCxn id="24" idx="3"/>
            <a:endCxn id="36" idx="0"/>
          </p:cNvCxnSpPr>
          <p:nvPr/>
        </p:nvCxnSpPr>
        <p:spPr>
          <a:xfrm rot="5400000">
            <a:off x="7874438" y="4346863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9981012" y="464344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cxnSp>
        <p:nvCxnSpPr>
          <p:cNvPr id="39" name="Conector reto 38"/>
          <p:cNvCxnSpPr>
            <a:stCxn id="38" idx="0"/>
            <a:endCxn id="31" idx="5"/>
          </p:cNvCxnSpPr>
          <p:nvPr/>
        </p:nvCxnSpPr>
        <p:spPr>
          <a:xfrm rot="16200000" flipV="1">
            <a:off x="9914430" y="4346864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8175092" y="535782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cxnSp>
        <p:nvCxnSpPr>
          <p:cNvPr id="41" name="Conector reto 40"/>
          <p:cNvCxnSpPr>
            <a:stCxn id="27" idx="3"/>
            <a:endCxn id="40" idx="0"/>
          </p:cNvCxnSpPr>
          <p:nvPr/>
        </p:nvCxnSpPr>
        <p:spPr>
          <a:xfrm rot="5400000">
            <a:off x="8338785" y="5096962"/>
            <a:ext cx="327171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774950" y="39290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60834" y="464344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894422" y="53578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252760" y="603961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sp>
        <p:nvSpPr>
          <p:cNvPr id="46" name="Seta para a direita 45"/>
          <p:cNvSpPr/>
          <p:nvPr/>
        </p:nvSpPr>
        <p:spPr>
          <a:xfrm>
            <a:off x="5240454" y="3786190"/>
            <a:ext cx="1071570" cy="28575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246868" y="4214818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Rotação</a:t>
            </a:r>
          </a:p>
          <a:p>
            <a:pPr algn="ctr"/>
            <a:r>
              <a:rPr lang="pt-BR" dirty="0"/>
              <a:t>dupla</a:t>
            </a:r>
            <a:br>
              <a:rPr lang="pt-BR" dirty="0"/>
            </a:br>
            <a:r>
              <a:rPr lang="pt-BR" dirty="0"/>
              <a:t>esquerda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340721" y="45962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024968" y="4614109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846296" y="392177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867314" y="53218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930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o ultimo exemplo do endereço:</a:t>
            </a:r>
          </a:p>
          <a:p>
            <a:r>
              <a:rPr lang="pt-BR" dirty="0">
                <a:hlinkClick r:id="rId2"/>
              </a:rPr>
              <a:t>http://www.lcad.icmc.usp.br/~nonato/ED/AVL/remocao.html</a:t>
            </a:r>
            <a:endParaRPr lang="pt-BR" dirty="0"/>
          </a:p>
          <a:p>
            <a:endParaRPr lang="pt-BR" dirty="0"/>
          </a:p>
          <a:p>
            <a:r>
              <a:rPr lang="pt-BR" dirty="0"/>
              <a:t>Para ilustrar que a remoção pode necessitar no pior caso de </a:t>
            </a:r>
            <a:r>
              <a:rPr lang="pt-BR" dirty="0" err="1"/>
              <a:t>lg</a:t>
            </a:r>
            <a:r>
              <a:rPr lang="pt-BR" dirty="0"/>
              <a:t> n rotações</a:t>
            </a:r>
          </a:p>
        </p:txBody>
      </p:sp>
    </p:spTree>
    <p:extLst>
      <p:ext uri="{BB962C8B-B14F-4D97-AF65-F5344CB8AC3E}">
        <p14:creationId xmlns:p14="http://schemas.microsoft.com/office/powerpoint/2010/main" val="115678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mais eficiente de busca </a:t>
            </a:r>
            <a:r>
              <a:rPr lang="pt-BR" dirty="0"/>
              <a:t>é conseguida com uma árvore binária de busca completa</a:t>
            </a:r>
          </a:p>
          <a:p>
            <a:r>
              <a:rPr lang="pt-BR" dirty="0"/>
              <a:t>Inserções e remoções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degeneram</a:t>
            </a:r>
            <a:r>
              <a:rPr lang="pt-BR" dirty="0"/>
              <a:t> a árvore</a:t>
            </a:r>
          </a:p>
          <a:p>
            <a:r>
              <a:rPr lang="pt-BR" dirty="0"/>
              <a:t>Manter uma árvore sempre completa tem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muito alto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AVL </a:t>
            </a:r>
            <a:r>
              <a:rPr lang="pt-BR" dirty="0"/>
              <a:t>podem ser usadas para manter uma árvore binária de busca balanceada e otimizada para efetuar buscas rápidas</a:t>
            </a:r>
          </a:p>
        </p:txBody>
      </p:sp>
    </p:spTree>
    <p:extLst>
      <p:ext uri="{BB962C8B-B14F-4D97-AF65-F5344CB8AC3E}">
        <p14:creationId xmlns:p14="http://schemas.microsoft.com/office/powerpoint/2010/main" val="26216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minimizar esse custo pode-se desenvolver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binárias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busca ótimas </a:t>
            </a:r>
            <a:r>
              <a:rPr lang="pt-BR" dirty="0"/>
              <a:t>para uma dada freqüência de acesso</a:t>
            </a:r>
          </a:p>
          <a:p>
            <a:r>
              <a:rPr lang="pt-BR" dirty="0"/>
              <a:t>No entanto estas soluções são limitadas: </a:t>
            </a:r>
          </a:p>
          <a:p>
            <a:pPr lvl="1"/>
            <a:r>
              <a:rPr lang="pt-BR" dirty="0"/>
              <a:t>Possuem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elevado </a:t>
            </a:r>
            <a:r>
              <a:rPr lang="pt-BR" dirty="0"/>
              <a:t>- o custo para construir uma árvore </a:t>
            </a:r>
            <a:br>
              <a:rPr lang="pt-BR" dirty="0"/>
            </a:br>
            <a:r>
              <a:rPr lang="pt-BR" dirty="0"/>
              <a:t>binária ótima é 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Se restringem a aplicações que utilizam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dados estáticos </a:t>
            </a:r>
            <a:r>
              <a:rPr lang="pt-BR" dirty="0"/>
              <a:t>- após </a:t>
            </a:r>
            <a:br>
              <a:rPr lang="pt-BR" dirty="0"/>
            </a:br>
            <a:r>
              <a:rPr lang="pt-BR" dirty="0"/>
              <a:t>um certo número de inserções e remoções as árvores deixam </a:t>
            </a:r>
            <a:br>
              <a:rPr lang="pt-BR" dirty="0"/>
            </a:br>
            <a:r>
              <a:rPr lang="pt-BR" dirty="0"/>
              <a:t>de ser ótimas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estruturas em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 probabilidades de acesso aos elementos são idênticas</a:t>
            </a:r>
            <a:r>
              <a:rPr lang="pt-BR" dirty="0"/>
              <a:t>, existe uma solução melhor:</a:t>
            </a:r>
          </a:p>
          <a:p>
            <a:r>
              <a:rPr lang="pt-BR" dirty="0"/>
              <a:t>Árvores Balanceadas</a:t>
            </a:r>
          </a:p>
          <a:p>
            <a:pPr lvl="1"/>
            <a:r>
              <a:rPr lang="pt-BR" dirty="0"/>
              <a:t>A idéia é manter o custo de acesso em O(</a:t>
            </a:r>
            <a:r>
              <a:rPr lang="pt-BR" dirty="0" err="1"/>
              <a:t>lg</a:t>
            </a:r>
            <a:r>
              <a:rPr lang="pt-BR" dirty="0"/>
              <a:t> n), a mesma ordem de grandeza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completa</a:t>
            </a:r>
            <a:endParaRPr lang="pt-BR" dirty="0"/>
          </a:p>
          <a:p>
            <a:pPr lvl="1"/>
            <a:r>
              <a:rPr lang="pt-BR" dirty="0"/>
              <a:t>Este custo deve se manter ao longo de toda utilização da estrutura,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mesmo após inserções e remoções</a:t>
            </a:r>
          </a:p>
          <a:p>
            <a:endParaRPr lang="pt-BR" dirty="0"/>
          </a:p>
          <a:p>
            <a:r>
              <a:rPr lang="pt-BR" dirty="0"/>
              <a:t>Mas como manter este custo após inserções e remoções?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9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Balanceamento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inclusão de uma nova chave </a:t>
            </a:r>
            <a:r>
              <a:rPr lang="pt-BR" dirty="0"/>
              <a:t>na árvore abaixo:</a:t>
            </a:r>
          </a:p>
        </p:txBody>
      </p:sp>
      <p:sp>
        <p:nvSpPr>
          <p:cNvPr id="5" name="Elipse 4"/>
          <p:cNvSpPr/>
          <p:nvPr/>
        </p:nvSpPr>
        <p:spPr>
          <a:xfrm>
            <a:off x="5953124" y="314324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8</a:t>
            </a:r>
          </a:p>
        </p:txBody>
      </p:sp>
      <p:sp>
        <p:nvSpPr>
          <p:cNvPr id="7" name="Elipse 6"/>
          <p:cNvSpPr/>
          <p:nvPr/>
        </p:nvSpPr>
        <p:spPr>
          <a:xfrm>
            <a:off x="4595802" y="37861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4</a:t>
            </a:r>
          </a:p>
        </p:txBody>
      </p:sp>
      <p:cxnSp>
        <p:nvCxnSpPr>
          <p:cNvPr id="8" name="Conector reto 7"/>
          <p:cNvCxnSpPr>
            <a:stCxn id="5" idx="3"/>
            <a:endCxn id="7" idx="7"/>
          </p:cNvCxnSpPr>
          <p:nvPr/>
        </p:nvCxnSpPr>
        <p:spPr>
          <a:xfrm rot="5400000">
            <a:off x="5343378" y="3175514"/>
            <a:ext cx="322168" cy="103205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5" idx="5"/>
            <a:endCxn id="45" idx="1"/>
          </p:cNvCxnSpPr>
          <p:nvPr/>
        </p:nvCxnSpPr>
        <p:spPr>
          <a:xfrm rot="16200000" flipH="1">
            <a:off x="6664981" y="3211233"/>
            <a:ext cx="322168" cy="96061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5934" y="5286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7</a:t>
            </a:r>
          </a:p>
        </p:txBody>
      </p:sp>
      <p:cxnSp>
        <p:nvCxnSpPr>
          <p:cNvPr id="11" name="Conector reto 10"/>
          <p:cNvCxnSpPr>
            <a:stCxn id="10" idx="0"/>
            <a:endCxn id="13" idx="5"/>
          </p:cNvCxnSpPr>
          <p:nvPr/>
        </p:nvCxnSpPr>
        <p:spPr>
          <a:xfrm rot="16200000" flipV="1">
            <a:off x="5529352" y="4989806"/>
            <a:ext cx="398609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952860" y="450057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5238744" y="450057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6</a:t>
            </a:r>
          </a:p>
        </p:txBody>
      </p:sp>
      <p:cxnSp>
        <p:nvCxnSpPr>
          <p:cNvPr id="14" name="Conector reto 13"/>
          <p:cNvCxnSpPr>
            <a:stCxn id="7" idx="3"/>
            <a:endCxn id="12" idx="0"/>
          </p:cNvCxnSpPr>
          <p:nvPr/>
        </p:nvCxnSpPr>
        <p:spPr>
          <a:xfrm rot="5400000">
            <a:off x="4259429" y="4096830"/>
            <a:ext cx="327171" cy="48030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3" idx="0"/>
            <a:endCxn id="7" idx="5"/>
          </p:cNvCxnSpPr>
          <p:nvPr/>
        </p:nvCxnSpPr>
        <p:spPr>
          <a:xfrm rot="16200000" flipV="1">
            <a:off x="5065005" y="4096831"/>
            <a:ext cx="327171" cy="48030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2" idx="3"/>
            <a:endCxn id="17" idx="0"/>
          </p:cNvCxnSpPr>
          <p:nvPr/>
        </p:nvCxnSpPr>
        <p:spPr>
          <a:xfrm rot="5400000">
            <a:off x="3695019" y="4961181"/>
            <a:ext cx="398609" cy="25180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538419" y="5286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</a:t>
            </a:r>
          </a:p>
        </p:txBody>
      </p:sp>
      <p:sp>
        <p:nvSpPr>
          <p:cNvPr id="30" name="Elipse 29"/>
          <p:cNvSpPr/>
          <p:nvPr/>
        </p:nvSpPr>
        <p:spPr>
          <a:xfrm>
            <a:off x="4310050" y="5286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3</a:t>
            </a:r>
          </a:p>
        </p:txBody>
      </p:sp>
      <p:cxnSp>
        <p:nvCxnSpPr>
          <p:cNvPr id="32" name="Conector reto 31"/>
          <p:cNvCxnSpPr>
            <a:stCxn id="12" idx="5"/>
            <a:endCxn id="30" idx="0"/>
          </p:cNvCxnSpPr>
          <p:nvPr/>
        </p:nvCxnSpPr>
        <p:spPr>
          <a:xfrm rot="16200000" flipH="1">
            <a:off x="4243468" y="4989805"/>
            <a:ext cx="398609" cy="194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921622" y="5286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5</a:t>
            </a:r>
          </a:p>
        </p:txBody>
      </p:sp>
      <p:cxnSp>
        <p:nvCxnSpPr>
          <p:cNvPr id="36" name="Conector reto 35"/>
          <p:cNvCxnSpPr>
            <a:stCxn id="13" idx="3"/>
            <a:endCxn id="34" idx="0"/>
          </p:cNvCxnSpPr>
          <p:nvPr/>
        </p:nvCxnSpPr>
        <p:spPr>
          <a:xfrm rot="5400000">
            <a:off x="5029562" y="5009839"/>
            <a:ext cx="398609" cy="154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7239008" y="378619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12</a:t>
            </a:r>
          </a:p>
        </p:txBody>
      </p:sp>
      <p:sp>
        <p:nvSpPr>
          <p:cNvPr id="48" name="Elipse 47"/>
          <p:cNvSpPr/>
          <p:nvPr/>
        </p:nvSpPr>
        <p:spPr>
          <a:xfrm>
            <a:off x="6596066" y="450057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10</a:t>
            </a:r>
          </a:p>
        </p:txBody>
      </p:sp>
      <p:sp>
        <p:nvSpPr>
          <p:cNvPr id="49" name="Elipse 48"/>
          <p:cNvSpPr/>
          <p:nvPr/>
        </p:nvSpPr>
        <p:spPr>
          <a:xfrm>
            <a:off x="7881950" y="450057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14</a:t>
            </a:r>
          </a:p>
        </p:txBody>
      </p:sp>
      <p:cxnSp>
        <p:nvCxnSpPr>
          <p:cNvPr id="50" name="Conector reto 49"/>
          <p:cNvCxnSpPr>
            <a:stCxn id="45" idx="3"/>
            <a:endCxn id="48" idx="0"/>
          </p:cNvCxnSpPr>
          <p:nvPr/>
        </p:nvCxnSpPr>
        <p:spPr>
          <a:xfrm rot="5400000">
            <a:off x="6902635" y="4096830"/>
            <a:ext cx="327171" cy="48030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9" idx="0"/>
            <a:endCxn id="45" idx="5"/>
          </p:cNvCxnSpPr>
          <p:nvPr/>
        </p:nvCxnSpPr>
        <p:spPr>
          <a:xfrm rot="16200000" flipV="1">
            <a:off x="7708211" y="4096831"/>
            <a:ext cx="327171" cy="48030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8" idx="3"/>
            <a:endCxn id="53" idx="0"/>
          </p:cNvCxnSpPr>
          <p:nvPr/>
        </p:nvCxnSpPr>
        <p:spPr>
          <a:xfrm rot="5400000">
            <a:off x="6366850" y="4989805"/>
            <a:ext cx="398609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6238876" y="5286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9</a:t>
            </a:r>
          </a:p>
        </p:txBody>
      </p:sp>
      <p:sp>
        <p:nvSpPr>
          <p:cNvPr id="54" name="Elipse 53"/>
          <p:cNvSpPr/>
          <p:nvPr/>
        </p:nvSpPr>
        <p:spPr>
          <a:xfrm>
            <a:off x="6953256" y="5286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11</a:t>
            </a:r>
          </a:p>
        </p:txBody>
      </p:sp>
      <p:cxnSp>
        <p:nvCxnSpPr>
          <p:cNvPr id="55" name="Conector reto 54"/>
          <p:cNvCxnSpPr>
            <a:stCxn id="48" idx="5"/>
            <a:endCxn id="54" idx="0"/>
          </p:cNvCxnSpPr>
          <p:nvPr/>
        </p:nvCxnSpPr>
        <p:spPr>
          <a:xfrm rot="16200000" flipH="1">
            <a:off x="6886674" y="4989805"/>
            <a:ext cx="398609" cy="194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7564828" y="5286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13</a:t>
            </a:r>
          </a:p>
        </p:txBody>
      </p:sp>
      <p:cxnSp>
        <p:nvCxnSpPr>
          <p:cNvPr id="57" name="Conector reto 56"/>
          <p:cNvCxnSpPr>
            <a:stCxn id="49" idx="3"/>
            <a:endCxn id="56" idx="0"/>
          </p:cNvCxnSpPr>
          <p:nvPr/>
        </p:nvCxnSpPr>
        <p:spPr>
          <a:xfrm rot="5400000">
            <a:off x="7672768" y="5009839"/>
            <a:ext cx="398609" cy="154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17" idx="3"/>
            <a:endCxn id="66" idx="0"/>
          </p:cNvCxnSpPr>
          <p:nvPr/>
        </p:nvCxnSpPr>
        <p:spPr>
          <a:xfrm rot="5400000">
            <a:off x="3314618" y="5756023"/>
            <a:ext cx="373593" cy="20874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3167042" y="6047190"/>
            <a:ext cx="459998" cy="4536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0</a:t>
            </a:r>
          </a:p>
        </p:txBody>
      </p:sp>
      <p:sp>
        <p:nvSpPr>
          <p:cNvPr id="67" name="Elipse 66"/>
          <p:cNvSpPr/>
          <p:nvPr/>
        </p:nvSpPr>
        <p:spPr>
          <a:xfrm>
            <a:off x="8239140" y="5286388"/>
            <a:ext cx="459998" cy="4536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15</a:t>
            </a:r>
          </a:p>
        </p:txBody>
      </p:sp>
      <p:cxnSp>
        <p:nvCxnSpPr>
          <p:cNvPr id="68" name="Conector reto 67"/>
          <p:cNvCxnSpPr>
            <a:stCxn id="49" idx="5"/>
            <a:endCxn id="67" idx="0"/>
          </p:cNvCxnSpPr>
          <p:nvPr/>
        </p:nvCxnSpPr>
        <p:spPr>
          <a:xfrm rot="16200000" flipH="1">
            <a:off x="8172558" y="4989805"/>
            <a:ext cx="398609" cy="194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Balanceamento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transformar a árvore em completa é necessário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 todos os nós</a:t>
            </a:r>
            <a:r>
              <a:rPr lang="pt-BR" dirty="0"/>
              <a:t>, trocando folhas com nós internos, procedimento O(n)</a:t>
            </a:r>
          </a:p>
        </p:txBody>
      </p:sp>
      <p:sp>
        <p:nvSpPr>
          <p:cNvPr id="5" name="Elipse 4"/>
          <p:cNvSpPr/>
          <p:nvPr/>
        </p:nvSpPr>
        <p:spPr>
          <a:xfrm>
            <a:off x="5953124" y="350043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7</a:t>
            </a:r>
          </a:p>
        </p:txBody>
      </p:sp>
      <p:sp>
        <p:nvSpPr>
          <p:cNvPr id="7" name="Elipse 6"/>
          <p:cNvSpPr/>
          <p:nvPr/>
        </p:nvSpPr>
        <p:spPr>
          <a:xfrm>
            <a:off x="4595802" y="414338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3</a:t>
            </a:r>
          </a:p>
        </p:txBody>
      </p:sp>
      <p:cxnSp>
        <p:nvCxnSpPr>
          <p:cNvPr id="8" name="Conector reto 7"/>
          <p:cNvCxnSpPr>
            <a:stCxn id="5" idx="3"/>
            <a:endCxn id="7" idx="7"/>
          </p:cNvCxnSpPr>
          <p:nvPr/>
        </p:nvCxnSpPr>
        <p:spPr>
          <a:xfrm rot="5400000">
            <a:off x="5343378" y="3532704"/>
            <a:ext cx="322168" cy="103205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5" idx="5"/>
            <a:endCxn id="45" idx="1"/>
          </p:cNvCxnSpPr>
          <p:nvPr/>
        </p:nvCxnSpPr>
        <p:spPr>
          <a:xfrm rot="16200000" flipH="1">
            <a:off x="6664981" y="3568423"/>
            <a:ext cx="322168" cy="96061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5934" y="564357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6</a:t>
            </a:r>
          </a:p>
        </p:txBody>
      </p:sp>
      <p:cxnSp>
        <p:nvCxnSpPr>
          <p:cNvPr id="11" name="Conector reto 10"/>
          <p:cNvCxnSpPr>
            <a:stCxn id="10" idx="0"/>
            <a:endCxn id="13" idx="5"/>
          </p:cNvCxnSpPr>
          <p:nvPr/>
        </p:nvCxnSpPr>
        <p:spPr>
          <a:xfrm rot="16200000" flipV="1">
            <a:off x="5529352" y="5346996"/>
            <a:ext cx="398609" cy="19455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952860" y="48577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</a:t>
            </a:r>
          </a:p>
        </p:txBody>
      </p:sp>
      <p:sp>
        <p:nvSpPr>
          <p:cNvPr id="13" name="Elipse 12"/>
          <p:cNvSpPr/>
          <p:nvPr/>
        </p:nvSpPr>
        <p:spPr>
          <a:xfrm>
            <a:off x="5238744" y="48577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5</a:t>
            </a:r>
          </a:p>
        </p:txBody>
      </p:sp>
      <p:cxnSp>
        <p:nvCxnSpPr>
          <p:cNvPr id="14" name="Conector reto 13"/>
          <p:cNvCxnSpPr>
            <a:stCxn id="7" idx="3"/>
            <a:endCxn id="12" idx="0"/>
          </p:cNvCxnSpPr>
          <p:nvPr/>
        </p:nvCxnSpPr>
        <p:spPr>
          <a:xfrm rot="5400000">
            <a:off x="4259429" y="4454020"/>
            <a:ext cx="327171" cy="48030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3" idx="0"/>
            <a:endCxn id="7" idx="5"/>
          </p:cNvCxnSpPr>
          <p:nvPr/>
        </p:nvCxnSpPr>
        <p:spPr>
          <a:xfrm rot="16200000" flipV="1">
            <a:off x="5065005" y="4454021"/>
            <a:ext cx="327171" cy="48030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2" idx="3"/>
            <a:endCxn id="17" idx="0"/>
          </p:cNvCxnSpPr>
          <p:nvPr/>
        </p:nvCxnSpPr>
        <p:spPr>
          <a:xfrm rot="5400000">
            <a:off x="3718823" y="5320445"/>
            <a:ext cx="376878" cy="22592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564300" y="562184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0</a:t>
            </a:r>
          </a:p>
        </p:txBody>
      </p:sp>
      <p:sp>
        <p:nvSpPr>
          <p:cNvPr id="30" name="Elipse 29"/>
          <p:cNvSpPr/>
          <p:nvPr/>
        </p:nvSpPr>
        <p:spPr>
          <a:xfrm>
            <a:off x="4310050" y="564357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2</a:t>
            </a:r>
          </a:p>
        </p:txBody>
      </p:sp>
      <p:cxnSp>
        <p:nvCxnSpPr>
          <p:cNvPr id="32" name="Conector reto 31"/>
          <p:cNvCxnSpPr>
            <a:stCxn id="12" idx="5"/>
            <a:endCxn id="30" idx="0"/>
          </p:cNvCxnSpPr>
          <p:nvPr/>
        </p:nvCxnSpPr>
        <p:spPr>
          <a:xfrm rot="16200000" flipH="1">
            <a:off x="4243468" y="5346995"/>
            <a:ext cx="398609" cy="194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921622" y="564357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4</a:t>
            </a:r>
          </a:p>
        </p:txBody>
      </p:sp>
      <p:cxnSp>
        <p:nvCxnSpPr>
          <p:cNvPr id="36" name="Conector reto 35"/>
          <p:cNvCxnSpPr>
            <a:stCxn id="13" idx="3"/>
            <a:endCxn id="34" idx="0"/>
          </p:cNvCxnSpPr>
          <p:nvPr/>
        </p:nvCxnSpPr>
        <p:spPr>
          <a:xfrm rot="5400000">
            <a:off x="5029562" y="5367029"/>
            <a:ext cx="398609" cy="154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7239008" y="414338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11</a:t>
            </a:r>
          </a:p>
        </p:txBody>
      </p:sp>
      <p:sp>
        <p:nvSpPr>
          <p:cNvPr id="48" name="Elipse 47"/>
          <p:cNvSpPr/>
          <p:nvPr/>
        </p:nvSpPr>
        <p:spPr>
          <a:xfrm>
            <a:off x="6596066" y="48577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9</a:t>
            </a:r>
          </a:p>
        </p:txBody>
      </p:sp>
      <p:sp>
        <p:nvSpPr>
          <p:cNvPr id="49" name="Elipse 48"/>
          <p:cNvSpPr/>
          <p:nvPr/>
        </p:nvSpPr>
        <p:spPr>
          <a:xfrm>
            <a:off x="7881950" y="48577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13</a:t>
            </a:r>
          </a:p>
        </p:txBody>
      </p:sp>
      <p:cxnSp>
        <p:nvCxnSpPr>
          <p:cNvPr id="50" name="Conector reto 49"/>
          <p:cNvCxnSpPr>
            <a:stCxn id="45" idx="3"/>
            <a:endCxn id="48" idx="0"/>
          </p:cNvCxnSpPr>
          <p:nvPr/>
        </p:nvCxnSpPr>
        <p:spPr>
          <a:xfrm rot="5400000">
            <a:off x="6902635" y="4454020"/>
            <a:ext cx="327171" cy="48030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9" idx="0"/>
            <a:endCxn id="45" idx="5"/>
          </p:cNvCxnSpPr>
          <p:nvPr/>
        </p:nvCxnSpPr>
        <p:spPr>
          <a:xfrm rot="16200000" flipV="1">
            <a:off x="7708211" y="4454021"/>
            <a:ext cx="327171" cy="48030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8" idx="3"/>
            <a:endCxn id="53" idx="0"/>
          </p:cNvCxnSpPr>
          <p:nvPr/>
        </p:nvCxnSpPr>
        <p:spPr>
          <a:xfrm rot="5400000">
            <a:off x="6362029" y="5320445"/>
            <a:ext cx="376878" cy="22592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6207506" y="562184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8</a:t>
            </a:r>
          </a:p>
        </p:txBody>
      </p:sp>
      <p:sp>
        <p:nvSpPr>
          <p:cNvPr id="54" name="Elipse 53"/>
          <p:cNvSpPr/>
          <p:nvPr/>
        </p:nvSpPr>
        <p:spPr>
          <a:xfrm>
            <a:off x="6953256" y="564357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10</a:t>
            </a:r>
          </a:p>
        </p:txBody>
      </p:sp>
      <p:cxnSp>
        <p:nvCxnSpPr>
          <p:cNvPr id="55" name="Conector reto 54"/>
          <p:cNvCxnSpPr>
            <a:stCxn id="48" idx="5"/>
            <a:endCxn id="54" idx="0"/>
          </p:cNvCxnSpPr>
          <p:nvPr/>
        </p:nvCxnSpPr>
        <p:spPr>
          <a:xfrm rot="16200000" flipH="1">
            <a:off x="6886674" y="5346995"/>
            <a:ext cx="398609" cy="194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7564828" y="564357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12</a:t>
            </a:r>
          </a:p>
        </p:txBody>
      </p:sp>
      <p:cxnSp>
        <p:nvCxnSpPr>
          <p:cNvPr id="57" name="Conector reto 56"/>
          <p:cNvCxnSpPr>
            <a:stCxn id="49" idx="3"/>
            <a:endCxn id="56" idx="0"/>
          </p:cNvCxnSpPr>
          <p:nvPr/>
        </p:nvCxnSpPr>
        <p:spPr>
          <a:xfrm rot="5400000">
            <a:off x="7672768" y="5367029"/>
            <a:ext cx="398609" cy="154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8239140" y="564357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Narrow" pitchFamily="34" charset="0"/>
              </a:rPr>
              <a:t>14</a:t>
            </a:r>
          </a:p>
        </p:txBody>
      </p:sp>
      <p:cxnSp>
        <p:nvCxnSpPr>
          <p:cNvPr id="68" name="Conector reto 67"/>
          <p:cNvCxnSpPr>
            <a:stCxn id="49" idx="5"/>
            <a:endCxn id="67" idx="0"/>
          </p:cNvCxnSpPr>
          <p:nvPr/>
        </p:nvCxnSpPr>
        <p:spPr>
          <a:xfrm rot="16200000" flipH="1">
            <a:off x="8172558" y="5346995"/>
            <a:ext cx="398609" cy="194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3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Balanceamento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transformação de uma árvore desbalanceada em uma árvore completa </a:t>
            </a:r>
            <a:br>
              <a:rPr lang="pt-BR" dirty="0"/>
            </a:br>
            <a:r>
              <a:rPr lang="pt-BR" dirty="0"/>
              <a:t>tem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elevado</a:t>
            </a:r>
          </a:p>
          <a:p>
            <a:r>
              <a:rPr lang="pt-BR" dirty="0"/>
              <a:t>É necessário encontrar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de balanceamento</a:t>
            </a:r>
            <a:r>
              <a:rPr lang="pt-BR" dirty="0"/>
              <a:t> com um custo menor</a:t>
            </a:r>
          </a:p>
          <a:p>
            <a:pPr lvl="1"/>
            <a:r>
              <a:rPr lang="pt-BR" dirty="0"/>
              <a:t>A solução encontrada foi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flexibilizar a definição de árvore balanceada</a:t>
            </a:r>
          </a:p>
          <a:p>
            <a:r>
              <a:rPr lang="pt-BR" dirty="0"/>
              <a:t>Uma árvore balanceada:</a:t>
            </a:r>
          </a:p>
          <a:p>
            <a:pPr lvl="1"/>
            <a:r>
              <a:rPr lang="pt-BR" dirty="0"/>
              <a:t>Não precisa ser necessariamente uma árvore completa</a:t>
            </a:r>
          </a:p>
          <a:p>
            <a:pPr lvl="1"/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alterada periodicamente </a:t>
            </a:r>
            <a:r>
              <a:rPr lang="pt-BR" dirty="0"/>
              <a:t>para manter sua altura igual a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r>
              <a:rPr lang="pt-BR" dirty="0"/>
              <a:t>Operações de inserção, remoção e busca tem custo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76039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balanceadas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várias soluções de árvores balanceadas: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AVL</a:t>
            </a:r>
          </a:p>
          <a:p>
            <a:pPr lvl="1"/>
            <a:r>
              <a:rPr lang="pt-BR" dirty="0"/>
              <a:t>Árvores Aleatórias</a:t>
            </a:r>
          </a:p>
          <a:p>
            <a:pPr lvl="1"/>
            <a:r>
              <a:rPr lang="pt-BR" dirty="0"/>
              <a:t>Árvores 2-3-4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Rubro-negras</a:t>
            </a:r>
          </a:p>
          <a:p>
            <a:pPr lvl="1"/>
            <a:r>
              <a:rPr lang="pt-BR" dirty="0"/>
              <a:t>Árvores </a:t>
            </a:r>
            <a:r>
              <a:rPr lang="pt-BR" dirty="0" err="1"/>
              <a:t>Splay</a:t>
            </a:r>
            <a:endParaRPr lang="pt-BR" dirty="0"/>
          </a:p>
          <a:p>
            <a:pPr lvl="1"/>
            <a:r>
              <a:rPr lang="pt-BR" dirty="0"/>
              <a:t>Árvores </a:t>
            </a:r>
            <a:r>
              <a:rPr lang="pt-BR" dirty="0" err="1"/>
              <a:t>Scapegoat</a:t>
            </a: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B</a:t>
            </a:r>
            <a:r>
              <a:rPr lang="pt-BR" dirty="0"/>
              <a:t>, B*, B+</a:t>
            </a:r>
          </a:p>
          <a:p>
            <a:pPr lvl="1"/>
            <a:r>
              <a:rPr lang="pt-BR" dirty="0"/>
              <a:t>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46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AVL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</a:t>
            </a:r>
            <a:r>
              <a:rPr lang="pt-BR" dirty="0"/>
              <a:t> A é denominada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AVL</a:t>
            </a:r>
            <a:r>
              <a:rPr lang="pt-BR" dirty="0"/>
              <a:t> quando, para qualquer nó de A, 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alturas</a:t>
            </a:r>
            <a:r>
              <a:rPr lang="pt-BR" dirty="0"/>
              <a:t> de suas duas sub-árvores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diferem em até uma unidade</a:t>
            </a:r>
          </a:p>
        </p:txBody>
      </p:sp>
      <p:sp>
        <p:nvSpPr>
          <p:cNvPr id="4" name="Elipse 3"/>
          <p:cNvSpPr/>
          <p:nvPr/>
        </p:nvSpPr>
        <p:spPr>
          <a:xfrm>
            <a:off x="2401316" y="397409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401184" y="454560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6" name="Conector reto 5"/>
          <p:cNvCxnSpPr>
            <a:stCxn id="4" idx="3"/>
            <a:endCxn id="5" idx="7"/>
          </p:cNvCxnSpPr>
          <p:nvPr/>
        </p:nvCxnSpPr>
        <p:spPr>
          <a:xfrm rot="5400000">
            <a:off x="2005884" y="4149241"/>
            <a:ext cx="250730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" idx="5"/>
            <a:endCxn id="10" idx="1"/>
          </p:cNvCxnSpPr>
          <p:nvPr/>
        </p:nvCxnSpPr>
        <p:spPr>
          <a:xfrm rot="16200000" flipH="1">
            <a:off x="3006016" y="4149241"/>
            <a:ext cx="250730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829812" y="525998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9" name="Conector reto 8"/>
          <p:cNvCxnSpPr>
            <a:stCxn id="8" idx="0"/>
            <a:endCxn id="5" idx="5"/>
          </p:cNvCxnSpPr>
          <p:nvPr/>
        </p:nvCxnSpPr>
        <p:spPr>
          <a:xfrm rot="16200000" flipV="1">
            <a:off x="1763230" y="4963401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401448" y="4545603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11" name="Elipse 10"/>
          <p:cNvSpPr/>
          <p:nvPr/>
        </p:nvSpPr>
        <p:spPr>
          <a:xfrm>
            <a:off x="2901382" y="52135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901514" y="5213585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13" name="Conector reto 12"/>
          <p:cNvCxnSpPr>
            <a:stCxn id="10" idx="3"/>
            <a:endCxn id="11" idx="0"/>
          </p:cNvCxnSpPr>
          <p:nvPr/>
        </p:nvCxnSpPr>
        <p:spPr>
          <a:xfrm rot="5400000">
            <a:off x="3159712" y="4904482"/>
            <a:ext cx="280773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2" idx="0"/>
            <a:endCxn id="10" idx="5"/>
          </p:cNvCxnSpPr>
          <p:nvPr/>
        </p:nvCxnSpPr>
        <p:spPr>
          <a:xfrm rot="16200000" flipV="1">
            <a:off x="3822412" y="4904483"/>
            <a:ext cx="280773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187134" y="585652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 Narrow" pitchFamily="34" charset="0"/>
            </a:endParaRPr>
          </a:p>
        </p:txBody>
      </p:sp>
      <p:cxnSp>
        <p:nvCxnSpPr>
          <p:cNvPr id="16" name="Conector reto 15"/>
          <p:cNvCxnSpPr>
            <a:stCxn id="11" idx="5"/>
            <a:endCxn id="15" idx="0"/>
          </p:cNvCxnSpPr>
          <p:nvPr/>
        </p:nvCxnSpPr>
        <p:spPr>
          <a:xfrm rot="16200000" flipH="1">
            <a:off x="3227709" y="5667101"/>
            <a:ext cx="255733" cy="123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600188" y="392770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18" name="Elipse 17"/>
          <p:cNvSpPr/>
          <p:nvPr/>
        </p:nvSpPr>
        <p:spPr>
          <a:xfrm>
            <a:off x="6600056" y="442776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19" name="Conector reto 18"/>
          <p:cNvCxnSpPr>
            <a:stCxn id="17" idx="3"/>
            <a:endCxn id="18" idx="7"/>
          </p:cNvCxnSpPr>
          <p:nvPr/>
        </p:nvCxnSpPr>
        <p:spPr>
          <a:xfrm rot="5400000">
            <a:off x="7240475" y="4067124"/>
            <a:ext cx="179292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7" idx="5"/>
            <a:endCxn id="23" idx="1"/>
          </p:cNvCxnSpPr>
          <p:nvPr/>
        </p:nvCxnSpPr>
        <p:spPr>
          <a:xfrm rot="16200000" flipH="1">
            <a:off x="8240607" y="4067124"/>
            <a:ext cx="179292" cy="67486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7028684" y="514214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22" name="Conector reto 21"/>
          <p:cNvCxnSpPr>
            <a:stCxn id="21" idx="0"/>
            <a:endCxn id="18" idx="5"/>
          </p:cNvCxnSpPr>
          <p:nvPr/>
        </p:nvCxnSpPr>
        <p:spPr>
          <a:xfrm rot="16200000" flipV="1">
            <a:off x="6962102" y="4845565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600320" y="442776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</a:t>
            </a:r>
          </a:p>
        </p:txBody>
      </p:sp>
      <p:sp>
        <p:nvSpPr>
          <p:cNvPr id="24" name="Elipse 23"/>
          <p:cNvSpPr/>
          <p:nvPr/>
        </p:nvSpPr>
        <p:spPr>
          <a:xfrm>
            <a:off x="8100254" y="514214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26" name="Conector reto 25"/>
          <p:cNvCxnSpPr>
            <a:stCxn id="23" idx="3"/>
            <a:endCxn id="24" idx="0"/>
          </p:cNvCxnSpPr>
          <p:nvPr/>
        </p:nvCxnSpPr>
        <p:spPr>
          <a:xfrm rot="5400000">
            <a:off x="8335385" y="4809845"/>
            <a:ext cx="327171" cy="33743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528882" y="585652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cxnSp>
        <p:nvCxnSpPr>
          <p:cNvPr id="29" name="Conector reto 28"/>
          <p:cNvCxnSpPr>
            <a:stCxn id="24" idx="5"/>
            <a:endCxn id="28" idx="0"/>
          </p:cNvCxnSpPr>
          <p:nvPr/>
        </p:nvCxnSpPr>
        <p:spPr>
          <a:xfrm rot="16200000" flipH="1">
            <a:off x="8462300" y="5559944"/>
            <a:ext cx="327171" cy="265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972689" y="3427635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AVL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028684" y="3427635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não-AVL</a:t>
            </a:r>
          </a:p>
        </p:txBody>
      </p:sp>
      <p:cxnSp>
        <p:nvCxnSpPr>
          <p:cNvPr id="30" name="Conector em curva 29"/>
          <p:cNvCxnSpPr>
            <a:stCxn id="27" idx="2"/>
            <a:endCxn id="10" idx="0"/>
          </p:cNvCxnSpPr>
          <p:nvPr/>
        </p:nvCxnSpPr>
        <p:spPr>
          <a:xfrm rot="10800000" flipV="1">
            <a:off x="3631448" y="4112169"/>
            <a:ext cx="538149" cy="43343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169596" y="3612301"/>
            <a:ext cx="1497693" cy="999737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Nó regulado</a:t>
            </a:r>
          </a:p>
        </p:txBody>
      </p:sp>
      <p:cxnSp>
        <p:nvCxnSpPr>
          <p:cNvPr id="42" name="Conector em curva 41"/>
          <p:cNvCxnSpPr>
            <a:stCxn id="43" idx="2"/>
            <a:endCxn id="23" idx="0"/>
          </p:cNvCxnSpPr>
          <p:nvPr/>
        </p:nvCxnSpPr>
        <p:spPr>
          <a:xfrm rot="10800000" flipV="1">
            <a:off x="8830320" y="4112169"/>
            <a:ext cx="538247" cy="3155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9368566" y="3612300"/>
            <a:ext cx="1912009" cy="999737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Nó desregulado</a:t>
            </a:r>
          </a:p>
        </p:txBody>
      </p:sp>
    </p:spTree>
    <p:extLst>
      <p:ext uri="{BB962C8B-B14F-4D97-AF65-F5344CB8AC3E}">
        <p14:creationId xmlns:p14="http://schemas.microsoft.com/office/powerpoint/2010/main" val="3091572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3018</TotalTime>
  <Words>1077</Words>
  <Application>Microsoft Office PowerPoint</Application>
  <PresentationFormat>Widescreen</PresentationFormat>
  <Paragraphs>434</Paragraphs>
  <Slides>26</Slides>
  <Notes>8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 Narrow</vt:lpstr>
      <vt:lpstr>Calibri</vt:lpstr>
      <vt:lpstr>Cambria Math</vt:lpstr>
      <vt:lpstr>Tw Cen MT</vt:lpstr>
      <vt:lpstr>Tw Cen MT Condensed</vt:lpstr>
      <vt:lpstr>Wingdings 3</vt:lpstr>
      <vt:lpstr>Integral</vt:lpstr>
      <vt:lpstr>Árvores balanceadas</vt:lpstr>
      <vt:lpstr>Introdução</vt:lpstr>
      <vt:lpstr>Introdução</vt:lpstr>
      <vt:lpstr>Introdução</vt:lpstr>
      <vt:lpstr>Balanceamento</vt:lpstr>
      <vt:lpstr>Balanceamento</vt:lpstr>
      <vt:lpstr>Balanceamento</vt:lpstr>
      <vt:lpstr>Árvores balanceadas</vt:lpstr>
      <vt:lpstr>Árvores AVL</vt:lpstr>
      <vt:lpstr>Árvores AVL</vt:lpstr>
      <vt:lpstr>Inclusão em Árvores AVL</vt:lpstr>
      <vt:lpstr>Transformações</vt:lpstr>
      <vt:lpstr>Transformações</vt:lpstr>
      <vt:lpstr>Transformações</vt:lpstr>
      <vt:lpstr>Transformações</vt:lpstr>
      <vt:lpstr>Análise da Inclusão</vt:lpstr>
      <vt:lpstr>Análise da Inclusão</vt:lpstr>
      <vt:lpstr>Análise da Inclusão</vt:lpstr>
      <vt:lpstr>Exemplo</vt:lpstr>
      <vt:lpstr>Exemplo</vt:lpstr>
      <vt:lpstr>Análise da Inclusão</vt:lpstr>
      <vt:lpstr>Análise da Inclusão</vt:lpstr>
      <vt:lpstr>Exemplo</vt:lpstr>
      <vt:lpstr>Exemplo</vt:lpstr>
      <vt:lpstr>remoção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</cp:keywords>
  <cp:lastModifiedBy>Judson Santiago</cp:lastModifiedBy>
  <cp:revision>295</cp:revision>
  <dcterms:created xsi:type="dcterms:W3CDTF">2008-03-07T12:19:15Z</dcterms:created>
  <dcterms:modified xsi:type="dcterms:W3CDTF">2017-12-18T19:30:12Z</dcterms:modified>
  <cp:contentStatus/>
</cp:coreProperties>
</file>